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theme/themeOverride5.xml" ContentType="application/vnd.openxmlformats-officedocument.themeOverride+xml"/>
  <Override PartName="/ppt/notesSlides/notesSlide7.xml" ContentType="application/vnd.openxmlformats-officedocument.presentationml.notesSlide+xml"/>
  <Override PartName="/ppt/theme/themeOverride6.xml" ContentType="application/vnd.openxmlformats-officedocument.themeOverride+xml"/>
  <Override PartName="/ppt/notesSlides/notesSlide8.xml" ContentType="application/vnd.openxmlformats-officedocument.presentationml.notesSlide+xml"/>
  <Override PartName="/ppt/theme/themeOverride7.xml" ContentType="application/vnd.openxmlformats-officedocument.themeOverride+xml"/>
  <Override PartName="/ppt/notesSlides/notesSlide9.xml" ContentType="application/vnd.openxmlformats-officedocument.presentationml.notesSlide+xml"/>
  <Override PartName="/ppt/theme/themeOverride8.xml" ContentType="application/vnd.openxmlformats-officedocument.themeOverride+xml"/>
  <Override PartName="/ppt/notesSlides/notesSlide10.xml" ContentType="application/vnd.openxmlformats-officedocument.presentationml.notesSlide+xml"/>
  <Override PartName="/ppt/theme/themeOverride9.xml" ContentType="application/vnd.openxmlformats-officedocument.themeOverride+xml"/>
  <Override PartName="/ppt/notesSlides/notesSlide11.xml" ContentType="application/vnd.openxmlformats-officedocument.presentationml.notesSlide+xml"/>
  <Override PartName="/ppt/theme/themeOverride10.xml" ContentType="application/vnd.openxmlformats-officedocument.themeOverride+xml"/>
  <Override PartName="/ppt/notesSlides/notesSlide12.xml" ContentType="application/vnd.openxmlformats-officedocument.presentationml.notesSlide+xml"/>
  <Override PartName="/ppt/theme/themeOverride11.xml" ContentType="application/vnd.openxmlformats-officedocument.themeOverride+xml"/>
  <Override PartName="/ppt/notesSlides/notesSlide13.xml" ContentType="application/vnd.openxmlformats-officedocument.presentationml.notesSlide+xml"/>
  <Override PartName="/ppt/theme/themeOverride12.xml" ContentType="application/vnd.openxmlformats-officedocument.themeOverride+xml"/>
  <Override PartName="/ppt/notesSlides/notesSlide14.xml" ContentType="application/vnd.openxmlformats-officedocument.presentationml.notesSlide+xml"/>
  <Override PartName="/ppt/theme/themeOverride13.xml" ContentType="application/vnd.openxmlformats-officedocument.themeOverride+xml"/>
  <Override PartName="/ppt/notesSlides/notesSlide15.xml" ContentType="application/vnd.openxmlformats-officedocument.presentationml.notesSlide+xml"/>
  <Override PartName="/ppt/theme/themeOverride14.xml" ContentType="application/vnd.openxmlformats-officedocument.themeOverride+xml"/>
  <Override PartName="/ppt/notesSlides/notesSlide16.xml" ContentType="application/vnd.openxmlformats-officedocument.presentationml.notesSlide+xml"/>
  <Override PartName="/ppt/theme/themeOverride15.xml" ContentType="application/vnd.openxmlformats-officedocument.themeOverride+xml"/>
  <Override PartName="/ppt/notesSlides/notesSlide17.xml" ContentType="application/vnd.openxmlformats-officedocument.presentationml.notesSlide+xml"/>
  <Override PartName="/ppt/theme/themeOverride16.xml" ContentType="application/vnd.openxmlformats-officedocument.themeOverride+xml"/>
  <Override PartName="/ppt/notesSlides/notesSlide18.xml" ContentType="application/vnd.openxmlformats-officedocument.presentationml.notesSlide+xml"/>
  <Override PartName="/ppt/theme/themeOverride17.xml" ContentType="application/vnd.openxmlformats-officedocument.themeOverride+xml"/>
  <Override PartName="/ppt/notesSlides/notesSlide19.xml" ContentType="application/vnd.openxmlformats-officedocument.presentationml.notesSlide+xml"/>
  <Override PartName="/ppt/theme/themeOverride18.xml" ContentType="application/vnd.openxmlformats-officedocument.themeOverride+xml"/>
  <Override PartName="/ppt/notesSlides/notesSlide20.xml" ContentType="application/vnd.openxmlformats-officedocument.presentationml.notesSlide+xml"/>
  <Override PartName="/ppt/theme/themeOverride19.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20.xml" ContentType="application/vnd.openxmlformats-officedocument.themeOverride+xml"/>
  <Override PartName="/ppt/notesSlides/notesSlide24.xml" ContentType="application/vnd.openxmlformats-officedocument.presentationml.notesSlide+xml"/>
  <Override PartName="/ppt/theme/themeOverride21.xml" ContentType="application/vnd.openxmlformats-officedocument.themeOverride+xml"/>
  <Override PartName="/ppt/notesSlides/notesSlide25.xml" ContentType="application/vnd.openxmlformats-officedocument.presentationml.notesSlide+xml"/>
  <Override PartName="/ppt/theme/themeOverride22.xml" ContentType="application/vnd.openxmlformats-officedocument.themeOverride+xml"/>
  <Override PartName="/ppt/theme/themeOverride23.xml" ContentType="application/vnd.openxmlformats-officedocument.themeOverride+xml"/>
  <Override PartName="/ppt/notesSlides/notesSlide26.xml" ContentType="application/vnd.openxmlformats-officedocument.presentationml.notesSlide+xml"/>
  <Override PartName="/ppt/theme/themeOverride24.xml" ContentType="application/vnd.openxmlformats-officedocument.themeOverride+xml"/>
  <Override PartName="/ppt/notesSlides/notesSlide27.xml" ContentType="application/vnd.openxmlformats-officedocument.presentationml.notesSlide+xml"/>
  <Override PartName="/ppt/theme/themeOverride25.xml" ContentType="application/vnd.openxmlformats-officedocument.themeOverride+xml"/>
  <Override PartName="/ppt/notesSlides/notesSlide28.xml" ContentType="application/vnd.openxmlformats-officedocument.presentationml.notesSlide+xml"/>
  <Override PartName="/ppt/theme/themeOverride26.xml" ContentType="application/vnd.openxmlformats-officedocument.themeOverride+xml"/>
  <Override PartName="/ppt/notesSlides/notesSlide29.xml" ContentType="application/vnd.openxmlformats-officedocument.presentationml.notesSlide+xml"/>
  <Override PartName="/ppt/theme/themeOverride27.xml" ContentType="application/vnd.openxmlformats-officedocument.themeOverride+xml"/>
  <Override PartName="/ppt/notesSlides/notesSlide30.xml" ContentType="application/vnd.openxmlformats-officedocument.presentationml.notesSlide+xml"/>
  <Override PartName="/ppt/theme/themeOverride28.xml" ContentType="application/vnd.openxmlformats-officedocument.themeOverride+xml"/>
  <Override PartName="/ppt/notesSlides/notesSlide31.xml" ContentType="application/vnd.openxmlformats-officedocument.presentationml.notesSlide+xml"/>
  <Override PartName="/ppt/theme/themeOverride29.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30.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31.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32.xml" ContentType="application/vnd.openxmlformats-officedocument.themeOverride+xml"/>
  <Override PartName="/ppt/notesSlides/notesSlide41.xml" ContentType="application/vnd.openxmlformats-officedocument.presentationml.notesSlide+xml"/>
  <Override PartName="/ppt/theme/themeOverride33.xml" ContentType="application/vnd.openxmlformats-officedocument.themeOverride+xml"/>
  <Override PartName="/ppt/notesSlides/notesSlide42.xml" ContentType="application/vnd.openxmlformats-officedocument.presentationml.notesSlide+xml"/>
  <Override PartName="/ppt/theme/themeOverride34.xml" ContentType="application/vnd.openxmlformats-officedocument.themeOverride+xml"/>
  <Override PartName="/ppt/notesSlides/notesSlide43.xml" ContentType="application/vnd.openxmlformats-officedocument.presentationml.notesSlide+xml"/>
  <Override PartName="/ppt/theme/themeOverride35.xml" ContentType="application/vnd.openxmlformats-officedocument.themeOverride+xml"/>
  <Override PartName="/ppt/notesSlides/notesSlide44.xml" ContentType="application/vnd.openxmlformats-officedocument.presentationml.notesSlide+xml"/>
  <Override PartName="/ppt/theme/themeOverride36.xml" ContentType="application/vnd.openxmlformats-officedocument.themeOverride+xml"/>
  <Override PartName="/ppt/notesSlides/notesSlide45.xml" ContentType="application/vnd.openxmlformats-officedocument.presentationml.notesSlide+xml"/>
  <Override PartName="/ppt/theme/themeOverride37.xml" ContentType="application/vnd.openxmlformats-officedocument.themeOverride+xml"/>
  <Override PartName="/ppt/notesSlides/notesSlide46.xml" ContentType="application/vnd.openxmlformats-officedocument.presentationml.notesSlide+xml"/>
  <Override PartName="/ppt/theme/themeOverride38.xml" ContentType="application/vnd.openxmlformats-officedocument.themeOverride+xml"/>
  <Override PartName="/ppt/notesSlides/notesSlide47.xml" ContentType="application/vnd.openxmlformats-officedocument.presentationml.notesSlide+xml"/>
  <Override PartName="/ppt/theme/themeOverride39.xml" ContentType="application/vnd.openxmlformats-officedocument.themeOverr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heme/themeOverride40.xml" ContentType="application/vnd.openxmlformats-officedocument.themeOverride+xml"/>
  <Override PartName="/ppt/notesSlides/notesSlide51.xml" ContentType="application/vnd.openxmlformats-officedocument.presentationml.notesSlide+xml"/>
  <Override PartName="/ppt/theme/themeOverride4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808" r:id="rId2"/>
    <p:sldMasterId id="2147483820" r:id="rId3"/>
    <p:sldMasterId id="2147483832" r:id="rId4"/>
    <p:sldMasterId id="2147483844" r:id="rId5"/>
    <p:sldMasterId id="2147483856" r:id="rId6"/>
    <p:sldMasterId id="2147483868" r:id="rId7"/>
    <p:sldMasterId id="2147483880" r:id="rId8"/>
    <p:sldMasterId id="2147483892" r:id="rId9"/>
    <p:sldMasterId id="2147483904" r:id="rId10"/>
    <p:sldMasterId id="2147483916" r:id="rId11"/>
  </p:sldMasterIdLst>
  <p:notesMasterIdLst>
    <p:notesMasterId r:id="rId183"/>
  </p:notesMasterIdLst>
  <p:handoutMasterIdLst>
    <p:handoutMasterId r:id="rId184"/>
  </p:handoutMasterIdLst>
  <p:sldIdLst>
    <p:sldId id="855" r:id="rId12"/>
    <p:sldId id="856" r:id="rId13"/>
    <p:sldId id="857" r:id="rId14"/>
    <p:sldId id="842" r:id="rId15"/>
    <p:sldId id="843" r:id="rId16"/>
    <p:sldId id="858" r:id="rId17"/>
    <p:sldId id="845" r:id="rId18"/>
    <p:sldId id="846" r:id="rId19"/>
    <p:sldId id="346" r:id="rId20"/>
    <p:sldId id="257" r:id="rId21"/>
    <p:sldId id="260" r:id="rId22"/>
    <p:sldId id="261" r:id="rId23"/>
    <p:sldId id="268" r:id="rId24"/>
    <p:sldId id="269" r:id="rId25"/>
    <p:sldId id="267" r:id="rId26"/>
    <p:sldId id="271" r:id="rId27"/>
    <p:sldId id="262" r:id="rId28"/>
    <p:sldId id="263" r:id="rId29"/>
    <p:sldId id="273" r:id="rId30"/>
    <p:sldId id="264" r:id="rId31"/>
    <p:sldId id="471" r:id="rId32"/>
    <p:sldId id="276" r:id="rId33"/>
    <p:sldId id="277" r:id="rId34"/>
    <p:sldId id="265" r:id="rId35"/>
    <p:sldId id="457" r:id="rId36"/>
    <p:sldId id="684" r:id="rId37"/>
    <p:sldId id="258" r:id="rId38"/>
    <p:sldId id="865" r:id="rId39"/>
    <p:sldId id="284" r:id="rId40"/>
    <p:sldId id="280" r:id="rId41"/>
    <p:sldId id="488" r:id="rId42"/>
    <p:sldId id="490" r:id="rId43"/>
    <p:sldId id="495" r:id="rId44"/>
    <p:sldId id="493" r:id="rId45"/>
    <p:sldId id="498" r:id="rId46"/>
    <p:sldId id="499" r:id="rId47"/>
    <p:sldId id="496" r:id="rId48"/>
    <p:sldId id="500" r:id="rId49"/>
    <p:sldId id="501" r:id="rId50"/>
    <p:sldId id="682" r:id="rId51"/>
    <p:sldId id="687" r:id="rId52"/>
    <p:sldId id="464" r:id="rId53"/>
    <p:sldId id="465" r:id="rId54"/>
    <p:sldId id="466" r:id="rId55"/>
    <p:sldId id="467" r:id="rId56"/>
    <p:sldId id="487" r:id="rId57"/>
    <p:sldId id="525" r:id="rId58"/>
    <p:sldId id="527" r:id="rId59"/>
    <p:sldId id="688" r:id="rId60"/>
    <p:sldId id="689" r:id="rId61"/>
    <p:sldId id="867" r:id="rId62"/>
    <p:sldId id="691" r:id="rId63"/>
    <p:sldId id="692" r:id="rId64"/>
    <p:sldId id="695" r:id="rId65"/>
    <p:sldId id="696" r:id="rId66"/>
    <p:sldId id="694" r:id="rId67"/>
    <p:sldId id="697" r:id="rId68"/>
    <p:sldId id="698" r:id="rId69"/>
    <p:sldId id="868" r:id="rId70"/>
    <p:sldId id="874" r:id="rId71"/>
    <p:sldId id="875" r:id="rId72"/>
    <p:sldId id="876" r:id="rId73"/>
    <p:sldId id="877" r:id="rId74"/>
    <p:sldId id="530" r:id="rId75"/>
    <p:sldId id="532" r:id="rId76"/>
    <p:sldId id="533" r:id="rId77"/>
    <p:sldId id="869" r:id="rId78"/>
    <p:sldId id="535" r:id="rId79"/>
    <p:sldId id="872" r:id="rId80"/>
    <p:sldId id="873" r:id="rId81"/>
    <p:sldId id="870" r:id="rId82"/>
    <p:sldId id="540" r:id="rId83"/>
    <p:sldId id="713" r:id="rId84"/>
    <p:sldId id="543" r:id="rId85"/>
    <p:sldId id="878" r:id="rId86"/>
    <p:sldId id="545" r:id="rId87"/>
    <p:sldId id="546" r:id="rId88"/>
    <p:sldId id="549" r:id="rId89"/>
    <p:sldId id="879" r:id="rId90"/>
    <p:sldId id="551" r:id="rId91"/>
    <p:sldId id="552" r:id="rId92"/>
    <p:sldId id="862" r:id="rId93"/>
    <p:sldId id="863" r:id="rId94"/>
    <p:sldId id="553" r:id="rId95"/>
    <p:sldId id="554" r:id="rId96"/>
    <p:sldId id="681" r:id="rId97"/>
    <p:sldId id="680" r:id="rId98"/>
    <p:sldId id="555" r:id="rId99"/>
    <p:sldId id="881" r:id="rId100"/>
    <p:sldId id="556" r:id="rId101"/>
    <p:sldId id="841" r:id="rId102"/>
    <p:sldId id="558" r:id="rId103"/>
    <p:sldId id="709" r:id="rId104"/>
    <p:sldId id="710" r:id="rId105"/>
    <p:sldId id="711" r:id="rId106"/>
    <p:sldId id="712" r:id="rId107"/>
    <p:sldId id="848" r:id="rId108"/>
    <p:sldId id="564" r:id="rId109"/>
    <p:sldId id="565" r:id="rId110"/>
    <p:sldId id="847" r:id="rId111"/>
    <p:sldId id="570" r:id="rId112"/>
    <p:sldId id="850" r:id="rId113"/>
    <p:sldId id="572" r:id="rId114"/>
    <p:sldId id="573" r:id="rId115"/>
    <p:sldId id="849" r:id="rId116"/>
    <p:sldId id="574" r:id="rId117"/>
    <p:sldId id="576" r:id="rId118"/>
    <p:sldId id="578" r:id="rId119"/>
    <p:sldId id="579" r:id="rId120"/>
    <p:sldId id="580" r:id="rId121"/>
    <p:sldId id="861" r:id="rId122"/>
    <p:sldId id="581" r:id="rId123"/>
    <p:sldId id="582" r:id="rId124"/>
    <p:sldId id="883" r:id="rId125"/>
    <p:sldId id="880" r:id="rId126"/>
    <p:sldId id="584" r:id="rId127"/>
    <p:sldId id="586" r:id="rId128"/>
    <p:sldId id="587" r:id="rId129"/>
    <p:sldId id="588" r:id="rId130"/>
    <p:sldId id="590" r:id="rId131"/>
    <p:sldId id="591" r:id="rId132"/>
    <p:sldId id="598" r:id="rId133"/>
    <p:sldId id="593" r:id="rId134"/>
    <p:sldId id="600" r:id="rId135"/>
    <p:sldId id="884" r:id="rId136"/>
    <p:sldId id="603" r:id="rId137"/>
    <p:sldId id="605" r:id="rId138"/>
    <p:sldId id="606" r:id="rId139"/>
    <p:sldId id="607" r:id="rId140"/>
    <p:sldId id="608" r:id="rId141"/>
    <p:sldId id="609" r:id="rId142"/>
    <p:sldId id="610" r:id="rId143"/>
    <p:sldId id="612" r:id="rId144"/>
    <p:sldId id="851" r:id="rId145"/>
    <p:sldId id="614" r:id="rId146"/>
    <p:sldId id="616" r:id="rId147"/>
    <p:sldId id="885" r:id="rId148"/>
    <p:sldId id="886" r:id="rId149"/>
    <p:sldId id="887" r:id="rId150"/>
    <p:sldId id="888" r:id="rId151"/>
    <p:sldId id="889" r:id="rId152"/>
    <p:sldId id="897" r:id="rId153"/>
    <p:sldId id="890" r:id="rId154"/>
    <p:sldId id="891" r:id="rId155"/>
    <p:sldId id="892" r:id="rId156"/>
    <p:sldId id="893" r:id="rId157"/>
    <p:sldId id="894" r:id="rId158"/>
    <p:sldId id="895" r:id="rId159"/>
    <p:sldId id="896" r:id="rId160"/>
    <p:sldId id="626" r:id="rId161"/>
    <p:sldId id="854" r:id="rId162"/>
    <p:sldId id="644" r:id="rId163"/>
    <p:sldId id="628" r:id="rId164"/>
    <p:sldId id="629" r:id="rId165"/>
    <p:sldId id="630" r:id="rId166"/>
    <p:sldId id="631" r:id="rId167"/>
    <p:sldId id="853" r:id="rId168"/>
    <p:sldId id="632" r:id="rId169"/>
    <p:sldId id="633" r:id="rId170"/>
    <p:sldId id="634" r:id="rId171"/>
    <p:sldId id="638" r:id="rId172"/>
    <p:sldId id="639" r:id="rId173"/>
    <p:sldId id="640" r:id="rId174"/>
    <p:sldId id="702" r:id="rId175"/>
    <p:sldId id="703" r:id="rId176"/>
    <p:sldId id="641" r:id="rId177"/>
    <p:sldId id="898" r:id="rId178"/>
    <p:sldId id="899" r:id="rId179"/>
    <p:sldId id="900" r:id="rId180"/>
    <p:sldId id="642" r:id="rId181"/>
    <p:sldId id="643" r:id="rId182"/>
  </p:sldIdLst>
  <p:sldSz cx="9144000" cy="6858000" type="screen4x3"/>
  <p:notesSz cx="7099300" cy="10234613"/>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858">
          <p15:clr>
            <a:srgbClr val="A4A3A4"/>
          </p15:clr>
        </p15:guide>
        <p15:guide id="2" pos="214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3300"/>
    <a:srgbClr val="0000FF"/>
    <a:srgbClr val="0099FF"/>
    <a:srgbClr val="FF6600"/>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8479" autoAdjust="0"/>
  </p:normalViewPr>
  <p:slideViewPr>
    <p:cSldViewPr>
      <p:cViewPr varScale="1">
        <p:scale>
          <a:sx n="103" d="100"/>
          <a:sy n="103" d="100"/>
        </p:scale>
        <p:origin x="1854" y="102"/>
      </p:cViewPr>
      <p:guideLst>
        <p:guide orient="horz" pos="2858"/>
        <p:guide pos="2149"/>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38" Type="http://schemas.openxmlformats.org/officeDocument/2006/relationships/slide" Target="slides/slide127.xml"/><Relationship Id="rId154" Type="http://schemas.openxmlformats.org/officeDocument/2006/relationships/slide" Target="slides/slide143.xml"/><Relationship Id="rId159" Type="http://schemas.openxmlformats.org/officeDocument/2006/relationships/slide" Target="slides/slide148.xml"/><Relationship Id="rId175" Type="http://schemas.openxmlformats.org/officeDocument/2006/relationships/slide" Target="slides/slide164.xml"/><Relationship Id="rId170" Type="http://schemas.openxmlformats.org/officeDocument/2006/relationships/slide" Target="slides/slide159.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11.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28" Type="http://schemas.openxmlformats.org/officeDocument/2006/relationships/slide" Target="slides/slide117.xml"/><Relationship Id="rId144" Type="http://schemas.openxmlformats.org/officeDocument/2006/relationships/slide" Target="slides/slide133.xml"/><Relationship Id="rId149" Type="http://schemas.openxmlformats.org/officeDocument/2006/relationships/slide" Target="slides/slide138.xml"/><Relationship Id="rId5" Type="http://schemas.openxmlformats.org/officeDocument/2006/relationships/slideMaster" Target="slideMasters/slideMaster5.xml"/><Relationship Id="rId90" Type="http://schemas.openxmlformats.org/officeDocument/2006/relationships/slide" Target="slides/slide79.xml"/><Relationship Id="rId95" Type="http://schemas.openxmlformats.org/officeDocument/2006/relationships/slide" Target="slides/slide84.xml"/><Relationship Id="rId160" Type="http://schemas.openxmlformats.org/officeDocument/2006/relationships/slide" Target="slides/slide149.xml"/><Relationship Id="rId165" Type="http://schemas.openxmlformats.org/officeDocument/2006/relationships/slide" Target="slides/slide154.xml"/><Relationship Id="rId181" Type="http://schemas.openxmlformats.org/officeDocument/2006/relationships/slide" Target="slides/slide170.xml"/><Relationship Id="rId186" Type="http://schemas.openxmlformats.org/officeDocument/2006/relationships/viewProps" Target="viewProps.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slide" Target="slides/slide102.xml"/><Relationship Id="rId118" Type="http://schemas.openxmlformats.org/officeDocument/2006/relationships/slide" Target="slides/slide107.xml"/><Relationship Id="rId134" Type="http://schemas.openxmlformats.org/officeDocument/2006/relationships/slide" Target="slides/slide123.xml"/><Relationship Id="rId139" Type="http://schemas.openxmlformats.org/officeDocument/2006/relationships/slide" Target="slides/slide128.xml"/><Relationship Id="rId80" Type="http://schemas.openxmlformats.org/officeDocument/2006/relationships/slide" Target="slides/slide69.xml"/><Relationship Id="rId85" Type="http://schemas.openxmlformats.org/officeDocument/2006/relationships/slide" Target="slides/slide74.xml"/><Relationship Id="rId150" Type="http://schemas.openxmlformats.org/officeDocument/2006/relationships/slide" Target="slides/slide139.xml"/><Relationship Id="rId155" Type="http://schemas.openxmlformats.org/officeDocument/2006/relationships/slide" Target="slides/slide144.xml"/><Relationship Id="rId171" Type="http://schemas.openxmlformats.org/officeDocument/2006/relationships/slide" Target="slides/slide160.xml"/><Relationship Id="rId176" Type="http://schemas.openxmlformats.org/officeDocument/2006/relationships/slide" Target="slides/slide165.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124" Type="http://schemas.openxmlformats.org/officeDocument/2006/relationships/slide" Target="slides/slide113.xml"/><Relationship Id="rId129" Type="http://schemas.openxmlformats.org/officeDocument/2006/relationships/slide" Target="slides/slide118.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40" Type="http://schemas.openxmlformats.org/officeDocument/2006/relationships/slide" Target="slides/slide129.xml"/><Relationship Id="rId145" Type="http://schemas.openxmlformats.org/officeDocument/2006/relationships/slide" Target="slides/slide134.xml"/><Relationship Id="rId161" Type="http://schemas.openxmlformats.org/officeDocument/2006/relationships/slide" Target="slides/slide150.xml"/><Relationship Id="rId166" Type="http://schemas.openxmlformats.org/officeDocument/2006/relationships/slide" Target="slides/slide155.xml"/><Relationship Id="rId182" Type="http://schemas.openxmlformats.org/officeDocument/2006/relationships/slide" Target="slides/slide171.xml"/><Relationship Id="rId187"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slide" Target="slides/slide108.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130" Type="http://schemas.openxmlformats.org/officeDocument/2006/relationships/slide" Target="slides/slide119.xml"/><Relationship Id="rId135" Type="http://schemas.openxmlformats.org/officeDocument/2006/relationships/slide" Target="slides/slide124.xml"/><Relationship Id="rId151" Type="http://schemas.openxmlformats.org/officeDocument/2006/relationships/slide" Target="slides/slide140.xml"/><Relationship Id="rId156" Type="http://schemas.openxmlformats.org/officeDocument/2006/relationships/slide" Target="slides/slide145.xml"/><Relationship Id="rId177" Type="http://schemas.openxmlformats.org/officeDocument/2006/relationships/slide" Target="slides/slide166.xml"/><Relationship Id="rId172" Type="http://schemas.openxmlformats.org/officeDocument/2006/relationships/slide" Target="slides/slide161.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167" Type="http://schemas.openxmlformats.org/officeDocument/2006/relationships/slide" Target="slides/slide156.xml"/><Relationship Id="rId188"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slide" Target="slides/slide151.xml"/><Relationship Id="rId183"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slide" Target="slides/slide167.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73" Type="http://schemas.openxmlformats.org/officeDocument/2006/relationships/slide" Target="slides/slide162.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184" Type="http://schemas.openxmlformats.org/officeDocument/2006/relationships/handoutMaster" Target="handoutMasters/handoutMaster1.xml"/><Relationship Id="rId3" Type="http://schemas.openxmlformats.org/officeDocument/2006/relationships/slideMaster" Target="slideMasters/slideMaster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slide" Target="slides/slide163.xml"/><Relationship Id="rId179" Type="http://schemas.openxmlformats.org/officeDocument/2006/relationships/slide" Target="slides/slide168.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slide" Target="slides/slide153.xml"/><Relationship Id="rId169" Type="http://schemas.openxmlformats.org/officeDocument/2006/relationships/slide" Target="slides/slide158.xml"/><Relationship Id="rId18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6" Type="http://schemas.openxmlformats.org/officeDocument/2006/relationships/image" Target="../media/image62.wmf"/><Relationship Id="rId5" Type="http://schemas.openxmlformats.org/officeDocument/2006/relationships/image" Target="../media/image61.wmf"/><Relationship Id="rId4" Type="http://schemas.openxmlformats.org/officeDocument/2006/relationships/image" Target="../media/image6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5" Type="http://schemas.openxmlformats.org/officeDocument/2006/relationships/image" Target="../media/image67.wmf"/><Relationship Id="rId4" Type="http://schemas.openxmlformats.org/officeDocument/2006/relationships/image" Target="../media/image66.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5" Type="http://schemas.openxmlformats.org/officeDocument/2006/relationships/image" Target="../media/image72.wmf"/><Relationship Id="rId4" Type="http://schemas.openxmlformats.org/officeDocument/2006/relationships/image" Target="../media/image71.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hangingPunct="1">
              <a:buFont typeface="Arial" panose="020B0604020202020204" pitchFamily="34" charset="0"/>
              <a:buNone/>
              <a:defRPr sz="1240" noProof="1"/>
            </a:lvl1pPr>
          </a:lstStyle>
          <a:p>
            <a:pPr>
              <a:defRPr/>
            </a:pPr>
            <a:endParaRPr lang="zh-CN" altLang="en-US"/>
          </a:p>
        </p:txBody>
      </p:sp>
      <p:sp>
        <p:nvSpPr>
          <p:cNvPr id="3" name="日期占位符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eaLnBrk="1" hangingPunct="1">
              <a:buFont typeface="Arial" panose="020B0604020202020204" pitchFamily="34" charset="0"/>
              <a:buNone/>
              <a:defRPr sz="1240" noProof="1">
                <a:cs typeface="+mn-cs"/>
              </a:defRPr>
            </a:lvl1pPr>
          </a:lstStyle>
          <a:p>
            <a:pPr>
              <a:defRPr/>
            </a:pPr>
            <a:endParaRPr lang="zh-CN" altLang="en-US"/>
          </a:p>
        </p:txBody>
      </p:sp>
      <p:sp>
        <p:nvSpPr>
          <p:cNvPr id="4" name="页脚占位符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eaLnBrk="1" hangingPunct="1">
              <a:buFont typeface="Arial" panose="020B0604020202020204" pitchFamily="34" charset="0"/>
              <a:buNone/>
              <a:defRPr sz="1240" noProof="1"/>
            </a:lvl1pPr>
          </a:lstStyle>
          <a:p>
            <a:pPr>
              <a:defRPr/>
            </a:pPr>
            <a:endParaRPr lang="zh-CN" altLang="en-US"/>
          </a:p>
        </p:txBody>
      </p:sp>
      <p:sp>
        <p:nvSpPr>
          <p:cNvPr id="5" name="灯片编号占位符 4"/>
          <p:cNvSpPr>
            <a:spLocks noGrp="1"/>
          </p:cNvSpPr>
          <p:nvPr>
            <p:ph type="sldNum" sz="quarter" idx="3"/>
          </p:nvPr>
        </p:nvSpPr>
        <p:spPr>
          <a:xfrm>
            <a:off x="4021138" y="9721850"/>
            <a:ext cx="3076575" cy="512763"/>
          </a:xfrm>
          <a:prstGeom prst="rect">
            <a:avLst/>
          </a:prstGeom>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noProof="1"/>
            </a:lvl1pPr>
          </a:lstStyle>
          <a:p>
            <a:fld id="{30086501-1D84-4231-A7ED-03E27960E2A1}" type="slidenum">
              <a:rPr altLang="en-US"/>
              <a:pPr/>
              <a:t>‹#›</a:t>
            </a:fld>
            <a:endParaRPr lang="zh-CN" altLang="en-US"/>
          </a:p>
        </p:txBody>
      </p:sp>
    </p:spTree>
    <p:extLst>
      <p:ext uri="{BB962C8B-B14F-4D97-AF65-F5344CB8AC3E}">
        <p14:creationId xmlns:p14="http://schemas.microsoft.com/office/powerpoint/2010/main" val="3244114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hdr" sz="quarter"/>
          </p:nvPr>
        </p:nvSpPr>
        <p:spPr>
          <a:xfrm>
            <a:off x="0" y="0"/>
            <a:ext cx="3076575" cy="511175"/>
          </a:xfrm>
          <a:prstGeom prst="rect">
            <a:avLst/>
          </a:prstGeom>
          <a:noFill/>
          <a:ln w="9525">
            <a:noFill/>
            <a:miter/>
          </a:ln>
        </p:spPr>
        <p:txBody>
          <a:bodyPr lIns="99048" tIns="49524" rIns="99048" bIns="49524"/>
          <a:lstStyle>
            <a:lvl1pPr defTabSz="990600" eaLnBrk="1" hangingPunct="1">
              <a:lnSpc>
                <a:spcPct val="80000"/>
              </a:lnSpc>
              <a:spcBef>
                <a:spcPct val="0"/>
              </a:spcBef>
              <a:buClr>
                <a:schemeClr val="folHlink"/>
              </a:buClr>
              <a:buSzPct val="60000"/>
              <a:buFont typeface="Wingdings" panose="05000000000000000000" pitchFamily="2" charset="2"/>
              <a:buNone/>
              <a:defRPr sz="1300" noProof="1"/>
            </a:lvl1pPr>
          </a:lstStyle>
          <a:p>
            <a:pPr>
              <a:defRPr/>
            </a:pPr>
            <a:endParaRPr lang="en-US" altLang="x-none"/>
          </a:p>
        </p:txBody>
      </p:sp>
      <p:sp>
        <p:nvSpPr>
          <p:cNvPr id="2051" name="Rectangle 3"/>
          <p:cNvSpPr>
            <a:spLocks noGrp="1"/>
          </p:cNvSpPr>
          <p:nvPr>
            <p:ph type="dt" idx="1"/>
          </p:nvPr>
        </p:nvSpPr>
        <p:spPr>
          <a:xfrm>
            <a:off x="4022725" y="0"/>
            <a:ext cx="3076575" cy="511175"/>
          </a:xfrm>
          <a:prstGeom prst="rect">
            <a:avLst/>
          </a:prstGeom>
          <a:noFill/>
          <a:ln w="9525">
            <a:noFill/>
            <a:miter/>
          </a:ln>
        </p:spPr>
        <p:txBody>
          <a:bodyPr lIns="99048" tIns="49524" rIns="99048" bIns="49524"/>
          <a:lstStyle>
            <a:lvl1pPr algn="r" defTabSz="990600" eaLnBrk="1" hangingPunct="1">
              <a:lnSpc>
                <a:spcPct val="80000"/>
              </a:lnSpc>
              <a:spcBef>
                <a:spcPct val="0"/>
              </a:spcBef>
              <a:buClr>
                <a:schemeClr val="folHlink"/>
              </a:buClr>
              <a:buSzPct val="60000"/>
              <a:buFont typeface="Wingdings" panose="05000000000000000000" pitchFamily="2" charset="2"/>
              <a:buNone/>
              <a:defRPr sz="1300" noProof="1"/>
            </a:lvl1pPr>
          </a:lstStyle>
          <a:p>
            <a:pPr>
              <a:defRPr/>
            </a:pPr>
            <a:endParaRPr lang="en-US" altLang="x-none"/>
          </a:p>
        </p:txBody>
      </p:sp>
      <p:sp>
        <p:nvSpPr>
          <p:cNvPr id="184324" name="Rectangle 4"/>
          <p:cNvSpPr>
            <a:spLocks noGrp="1" noRot="1" noChangeAspect="1" noChangeArrowheads="1"/>
          </p:cNvSpPr>
          <p:nvPr>
            <p:ph type="sldImg" idx="4294967295"/>
          </p:nvPr>
        </p:nvSpPr>
        <p:spPr bwMode="auto">
          <a:xfrm>
            <a:off x="990600" y="768350"/>
            <a:ext cx="5118100" cy="383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p:cNvSpPr>
            <a:spLocks noGrp="1" noChangeArrowheads="1"/>
          </p:cNvSpPr>
          <p:nvPr>
            <p:ph type="body" sz="quarter" idx="4294967295"/>
          </p:nvPr>
        </p:nvSpPr>
        <p:spPr bwMode="auto">
          <a:xfrm>
            <a:off x="946150" y="4860925"/>
            <a:ext cx="5207000"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ctr" anchorCtr="0" compatLnSpc="1"/>
          <a:lstStyle/>
          <a:p>
            <a:pPr lvl="0"/>
            <a:r>
              <a:rPr lang="zh-CN" altLang="en-US" noProof="0" smtClean="0"/>
              <a:t>单击以编辑母版文本样式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54" name="Rectangle 6"/>
          <p:cNvSpPr>
            <a:spLocks noGrp="1"/>
          </p:cNvSpPr>
          <p:nvPr>
            <p:ph type="ftr" sz="quarter" idx="4"/>
          </p:nvPr>
        </p:nvSpPr>
        <p:spPr>
          <a:xfrm>
            <a:off x="0" y="9723438"/>
            <a:ext cx="3076575" cy="511175"/>
          </a:xfrm>
          <a:prstGeom prst="rect">
            <a:avLst/>
          </a:prstGeom>
          <a:noFill/>
          <a:ln w="9525">
            <a:noFill/>
            <a:miter/>
          </a:ln>
        </p:spPr>
        <p:txBody>
          <a:bodyPr lIns="99048" tIns="49524" rIns="99048" bIns="49524" anchor="b"/>
          <a:lstStyle>
            <a:lvl1pPr defTabSz="990600" eaLnBrk="1" hangingPunct="1">
              <a:lnSpc>
                <a:spcPct val="80000"/>
              </a:lnSpc>
              <a:spcBef>
                <a:spcPct val="0"/>
              </a:spcBef>
              <a:buClr>
                <a:schemeClr val="folHlink"/>
              </a:buClr>
              <a:buSzPct val="60000"/>
              <a:buFont typeface="Wingdings" panose="05000000000000000000" pitchFamily="2" charset="2"/>
              <a:buNone/>
              <a:defRPr sz="1300" noProof="1"/>
            </a:lvl1pPr>
          </a:lstStyle>
          <a:p>
            <a:pPr>
              <a:defRPr/>
            </a:pPr>
            <a:endParaRPr lang="en-US" altLang="x-none"/>
          </a:p>
        </p:txBody>
      </p:sp>
      <p:sp>
        <p:nvSpPr>
          <p:cNvPr id="2055" name="Rectangle 7"/>
          <p:cNvSpPr>
            <a:spLocks noGrp="1"/>
          </p:cNvSpPr>
          <p:nvPr>
            <p:ph type="sldNum" sz="quarter" idx="5"/>
          </p:nvPr>
        </p:nvSpPr>
        <p:spPr>
          <a:xfrm>
            <a:off x="4022725" y="9723438"/>
            <a:ext cx="3076575" cy="511175"/>
          </a:xfrm>
          <a:prstGeom prst="rect">
            <a:avLst/>
          </a:prstGeom>
          <a:noFill/>
          <a:ln w="9525">
            <a:noFill/>
            <a:miter/>
          </a:ln>
        </p:spPr>
        <p:txBody>
          <a:bodyPr vert="horz" wrap="square" lIns="99048" tIns="49524" rIns="99048" bIns="49524" numCol="1" anchor="b" anchorCtr="0" compatLnSpc="1">
            <a:prstTxWarp prst="textNoShape">
              <a:avLst/>
            </a:prstTxWarp>
          </a:bodyPr>
          <a:lstStyle>
            <a:lvl1pPr algn="r" defTabSz="990600" eaLnBrk="1" hangingPunct="1">
              <a:lnSpc>
                <a:spcPct val="80000"/>
              </a:lnSpc>
              <a:buClr>
                <a:schemeClr val="folHlink"/>
              </a:buClr>
              <a:buSzPct val="60000"/>
              <a:buFont typeface="Wingdings" panose="05000000000000000000" pitchFamily="2" charset="2"/>
              <a:buNone/>
              <a:defRPr sz="1300" noProof="1">
                <a:latin typeface="Times New Roman" panose="02020603050405020304" pitchFamily="18" charset="0"/>
              </a:defRPr>
            </a:lvl1pPr>
          </a:lstStyle>
          <a:p>
            <a:fld id="{6BDFC057-3626-47AF-AC17-6767A91630E3}" type="slidenum">
              <a:rPr altLang="zh-CN"/>
              <a:pPr/>
              <a:t>‹#›</a:t>
            </a:fld>
            <a:endParaRPr lang="zh-CN" altLang="zh-CN">
              <a:latin typeface="Arial" panose="020B0604020202020204" pitchFamily="34" charset="0"/>
            </a:endParaRPr>
          </a:p>
        </p:txBody>
      </p:sp>
    </p:spTree>
    <p:extLst>
      <p:ext uri="{BB962C8B-B14F-4D97-AF65-F5344CB8AC3E}">
        <p14:creationId xmlns:p14="http://schemas.microsoft.com/office/powerpoint/2010/main" val="19355759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1pPr>
    <a:lvl2pPr marL="457200" lvl="1"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2pPr>
    <a:lvl3pPr marL="914400" lvl="2"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3pPr>
    <a:lvl4pPr marL="1371600" lvl="3"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4pPr>
    <a:lvl5pPr marL="1828800" lvl="4"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5pPr>
    <a:lvl6pPr marL="2286000" lvl="5"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hemeOverride" Target="../theme/themeOverride9.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hemeOverride" Target="../theme/themeOverride10.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hemeOverride" Target="../theme/themeOverride1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hemeOverride" Target="../theme/themeOverride12.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hemeOverride" Target="../theme/themeOverride1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hemeOverride" Target="../theme/themeOverride14.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hemeOverride" Target="../theme/themeOverride15.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hemeOverride" Target="../theme/themeOverride16.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hemeOverride" Target="../theme/themeOverride17.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hemeOverride" Target="../theme/themeOverride18.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hemeOverride" Target="../theme/themeOverride19.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hemeOverride" Target="../theme/themeOverride20.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hemeOverride" Target="../theme/themeOverride21.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hemeOverride" Target="../theme/themeOverride22.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hemeOverride" Target="../theme/themeOverride24.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hemeOverride" Target="../theme/themeOverride25.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74.xml"/><Relationship Id="rId2" Type="http://schemas.openxmlformats.org/officeDocument/2006/relationships/notesMaster" Target="../notesMasters/notesMaster1.xml"/><Relationship Id="rId1" Type="http://schemas.openxmlformats.org/officeDocument/2006/relationships/themeOverride" Target="../theme/themeOverride26.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notesMaster" Target="../notesMasters/notesMaster1.xml"/><Relationship Id="rId1" Type="http://schemas.openxmlformats.org/officeDocument/2006/relationships/themeOverride" Target="../theme/themeOverride27.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80.xml"/><Relationship Id="rId2" Type="http://schemas.openxmlformats.org/officeDocument/2006/relationships/notesMaster" Target="../notesMasters/notesMaster1.xml"/><Relationship Id="rId1" Type="http://schemas.openxmlformats.org/officeDocument/2006/relationships/themeOverride" Target="../theme/themeOverride28.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81.xml"/><Relationship Id="rId2" Type="http://schemas.openxmlformats.org/officeDocument/2006/relationships/notesMaster" Target="../notesMasters/notesMaster1.xml"/><Relationship Id="rId1" Type="http://schemas.openxmlformats.org/officeDocument/2006/relationships/themeOverride" Target="../theme/themeOverride29.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92.xml"/><Relationship Id="rId2" Type="http://schemas.openxmlformats.org/officeDocument/2006/relationships/notesMaster" Target="../notesMasters/notesMaster1.xml"/><Relationship Id="rId1" Type="http://schemas.openxmlformats.org/officeDocument/2006/relationships/themeOverride" Target="../theme/themeOverride30.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117.xml"/><Relationship Id="rId2" Type="http://schemas.openxmlformats.org/officeDocument/2006/relationships/notesMaster" Target="../notesMasters/notesMaster1.xml"/><Relationship Id="rId1" Type="http://schemas.openxmlformats.org/officeDocument/2006/relationships/themeOverride" Target="../theme/themeOverride31.xml"/><Relationship Id="rId4" Type="http://schemas.openxmlformats.org/officeDocument/2006/relationships/hyperlink" Target="http://baike.baidu.com/view/1350708.htm"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155.xml"/><Relationship Id="rId2" Type="http://schemas.openxmlformats.org/officeDocument/2006/relationships/notesMaster" Target="../notesMasters/notesMaster1.xml"/><Relationship Id="rId1" Type="http://schemas.openxmlformats.org/officeDocument/2006/relationships/themeOverride" Target="../theme/themeOverride32.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156.xml"/><Relationship Id="rId2" Type="http://schemas.openxmlformats.org/officeDocument/2006/relationships/notesMaster" Target="../notesMasters/notesMaster1.xml"/><Relationship Id="rId1" Type="http://schemas.openxmlformats.org/officeDocument/2006/relationships/themeOverride" Target="../theme/themeOverride33.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157.xml"/><Relationship Id="rId2" Type="http://schemas.openxmlformats.org/officeDocument/2006/relationships/notesMaster" Target="../notesMasters/notesMaster1.xml"/><Relationship Id="rId1" Type="http://schemas.openxmlformats.org/officeDocument/2006/relationships/themeOverride" Target="../theme/themeOverride34.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158.xml"/><Relationship Id="rId2" Type="http://schemas.openxmlformats.org/officeDocument/2006/relationships/notesMaster" Target="../notesMasters/notesMaster1.xml"/><Relationship Id="rId1" Type="http://schemas.openxmlformats.org/officeDocument/2006/relationships/themeOverride" Target="../theme/themeOverride35.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159.xml"/><Relationship Id="rId2" Type="http://schemas.openxmlformats.org/officeDocument/2006/relationships/notesMaster" Target="../notesMasters/notesMaster1.xml"/><Relationship Id="rId1" Type="http://schemas.openxmlformats.org/officeDocument/2006/relationships/themeOverride" Target="../theme/themeOverride36.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160.xml"/><Relationship Id="rId2" Type="http://schemas.openxmlformats.org/officeDocument/2006/relationships/notesMaster" Target="../notesMasters/notesMaster1.xml"/><Relationship Id="rId1" Type="http://schemas.openxmlformats.org/officeDocument/2006/relationships/themeOverride" Target="../theme/themeOverride37.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163.xml"/><Relationship Id="rId2" Type="http://schemas.openxmlformats.org/officeDocument/2006/relationships/notesMaster" Target="../notesMasters/notesMaster1.xml"/><Relationship Id="rId1" Type="http://schemas.openxmlformats.org/officeDocument/2006/relationships/themeOverride" Target="../theme/themeOverride38.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166.xml"/><Relationship Id="rId2" Type="http://schemas.openxmlformats.org/officeDocument/2006/relationships/notesMaster" Target="../notesMasters/notesMaster1.xml"/><Relationship Id="rId1" Type="http://schemas.openxmlformats.org/officeDocument/2006/relationships/themeOverride" Target="../theme/themeOverride39.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170.xml"/><Relationship Id="rId2" Type="http://schemas.openxmlformats.org/officeDocument/2006/relationships/notesMaster" Target="../notesMasters/notesMaster1.xml"/><Relationship Id="rId1" Type="http://schemas.openxmlformats.org/officeDocument/2006/relationships/themeOverride" Target="../theme/themeOverride40.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171.xml"/><Relationship Id="rId2" Type="http://schemas.openxmlformats.org/officeDocument/2006/relationships/notesMaster" Target="../notesMasters/notesMaster1.xml"/><Relationship Id="rId1" Type="http://schemas.openxmlformats.org/officeDocument/2006/relationships/themeOverride" Target="../theme/themeOverride4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hemeOverride" Target="../theme/themeOverr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xfrm>
            <a:off x="992188" y="768350"/>
            <a:ext cx="5114925" cy="3836988"/>
          </a:xfrm>
          <a:ln/>
        </p:spPr>
      </p:sp>
      <p:sp>
        <p:nvSpPr>
          <p:cNvPr id="10243" name="备注占位符 2"/>
          <p:cNvSpPr>
            <a:spLocks noGrp="1"/>
          </p:cNvSpPr>
          <p:nvPr>
            <p:ph type="body" idx="1"/>
          </p:nvPr>
        </p:nvSpPr>
        <p:spPr>
          <a:noFill/>
        </p:spPr>
        <p:txBody>
          <a:bodyPr/>
          <a:lstStyle/>
          <a:p>
            <a:endParaRPr lang="zh-CN" altLang="en-US" smtClean="0"/>
          </a:p>
        </p:txBody>
      </p:sp>
      <p:sp>
        <p:nvSpPr>
          <p:cNvPr id="1024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734F82BE-B4AA-456A-A128-F5C55E4F7A88}" type="slidenum">
              <a:rPr lang="en-US" altLang="zh-CN" sz="1200" b="0" smtClean="0">
                <a:latin typeface="Garamond" panose="02020404030301010803" pitchFamily="18" charset="0"/>
                <a:ea typeface="宋体" panose="02010600030101010101" pitchFamily="2" charset="-122"/>
              </a:rPr>
              <a:pPr/>
              <a:t>1</a:t>
            </a:fld>
            <a:endParaRPr lang="en-US" altLang="zh-CN" sz="1200" b="0" smtClean="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4195078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3538"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A25499F2-E28A-456A-BC7B-5A43E707D16E}" type="slidenum">
              <a:rPr lang="en-US" altLang="zh-CN" sz="1300">
                <a:latin typeface="Times New Roman" panose="02020603050405020304" pitchFamily="18" charset="0"/>
              </a:rPr>
              <a:pPr algn="r" eaLnBrk="1" hangingPunct="1">
                <a:buFont typeface="Wingdings" panose="05000000000000000000" pitchFamily="2" charset="2"/>
                <a:buChar char="•"/>
              </a:pPr>
              <a:t>21</a:t>
            </a:fld>
            <a:endParaRPr lang="en-US" altLang="zh-CN" sz="1300">
              <a:latin typeface="Times New Roman" panose="02020603050405020304" pitchFamily="18" charset="0"/>
            </a:endParaRPr>
          </a:p>
        </p:txBody>
      </p:sp>
      <p:sp>
        <p:nvSpPr>
          <p:cNvPr id="193539" name="Rectangle 2"/>
          <p:cNvSpPr>
            <a:spLocks noGrp="1" noRot="1" noChangeAspect="1" noChangeArrowheads="1" noTextEdit="1"/>
          </p:cNvSpPr>
          <p:nvPr>
            <p:ph type="sldImg" idx="4294967295"/>
          </p:nvPr>
        </p:nvSpPr>
        <p:spPr>
          <a:xfrm>
            <a:off x="992188" y="768350"/>
            <a:ext cx="5114925" cy="3836988"/>
          </a:xfrm>
        </p:spPr>
      </p:sp>
      <p:sp>
        <p:nvSpPr>
          <p:cNvPr id="193540"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a:t>
            </a:r>
            <a:r>
              <a:rPr lang="en-US" altLang="zh-CN" smtClean="0"/>
              <a:t>G</a:t>
            </a:r>
            <a:r>
              <a:rPr lang="en-US" altLang="zh-CN" baseline="-30000" smtClean="0"/>
              <a:t>2</a:t>
            </a:r>
            <a:r>
              <a:rPr lang="zh-CN" altLang="en-US" smtClean="0"/>
              <a:t>和</a:t>
            </a:r>
            <a:r>
              <a:rPr lang="en-US" altLang="zh-CN" smtClean="0"/>
              <a:t>G</a:t>
            </a:r>
            <a:r>
              <a:rPr lang="en-US" altLang="zh-CN" baseline="-30000" smtClean="0"/>
              <a:t>3</a:t>
            </a:r>
            <a:r>
              <a:rPr lang="zh-CN" altLang="en-US" smtClean="0"/>
              <a:t>都是连通图，</a:t>
            </a:r>
            <a:r>
              <a:rPr lang="zh-CN" altLang="en-US" smtClean="0">
                <a:latin typeface="宋体" panose="02010600030101010101" pitchFamily="2" charset="-122"/>
              </a:rPr>
              <a:t>而下图中的</a:t>
            </a:r>
            <a:r>
              <a:rPr lang="en-US" altLang="zh-CN" smtClean="0"/>
              <a:t>G</a:t>
            </a:r>
            <a:r>
              <a:rPr lang="en-US" altLang="zh-CN" baseline="-30000" smtClean="0"/>
              <a:t>4</a:t>
            </a:r>
            <a:r>
              <a:rPr lang="zh-CN" altLang="en-US" smtClean="0">
                <a:latin typeface="宋体" panose="02010600030101010101" pitchFamily="2" charset="-122"/>
              </a:rPr>
              <a:t>，则不是连通图，但它有两个连通分量</a:t>
            </a:r>
            <a:r>
              <a:rPr lang="en-US" altLang="zh-CN" smtClean="0"/>
              <a:t>H</a:t>
            </a:r>
            <a:r>
              <a:rPr lang="en-US" altLang="zh-CN" baseline="-30000" smtClean="0"/>
              <a:t>1</a:t>
            </a:r>
            <a:r>
              <a:rPr lang="zh-CN" altLang="en-US" smtClean="0">
                <a:latin typeface="宋体" panose="02010600030101010101" pitchFamily="2" charset="-122"/>
              </a:rPr>
              <a:t>和</a:t>
            </a:r>
            <a:r>
              <a:rPr lang="en-US" altLang="zh-CN" smtClean="0"/>
              <a:t>H</a:t>
            </a:r>
            <a:r>
              <a:rPr lang="en-US" altLang="zh-CN" baseline="-30000" smtClean="0"/>
              <a:t>2</a:t>
            </a:r>
            <a:r>
              <a:rPr lang="zh-CN" altLang="en-US" smtClean="0"/>
              <a:t>。</a:t>
            </a:r>
          </a:p>
          <a:p>
            <a:pPr eaLnBrk="1" hangingPunct="1"/>
            <a:endParaRPr lang="en-US" altLang="zh-CN" smtClean="0"/>
          </a:p>
        </p:txBody>
      </p:sp>
    </p:spTree>
    <p:extLst>
      <p:ext uri="{BB962C8B-B14F-4D97-AF65-F5344CB8AC3E}">
        <p14:creationId xmlns:p14="http://schemas.microsoft.com/office/powerpoint/2010/main" val="2200726345"/>
      </p:ext>
    </p:extLst>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456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E107092E-DA86-4F3C-950C-67B460814460}" type="slidenum">
              <a:rPr lang="en-US" altLang="zh-CN" sz="1300">
                <a:latin typeface="Times New Roman" panose="02020603050405020304" pitchFamily="18" charset="0"/>
              </a:rPr>
              <a:pPr algn="r" eaLnBrk="1" hangingPunct="1">
                <a:buFont typeface="Wingdings" panose="05000000000000000000" pitchFamily="2" charset="2"/>
                <a:buChar char="•"/>
              </a:pPr>
              <a:t>22</a:t>
            </a:fld>
            <a:endParaRPr lang="en-US" altLang="zh-CN" sz="1300">
              <a:latin typeface="Times New Roman" panose="02020603050405020304" pitchFamily="18" charset="0"/>
            </a:endParaRPr>
          </a:p>
        </p:txBody>
      </p:sp>
      <p:sp>
        <p:nvSpPr>
          <p:cNvPr id="194563" name="Rectangle 2"/>
          <p:cNvSpPr>
            <a:spLocks noGrp="1" noRot="1" noChangeAspect="1" noChangeArrowheads="1" noTextEdit="1"/>
          </p:cNvSpPr>
          <p:nvPr>
            <p:ph type="sldImg" idx="4294967295"/>
          </p:nvPr>
        </p:nvSpPr>
        <p:spPr>
          <a:xfrm>
            <a:off x="992188" y="768350"/>
            <a:ext cx="5114925" cy="3836988"/>
          </a:xfrm>
        </p:spPr>
      </p:sp>
      <p:sp>
        <p:nvSpPr>
          <p:cNvPr id="19456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latin typeface="宋体" panose="02010600030101010101" pitchFamily="2" charset="-122"/>
              </a:rPr>
              <a:t>例：</a:t>
            </a:r>
            <a:r>
              <a:rPr lang="en-US" altLang="zh-CN" smtClean="0"/>
              <a:t>G</a:t>
            </a:r>
            <a:r>
              <a:rPr lang="en-US" altLang="zh-CN" baseline="-30000" smtClean="0"/>
              <a:t>1</a:t>
            </a:r>
            <a:r>
              <a:rPr lang="zh-CN" altLang="en-US" smtClean="0">
                <a:latin typeface="宋体" panose="02010600030101010101" pitchFamily="2" charset="-122"/>
              </a:rPr>
              <a:t>不是强连通图，但它有两个强连通分量</a:t>
            </a:r>
            <a:endParaRPr lang="zh-CN" altLang="en-US" smtClean="0"/>
          </a:p>
          <a:p>
            <a:pPr eaLnBrk="1" hangingPunct="1"/>
            <a:endParaRPr lang="en-US" altLang="zh-CN" smtClean="0"/>
          </a:p>
        </p:txBody>
      </p:sp>
    </p:spTree>
    <p:extLst>
      <p:ext uri="{BB962C8B-B14F-4D97-AF65-F5344CB8AC3E}">
        <p14:creationId xmlns:p14="http://schemas.microsoft.com/office/powerpoint/2010/main" val="1339914842"/>
      </p:ext>
    </p:extLst>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558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616AD9B8-8852-4DBB-AC60-5E012ED9C7BF}" type="slidenum">
              <a:rPr lang="en-US" altLang="zh-CN" sz="1300">
                <a:latin typeface="Times New Roman" panose="02020603050405020304" pitchFamily="18" charset="0"/>
              </a:rPr>
              <a:pPr algn="r" eaLnBrk="1" hangingPunct="1">
                <a:buFont typeface="Wingdings" panose="05000000000000000000" pitchFamily="2" charset="2"/>
                <a:buChar char="•"/>
              </a:pPr>
              <a:t>23</a:t>
            </a:fld>
            <a:endParaRPr lang="en-US" altLang="zh-CN" sz="1300">
              <a:latin typeface="Times New Roman" panose="02020603050405020304" pitchFamily="18" charset="0"/>
            </a:endParaRPr>
          </a:p>
        </p:txBody>
      </p:sp>
      <p:sp>
        <p:nvSpPr>
          <p:cNvPr id="195587" name="Rectangle 2"/>
          <p:cNvSpPr>
            <a:spLocks noGrp="1" noRot="1" noChangeAspect="1" noChangeArrowheads="1" noTextEdit="1"/>
          </p:cNvSpPr>
          <p:nvPr>
            <p:ph type="sldImg" idx="4294967295"/>
          </p:nvPr>
        </p:nvSpPr>
        <p:spPr>
          <a:xfrm>
            <a:off x="992188" y="768350"/>
            <a:ext cx="5114925" cy="3836988"/>
          </a:xfrm>
        </p:spPr>
      </p:sp>
      <p:sp>
        <p:nvSpPr>
          <p:cNvPr id="19558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solidFill>
                  <a:srgbClr val="FF0000"/>
                </a:solidFill>
              </a:rPr>
              <a:t>注意</a:t>
            </a:r>
            <a:r>
              <a:rPr lang="zh-CN" altLang="en-US" smtClean="0"/>
              <a:t>：可不止一棵生成树。</a:t>
            </a:r>
            <a:r>
              <a:rPr lang="zh-CN" altLang="en-US" b="1" smtClean="0">
                <a:solidFill>
                  <a:srgbClr val="FF0000"/>
                </a:solidFill>
              </a:rPr>
              <a:t>一棵有</a:t>
            </a:r>
            <a:r>
              <a:rPr lang="en-US" altLang="zh-CN" b="1" smtClean="0">
                <a:solidFill>
                  <a:srgbClr val="FF0000"/>
                </a:solidFill>
              </a:rPr>
              <a:t>n</a:t>
            </a:r>
            <a:r>
              <a:rPr lang="zh-CN" altLang="en-US" b="1" smtClean="0">
                <a:solidFill>
                  <a:srgbClr val="FF0000"/>
                </a:solidFill>
              </a:rPr>
              <a:t>个顶点的生成树有且仅有</a:t>
            </a:r>
            <a:r>
              <a:rPr lang="en-US" altLang="zh-CN" b="1" smtClean="0">
                <a:solidFill>
                  <a:srgbClr val="FF0000"/>
                </a:solidFill>
              </a:rPr>
              <a:t>n-1</a:t>
            </a:r>
            <a:r>
              <a:rPr lang="zh-CN" altLang="en-US" b="1" smtClean="0">
                <a:solidFill>
                  <a:srgbClr val="FF0000"/>
                </a:solidFill>
              </a:rPr>
              <a:t>条边</a:t>
            </a:r>
            <a:r>
              <a:rPr lang="zh-CN" altLang="en-US" smtClean="0"/>
              <a:t>（请证明该结论）。</a:t>
            </a:r>
            <a:endParaRPr lang="en-US" altLang="zh-CN" smtClean="0"/>
          </a:p>
          <a:p>
            <a:pPr eaLnBrk="1" hangingPunct="1"/>
            <a:endParaRPr lang="en-US" altLang="zh-CN" smtClean="0"/>
          </a:p>
          <a:p>
            <a:r>
              <a:rPr lang="zh-CN" altLang="en-US" smtClean="0"/>
              <a:t>自由树（</a:t>
            </a:r>
            <a:r>
              <a:rPr lang="en-US" altLang="zh-CN" b="1" smtClean="0"/>
              <a:t>free tree</a:t>
            </a:r>
            <a:r>
              <a:rPr lang="zh-CN" altLang="en-US" b="1" smtClean="0"/>
              <a:t>）</a:t>
            </a:r>
          </a:p>
          <a:p>
            <a:r>
              <a:rPr lang="zh-CN" altLang="en-US" smtClean="0"/>
              <a:t>􀂄 不带有简单回路的无向图，它是连通的，并且具有</a:t>
            </a:r>
            <a:r>
              <a:rPr lang="en-US" altLang="zh-CN" b="1" smtClean="0"/>
              <a:t>|V|-1</a:t>
            </a:r>
            <a:r>
              <a:rPr lang="zh-CN" altLang="en-US" b="1" smtClean="0"/>
              <a:t>条边</a:t>
            </a:r>
          </a:p>
          <a:p>
            <a:pPr eaLnBrk="1" hangingPunct="1"/>
            <a:endParaRPr lang="zh-CN" altLang="en-US" smtClean="0"/>
          </a:p>
          <a:p>
            <a:pPr eaLnBrk="1" hangingPunct="1"/>
            <a:endParaRPr lang="en-US" altLang="zh-CN" smtClean="0"/>
          </a:p>
        </p:txBody>
      </p:sp>
    </p:spTree>
    <p:extLst>
      <p:ext uri="{BB962C8B-B14F-4D97-AF65-F5344CB8AC3E}">
        <p14:creationId xmlns:p14="http://schemas.microsoft.com/office/powerpoint/2010/main" val="3629381891"/>
      </p:ext>
    </p:extLst>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661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4C8E0FCE-BD0E-424F-AF5B-B87F8CACFD67}" type="slidenum">
              <a:rPr lang="en-US" altLang="zh-CN" sz="1300">
                <a:latin typeface="Times New Roman" panose="02020603050405020304" pitchFamily="18" charset="0"/>
              </a:rPr>
              <a:pPr algn="r" eaLnBrk="1" hangingPunct="1">
                <a:buFont typeface="Wingdings" panose="05000000000000000000" pitchFamily="2" charset="2"/>
                <a:buChar char="•"/>
              </a:pPr>
              <a:t>24</a:t>
            </a:fld>
            <a:endParaRPr lang="en-US" altLang="zh-CN" sz="1300">
              <a:latin typeface="Times New Roman" panose="02020603050405020304" pitchFamily="18" charset="0"/>
            </a:endParaRPr>
          </a:p>
        </p:txBody>
      </p:sp>
      <p:sp>
        <p:nvSpPr>
          <p:cNvPr id="196611" name="Rectangle 2"/>
          <p:cNvSpPr>
            <a:spLocks noGrp="1" noRot="1" noChangeAspect="1" noChangeArrowheads="1" noTextEdit="1"/>
          </p:cNvSpPr>
          <p:nvPr>
            <p:ph type="sldImg" idx="4294967295"/>
          </p:nvPr>
        </p:nvSpPr>
        <p:spPr>
          <a:xfrm>
            <a:off x="992188" y="768350"/>
            <a:ext cx="5114925" cy="3836988"/>
          </a:xfrm>
        </p:spPr>
      </p:sp>
      <p:sp>
        <p:nvSpPr>
          <p:cNvPr id="196612"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从图的逻辑结构的定义来看，图中的顶点之间不存在全序的关系（即无法将图中顶点 排列成一个线性序列），任何一个顶点都可被看成是第一个顶点、另一方面，任一顶点的邻 接点之间也不存在次序关系。但为了操作方便，我们需要将图中顶点按任意的顺序排列起 来（这个排列和关系</a:t>
            </a:r>
            <a:r>
              <a:rPr lang="en-US" altLang="zh-CN" smtClean="0"/>
              <a:t>VR</a:t>
            </a:r>
            <a:r>
              <a:rPr lang="zh-CN" altLang="en-US" smtClean="0"/>
              <a:t>无关），由此，所谓顶点在图中的位置指的是该顶点在这个人为 的随意排列中的位置（或序号）。同理可对某个顶点的所有邻接点进行排队，在这个排队 中自然形成了第一个或第</a:t>
            </a:r>
            <a:r>
              <a:rPr lang="en-US" altLang="zh-CN" smtClean="0"/>
              <a:t>k</a:t>
            </a:r>
            <a:r>
              <a:rPr lang="zh-CN" altLang="en-US" smtClean="0"/>
              <a:t>个邻接点。若某个顶点的邻接点的个数大于</a:t>
            </a:r>
            <a:r>
              <a:rPr lang="en-US" altLang="zh-CN" smtClean="0"/>
              <a:t>k</a:t>
            </a:r>
            <a:r>
              <a:rPr lang="zh-CN" altLang="en-US" smtClean="0"/>
              <a:t>则称第</a:t>
            </a:r>
            <a:r>
              <a:rPr lang="en-US" altLang="zh-CN" smtClean="0"/>
              <a:t>k</a:t>
            </a:r>
            <a:r>
              <a:rPr lang="zh-CN" altLang="en-US" smtClean="0"/>
              <a:t>＋</a:t>
            </a:r>
            <a:r>
              <a:rPr lang="en-US" altLang="zh-CN" smtClean="0"/>
              <a:t>1</a:t>
            </a:r>
            <a:r>
              <a:rPr lang="zh-CN" altLang="en-US" smtClean="0"/>
              <a:t>个 邻接点为第</a:t>
            </a:r>
            <a:r>
              <a:rPr lang="en-US" altLang="zh-CN" smtClean="0"/>
              <a:t>k</a:t>
            </a:r>
            <a:r>
              <a:rPr lang="zh-CN" altLang="en-US" smtClean="0"/>
              <a:t>个邻接点的下一个邻接点，而最后一个邻接点的下一个邻接点为</a:t>
            </a:r>
            <a:r>
              <a:rPr lang="zh-CN" altLang="en-US" smtClean="0">
                <a:latin typeface="Times New Roman" panose="02020603050405020304" pitchFamily="18" charset="0"/>
              </a:rPr>
              <a:t>“</a:t>
            </a:r>
            <a:r>
              <a:rPr lang="zh-CN" altLang="en-US" smtClean="0"/>
              <a:t>空</a:t>
            </a:r>
            <a:r>
              <a:rPr lang="zh-CN" altLang="en-US" smtClean="0">
                <a:latin typeface="Times New Roman" panose="02020603050405020304" pitchFamily="18" charset="0"/>
              </a:rPr>
              <a:t>”</a:t>
            </a:r>
            <a:r>
              <a:rPr lang="zh-CN" altLang="en-US" smtClean="0"/>
              <a:t>。 </a:t>
            </a:r>
          </a:p>
          <a:p>
            <a:pPr eaLnBrk="1" hangingPunct="1"/>
            <a:endParaRPr lang="zh-CN" altLang="en-US" smtClean="0"/>
          </a:p>
        </p:txBody>
      </p:sp>
    </p:spTree>
    <p:extLst>
      <p:ext uri="{BB962C8B-B14F-4D97-AF65-F5344CB8AC3E}">
        <p14:creationId xmlns:p14="http://schemas.microsoft.com/office/powerpoint/2010/main" val="3672281945"/>
      </p:ext>
    </p:extLst>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8658" name="幻灯片图像占位符 1"/>
          <p:cNvSpPr>
            <a:spLocks noGrp="1" noRot="1" noChangeAspect="1" noChangeArrowheads="1" noTextEdit="1"/>
          </p:cNvSpPr>
          <p:nvPr>
            <p:ph type="sldImg" idx="4294967295"/>
          </p:nvPr>
        </p:nvSpPr>
        <p:spPr>
          <a:xfrm>
            <a:off x="992188" y="768350"/>
            <a:ext cx="5114925" cy="3836988"/>
          </a:xfrm>
        </p:spPr>
      </p:sp>
      <p:sp>
        <p:nvSpPr>
          <p:cNvPr id="198659" name="备注占位符 2"/>
          <p:cNvSpPr>
            <a:spLocks noGrp="1" noChangeArrowheads="1"/>
          </p:cNvSpPr>
          <p:nvPr>
            <p:ph type="body" idx="4294967295"/>
          </p:nvPr>
        </p:nvSpPr>
        <p:spPr/>
        <p:txBody>
          <a:bodyPr anchor="t">
            <a:prstTxWarp prst="textNoShape">
              <a:avLst/>
            </a:prstTxWarp>
          </a:bodyPr>
          <a:lstStyle/>
          <a:p>
            <a:r>
              <a:rPr lang="zh-CN" altLang="en-US" smtClean="0"/>
              <a:t>由于图的结构比较复杂，任意两个顶点之间都可能存在关系，因此无法以数据元素在存储区中的物理位置来表示元素之间关系，即图没有顺序映象的存储结构，这是和前面所有数据结构所不同的。 </a:t>
            </a:r>
            <a:endParaRPr lang="en-US" altLang="zh-CN" smtClean="0"/>
          </a:p>
          <a:p>
            <a:r>
              <a:rPr lang="zh-CN" altLang="en-US" smtClean="0"/>
              <a:t>另一方面，用多重链表表示图是自然的事，它是一种最简单的链式映象结构，即以一个由一个数据域和多个指针域组成的结点表示图中一个顶点，其中数据域存储该顶点的信息，指针域存储指向其邻接点的指针。但是，由于图中各个结点的度数各不相同，最大度数和最小度数可能相差很多，因此，若按度数最大的顶点设计结点结构，则会浪费很多存储单元。反之，若按每个顶点自己的度数设计不同的结点结构，则会给操作带来不便，在实际应用中不宜采用这种结构。这其实和树的表示是很类似的。 </a:t>
            </a:r>
          </a:p>
          <a:p>
            <a:r>
              <a:rPr lang="zh-CN" altLang="en-US" smtClean="0"/>
              <a:t>我们一般采用一些改进的方式来存储图，常用的有邻接矩阵、邻接表和十字链表等。</a:t>
            </a:r>
          </a:p>
          <a:p>
            <a:endParaRPr lang="zh-CN" altLang="en-US" smtClean="0"/>
          </a:p>
        </p:txBody>
      </p:sp>
      <p:sp>
        <p:nvSpPr>
          <p:cNvPr id="19866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FEFAAE40-2FC2-4918-82F2-94E4C8164C4D}" type="slidenum">
              <a:rPr lang="en-US" altLang="zh-CN" sz="1300">
                <a:latin typeface="Times New Roman" panose="02020603050405020304" pitchFamily="18" charset="0"/>
              </a:rPr>
              <a:pPr algn="r" eaLnBrk="1" hangingPunct="1">
                <a:buFont typeface="Wingdings" panose="05000000000000000000" pitchFamily="2" charset="2"/>
                <a:buChar char="•"/>
              </a:pPr>
              <a:t>25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333179623"/>
      </p:ext>
    </p:extLst>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9682" name="幻灯片图像占位符 1"/>
          <p:cNvSpPr>
            <a:spLocks noGrp="1" noRot="1" noChangeAspect="1" noChangeArrowheads="1" noTextEdit="1"/>
          </p:cNvSpPr>
          <p:nvPr>
            <p:ph type="sldImg" idx="4294967295"/>
          </p:nvPr>
        </p:nvSpPr>
        <p:spPr>
          <a:xfrm>
            <a:off x="992188" y="768350"/>
            <a:ext cx="5114925" cy="3836988"/>
          </a:xfrm>
        </p:spPr>
      </p:sp>
      <p:sp>
        <p:nvSpPr>
          <p:cNvPr id="199683" name="备注占位符 2"/>
          <p:cNvSpPr>
            <a:spLocks noGrp="1" noChangeArrowheads="1"/>
          </p:cNvSpPr>
          <p:nvPr>
            <p:ph type="body" idx="4294967295"/>
          </p:nvPr>
        </p:nvSpPr>
        <p:spPr/>
        <p:txBody>
          <a:bodyPr anchor="t">
            <a:prstTxWarp prst="textNoShape">
              <a:avLst/>
            </a:prstTxWarp>
          </a:bodyPr>
          <a:lstStyle/>
          <a:p>
            <a:r>
              <a:rPr lang="zh-CN" altLang="en-US" smtClean="0"/>
              <a:t>由于图的结构比较复杂，任意两个顶点之间都可能存在关系，因此无法以数据元素在存储区中的物理位置来表示元素之间关系，即图没有顺序映象的存储结构，这是和前面所有数据结构所不同的。 </a:t>
            </a:r>
            <a:endParaRPr lang="en-US" altLang="zh-CN" smtClean="0"/>
          </a:p>
          <a:p>
            <a:r>
              <a:rPr lang="zh-CN" altLang="en-US" smtClean="0"/>
              <a:t>另一方面，用多重链表表示图是自然的事，它是一种最简单的链式映象结构，即以一个由一个数据域和多个指针域组成的结点表示图中一个顶点，其中数据域存储该顶点的信息，指针域存储指向其邻接点的指针。但是，由于图中各个结点的度数各不相同，最大度数和最小度数可能相差很多，因此，若按度数最大的顶点设计结点结构，则会浪费很多存储单元。反之，若按每个顶点自己的度数设计不同的结点结构，则会给操作带来不便，在实际应用中不宜采用这种结构。这其实和树的表示是很类似的。 </a:t>
            </a:r>
          </a:p>
          <a:p>
            <a:r>
              <a:rPr lang="zh-CN" altLang="en-US" smtClean="0"/>
              <a:t>我们一般采用一些改进的方式来存储图，常用的有邻接矩阵、邻接表和十字链表等。</a:t>
            </a:r>
          </a:p>
          <a:p>
            <a:endParaRPr lang="zh-CN" altLang="en-US" smtClean="0"/>
          </a:p>
        </p:txBody>
      </p:sp>
      <p:sp>
        <p:nvSpPr>
          <p:cNvPr id="19968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190F1ACF-92F0-4EF9-BA6A-B83967C6BE39}" type="slidenum">
              <a:rPr lang="en-US" altLang="zh-CN" sz="1300">
                <a:latin typeface="Times New Roman" panose="02020603050405020304" pitchFamily="18" charset="0"/>
              </a:rPr>
              <a:pPr algn="r" eaLnBrk="1" hangingPunct="1">
                <a:buFont typeface="Wingdings" panose="05000000000000000000" pitchFamily="2" charset="2"/>
                <a:buChar char="•"/>
              </a:pPr>
              <a:t>27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160429779"/>
      </p:ext>
    </p:extLst>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070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DA2EBCB0-DBA0-409B-B1BF-0895CEEF801A}" type="slidenum">
              <a:rPr lang="en-US" altLang="zh-CN" sz="1300">
                <a:latin typeface="Times New Roman" panose="02020603050405020304" pitchFamily="18" charset="0"/>
              </a:rPr>
              <a:pPr algn="r" eaLnBrk="1" hangingPunct="1">
                <a:buFont typeface="Wingdings" panose="05000000000000000000" pitchFamily="2" charset="2"/>
                <a:buChar char="•"/>
              </a:pPr>
              <a:t>30</a:t>
            </a:fld>
            <a:endParaRPr lang="en-US" altLang="zh-CN" sz="1300">
              <a:latin typeface="Times New Roman" panose="02020603050405020304" pitchFamily="18" charset="0"/>
            </a:endParaRPr>
          </a:p>
        </p:txBody>
      </p:sp>
      <p:sp>
        <p:nvSpPr>
          <p:cNvPr id="200707" name="Rectangle 2"/>
          <p:cNvSpPr>
            <a:spLocks noGrp="1" noRot="1" noChangeAspect="1" noChangeArrowheads="1" noTextEdit="1"/>
          </p:cNvSpPr>
          <p:nvPr>
            <p:ph type="sldImg" idx="4294967295"/>
          </p:nvPr>
        </p:nvSpPr>
        <p:spPr>
          <a:xfrm>
            <a:off x="992188" y="768350"/>
            <a:ext cx="5114925" cy="3836988"/>
          </a:xfrm>
        </p:spPr>
      </p:sp>
      <p:sp>
        <p:nvSpPr>
          <p:cNvPr id="20070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无向网的邻接矩阵也是对称的，而有向网的邻接矩阵不一定对称。 </a:t>
            </a:r>
            <a:r>
              <a:rPr lang="zh-CN" altLang="en-US" smtClean="0">
                <a:latin typeface="Times New Roman" panose="02020603050405020304" pitchFamily="18" charset="0"/>
              </a:rPr>
              <a:t> </a:t>
            </a:r>
            <a:r>
              <a:rPr lang="zh-CN" altLang="en-US" smtClean="0"/>
              <a:t> </a:t>
            </a:r>
          </a:p>
        </p:txBody>
      </p:sp>
    </p:spTree>
    <p:extLst>
      <p:ext uri="{BB962C8B-B14F-4D97-AF65-F5344CB8AC3E}">
        <p14:creationId xmlns:p14="http://schemas.microsoft.com/office/powerpoint/2010/main" val="1955383098"/>
      </p:ext>
    </p:extLst>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1730" name="幻灯片图像占位符 49153"/>
          <p:cNvSpPr>
            <a:spLocks noGrp="1" noRot="1" noChangeAspect="1" noChangeArrowheads="1" noTextEdit="1"/>
          </p:cNvSpPr>
          <p:nvPr>
            <p:ph type="sldImg" idx="4294967295"/>
          </p:nvPr>
        </p:nvSpPr>
        <p:spPr>
          <a:xfrm>
            <a:off x="992188" y="768350"/>
            <a:ext cx="5114925" cy="3836988"/>
          </a:xfrm>
          <a:ln/>
          <a:extLst>
            <a:ext uri="{91240B29-F687-4F45-9708-019B960494DF}">
              <a14:hiddenLine xmlns:a14="http://schemas.microsoft.com/office/drawing/2010/main" w="1">
                <a:solidFill>
                  <a:srgbClr val="000000"/>
                </a:solidFill>
                <a:miter lim="800000"/>
                <a:headEnd/>
                <a:tailEnd/>
              </a14:hiddenLine>
            </a:ext>
          </a:extLst>
        </p:spPr>
      </p:sp>
      <p:sp>
        <p:nvSpPr>
          <p:cNvPr id="201731" name="文本占位符 49154"/>
          <p:cNvSpPr>
            <a:spLocks noGrp="1" noChangeArrowheads="1"/>
          </p:cNvSpPr>
          <p:nvPr>
            <p:ph type="body" idx="4294967295"/>
          </p:nvPr>
        </p:nvSpPr>
        <p:spPr>
          <a:ln/>
          <a:extLst>
            <a:ext uri="{91240B29-F687-4F45-9708-019B960494DF}">
              <a14:hiddenLine xmlns:a14="http://schemas.microsoft.com/office/drawing/2010/main" w="1">
                <a:solidFill>
                  <a:srgbClr val="000000"/>
                </a:solidFill>
                <a:miter lim="800000"/>
                <a:headEnd/>
                <a:tailEnd/>
              </a14:hiddenLine>
            </a:ext>
          </a:extLst>
        </p:spPr>
        <p:txBody>
          <a:bodyPr>
            <a:prstTxWarp prst="textNoShape">
              <a:avLst/>
            </a:prstTxWarp>
          </a:bodyPr>
          <a:lstStyle/>
          <a:p>
            <a:r>
              <a:rPr lang="en-US" altLang="zh-CN" sz="2800" b="1" smtClean="0"/>
              <a:t>//</a:t>
            </a:r>
            <a:r>
              <a:rPr lang="zh-CN" altLang="en-US" sz="2800" b="1" smtClean="0"/>
              <a:t>时间复杂度：</a:t>
            </a:r>
            <a:r>
              <a:rPr lang="en-US" altLang="zh-CN" sz="2800" b="1" smtClean="0"/>
              <a:t>O(1)</a:t>
            </a:r>
          </a:p>
        </p:txBody>
      </p:sp>
    </p:spTree>
    <p:extLst>
      <p:ext uri="{BB962C8B-B14F-4D97-AF65-F5344CB8AC3E}">
        <p14:creationId xmlns:p14="http://schemas.microsoft.com/office/powerpoint/2010/main" val="3220422444"/>
      </p:ext>
    </p:extLst>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idx="4294967295"/>
          </p:nvPr>
        </p:nvSpPr>
        <p:spPr>
          <a:xfrm>
            <a:off x="992188" y="768350"/>
            <a:ext cx="5114925" cy="3836988"/>
          </a:xfrm>
        </p:spPr>
      </p:sp>
      <p:sp>
        <p:nvSpPr>
          <p:cNvPr id="202755" name="Rectangle 3"/>
          <p:cNvSpPr>
            <a:spLocks noGrp="1" noChangeArrowheads="1"/>
          </p:cNvSpPr>
          <p:nvPr>
            <p:ph type="body" idx="4294967295"/>
          </p:nvPr>
        </p:nvSpPr>
        <p:spPr/>
        <p:txBody>
          <a:bodyPr anchor="t">
            <a:prstTxWarp prst="textNoShape">
              <a:avLst/>
            </a:prstTxWarp>
          </a:bodyPr>
          <a:lstStyle/>
          <a:p>
            <a:r>
              <a:rPr lang="zh-CN" altLang="en-US" smtClean="0"/>
              <a:t>如果图是无向的，则还要添加对称弧。</a:t>
            </a:r>
            <a:endParaRPr lang="en-US" altLang="zh-CN" smtClean="0"/>
          </a:p>
          <a:p>
            <a:endParaRPr lang="en-US" altLang="zh-CN" smtClean="0"/>
          </a:p>
          <a:p>
            <a:r>
              <a:rPr lang="en-US" altLang="zh-CN" b="1" smtClean="0">
                <a:solidFill>
                  <a:srgbClr val="080808"/>
                </a:solidFill>
              </a:rPr>
              <a:t>ListGet(G-&gt;Vertices,v1,&amp;x) ==0||ListGet(G-&gt;Vertices,v2,&amp;x) ==0</a:t>
            </a:r>
            <a:endParaRPr lang="zh-CN" altLang="en-US" smtClean="0"/>
          </a:p>
          <a:p>
            <a:r>
              <a:rPr lang="en-US" altLang="zh-CN" smtClean="0"/>
              <a:t>exit(0)</a:t>
            </a:r>
            <a:r>
              <a:rPr lang="zh-CN" altLang="en-US" smtClean="0"/>
              <a:t>：正常结束程序运行 </a:t>
            </a:r>
            <a:br>
              <a:rPr lang="zh-CN" altLang="en-US" smtClean="0"/>
            </a:br>
            <a:r>
              <a:rPr lang="en-US" altLang="zh-CN" smtClean="0"/>
              <a:t>exit(</a:t>
            </a:r>
            <a:r>
              <a:rPr lang="zh-CN" altLang="en-US" smtClean="0"/>
              <a:t>非</a:t>
            </a:r>
            <a:r>
              <a:rPr lang="en-US" altLang="zh-CN" smtClean="0"/>
              <a:t>0</a:t>
            </a:r>
            <a:r>
              <a:rPr lang="zh-CN" altLang="en-US" smtClean="0"/>
              <a:t>）：非正常结束程序运行</a:t>
            </a:r>
          </a:p>
        </p:txBody>
      </p:sp>
    </p:spTree>
    <p:extLst>
      <p:ext uri="{BB962C8B-B14F-4D97-AF65-F5344CB8AC3E}">
        <p14:creationId xmlns:p14="http://schemas.microsoft.com/office/powerpoint/2010/main" val="2761094564"/>
      </p:ext>
    </p:extLst>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3778" name="Rectangle 2"/>
          <p:cNvSpPr>
            <a:spLocks noGrp="1" noRot="1" noChangeAspect="1" noChangeArrowheads="1" noTextEdit="1"/>
          </p:cNvSpPr>
          <p:nvPr>
            <p:ph type="sldImg" idx="4294967295"/>
          </p:nvPr>
        </p:nvSpPr>
        <p:spPr>
          <a:xfrm>
            <a:off x="992188" y="768350"/>
            <a:ext cx="5114925" cy="3836988"/>
          </a:xfrm>
        </p:spPr>
      </p:sp>
      <p:sp>
        <p:nvSpPr>
          <p:cNvPr id="203779" name="Rectangle 3"/>
          <p:cNvSpPr>
            <a:spLocks noGrp="1" noChangeArrowheads="1"/>
          </p:cNvSpPr>
          <p:nvPr>
            <p:ph type="body" idx="4294967295"/>
          </p:nvPr>
        </p:nvSpPr>
        <p:spPr/>
        <p:txBody>
          <a:bodyPr anchor="t">
            <a:prstTxWarp prst="textNoShape">
              <a:avLst/>
            </a:prstTxWarp>
          </a:bodyPr>
          <a:lstStyle/>
          <a:p>
            <a:pPr>
              <a:lnSpc>
                <a:spcPct val="90000"/>
              </a:lnSpc>
            </a:pPr>
            <a:r>
              <a:rPr lang="zh-CN" altLang="en-US" sz="1000" smtClean="0"/>
              <a:t>如果图是无向的，则还要添加对称弧。</a:t>
            </a:r>
            <a:endParaRPr lang="en-US" altLang="zh-CN" sz="1000" smtClean="0"/>
          </a:p>
          <a:p>
            <a:pPr>
              <a:lnSpc>
                <a:spcPct val="90000"/>
              </a:lnSpc>
            </a:pPr>
            <a:endParaRPr lang="en-US" altLang="zh-CN" sz="1000" smtClean="0"/>
          </a:p>
          <a:p>
            <a:pPr>
              <a:lnSpc>
                <a:spcPct val="90000"/>
              </a:lnSpc>
            </a:pPr>
            <a:r>
              <a:rPr lang="en-US" altLang="zh-CN" sz="1000" b="1" smtClean="0">
                <a:solidFill>
                  <a:srgbClr val="080808"/>
                </a:solidFill>
              </a:rPr>
              <a:t>ListGet(G-&gt;Vertices,v1,&amp;x) ==0||ListGet(G-&gt;Vertices,v2,&amp;x) ==0</a:t>
            </a:r>
            <a:endParaRPr lang="zh-CN" altLang="en-US" sz="1000" smtClean="0"/>
          </a:p>
          <a:p>
            <a:pPr>
              <a:lnSpc>
                <a:spcPct val="90000"/>
              </a:lnSpc>
            </a:pPr>
            <a:r>
              <a:rPr lang="en-US" altLang="zh-CN" sz="1000" smtClean="0"/>
              <a:t>exit(0)</a:t>
            </a:r>
            <a:r>
              <a:rPr lang="zh-CN" altLang="en-US" sz="1000" smtClean="0"/>
              <a:t>：正常结束程序运行 </a:t>
            </a:r>
            <a:br>
              <a:rPr lang="zh-CN" altLang="en-US" sz="1000" smtClean="0"/>
            </a:br>
            <a:r>
              <a:rPr lang="en-US" altLang="zh-CN" sz="1000" smtClean="0"/>
              <a:t>exit(</a:t>
            </a:r>
            <a:r>
              <a:rPr lang="zh-CN" altLang="en-US" sz="1000" smtClean="0"/>
              <a:t>非</a:t>
            </a:r>
            <a:r>
              <a:rPr lang="en-US" altLang="zh-CN" sz="1000" smtClean="0"/>
              <a:t>0</a:t>
            </a:r>
            <a:r>
              <a:rPr lang="zh-CN" altLang="en-US" sz="1000" smtClean="0"/>
              <a:t>）：非正常结束程序运行</a:t>
            </a:r>
          </a:p>
          <a:p>
            <a:pPr>
              <a:lnSpc>
                <a:spcPct val="90000"/>
              </a:lnSpc>
            </a:pPr>
            <a:endParaRPr lang="zh-CN" altLang="en-US" sz="1000" smtClean="0"/>
          </a:p>
          <a:p>
            <a:pPr>
              <a:lnSpc>
                <a:spcPct val="90000"/>
              </a:lnSpc>
            </a:pPr>
            <a:endParaRPr lang="zh-CN" altLang="en-US" sz="1000" smtClean="0"/>
          </a:p>
          <a:p>
            <a:pPr>
              <a:lnSpc>
                <a:spcPct val="90000"/>
              </a:lnSpc>
            </a:pPr>
            <a:r>
              <a:rPr lang="en-US" altLang="zh-CN" sz="1000" b="1" smtClean="0">
                <a:solidFill>
                  <a:srgbClr val="080808"/>
                </a:solidFill>
                <a:latin typeface="Times New Roman" panose="02020603050405020304" pitchFamily="18" charset="0"/>
              </a:rPr>
              <a:t> </a:t>
            </a:r>
            <a:r>
              <a:rPr lang="en-US" altLang="zh-CN" sz="1000" b="1" smtClean="0">
                <a:solidFill>
                  <a:srgbClr val="080808"/>
                </a:solidFill>
              </a:rPr>
              <a:t>void InsertEdge(AdjMGraph *G, int v1, int v2, int weight)</a:t>
            </a:r>
          </a:p>
          <a:p>
            <a:pPr>
              <a:lnSpc>
                <a:spcPct val="90000"/>
              </a:lnSpc>
            </a:pPr>
            <a:r>
              <a:rPr lang="en-US" altLang="zh-CN" sz="1000" b="1" smtClean="0"/>
              <a:t>/* </a:t>
            </a:r>
            <a:r>
              <a:rPr lang="zh-CN" altLang="en-US" sz="1000" b="1" smtClean="0"/>
              <a:t>在带权有向图</a:t>
            </a:r>
            <a:r>
              <a:rPr lang="en-US" altLang="zh-CN" sz="1000" b="1" smtClean="0"/>
              <a:t>G</a:t>
            </a:r>
            <a:r>
              <a:rPr lang="zh-CN" altLang="en-US" sz="1000" b="1" smtClean="0"/>
              <a:t>中插入一条第</a:t>
            </a:r>
            <a:r>
              <a:rPr lang="en-US" altLang="zh-CN" sz="1000" b="1" smtClean="0"/>
              <a:t>v1</a:t>
            </a:r>
            <a:r>
              <a:rPr lang="zh-CN" altLang="en-US" sz="1000" b="1" smtClean="0"/>
              <a:t>个顶点指向第</a:t>
            </a:r>
            <a:r>
              <a:rPr lang="en-US" altLang="zh-CN" sz="1000" b="1" smtClean="0"/>
              <a:t>v2</a:t>
            </a:r>
            <a:r>
              <a:rPr lang="zh-CN" altLang="en-US" sz="1000" b="1" smtClean="0"/>
              <a:t>个顶点，权值为</a:t>
            </a:r>
            <a:r>
              <a:rPr lang="en-US" altLang="zh-CN" sz="1000" b="1" smtClean="0"/>
              <a:t>weight</a:t>
            </a:r>
            <a:r>
              <a:rPr lang="zh-CN" altLang="en-US" sz="1000" b="1" smtClean="0"/>
              <a:t>的有向边。如果</a:t>
            </a:r>
            <a:r>
              <a:rPr lang="en-US" altLang="zh-CN" sz="1000" b="1" smtClean="0"/>
              <a:t>v1</a:t>
            </a:r>
            <a:r>
              <a:rPr lang="zh-CN" altLang="en-US" sz="1000" b="1" smtClean="0"/>
              <a:t>和</a:t>
            </a:r>
            <a:r>
              <a:rPr lang="en-US" altLang="zh-CN" sz="1000" b="1" smtClean="0"/>
              <a:t>v2</a:t>
            </a:r>
            <a:r>
              <a:rPr lang="zh-CN" altLang="en-US" sz="1000" b="1" smtClean="0"/>
              <a:t>有一个不是图中的顶点，则图不变；如果</a:t>
            </a:r>
            <a:r>
              <a:rPr lang="en-US" altLang="zh-CN" sz="1000" b="1" smtClean="0"/>
              <a:t>v1</a:t>
            </a:r>
            <a:r>
              <a:rPr lang="zh-CN" altLang="en-US" sz="1000" b="1" smtClean="0"/>
              <a:t>和</a:t>
            </a:r>
            <a:r>
              <a:rPr lang="en-US" altLang="zh-CN" sz="1000" b="1" smtClean="0"/>
              <a:t>v2</a:t>
            </a:r>
            <a:r>
              <a:rPr lang="zh-CN" altLang="en-US" sz="1000" b="1" smtClean="0"/>
              <a:t>相等，则图不变。如果图已经包含该边，则边的权值更改为新的权值。*</a:t>
            </a:r>
            <a:r>
              <a:rPr lang="en-US" altLang="zh-CN" sz="1000" b="1" smtClean="0"/>
              <a:t>/</a:t>
            </a:r>
            <a:endParaRPr lang="en-US" altLang="zh-CN" sz="1000" b="1" smtClean="0">
              <a:solidFill>
                <a:srgbClr val="080808"/>
              </a:solidFill>
            </a:endParaRPr>
          </a:p>
          <a:p>
            <a:pPr>
              <a:lnSpc>
                <a:spcPct val="90000"/>
              </a:lnSpc>
            </a:pPr>
            <a:r>
              <a:rPr lang="en-US" altLang="zh-CN" sz="1000" b="1" smtClean="0">
                <a:solidFill>
                  <a:srgbClr val="080808"/>
                </a:solidFill>
              </a:rPr>
              <a:t>{	</a:t>
            </a:r>
            <a:r>
              <a:rPr lang="en-US" altLang="zh-CN" sz="1000" b="1" smtClean="0"/>
              <a:t>DataType x;</a:t>
            </a:r>
          </a:p>
          <a:p>
            <a:pPr>
              <a:lnSpc>
                <a:spcPct val="90000"/>
              </a:lnSpc>
            </a:pPr>
            <a:r>
              <a:rPr lang="en-US" altLang="zh-CN" sz="1000" b="1" smtClean="0"/>
              <a:t>	if(</a:t>
            </a:r>
            <a:r>
              <a:rPr lang="en-US" altLang="zh-CN" sz="1000" b="1" smtClean="0">
                <a:solidFill>
                  <a:schemeClr val="tx2"/>
                </a:solidFill>
              </a:rPr>
              <a:t>v1!=v2</a:t>
            </a:r>
            <a:r>
              <a:rPr lang="en-US" altLang="zh-CN" sz="1000" b="1" smtClean="0"/>
              <a:t>)</a:t>
            </a:r>
            <a:endParaRPr lang="zh-CN" altLang="en-US" sz="1000" b="1" smtClean="0"/>
          </a:p>
          <a:p>
            <a:pPr>
              <a:lnSpc>
                <a:spcPct val="90000"/>
              </a:lnSpc>
            </a:pPr>
            <a:r>
              <a:rPr lang="zh-CN" altLang="en-US" sz="1000" b="1" smtClean="0"/>
              <a:t>	</a:t>
            </a:r>
            <a:r>
              <a:rPr lang="en-US" altLang="zh-CN" sz="1000" b="1" smtClean="0"/>
              <a:t>{	if(</a:t>
            </a:r>
            <a:r>
              <a:rPr lang="en-US" altLang="zh-CN" sz="1000" b="1" smtClean="0">
                <a:solidFill>
                  <a:schemeClr val="tx2"/>
                </a:solidFill>
              </a:rPr>
              <a:t>(ListGet(G-&gt;Vertices,v1,&amp;x)==0) ||</a:t>
            </a:r>
          </a:p>
          <a:p>
            <a:pPr>
              <a:lnSpc>
                <a:spcPct val="90000"/>
              </a:lnSpc>
            </a:pPr>
            <a:r>
              <a:rPr lang="en-US" altLang="zh-CN" sz="1000" b="1" smtClean="0">
                <a:solidFill>
                  <a:schemeClr val="tx2"/>
                </a:solidFill>
              </a:rPr>
              <a:t>			(ListGet(G-&gt;Vertices,v2,&amp;x)==0)</a:t>
            </a:r>
            <a:r>
              <a:rPr lang="en-US" altLang="zh-CN" sz="1000" b="1" smtClean="0"/>
              <a:t>)</a:t>
            </a:r>
          </a:p>
          <a:p>
            <a:pPr>
              <a:lnSpc>
                <a:spcPct val="90000"/>
              </a:lnSpc>
            </a:pPr>
            <a:r>
              <a:rPr lang="zh-CN" altLang="en-US" sz="1000" b="1" smtClean="0"/>
              <a:t>		</a:t>
            </a:r>
            <a:r>
              <a:rPr lang="en-US" altLang="zh-CN" sz="1000" b="1" smtClean="0"/>
              <a:t>{	printf(</a:t>
            </a:r>
            <a:r>
              <a:rPr lang="en-US" altLang="zh-CN" sz="1000" b="1" smtClean="0">
                <a:latin typeface="Times New Roman" panose="02020603050405020304" pitchFamily="18" charset="0"/>
              </a:rPr>
              <a:t>“</a:t>
            </a:r>
            <a:r>
              <a:rPr lang="zh-CN" altLang="en-US" sz="1000" b="1" smtClean="0"/>
              <a:t>插入边时参数</a:t>
            </a:r>
            <a:r>
              <a:rPr lang="en-US" altLang="zh-CN" sz="1000" b="1" smtClean="0"/>
              <a:t>v1</a:t>
            </a:r>
            <a:r>
              <a:rPr lang="zh-CN" altLang="en-US" sz="1000" b="1" smtClean="0"/>
              <a:t>和</a:t>
            </a:r>
            <a:r>
              <a:rPr lang="en-US" altLang="zh-CN" sz="1000" b="1" smtClean="0"/>
              <a:t>v2</a:t>
            </a:r>
            <a:r>
              <a:rPr lang="zh-CN" altLang="en-US" sz="1000" b="1" smtClean="0"/>
              <a:t>越界！</a:t>
            </a:r>
            <a:r>
              <a:rPr lang="en-US" altLang="zh-CN" sz="1000" b="1" smtClean="0"/>
              <a:t>\n");</a:t>
            </a:r>
          </a:p>
          <a:p>
            <a:pPr>
              <a:lnSpc>
                <a:spcPct val="90000"/>
              </a:lnSpc>
            </a:pPr>
            <a:r>
              <a:rPr lang="en-US" altLang="zh-CN" sz="1000" b="1" smtClean="0"/>
              <a:t>			exit(1);</a:t>
            </a:r>
          </a:p>
          <a:p>
            <a:pPr>
              <a:lnSpc>
                <a:spcPct val="90000"/>
              </a:lnSpc>
            </a:pPr>
            <a:r>
              <a:rPr lang="zh-CN" altLang="en-US" sz="1000" b="1" smtClean="0"/>
              <a:t>		</a:t>
            </a:r>
            <a:r>
              <a:rPr lang="en-US" altLang="zh-CN" sz="1000" b="1" smtClean="0"/>
              <a:t>}</a:t>
            </a:r>
            <a:r>
              <a:rPr lang="zh-CN" altLang="en-US" sz="1000" b="1" smtClean="0"/>
              <a:t>		</a:t>
            </a:r>
          </a:p>
          <a:p>
            <a:pPr>
              <a:lnSpc>
                <a:spcPct val="90000"/>
              </a:lnSpc>
            </a:pPr>
            <a:r>
              <a:rPr lang="en-US" altLang="zh-CN" sz="1000" b="1" smtClean="0"/>
              <a:t>		G-&gt;edge[v1][v2]=weight;</a:t>
            </a:r>
          </a:p>
          <a:p>
            <a:pPr>
              <a:lnSpc>
                <a:spcPct val="90000"/>
              </a:lnSpc>
            </a:pPr>
            <a:r>
              <a:rPr lang="en-US" altLang="zh-CN" sz="1000" b="1" smtClean="0"/>
              <a:t>		G-&gt;numOfEdges++;</a:t>
            </a:r>
          </a:p>
          <a:p>
            <a:pPr>
              <a:lnSpc>
                <a:spcPct val="90000"/>
              </a:lnSpc>
            </a:pPr>
            <a:r>
              <a:rPr lang="zh-CN" altLang="en-US" sz="1000" b="1" smtClean="0"/>
              <a:t>	</a:t>
            </a:r>
            <a:r>
              <a:rPr lang="en-US" altLang="zh-CN" sz="1000" b="1" smtClean="0"/>
              <a:t>}</a:t>
            </a:r>
          </a:p>
          <a:p>
            <a:pPr>
              <a:lnSpc>
                <a:spcPct val="90000"/>
              </a:lnSpc>
            </a:pPr>
            <a:r>
              <a:rPr lang="en-US" altLang="zh-CN" sz="1000" b="1" smtClean="0">
                <a:solidFill>
                  <a:srgbClr val="080808"/>
                </a:solidFill>
              </a:rPr>
              <a:t>}//</a:t>
            </a:r>
            <a:r>
              <a:rPr lang="zh-CN" altLang="en-US" sz="1000" b="1" smtClean="0"/>
              <a:t>时间复杂度</a:t>
            </a:r>
            <a:r>
              <a:rPr lang="en-US" altLang="zh-CN" sz="1000" b="1" smtClean="0"/>
              <a:t>:O(1)</a:t>
            </a:r>
            <a:endParaRPr lang="en-US" altLang="zh-CN" sz="1000" b="1" smtClean="0">
              <a:solidFill>
                <a:srgbClr val="080808"/>
              </a:solidFill>
            </a:endParaRPr>
          </a:p>
          <a:p>
            <a:pPr>
              <a:lnSpc>
                <a:spcPct val="90000"/>
              </a:lnSpc>
            </a:pPr>
            <a:endParaRPr lang="zh-CN" altLang="en-US" sz="1000" smtClean="0"/>
          </a:p>
        </p:txBody>
      </p:sp>
    </p:spTree>
    <p:extLst>
      <p:ext uri="{BB962C8B-B14F-4D97-AF65-F5344CB8AC3E}">
        <p14:creationId xmlns:p14="http://schemas.microsoft.com/office/powerpoint/2010/main" val="1444528189"/>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534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27725211-5706-41AC-95D0-DC0A63A73B47}" type="slidenum">
              <a:rPr lang="en-US" altLang="zh-CN" sz="1300">
                <a:latin typeface="Times New Roman" panose="02020603050405020304" pitchFamily="18" charset="0"/>
              </a:rPr>
              <a:pPr algn="r" eaLnBrk="1" hangingPunct="1">
                <a:buFont typeface="Wingdings" panose="05000000000000000000" pitchFamily="2" charset="2"/>
                <a:buChar char="•"/>
              </a:pPr>
              <a:t>11</a:t>
            </a:fld>
            <a:endParaRPr lang="en-US" altLang="zh-CN" sz="1300">
              <a:latin typeface="Times New Roman" panose="02020603050405020304" pitchFamily="18" charset="0"/>
            </a:endParaRPr>
          </a:p>
        </p:txBody>
      </p:sp>
      <p:sp>
        <p:nvSpPr>
          <p:cNvPr id="185347" name="Rectangle 2"/>
          <p:cNvSpPr>
            <a:spLocks noGrp="1" noRot="1" noChangeAspect="1" noChangeArrowheads="1" noTextEdit="1"/>
          </p:cNvSpPr>
          <p:nvPr>
            <p:ph type="sldImg" idx="4294967295"/>
          </p:nvPr>
        </p:nvSpPr>
        <p:spPr>
          <a:xfrm>
            <a:off x="992188" y="768350"/>
            <a:ext cx="5114925" cy="3836988"/>
          </a:xfrm>
        </p:spPr>
      </p:sp>
      <p:sp>
        <p:nvSpPr>
          <p:cNvPr id="18534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a:t>
            </a:r>
            <a:r>
              <a:rPr lang="zh-CN" altLang="en-US" smtClean="0">
                <a:solidFill>
                  <a:srgbClr val="FF0000"/>
                </a:solidFill>
              </a:rPr>
              <a:t>注意</a:t>
            </a:r>
            <a:r>
              <a:rPr lang="zh-CN" altLang="en-US" smtClean="0"/>
              <a:t>：</a:t>
            </a:r>
            <a:r>
              <a:rPr lang="en-US" altLang="zh-CN" smtClean="0"/>
              <a:t>&lt;v</a:t>
            </a:r>
            <a:r>
              <a:rPr lang="en-US" altLang="zh-CN" baseline="-30000" smtClean="0"/>
              <a:t>1</a:t>
            </a:r>
            <a:r>
              <a:rPr lang="en-US" altLang="zh-CN" smtClean="0"/>
              <a:t>,v</a:t>
            </a:r>
            <a:r>
              <a:rPr lang="en-US" altLang="zh-CN" baseline="-30000" smtClean="0"/>
              <a:t>2</a:t>
            </a:r>
            <a:r>
              <a:rPr lang="en-US" altLang="zh-CN" smtClean="0"/>
              <a:t>&gt;</a:t>
            </a:r>
            <a:r>
              <a:rPr lang="zh-CN" altLang="en-US" smtClean="0"/>
              <a:t>和</a:t>
            </a:r>
            <a:r>
              <a:rPr lang="en-US" altLang="zh-CN" smtClean="0"/>
              <a:t>&lt;v</a:t>
            </a:r>
            <a:r>
              <a:rPr lang="en-US" altLang="zh-CN" baseline="-30000" smtClean="0"/>
              <a:t>2</a:t>
            </a:r>
            <a:r>
              <a:rPr lang="en-US" altLang="zh-CN" smtClean="0"/>
              <a:t>,v</a:t>
            </a:r>
            <a:r>
              <a:rPr lang="en-US" altLang="zh-CN" baseline="-30000" smtClean="0"/>
              <a:t>1</a:t>
            </a:r>
            <a:r>
              <a:rPr lang="en-US" altLang="zh-CN" smtClean="0"/>
              <a:t>&gt;</a:t>
            </a:r>
            <a:r>
              <a:rPr lang="zh-CN" altLang="en-US" smtClean="0"/>
              <a:t>表示两条不同的弧） </a:t>
            </a:r>
          </a:p>
          <a:p>
            <a:pPr eaLnBrk="1" hangingPunct="1"/>
            <a:endParaRPr lang="en-US" altLang="zh-CN" smtClean="0"/>
          </a:p>
        </p:txBody>
      </p:sp>
    </p:spTree>
    <p:extLst>
      <p:ext uri="{BB962C8B-B14F-4D97-AF65-F5344CB8AC3E}">
        <p14:creationId xmlns:p14="http://schemas.microsoft.com/office/powerpoint/2010/main" val="3409126167"/>
      </p:ext>
    </p:extLst>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idx="4294967295"/>
          </p:nvPr>
        </p:nvSpPr>
        <p:spPr>
          <a:xfrm>
            <a:off x="992188" y="768350"/>
            <a:ext cx="5114925" cy="3836988"/>
          </a:xfrm>
        </p:spPr>
      </p:sp>
      <p:sp>
        <p:nvSpPr>
          <p:cNvPr id="204803" name="Rectangle 3"/>
          <p:cNvSpPr>
            <a:spLocks noGrp="1" noChangeArrowheads="1"/>
          </p:cNvSpPr>
          <p:nvPr>
            <p:ph type="body" idx="4294967295"/>
          </p:nvPr>
        </p:nvSpPr>
        <p:spPr/>
        <p:txBody>
          <a:bodyPr anchor="t">
            <a:prstTxWarp prst="textNoShape">
              <a:avLst/>
            </a:prstTxWarp>
          </a:bodyPr>
          <a:lstStyle/>
          <a:p>
            <a:r>
              <a:rPr lang="zh-CN" altLang="en-US" b="1" smtClean="0"/>
              <a:t>时间复杂度：</a:t>
            </a:r>
            <a:r>
              <a:rPr lang="en-US" altLang="zh-CN" b="1" smtClean="0"/>
              <a:t>O(n</a:t>
            </a:r>
            <a:r>
              <a:rPr lang="en-US" altLang="zh-CN" b="1" baseline="30000" smtClean="0"/>
              <a:t>2</a:t>
            </a:r>
            <a:r>
              <a:rPr lang="en-US" altLang="zh-CN" b="1" smtClean="0"/>
              <a:t>)</a:t>
            </a:r>
            <a:endParaRPr lang="en-US" altLang="zh-CN" smtClean="0"/>
          </a:p>
          <a:p>
            <a:r>
              <a:rPr lang="zh-CN" altLang="en-US" smtClean="0"/>
              <a:t>如果图是无向的，则还要添加对称弧。</a:t>
            </a:r>
            <a:endParaRPr lang="en-US" altLang="zh-CN" smtClean="0"/>
          </a:p>
          <a:p>
            <a:endParaRPr lang="en-US" altLang="zh-CN" smtClean="0"/>
          </a:p>
          <a:p>
            <a:r>
              <a:rPr lang="en-US" altLang="zh-CN" b="1" smtClean="0">
                <a:solidFill>
                  <a:srgbClr val="080808"/>
                </a:solidFill>
              </a:rPr>
              <a:t>ListGet(G-&gt;Vertices,v1,&amp;x) ==0||ListGet(G-&gt;Vertices,v2,&amp;x) ==0</a:t>
            </a:r>
            <a:endParaRPr lang="zh-CN" altLang="en-US" smtClean="0"/>
          </a:p>
          <a:p>
            <a:r>
              <a:rPr lang="en-US" altLang="zh-CN" smtClean="0"/>
              <a:t>exit(0)</a:t>
            </a:r>
            <a:r>
              <a:rPr lang="zh-CN" altLang="en-US" smtClean="0"/>
              <a:t>：正常结束程序运行 </a:t>
            </a:r>
            <a:br>
              <a:rPr lang="zh-CN" altLang="en-US" smtClean="0"/>
            </a:br>
            <a:r>
              <a:rPr lang="en-US" altLang="zh-CN" smtClean="0"/>
              <a:t>exit(</a:t>
            </a:r>
            <a:r>
              <a:rPr lang="zh-CN" altLang="en-US" smtClean="0"/>
              <a:t>非</a:t>
            </a:r>
            <a:r>
              <a:rPr lang="en-US" altLang="zh-CN" smtClean="0"/>
              <a:t>0</a:t>
            </a:r>
            <a:r>
              <a:rPr lang="zh-CN" altLang="en-US" smtClean="0"/>
              <a:t>）：非正常结束程序运行</a:t>
            </a:r>
          </a:p>
        </p:txBody>
      </p:sp>
    </p:spTree>
    <p:extLst>
      <p:ext uri="{BB962C8B-B14F-4D97-AF65-F5344CB8AC3E}">
        <p14:creationId xmlns:p14="http://schemas.microsoft.com/office/powerpoint/2010/main" val="2003227055"/>
      </p:ext>
    </p:extLst>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6850" name="幻灯片图像占位符 1"/>
          <p:cNvSpPr>
            <a:spLocks noGrp="1" noRot="1" noChangeAspect="1" noChangeArrowheads="1" noTextEdit="1"/>
          </p:cNvSpPr>
          <p:nvPr>
            <p:ph type="sldImg" idx="4294967295"/>
          </p:nvPr>
        </p:nvSpPr>
        <p:spPr>
          <a:xfrm>
            <a:off x="992188" y="768350"/>
            <a:ext cx="5114925" cy="3836988"/>
          </a:xfrm>
        </p:spPr>
      </p:sp>
      <p:sp>
        <p:nvSpPr>
          <p:cNvPr id="206851" name="备注占位符 2"/>
          <p:cNvSpPr>
            <a:spLocks noGrp="1" noChangeArrowheads="1"/>
          </p:cNvSpPr>
          <p:nvPr>
            <p:ph type="body" idx="4294967295"/>
          </p:nvPr>
        </p:nvSpPr>
        <p:spPr/>
        <p:txBody>
          <a:bodyPr anchor="t">
            <a:prstTxWarp prst="textNoShape">
              <a:avLst/>
            </a:prstTxWarp>
          </a:bodyPr>
          <a:lstStyle/>
          <a:p>
            <a:r>
              <a:rPr lang="en-US" altLang="zh-CN" b="1" smtClean="0">
                <a:solidFill>
                  <a:schemeClr val="tx2"/>
                </a:solidFill>
                <a:cs typeface="Times New Roman" panose="02020603050405020304" pitchFamily="18" charset="0"/>
              </a:rPr>
              <a:t>GraphInitiate(G)</a:t>
            </a:r>
            <a:r>
              <a:rPr lang="en-US" altLang="zh-CN" b="1" smtClean="0">
                <a:cs typeface="Times New Roman" panose="02020603050405020304" pitchFamily="18" charset="0"/>
              </a:rPr>
              <a:t>;//</a:t>
            </a:r>
            <a:r>
              <a:rPr lang="zh-CN" altLang="en-US" b="1" smtClean="0">
                <a:cs typeface="Times New Roman" panose="02020603050405020304" pitchFamily="18" charset="0"/>
              </a:rPr>
              <a:t>定义图时完成</a:t>
            </a:r>
            <a:endParaRPr lang="zh-CN" altLang="en-US" smtClean="0"/>
          </a:p>
        </p:txBody>
      </p:sp>
      <p:sp>
        <p:nvSpPr>
          <p:cNvPr id="206852"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B4D31250-F1F3-492E-84AE-2603F124F4FE}" type="slidenum">
              <a:rPr lang="en-US" altLang="zh-CN" sz="1300">
                <a:latin typeface="Times New Roman" panose="02020603050405020304" pitchFamily="18" charset="0"/>
              </a:rPr>
              <a:pPr algn="r" eaLnBrk="1" hangingPunct="1">
                <a:buFont typeface="Wingdings" panose="05000000000000000000" pitchFamily="2" charset="2"/>
                <a:buChar char="•"/>
              </a:pPr>
              <a:t>40</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15396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7874" name="幻灯片图像占位符 1"/>
          <p:cNvSpPr>
            <a:spLocks noGrp="1" noRot="1" noChangeAspect="1" noChangeArrowheads="1" noTextEdit="1"/>
          </p:cNvSpPr>
          <p:nvPr>
            <p:ph type="sldImg" idx="4294967295"/>
          </p:nvPr>
        </p:nvSpPr>
        <p:spPr>
          <a:xfrm>
            <a:off x="992188" y="768350"/>
            <a:ext cx="5114925" cy="3836988"/>
          </a:xfrm>
        </p:spPr>
      </p:sp>
      <p:sp>
        <p:nvSpPr>
          <p:cNvPr id="207875" name="备注占位符 2"/>
          <p:cNvSpPr>
            <a:spLocks noGrp="1" noChangeArrowheads="1"/>
          </p:cNvSpPr>
          <p:nvPr>
            <p:ph type="body" idx="4294967295"/>
          </p:nvPr>
        </p:nvSpPr>
        <p:spPr/>
        <p:txBody>
          <a:bodyPr anchor="t">
            <a:prstTxWarp prst="textNoShape">
              <a:avLst/>
            </a:prstTxWarp>
          </a:bodyPr>
          <a:lstStyle/>
          <a:p>
            <a:r>
              <a:rPr lang="en-US" altLang="zh-CN" b="1" smtClean="0">
                <a:solidFill>
                  <a:schemeClr val="tx2"/>
                </a:solidFill>
                <a:cs typeface="Times New Roman" panose="02020603050405020304" pitchFamily="18" charset="0"/>
              </a:rPr>
              <a:t>GraphInitiate(G)</a:t>
            </a:r>
            <a:r>
              <a:rPr lang="en-US" altLang="zh-CN" b="1" smtClean="0">
                <a:cs typeface="Times New Roman" panose="02020603050405020304" pitchFamily="18" charset="0"/>
              </a:rPr>
              <a:t>;//</a:t>
            </a:r>
            <a:r>
              <a:rPr lang="zh-CN" altLang="en-US" b="1" smtClean="0">
                <a:cs typeface="Times New Roman" panose="02020603050405020304" pitchFamily="18" charset="0"/>
              </a:rPr>
              <a:t>定义图时完成</a:t>
            </a:r>
            <a:endParaRPr lang="zh-CN" altLang="en-US" smtClean="0"/>
          </a:p>
        </p:txBody>
      </p:sp>
      <p:sp>
        <p:nvSpPr>
          <p:cNvPr id="207876"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ED30656B-E641-4E00-B66B-71D04BF5C225}" type="slidenum">
              <a:rPr lang="en-US" altLang="zh-CN" sz="1300">
                <a:latin typeface="Times New Roman" panose="02020603050405020304" pitchFamily="18" charset="0"/>
              </a:rPr>
              <a:pPr algn="r" eaLnBrk="1" hangingPunct="1">
                <a:buFont typeface="Wingdings" panose="05000000000000000000" pitchFamily="2" charset="2"/>
                <a:buChar char="•"/>
              </a:pPr>
              <a:t>41</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807683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8898" name="幻灯片图像占位符 1"/>
          <p:cNvSpPr>
            <a:spLocks noGrp="1" noRot="1" noChangeAspect="1" noChangeArrowheads="1" noTextEdit="1"/>
          </p:cNvSpPr>
          <p:nvPr>
            <p:ph type="sldImg" idx="4294967295"/>
          </p:nvPr>
        </p:nvSpPr>
        <p:spPr>
          <a:xfrm>
            <a:off x="992188" y="768350"/>
            <a:ext cx="5114925" cy="3836988"/>
          </a:xfrm>
        </p:spPr>
      </p:sp>
      <p:sp>
        <p:nvSpPr>
          <p:cNvPr id="208899" name="备注占位符 2"/>
          <p:cNvSpPr>
            <a:spLocks noGrp="1" noChangeArrowheads="1"/>
          </p:cNvSpPr>
          <p:nvPr>
            <p:ph type="body" idx="4294967295"/>
          </p:nvPr>
        </p:nvSpPr>
        <p:spPr/>
        <p:txBody>
          <a:bodyPr anchor="t">
            <a:prstTxWarp prst="textNoShape">
              <a:avLst/>
            </a:prstTxWarp>
          </a:bodyPr>
          <a:lstStyle/>
          <a:p>
            <a:r>
              <a:rPr lang="en-US" altLang="zh-CN" smtClean="0"/>
              <a:t>destination</a:t>
            </a:r>
            <a:endParaRPr lang="zh-CN" altLang="en-US" smtClean="0"/>
          </a:p>
        </p:txBody>
      </p:sp>
      <p:sp>
        <p:nvSpPr>
          <p:cNvPr id="20890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6B8E927E-2838-4DFA-9E18-2A2CC731D411}" type="slidenum">
              <a:rPr lang="en-US" altLang="zh-CN" sz="1300">
                <a:latin typeface="Times New Roman" panose="02020603050405020304" pitchFamily="18" charset="0"/>
              </a:rPr>
              <a:pPr algn="r" eaLnBrk="1" hangingPunct="1">
                <a:buFont typeface="Wingdings" panose="05000000000000000000" pitchFamily="2" charset="2"/>
                <a:buChar char="•"/>
              </a:pPr>
              <a:t>42</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245415427"/>
      </p:ext>
    </p:extLst>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992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938D6A64-0016-44C3-BC5C-478B702AE64C}" type="slidenum">
              <a:rPr lang="en-US" altLang="zh-CN" sz="1300">
                <a:latin typeface="Times New Roman" panose="02020603050405020304" pitchFamily="18" charset="0"/>
              </a:rPr>
              <a:pPr algn="r" eaLnBrk="1" hangingPunct="1">
                <a:buFont typeface="Wingdings" panose="05000000000000000000" pitchFamily="2" charset="2"/>
                <a:buChar char="•"/>
              </a:pPr>
              <a:t>43</a:t>
            </a:fld>
            <a:endParaRPr lang="en-US" altLang="zh-CN" sz="1300">
              <a:latin typeface="Times New Roman" panose="02020603050405020304" pitchFamily="18" charset="0"/>
            </a:endParaRPr>
          </a:p>
        </p:txBody>
      </p:sp>
      <p:sp>
        <p:nvSpPr>
          <p:cNvPr id="209923" name="Rectangle 2"/>
          <p:cNvSpPr>
            <a:spLocks noGrp="1" noRot="1" noChangeAspect="1" noChangeArrowheads="1" noTextEdit="1"/>
          </p:cNvSpPr>
          <p:nvPr>
            <p:ph type="sldImg" idx="4294967295"/>
          </p:nvPr>
        </p:nvSpPr>
        <p:spPr>
          <a:xfrm>
            <a:off x="992188" y="768350"/>
            <a:ext cx="5114925" cy="3836988"/>
          </a:xfrm>
        </p:spPr>
      </p:sp>
      <p:sp>
        <p:nvSpPr>
          <p:cNvPr id="20992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latin typeface="宋体" panose="02010600030101010101" pitchFamily="2" charset="-122"/>
              </a:rPr>
              <a:t>对图</a:t>
            </a:r>
            <a:r>
              <a:rPr lang="en-US" altLang="zh-CN" smtClean="0"/>
              <a:t>G</a:t>
            </a:r>
            <a:r>
              <a:rPr lang="en-US" altLang="zh-CN" baseline="-30000" smtClean="0"/>
              <a:t>1</a:t>
            </a:r>
            <a:r>
              <a:rPr lang="zh-CN" altLang="en-US" smtClean="0">
                <a:latin typeface="宋体" panose="02010600030101010101" pitchFamily="2" charset="-122"/>
              </a:rPr>
              <a:t>和</a:t>
            </a:r>
            <a:r>
              <a:rPr lang="en-US" altLang="zh-CN" smtClean="0"/>
              <a:t>G</a:t>
            </a:r>
            <a:r>
              <a:rPr lang="en-US" altLang="zh-CN" baseline="-30000" smtClean="0"/>
              <a:t>2</a:t>
            </a:r>
            <a:r>
              <a:rPr lang="zh-CN" altLang="en-US" smtClean="0">
                <a:latin typeface="宋体" panose="02010600030101010101" pitchFamily="2" charset="-122"/>
              </a:rPr>
              <a:t>，其邻接表如下（无权值，故可不要权值域</a:t>
            </a:r>
            <a:r>
              <a:rPr lang="en-US" altLang="zh-CN" smtClean="0">
                <a:latin typeface="宋体" panose="02010600030101010101" pitchFamily="2" charset="-122"/>
              </a:rPr>
              <a:t>weight</a:t>
            </a:r>
            <a:r>
              <a:rPr lang="zh-CN" altLang="en-US" smtClean="0">
                <a:latin typeface="宋体" panose="02010600030101010101" pitchFamily="2" charset="-122"/>
              </a:rPr>
              <a:t>）</a:t>
            </a:r>
            <a:endParaRPr lang="zh-CN" altLang="en-US" smtClean="0"/>
          </a:p>
          <a:p>
            <a:pPr eaLnBrk="1" hangingPunct="1"/>
            <a:endParaRPr lang="en-US" altLang="zh-CN" smtClean="0"/>
          </a:p>
        </p:txBody>
      </p:sp>
    </p:spTree>
    <p:extLst>
      <p:ext uri="{BB962C8B-B14F-4D97-AF65-F5344CB8AC3E}">
        <p14:creationId xmlns:p14="http://schemas.microsoft.com/office/powerpoint/2010/main" val="224890785"/>
      </p:ext>
    </p:extLst>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094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7342180E-B98A-4947-9AC7-0B0D4282CC3D}" type="slidenum">
              <a:rPr lang="en-US" altLang="zh-CN" sz="1300">
                <a:latin typeface="Times New Roman" panose="02020603050405020304" pitchFamily="18" charset="0"/>
              </a:rPr>
              <a:pPr algn="r" eaLnBrk="1" hangingPunct="1">
                <a:buFont typeface="Wingdings" panose="05000000000000000000" pitchFamily="2" charset="2"/>
                <a:buChar char="•"/>
              </a:pPr>
              <a:t>45</a:t>
            </a:fld>
            <a:endParaRPr lang="en-US" altLang="zh-CN" sz="1300">
              <a:latin typeface="Times New Roman" panose="02020603050405020304" pitchFamily="18" charset="0"/>
            </a:endParaRPr>
          </a:p>
        </p:txBody>
      </p:sp>
      <p:sp>
        <p:nvSpPr>
          <p:cNvPr id="210947" name="Rectangle 2"/>
          <p:cNvSpPr>
            <a:spLocks noGrp="1" noRot="1" noChangeAspect="1" noChangeArrowheads="1" noTextEdit="1"/>
          </p:cNvSpPr>
          <p:nvPr>
            <p:ph type="sldImg" idx="4294967295"/>
          </p:nvPr>
        </p:nvSpPr>
        <p:spPr>
          <a:xfrm>
            <a:off x="992188" y="768350"/>
            <a:ext cx="5114925" cy="3836988"/>
          </a:xfrm>
        </p:spPr>
      </p:sp>
      <p:sp>
        <p:nvSpPr>
          <p:cNvPr id="21094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显然对于边很少的图</a:t>
            </a:r>
            <a:r>
              <a:rPr lang="en-US" altLang="zh-CN" smtClean="0"/>
              <a:t>(</a:t>
            </a:r>
            <a:r>
              <a:rPr lang="zh-CN" altLang="en-US" smtClean="0"/>
              <a:t>稀疏图</a:t>
            </a:r>
            <a:r>
              <a:rPr lang="en-US" altLang="zh-CN" smtClean="0"/>
              <a:t>)</a:t>
            </a:r>
            <a:r>
              <a:rPr lang="zh-CN" altLang="en-US" smtClean="0"/>
              <a:t>，邻接表比邻接矩阵要节省存贮单元。 </a:t>
            </a:r>
          </a:p>
          <a:p>
            <a:pPr eaLnBrk="1" hangingPunct="1"/>
            <a:endParaRPr lang="en-US" altLang="zh-CN" smtClean="0"/>
          </a:p>
        </p:txBody>
      </p:sp>
    </p:spTree>
    <p:extLst>
      <p:ext uri="{BB962C8B-B14F-4D97-AF65-F5344CB8AC3E}">
        <p14:creationId xmlns:p14="http://schemas.microsoft.com/office/powerpoint/2010/main" val="1863568294"/>
      </p:ext>
    </p:extLst>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197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05748700-DC07-4A00-BB79-474E23A3F98A}" type="slidenum">
              <a:rPr lang="en-US" altLang="zh-CN" sz="1300">
                <a:latin typeface="Times New Roman" panose="02020603050405020304" pitchFamily="18" charset="0"/>
              </a:rPr>
              <a:pPr algn="r" eaLnBrk="1" hangingPunct="1">
                <a:buFont typeface="Arial" panose="020B0604020202020204" pitchFamily="34" charset="0"/>
                <a:buNone/>
              </a:pPr>
              <a:t>64</a:t>
            </a:fld>
            <a:endParaRPr lang="en-US" altLang="zh-CN" sz="1300">
              <a:latin typeface="Times New Roman" panose="02020603050405020304" pitchFamily="18" charset="0"/>
            </a:endParaRPr>
          </a:p>
        </p:txBody>
      </p:sp>
      <p:sp>
        <p:nvSpPr>
          <p:cNvPr id="211971" name="Rectangle 2"/>
          <p:cNvSpPr>
            <a:spLocks noGrp="1" noRot="1" noChangeAspect="1" noChangeArrowheads="1" noTextEdit="1"/>
          </p:cNvSpPr>
          <p:nvPr>
            <p:ph type="sldImg" idx="4294967295"/>
          </p:nvPr>
        </p:nvSpPr>
        <p:spPr>
          <a:xfrm>
            <a:off x="992188" y="768350"/>
            <a:ext cx="5114925" cy="3836988"/>
          </a:xfrm>
        </p:spPr>
      </p:sp>
      <p:sp>
        <p:nvSpPr>
          <p:cNvPr id="211972"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latin typeface="宋体" panose="02010600030101010101" pitchFamily="2" charset="-122"/>
              </a:rPr>
              <a:t>对图</a:t>
            </a:r>
            <a:r>
              <a:rPr lang="en-US" altLang="zh-CN" smtClean="0"/>
              <a:t>G</a:t>
            </a:r>
            <a:r>
              <a:rPr lang="en-US" altLang="zh-CN" baseline="-30000" smtClean="0"/>
              <a:t>1</a:t>
            </a:r>
            <a:r>
              <a:rPr lang="zh-CN" altLang="en-US" smtClean="0">
                <a:latin typeface="宋体" panose="02010600030101010101" pitchFamily="2" charset="-122"/>
              </a:rPr>
              <a:t>和</a:t>
            </a:r>
            <a:r>
              <a:rPr lang="en-US" altLang="zh-CN" smtClean="0"/>
              <a:t>G</a:t>
            </a:r>
            <a:r>
              <a:rPr lang="en-US" altLang="zh-CN" baseline="-30000" smtClean="0"/>
              <a:t>2</a:t>
            </a:r>
            <a:r>
              <a:rPr lang="zh-CN" altLang="en-US" smtClean="0">
                <a:latin typeface="宋体" panose="02010600030101010101" pitchFamily="2" charset="-122"/>
              </a:rPr>
              <a:t>，其邻接表如下（无权值，故可不要权值域</a:t>
            </a:r>
            <a:r>
              <a:rPr lang="en-US" altLang="zh-CN" smtClean="0">
                <a:latin typeface="宋体" panose="02010600030101010101" pitchFamily="2" charset="-122"/>
              </a:rPr>
              <a:t>weight</a:t>
            </a:r>
            <a:r>
              <a:rPr lang="zh-CN" altLang="en-US" smtClean="0">
                <a:latin typeface="宋体" panose="02010600030101010101" pitchFamily="2" charset="-122"/>
              </a:rPr>
              <a:t>）</a:t>
            </a:r>
            <a:endParaRPr lang="zh-CN" altLang="en-US" smtClean="0"/>
          </a:p>
          <a:p>
            <a:pPr eaLnBrk="1" hangingPunct="1"/>
            <a:endParaRPr lang="en-US" altLang="zh-CN" smtClean="0"/>
          </a:p>
        </p:txBody>
      </p:sp>
    </p:spTree>
    <p:extLst>
      <p:ext uri="{BB962C8B-B14F-4D97-AF65-F5344CB8AC3E}">
        <p14:creationId xmlns:p14="http://schemas.microsoft.com/office/powerpoint/2010/main" val="1122646240"/>
      </p:ext>
    </p:extLst>
  </p:cSld>
  <p:clrMapOvr>
    <a:overrideClrMapping bg1="lt1" tx1="dk1" bg2="lt2" tx2="dk2" accent1="accent1" accent2="accent2" accent3="accent3" accent4="accent4" accent5="accent5" accent6="accent6" hlink="hlink" folHlink="folHlink"/>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2994"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F8DF41A8-E866-40F1-904B-410A9D84A24D}" type="slidenum">
              <a:rPr lang="en-US" altLang="zh-CN" sz="1300">
                <a:latin typeface="Times New Roman" panose="02020603050405020304" pitchFamily="18" charset="0"/>
              </a:rPr>
              <a:pPr algn="r" eaLnBrk="1" hangingPunct="1">
                <a:buFont typeface="Arial" panose="020B0604020202020204" pitchFamily="34" charset="0"/>
                <a:buNone/>
              </a:pPr>
              <a:t>66</a:t>
            </a:fld>
            <a:endParaRPr lang="en-US" altLang="zh-CN" sz="1300">
              <a:latin typeface="Times New Roman" panose="02020603050405020304" pitchFamily="18" charset="0"/>
            </a:endParaRPr>
          </a:p>
        </p:txBody>
      </p:sp>
      <p:sp>
        <p:nvSpPr>
          <p:cNvPr id="212995" name="Rectangle 2"/>
          <p:cNvSpPr>
            <a:spLocks noGrp="1" noRot="1" noChangeAspect="1" noChangeArrowheads="1" noTextEdit="1"/>
          </p:cNvSpPr>
          <p:nvPr>
            <p:ph type="sldImg" idx="4294967295"/>
          </p:nvPr>
        </p:nvSpPr>
        <p:spPr>
          <a:xfrm>
            <a:off x="992188" y="768350"/>
            <a:ext cx="5114925" cy="3836988"/>
          </a:xfrm>
        </p:spPr>
      </p:sp>
      <p:sp>
        <p:nvSpPr>
          <p:cNvPr id="212996"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已知图</a:t>
            </a:r>
            <a:r>
              <a:rPr lang="en-US" altLang="zh-CN" smtClean="0"/>
              <a:t>G(V,E)</a:t>
            </a:r>
            <a:r>
              <a:rPr lang="zh-CN" altLang="en-US" smtClean="0"/>
              <a:t>和</a:t>
            </a:r>
            <a:r>
              <a:rPr lang="en-US" altLang="zh-CN" smtClean="0"/>
              <a:t>V(G)</a:t>
            </a:r>
            <a:r>
              <a:rPr lang="zh-CN" altLang="en-US" smtClean="0"/>
              <a:t>的一个顶点</a:t>
            </a:r>
            <a:r>
              <a:rPr lang="en-US" altLang="zh-CN" smtClean="0"/>
              <a:t>v</a:t>
            </a:r>
            <a:r>
              <a:rPr lang="en-US" altLang="zh-CN" baseline="-25000" smtClean="0"/>
              <a:t>i</a:t>
            </a:r>
            <a:r>
              <a:rPr lang="en-US" altLang="zh-CN" smtClean="0"/>
              <a:t>, </a:t>
            </a:r>
            <a:r>
              <a:rPr lang="zh-CN" altLang="en-US" smtClean="0"/>
              <a:t>当</a:t>
            </a:r>
            <a:r>
              <a:rPr lang="en-US" altLang="zh-CN" smtClean="0"/>
              <a:t>G</a:t>
            </a:r>
            <a:r>
              <a:rPr lang="zh-CN" altLang="en-US" smtClean="0"/>
              <a:t>是连通</a:t>
            </a:r>
            <a:br>
              <a:rPr lang="zh-CN" altLang="en-US" smtClean="0"/>
            </a:br>
            <a:r>
              <a:rPr lang="zh-CN" altLang="en-US" smtClean="0"/>
              <a:t>图时，则从图中的任一顶点出发，按一定规则顺着</a:t>
            </a:r>
            <a:br>
              <a:rPr lang="zh-CN" altLang="en-US" smtClean="0"/>
            </a:br>
            <a:r>
              <a:rPr lang="zh-CN" altLang="en-US" smtClean="0"/>
              <a:t>某些边去访问图中其余顶点，使每一个顶点被访问</a:t>
            </a:r>
            <a:br>
              <a:rPr lang="zh-CN" altLang="en-US" smtClean="0"/>
            </a:br>
            <a:r>
              <a:rPr lang="zh-CN" altLang="en-US" smtClean="0"/>
              <a:t>一次且仅被访问一次。</a:t>
            </a:r>
          </a:p>
          <a:p>
            <a:pPr eaLnBrk="1" hangingPunct="1"/>
            <a:endParaRPr lang="zh-CN" altLang="en-US" smtClean="0"/>
          </a:p>
          <a:p>
            <a:pPr eaLnBrk="1" hangingPunct="1"/>
            <a:r>
              <a:rPr lang="zh-CN" altLang="en-US" smtClean="0"/>
              <a:t>图的遍历算法是求解图的连通性问题、拓扑排序和求关键路径的基础。</a:t>
            </a:r>
          </a:p>
          <a:p>
            <a:pPr eaLnBrk="1" hangingPunct="1"/>
            <a:r>
              <a:rPr lang="zh-CN" altLang="en-US" smtClean="0"/>
              <a:t>遍历图要比遍历树复杂得多，因为图中的某一个顶点均可能与图中其余顶点相邻接，即图中允许有回路，所以当从某一顶点出发，在访问了其他顶点后有可能顺着某一些边又回到了该顶点。因此，在遍历图时，必须对已被访问过的顶点进行标志，以免重复地进行访问。</a:t>
            </a:r>
          </a:p>
          <a:p>
            <a:pPr eaLnBrk="1" hangingPunct="1"/>
            <a:endParaRPr lang="zh-CN" altLang="en-US" smtClean="0"/>
          </a:p>
          <a:p>
            <a:pPr eaLnBrk="1" hangingPunct="1"/>
            <a:endParaRPr lang="zh-CN" altLang="en-US" smtClean="0"/>
          </a:p>
          <a:p>
            <a:pPr eaLnBrk="1" hangingPunct="1"/>
            <a:endParaRPr lang="en-US" altLang="zh-CN" smtClean="0"/>
          </a:p>
        </p:txBody>
      </p:sp>
    </p:spTree>
    <p:extLst>
      <p:ext uri="{BB962C8B-B14F-4D97-AF65-F5344CB8AC3E}">
        <p14:creationId xmlns:p14="http://schemas.microsoft.com/office/powerpoint/2010/main" val="3971854894"/>
      </p:ext>
    </p:extLst>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504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3969D340-AF88-4851-BDE1-8D6D6220423D}" type="slidenum">
              <a:rPr lang="en-US" altLang="zh-CN" sz="1300">
                <a:latin typeface="Times New Roman" panose="02020603050405020304" pitchFamily="18" charset="0"/>
              </a:rPr>
              <a:pPr algn="r" eaLnBrk="1" hangingPunct="1">
                <a:buFont typeface="Arial" panose="020B0604020202020204" pitchFamily="34" charset="0"/>
                <a:buNone/>
              </a:pPr>
              <a:t>74</a:t>
            </a:fld>
            <a:endParaRPr lang="en-US" altLang="zh-CN" sz="1300">
              <a:latin typeface="Times New Roman" panose="02020603050405020304" pitchFamily="18" charset="0"/>
            </a:endParaRPr>
          </a:p>
        </p:txBody>
      </p:sp>
      <p:sp>
        <p:nvSpPr>
          <p:cNvPr id="215043" name="Rectangle 2"/>
          <p:cNvSpPr>
            <a:spLocks noGrp="1" noRot="1" noChangeAspect="1" noChangeArrowheads="1" noTextEdit="1"/>
          </p:cNvSpPr>
          <p:nvPr>
            <p:ph type="sldImg" idx="4294967295"/>
          </p:nvPr>
        </p:nvSpPr>
        <p:spPr>
          <a:xfrm>
            <a:off x="992188" y="768350"/>
            <a:ext cx="5114925" cy="3836988"/>
          </a:xfrm>
        </p:spPr>
      </p:sp>
      <p:sp>
        <p:nvSpPr>
          <p:cNvPr id="21504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遍历图的过程实际上是对每个点查找其邻接顶点的过程。耗费时间取决于选取的数据结构。</a:t>
            </a:r>
          </a:p>
          <a:p>
            <a:pPr eaLnBrk="1" hangingPunct="1"/>
            <a:endParaRPr lang="zh-CN" altLang="en-US" smtClean="0"/>
          </a:p>
          <a:p>
            <a:pPr eaLnBrk="1" hangingPunct="1"/>
            <a:r>
              <a:rPr lang="zh-CN" altLang="en-US" smtClean="0"/>
              <a:t>只有给出了邻接表的内容及初始出发点，才能惟一确定其</a:t>
            </a:r>
            <a:r>
              <a:rPr lang="en-US" altLang="zh-CN" smtClean="0"/>
              <a:t>DFS</a:t>
            </a:r>
            <a:r>
              <a:rPr lang="zh-CN" altLang="en-US" smtClean="0"/>
              <a:t>序列</a:t>
            </a:r>
            <a:br>
              <a:rPr lang="zh-CN" altLang="en-US" smtClean="0"/>
            </a:br>
            <a:endParaRPr lang="zh-CN" altLang="en-US" smtClean="0"/>
          </a:p>
          <a:p>
            <a:pPr>
              <a:lnSpc>
                <a:spcPct val="80000"/>
              </a:lnSpc>
            </a:pPr>
            <a:r>
              <a:rPr lang="zh-CN" altLang="en-US" sz="3500" smtClean="0"/>
              <a:t>深度优先搜索算法的时间复杂度</a:t>
            </a:r>
          </a:p>
          <a:p>
            <a:pPr>
              <a:lnSpc>
                <a:spcPct val="80000"/>
              </a:lnSpc>
              <a:buFont typeface="Wingdings" panose="05000000000000000000" pitchFamily="2" charset="2"/>
              <a:buChar char="•"/>
            </a:pPr>
            <a:r>
              <a:rPr lang="zh-CN" altLang="en-US" sz="3000" smtClean="0"/>
              <a:t>   </a:t>
            </a:r>
            <a:r>
              <a:rPr lang="en-US" altLang="zh-CN" sz="3000" smtClean="0"/>
              <a:t>DFS</a:t>
            </a:r>
            <a:r>
              <a:rPr lang="zh-CN" altLang="en-US" sz="3000" smtClean="0"/>
              <a:t>对每一条边处理一次（无向图的每条边从两个方向处理），每个顶点访问一次。</a:t>
            </a:r>
          </a:p>
          <a:p>
            <a:pPr lvl="1">
              <a:lnSpc>
                <a:spcPct val="80000"/>
              </a:lnSpc>
              <a:buFont typeface="Arial" panose="020B0604020202020204" pitchFamily="34" charset="0"/>
              <a:buChar char="•"/>
            </a:pPr>
            <a:r>
              <a:rPr lang="zh-CN" altLang="en-US" sz="3000" smtClean="0"/>
              <a:t>采用邻接表表示时，有向图总代价为</a:t>
            </a:r>
            <a:r>
              <a:rPr lang="en-US" altLang="zh-CN" sz="3000" smtClean="0"/>
              <a:t>Θ(|V|+|E|)</a:t>
            </a:r>
            <a:r>
              <a:rPr lang="zh-CN" altLang="en-US" sz="3000" smtClean="0"/>
              <a:t>，无向图为</a:t>
            </a:r>
            <a:r>
              <a:rPr lang="en-US" altLang="zh-CN" sz="3000" smtClean="0"/>
              <a:t>Θ(|V|+2|E|) </a:t>
            </a:r>
          </a:p>
          <a:p>
            <a:pPr lvl="1">
              <a:lnSpc>
                <a:spcPct val="80000"/>
              </a:lnSpc>
              <a:buFont typeface="Arial" panose="020B0604020202020204" pitchFamily="34" charset="0"/>
              <a:buChar char="•"/>
            </a:pPr>
            <a:r>
              <a:rPr lang="zh-CN" altLang="en-US" sz="3000" smtClean="0"/>
              <a:t>采用相邻矩阵表示时，处理所有的边需要</a:t>
            </a:r>
            <a:r>
              <a:rPr lang="en-US" altLang="zh-CN" sz="3000" smtClean="0"/>
              <a:t>Θ(|V|</a:t>
            </a:r>
            <a:r>
              <a:rPr lang="en-US" altLang="zh-CN" sz="3000" baseline="30000" smtClean="0"/>
              <a:t>2</a:t>
            </a:r>
            <a:r>
              <a:rPr lang="en-US" altLang="zh-CN" sz="3000" smtClean="0"/>
              <a:t>)</a:t>
            </a:r>
            <a:r>
              <a:rPr lang="zh-CN" altLang="en-US" sz="3000" smtClean="0"/>
              <a:t>的时间 ，所以总代价为</a:t>
            </a:r>
            <a:r>
              <a:rPr lang="en-US" altLang="zh-CN" sz="3000" smtClean="0"/>
              <a:t>Θ(|V|+|V|</a:t>
            </a:r>
            <a:r>
              <a:rPr lang="en-US" altLang="zh-CN" sz="3000" baseline="30000" smtClean="0"/>
              <a:t>2</a:t>
            </a:r>
            <a:r>
              <a:rPr lang="en-US" altLang="zh-CN" sz="3000" smtClean="0"/>
              <a:t>)= Θ(|V|</a:t>
            </a:r>
            <a:r>
              <a:rPr lang="en-US" altLang="zh-CN" sz="3000" baseline="30000" smtClean="0"/>
              <a:t>2</a:t>
            </a:r>
            <a:r>
              <a:rPr lang="en-US" altLang="zh-CN" sz="3000" smtClean="0"/>
              <a:t>)</a:t>
            </a:r>
            <a:r>
              <a:rPr lang="zh-CN" altLang="en-US" sz="3000" smtClean="0"/>
              <a:t>。</a:t>
            </a:r>
          </a:p>
          <a:p>
            <a:pPr eaLnBrk="1" hangingPunct="1">
              <a:buFont typeface="Arial" panose="020B0604020202020204" pitchFamily="34" charset="0"/>
              <a:buChar char="•"/>
            </a:pPr>
            <a:endParaRPr lang="en-US" altLang="zh-CN" smtClean="0"/>
          </a:p>
        </p:txBody>
      </p:sp>
    </p:spTree>
    <p:extLst>
      <p:ext uri="{BB962C8B-B14F-4D97-AF65-F5344CB8AC3E}">
        <p14:creationId xmlns:p14="http://schemas.microsoft.com/office/powerpoint/2010/main" val="1052279004"/>
      </p:ext>
    </p:extLst>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709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BE047670-9B1E-41D6-BCB1-2F9739C06F58}" type="slidenum">
              <a:rPr lang="en-US" altLang="zh-CN" sz="1300">
                <a:latin typeface="Times New Roman" panose="02020603050405020304" pitchFamily="18" charset="0"/>
              </a:rPr>
              <a:pPr algn="r" eaLnBrk="1" hangingPunct="1">
                <a:buFont typeface="Arial" panose="020B0604020202020204" pitchFamily="34" charset="0"/>
                <a:buNone/>
              </a:pPr>
              <a:t>77</a:t>
            </a:fld>
            <a:endParaRPr lang="en-US" altLang="zh-CN" sz="1300">
              <a:latin typeface="Times New Roman" panose="02020603050405020304" pitchFamily="18" charset="0"/>
            </a:endParaRPr>
          </a:p>
        </p:txBody>
      </p:sp>
      <p:sp>
        <p:nvSpPr>
          <p:cNvPr id="217091" name="Rectangle 2"/>
          <p:cNvSpPr>
            <a:spLocks noGrp="1" noRot="1" noChangeAspect="1" noChangeArrowheads="1" noTextEdit="1"/>
          </p:cNvSpPr>
          <p:nvPr>
            <p:ph type="sldImg" idx="4294967295"/>
          </p:nvPr>
        </p:nvSpPr>
        <p:spPr>
          <a:xfrm>
            <a:off x="992188" y="768350"/>
            <a:ext cx="5114925" cy="3836988"/>
          </a:xfrm>
        </p:spPr>
      </p:sp>
      <p:sp>
        <p:nvSpPr>
          <p:cNvPr id="217092" name="Rectangle 3"/>
          <p:cNvSpPr>
            <a:spLocks noGrp="1" noChangeArrowheads="1"/>
          </p:cNvSpPr>
          <p:nvPr>
            <p:ph type="body" idx="4294967295"/>
          </p:nvPr>
        </p:nvSpPr>
        <p:spPr/>
        <p:txBody>
          <a:bodyPr anchor="t">
            <a:prstTxWarp prst="textNoShape">
              <a:avLst/>
            </a:prstTxWarp>
          </a:bodyPr>
          <a:lstStyle/>
          <a:p>
            <a:pPr eaLnBrk="1" hangingPunct="1"/>
            <a:r>
              <a:rPr lang="en-US" altLang="zh-CN" smtClean="0"/>
              <a:t> </a:t>
            </a:r>
            <a:r>
              <a:rPr lang="zh-CN" altLang="en-US" smtClean="0"/>
              <a:t>函数</a:t>
            </a:r>
            <a:r>
              <a:rPr lang="en-US" altLang="zh-CN" smtClean="0"/>
              <a:t>bfstrave( )</a:t>
            </a:r>
            <a:r>
              <a:rPr lang="zh-CN" altLang="en-US" smtClean="0"/>
              <a:t>与</a:t>
            </a:r>
            <a:r>
              <a:rPr lang="en-US" altLang="zh-CN" smtClean="0"/>
              <a:t>dfstrave( )</a:t>
            </a:r>
            <a:r>
              <a:rPr lang="zh-CN" altLang="en-US" smtClean="0"/>
              <a:t>类同，这里不再给出。 </a:t>
            </a:r>
          </a:p>
        </p:txBody>
      </p:sp>
    </p:spTree>
    <p:extLst>
      <p:ext uri="{BB962C8B-B14F-4D97-AF65-F5344CB8AC3E}">
        <p14:creationId xmlns:p14="http://schemas.microsoft.com/office/powerpoint/2010/main" val="3821367006"/>
      </p:ext>
    </p:extLst>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637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7285CFF8-6146-445A-A9E2-A9E3602DAD51}" type="slidenum">
              <a:rPr lang="en-US" altLang="zh-CN" sz="1300">
                <a:latin typeface="Times New Roman" panose="02020603050405020304" pitchFamily="18" charset="0"/>
              </a:rPr>
              <a:pPr algn="r" eaLnBrk="1" hangingPunct="1">
                <a:buFont typeface="Wingdings" panose="05000000000000000000" pitchFamily="2" charset="2"/>
                <a:buChar char="•"/>
              </a:pPr>
              <a:t>12</a:t>
            </a:fld>
            <a:endParaRPr lang="en-US" altLang="zh-CN" sz="1300">
              <a:latin typeface="Times New Roman" panose="02020603050405020304" pitchFamily="18" charset="0"/>
            </a:endParaRPr>
          </a:p>
        </p:txBody>
      </p:sp>
      <p:sp>
        <p:nvSpPr>
          <p:cNvPr id="186371" name="Rectangle 2"/>
          <p:cNvSpPr>
            <a:spLocks noGrp="1" noRot="1" noChangeAspect="1" noChangeArrowheads="1" noTextEdit="1"/>
          </p:cNvSpPr>
          <p:nvPr>
            <p:ph type="sldImg" idx="4294967295"/>
          </p:nvPr>
        </p:nvSpPr>
        <p:spPr>
          <a:xfrm>
            <a:off x="992188" y="768350"/>
            <a:ext cx="5114925" cy="3836988"/>
          </a:xfrm>
        </p:spPr>
      </p:sp>
      <p:sp>
        <p:nvSpPr>
          <p:cNvPr id="186372"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在无向图中，边</a:t>
            </a:r>
            <a:r>
              <a:rPr lang="en-US" altLang="zh-CN" smtClean="0"/>
              <a:t>(v</a:t>
            </a:r>
            <a:r>
              <a:rPr lang="en-US" altLang="zh-CN" baseline="-30000" smtClean="0"/>
              <a:t>1</a:t>
            </a:r>
            <a:r>
              <a:rPr lang="en-US" altLang="zh-CN" smtClean="0"/>
              <a:t>,v</a:t>
            </a:r>
            <a:r>
              <a:rPr lang="en-US" altLang="zh-CN" baseline="-30000" smtClean="0"/>
              <a:t>2</a:t>
            </a:r>
            <a:r>
              <a:rPr lang="en-US" altLang="zh-CN" smtClean="0"/>
              <a:t>)</a:t>
            </a:r>
            <a:r>
              <a:rPr lang="zh-CN" altLang="en-US" smtClean="0"/>
              <a:t>和</a:t>
            </a:r>
            <a:r>
              <a:rPr lang="en-US" altLang="zh-CN" smtClean="0"/>
              <a:t>(v</a:t>
            </a:r>
            <a:r>
              <a:rPr lang="en-US" altLang="zh-CN" baseline="-30000" smtClean="0"/>
              <a:t>2</a:t>
            </a:r>
            <a:r>
              <a:rPr lang="en-US" altLang="zh-CN" smtClean="0"/>
              <a:t>,v</a:t>
            </a:r>
            <a:r>
              <a:rPr lang="en-US" altLang="zh-CN" baseline="-30000" smtClean="0"/>
              <a:t>1</a:t>
            </a:r>
            <a:r>
              <a:rPr lang="en-US" altLang="zh-CN" smtClean="0"/>
              <a:t>)</a:t>
            </a:r>
            <a:r>
              <a:rPr lang="zh-CN" altLang="en-US" smtClean="0"/>
              <a:t>是同一条边。</a:t>
            </a:r>
          </a:p>
          <a:p>
            <a:pPr eaLnBrk="1" hangingPunct="1"/>
            <a:r>
              <a:rPr lang="zh-CN" altLang="en-US" smtClean="0"/>
              <a:t>从图中可以看出，</a:t>
            </a:r>
            <a:r>
              <a:rPr lang="en-US" altLang="zh-CN" smtClean="0"/>
              <a:t>G</a:t>
            </a:r>
            <a:r>
              <a:rPr lang="en-US" altLang="zh-CN" baseline="-30000" smtClean="0"/>
              <a:t>3</a:t>
            </a:r>
            <a:r>
              <a:rPr lang="zh-CN" altLang="en-US" smtClean="0"/>
              <a:t>是一棵树，也称为</a:t>
            </a:r>
            <a:r>
              <a:rPr lang="zh-CN" altLang="en-US" b="1" smtClean="0">
                <a:solidFill>
                  <a:srgbClr val="024BA6"/>
                </a:solidFill>
              </a:rPr>
              <a:t>树图</a:t>
            </a:r>
            <a:r>
              <a:rPr lang="zh-CN" altLang="en-US" smtClean="0"/>
              <a:t>。 </a:t>
            </a:r>
          </a:p>
          <a:p>
            <a:pPr eaLnBrk="1" hangingPunct="1"/>
            <a:endParaRPr lang="en-US" altLang="zh-CN" smtClean="0"/>
          </a:p>
        </p:txBody>
      </p:sp>
    </p:spTree>
    <p:extLst>
      <p:ext uri="{BB962C8B-B14F-4D97-AF65-F5344CB8AC3E}">
        <p14:creationId xmlns:p14="http://schemas.microsoft.com/office/powerpoint/2010/main" val="2686718580"/>
      </p:ext>
    </p:extLst>
  </p:cSld>
  <p:clrMapOvr>
    <a:overrideClrMapping bg1="lt1" tx1="dk1" bg2="lt2" tx2="dk2" accent1="accent1" accent2="accent2" accent3="accent3" accent4="accent4" accent5="accent5" accent6="accent6" hlink="hlink" folHlink="folHlink"/>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9138"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388A305B-0C51-4F8A-8739-C8AADFC8A7CD}" type="slidenum">
              <a:rPr lang="en-US" altLang="zh-CN" sz="1300">
                <a:latin typeface="Times New Roman" panose="02020603050405020304" pitchFamily="18" charset="0"/>
              </a:rPr>
              <a:pPr algn="r" eaLnBrk="1" hangingPunct="1">
                <a:buFont typeface="Arial" panose="020B0604020202020204" pitchFamily="34" charset="0"/>
                <a:buNone/>
              </a:pPr>
              <a:t>80</a:t>
            </a:fld>
            <a:endParaRPr lang="en-US" altLang="zh-CN" sz="1300">
              <a:latin typeface="Times New Roman" panose="02020603050405020304" pitchFamily="18" charset="0"/>
            </a:endParaRPr>
          </a:p>
        </p:txBody>
      </p:sp>
      <p:sp>
        <p:nvSpPr>
          <p:cNvPr id="219139" name="Rectangle 2"/>
          <p:cNvSpPr>
            <a:spLocks noGrp="1" noRot="1" noChangeAspect="1" noChangeArrowheads="1" noTextEdit="1"/>
          </p:cNvSpPr>
          <p:nvPr>
            <p:ph type="sldImg" idx="4294967295"/>
          </p:nvPr>
        </p:nvSpPr>
        <p:spPr>
          <a:xfrm>
            <a:off x="992188" y="768350"/>
            <a:ext cx="5114925" cy="3836988"/>
          </a:xfrm>
        </p:spPr>
      </p:sp>
      <p:sp>
        <p:nvSpPr>
          <p:cNvPr id="219140" name="Rectangle 3"/>
          <p:cNvSpPr>
            <a:spLocks noGrp="1" noChangeArrowheads="1"/>
          </p:cNvSpPr>
          <p:nvPr>
            <p:ph type="body" idx="4294967295"/>
          </p:nvPr>
        </p:nvSpPr>
        <p:spPr/>
        <p:txBody>
          <a:bodyPr lIns="99038" tIns="49520" rIns="99038" bIns="49520" anchor="t">
            <a:prstTxWarp prst="textNoShape">
              <a:avLst/>
            </a:prstTxWarp>
          </a:bodyPr>
          <a:lstStyle/>
          <a:p>
            <a:pPr eaLnBrk="1" hangingPunct="1"/>
            <a:r>
              <a:rPr lang="zh-CN" altLang="en-US" smtClean="0">
                <a:latin typeface="宋体" panose="02010600030101010101" pitchFamily="2" charset="-122"/>
              </a:rPr>
              <a:t>我们对以下连通图</a:t>
            </a:r>
            <a:r>
              <a:rPr lang="en-US" altLang="zh-CN" smtClean="0"/>
              <a:t>G</a:t>
            </a:r>
            <a:r>
              <a:rPr lang="zh-CN" altLang="en-US" smtClean="0">
                <a:latin typeface="宋体" panose="02010600030101010101" pitchFamily="2" charset="-122"/>
              </a:rPr>
              <a:t>进行深度优先搜索，记录遍历时所走过的边。</a:t>
            </a:r>
            <a:r>
              <a:rPr lang="zh-CN" altLang="en-US" smtClean="0"/>
              <a:t> </a:t>
            </a:r>
          </a:p>
          <a:p>
            <a:pPr eaLnBrk="1" hangingPunct="1"/>
            <a:r>
              <a:rPr lang="zh-CN" altLang="en-US" smtClean="0"/>
              <a:t>显然，顶点集</a:t>
            </a:r>
            <a:r>
              <a:rPr lang="en-US" altLang="zh-CN" smtClean="0"/>
              <a:t>V(G</a:t>
            </a:r>
            <a:r>
              <a:rPr lang="en-US" altLang="zh-CN" b="1" smtClean="0"/>
              <a:t>’</a:t>
            </a:r>
            <a:r>
              <a:rPr lang="en-US" altLang="zh-CN" smtClean="0"/>
              <a:t>)=V(T)</a:t>
            </a:r>
            <a:r>
              <a:rPr lang="zh-CN" altLang="en-US" smtClean="0"/>
              <a:t>；边集</a:t>
            </a:r>
            <a:r>
              <a:rPr lang="en-US" altLang="zh-CN" smtClean="0"/>
              <a:t>E(G</a:t>
            </a:r>
            <a:r>
              <a:rPr lang="en-US" altLang="zh-CN" b="1" smtClean="0"/>
              <a:t>’</a:t>
            </a:r>
            <a:r>
              <a:rPr lang="en-US" altLang="zh-CN" smtClean="0"/>
              <a:t>)</a:t>
            </a:r>
            <a:r>
              <a:rPr lang="en-US" altLang="zh-CN" smtClean="0">
                <a:sym typeface="Symbol" panose="05050102010706020507" pitchFamily="18" charset="2"/>
              </a:rPr>
              <a:t></a:t>
            </a:r>
            <a:r>
              <a:rPr lang="en-US" altLang="zh-CN" smtClean="0"/>
              <a:t>E(G)</a:t>
            </a:r>
            <a:r>
              <a:rPr lang="zh-CN" altLang="en-US" smtClean="0"/>
              <a:t>，即如果图</a:t>
            </a:r>
            <a:r>
              <a:rPr lang="en-US" altLang="zh-CN" smtClean="0"/>
              <a:t>G</a:t>
            </a:r>
            <a:r>
              <a:rPr lang="zh-CN" altLang="en-US" smtClean="0"/>
              <a:t>有</a:t>
            </a:r>
            <a:r>
              <a:rPr lang="en-US" altLang="zh-CN" smtClean="0"/>
              <a:t>n</a:t>
            </a:r>
            <a:r>
              <a:rPr lang="zh-CN" altLang="en-US" smtClean="0"/>
              <a:t>个顶点，则图</a:t>
            </a:r>
            <a:r>
              <a:rPr lang="en-US" altLang="zh-CN" smtClean="0"/>
              <a:t>G</a:t>
            </a:r>
            <a:r>
              <a:rPr lang="en-US" altLang="zh-CN" b="1" smtClean="0"/>
              <a:t>’</a:t>
            </a:r>
            <a:r>
              <a:rPr lang="zh-CN" altLang="en-US" smtClean="0"/>
              <a:t>就有</a:t>
            </a:r>
            <a:r>
              <a:rPr lang="en-US" altLang="zh-CN" smtClean="0"/>
              <a:t>n</a:t>
            </a:r>
            <a:r>
              <a:rPr lang="zh-CN" altLang="en-US" smtClean="0"/>
              <a:t>个顶点、</a:t>
            </a:r>
            <a:r>
              <a:rPr lang="en-US" altLang="zh-CN" smtClean="0"/>
              <a:t>n-1</a:t>
            </a:r>
            <a:r>
              <a:rPr lang="zh-CN" altLang="en-US" smtClean="0"/>
              <a:t>条边。 </a:t>
            </a:r>
          </a:p>
          <a:p>
            <a:pPr eaLnBrk="1" hangingPunct="1"/>
            <a:endParaRPr lang="en-US" altLang="zh-CN" smtClean="0"/>
          </a:p>
        </p:txBody>
      </p:sp>
    </p:spTree>
    <p:extLst>
      <p:ext uri="{BB962C8B-B14F-4D97-AF65-F5344CB8AC3E}">
        <p14:creationId xmlns:p14="http://schemas.microsoft.com/office/powerpoint/2010/main" val="991349517"/>
      </p:ext>
    </p:extLst>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016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F58A4020-751C-4ECD-9BED-32104F47B5B3}" type="slidenum">
              <a:rPr lang="en-US" altLang="zh-CN" sz="1300">
                <a:latin typeface="Times New Roman" panose="02020603050405020304" pitchFamily="18" charset="0"/>
              </a:rPr>
              <a:pPr algn="r" eaLnBrk="1" hangingPunct="1">
                <a:buFont typeface="Arial" panose="020B0604020202020204" pitchFamily="34" charset="0"/>
                <a:buNone/>
              </a:pPr>
              <a:t>81</a:t>
            </a:fld>
            <a:endParaRPr lang="en-US" altLang="zh-CN" sz="1300">
              <a:latin typeface="Times New Roman" panose="02020603050405020304" pitchFamily="18" charset="0"/>
            </a:endParaRPr>
          </a:p>
        </p:txBody>
      </p:sp>
      <p:sp>
        <p:nvSpPr>
          <p:cNvPr id="220163" name="Rectangle 2"/>
          <p:cNvSpPr>
            <a:spLocks noGrp="1" noRot="1" noChangeAspect="1" noChangeArrowheads="1" noTextEdit="1"/>
          </p:cNvSpPr>
          <p:nvPr>
            <p:ph type="sldImg" idx="4294967295"/>
          </p:nvPr>
        </p:nvSpPr>
        <p:spPr>
          <a:xfrm>
            <a:off x="992188" y="768350"/>
            <a:ext cx="5114925" cy="3836988"/>
          </a:xfrm>
        </p:spPr>
      </p:sp>
      <p:sp>
        <p:nvSpPr>
          <p:cNvPr id="220164" name="Rectangle 3"/>
          <p:cNvSpPr>
            <a:spLocks noGrp="1" noChangeArrowheads="1"/>
          </p:cNvSpPr>
          <p:nvPr>
            <p:ph type="body" idx="4294967295"/>
          </p:nvPr>
        </p:nvSpPr>
        <p:spPr/>
        <p:txBody>
          <a:bodyPr lIns="99038" tIns="49520" rIns="99038" bIns="49520" anchor="t">
            <a:prstTxWarp prst="textNoShape">
              <a:avLst/>
            </a:prstTxWarp>
          </a:bodyPr>
          <a:lstStyle/>
          <a:p>
            <a:pPr algn="just" eaLnBrk="1" hangingPunct="1">
              <a:spcBef>
                <a:spcPct val="50000"/>
              </a:spcBef>
            </a:pPr>
            <a:r>
              <a:rPr lang="zh-CN" altLang="en-US" smtClean="0"/>
              <a:t>在一般情况下，图中的每条边若给定了权，这时，</a:t>
            </a:r>
            <a:r>
              <a:rPr lang="zh-CN" altLang="en-US" b="1" smtClean="0"/>
              <a:t>我们所关心的不只是生成树，还有生成树中边上权值之和</a:t>
            </a:r>
            <a:r>
              <a:rPr lang="zh-CN" altLang="en-US" smtClean="0"/>
              <a:t>。若生成树中每条边上权值之和达到最小，称为</a:t>
            </a:r>
            <a:r>
              <a:rPr lang="zh-CN" altLang="en-US" b="1" smtClean="0"/>
              <a:t>最小生成树</a:t>
            </a:r>
            <a:r>
              <a:rPr lang="zh-CN" altLang="en-US" smtClean="0"/>
              <a:t>。</a:t>
            </a:r>
          </a:p>
          <a:p>
            <a:pPr eaLnBrk="1" hangingPunct="1"/>
            <a:endParaRPr lang="zh-CN" altLang="en-US" smtClean="0">
              <a:latin typeface="宋体" panose="02010600030101010101" pitchFamily="2" charset="-122"/>
            </a:endParaRPr>
          </a:p>
          <a:p>
            <a:pPr eaLnBrk="1" hangingPunct="1"/>
            <a:endParaRPr lang="zh-CN" altLang="en-US" smtClean="0">
              <a:latin typeface="宋体" panose="02010600030101010101" pitchFamily="2" charset="-122"/>
            </a:endParaRPr>
          </a:p>
          <a:p>
            <a:pPr eaLnBrk="1" hangingPunct="1"/>
            <a:r>
              <a:rPr lang="zh-CN" altLang="en-US" smtClean="0">
                <a:latin typeface="宋体" panose="02010600030101010101" pitchFamily="2" charset="-122"/>
              </a:rPr>
              <a:t>利用生成树可以解决一些实际工程问题。例如，要求沟通</a:t>
            </a:r>
            <a:r>
              <a:rPr lang="en-US" altLang="zh-CN" smtClean="0"/>
              <a:t>n</a:t>
            </a:r>
            <a:r>
              <a:rPr lang="zh-CN" altLang="en-US" smtClean="0">
                <a:latin typeface="宋体" panose="02010600030101010101" pitchFamily="2" charset="-122"/>
              </a:rPr>
              <a:t>个城市之间的通讯线路，需要建造</a:t>
            </a:r>
            <a:r>
              <a:rPr lang="en-US" altLang="zh-CN" smtClean="0"/>
              <a:t>n-1</a:t>
            </a:r>
            <a:r>
              <a:rPr lang="zh-CN" altLang="en-US" smtClean="0">
                <a:latin typeface="宋体" panose="02010600030101010101" pitchFamily="2" charset="-122"/>
              </a:rPr>
              <a:t>条通讯线路。若把城市看成图的顶点，通讯线路看成边，则该图的生成树就是所有可行的建造通讯线路的方案。但在</a:t>
            </a:r>
            <a:r>
              <a:rPr lang="en-US" altLang="zh-CN" smtClean="0"/>
              <a:t>n</a:t>
            </a:r>
            <a:r>
              <a:rPr lang="zh-CN" altLang="en-US" smtClean="0">
                <a:latin typeface="宋体" panose="02010600030101010101" pitchFamily="2" charset="-122"/>
              </a:rPr>
              <a:t>个城市之间，可行线路有</a:t>
            </a:r>
            <a:r>
              <a:rPr lang="en-US" altLang="zh-CN" smtClean="0">
                <a:latin typeface="宋体" panose="02010600030101010101" pitchFamily="2" charset="-122"/>
              </a:rPr>
              <a:t>n(n-1)/2</a:t>
            </a:r>
            <a:r>
              <a:rPr lang="en-US" altLang="zh-CN" smtClean="0"/>
              <a:t> </a:t>
            </a:r>
            <a:r>
              <a:rPr lang="zh-CN" altLang="en-US" smtClean="0">
                <a:latin typeface="宋体" panose="02010600030101010101" pitchFamily="2" charset="-122"/>
              </a:rPr>
              <a:t>条，那么，如何选择建造代价最小的</a:t>
            </a:r>
            <a:r>
              <a:rPr lang="en-US" altLang="zh-CN" smtClean="0"/>
              <a:t>n-1</a:t>
            </a:r>
            <a:r>
              <a:rPr lang="zh-CN" altLang="en-US" smtClean="0">
                <a:latin typeface="宋体" panose="02010600030101010101" pitchFamily="2" charset="-122"/>
              </a:rPr>
              <a:t>条线路以满足通讯要求呢？这就是下面我们要研究的构造</a:t>
            </a:r>
            <a:r>
              <a:rPr lang="zh-CN" altLang="en-US" b="1" smtClean="0">
                <a:solidFill>
                  <a:srgbClr val="024BA6"/>
                </a:solidFill>
                <a:latin typeface="宋体" panose="02010600030101010101" pitchFamily="2" charset="-122"/>
              </a:rPr>
              <a:t>最小代价生成树</a:t>
            </a:r>
            <a:r>
              <a:rPr lang="en-US" altLang="zh-CN" smtClean="0">
                <a:latin typeface="宋体" panose="02010600030101010101" pitchFamily="2" charset="-122"/>
              </a:rPr>
              <a:t>(</a:t>
            </a:r>
            <a:r>
              <a:rPr lang="zh-CN" altLang="en-US" smtClean="0">
                <a:latin typeface="宋体" panose="02010600030101010101" pitchFamily="2" charset="-122"/>
              </a:rPr>
              <a:t>简称最小生成树</a:t>
            </a:r>
            <a:r>
              <a:rPr lang="en-US" altLang="zh-CN" smtClean="0">
                <a:latin typeface="宋体" panose="02010600030101010101" pitchFamily="2" charset="-122"/>
              </a:rPr>
              <a:t>)</a:t>
            </a:r>
            <a:r>
              <a:rPr lang="zh-CN" altLang="en-US" smtClean="0">
                <a:latin typeface="宋体" panose="02010600030101010101" pitchFamily="2" charset="-122"/>
              </a:rPr>
              <a:t>的问题。</a:t>
            </a:r>
            <a:r>
              <a:rPr lang="zh-CN" altLang="en-US" smtClean="0"/>
              <a:t> </a:t>
            </a:r>
          </a:p>
          <a:p>
            <a:pPr eaLnBrk="1" hangingPunct="1"/>
            <a:endParaRPr lang="zh-CN" altLang="en-US" smtClean="0"/>
          </a:p>
          <a:p>
            <a:pPr eaLnBrk="1" hangingPunct="1">
              <a:spcBef>
                <a:spcPct val="50000"/>
              </a:spcBef>
            </a:pPr>
            <a:r>
              <a:rPr lang="zh-CN" altLang="en-US" b="1" smtClean="0">
                <a:solidFill>
                  <a:srgbClr val="9900FF"/>
                </a:solidFill>
              </a:rPr>
              <a:t>问题抽象：</a:t>
            </a:r>
            <a:r>
              <a:rPr lang="zh-CN" altLang="en-US" b="1" smtClean="0">
                <a:solidFill>
                  <a:srgbClr val="CDE5F3"/>
                </a:solidFill>
              </a:rPr>
              <a:t> </a:t>
            </a:r>
            <a:r>
              <a:rPr lang="en-US" altLang="zh-CN" b="1" smtClean="0"/>
              <a:t>n</a:t>
            </a:r>
            <a:r>
              <a:rPr lang="zh-CN" altLang="en-US" b="1" smtClean="0"/>
              <a:t>个顶点的生成树很多，需要从中选一棵</a:t>
            </a:r>
            <a:r>
              <a:rPr lang="zh-CN" altLang="en-US" b="1" smtClean="0">
                <a:solidFill>
                  <a:schemeClr val="accent1"/>
                </a:solidFill>
              </a:rPr>
              <a:t>代价最小</a:t>
            </a:r>
            <a:r>
              <a:rPr lang="zh-CN" altLang="en-US" b="1" smtClean="0"/>
              <a:t>的生成树，即该树</a:t>
            </a:r>
            <a:r>
              <a:rPr lang="zh-CN" altLang="en-US" b="1" smtClean="0">
                <a:solidFill>
                  <a:srgbClr val="FF3300"/>
                </a:solidFill>
              </a:rPr>
              <a:t>各边的代价之和</a:t>
            </a:r>
            <a:r>
              <a:rPr lang="zh-CN" altLang="en-US" b="1" smtClean="0">
                <a:solidFill>
                  <a:schemeClr val="tx2"/>
                </a:solidFill>
              </a:rPr>
              <a:t>最小。此树便称为最小生成树</a:t>
            </a:r>
            <a:endParaRPr lang="zh-CN" altLang="en-US" smtClean="0"/>
          </a:p>
          <a:p>
            <a:pPr eaLnBrk="1" hangingPunct="1"/>
            <a:endParaRPr lang="en-US" altLang="zh-CN" smtClean="0"/>
          </a:p>
        </p:txBody>
      </p:sp>
    </p:spTree>
    <p:extLst>
      <p:ext uri="{BB962C8B-B14F-4D97-AF65-F5344CB8AC3E}">
        <p14:creationId xmlns:p14="http://schemas.microsoft.com/office/powerpoint/2010/main" val="714962700"/>
      </p:ext>
    </p:extLst>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1186" name="幻灯片图像占位符 1"/>
          <p:cNvSpPr>
            <a:spLocks noGrp="1" noRot="1" noChangeAspect="1" noChangeArrowheads="1" noTextEdit="1"/>
          </p:cNvSpPr>
          <p:nvPr>
            <p:ph type="sldImg" idx="4294967295"/>
          </p:nvPr>
        </p:nvSpPr>
        <p:spPr>
          <a:xfrm>
            <a:off x="992188" y="768350"/>
            <a:ext cx="5114925" cy="3836988"/>
          </a:xfrm>
        </p:spPr>
      </p:sp>
      <p:sp>
        <p:nvSpPr>
          <p:cNvPr id="221187" name="备注占位符 2"/>
          <p:cNvSpPr>
            <a:spLocks noGrp="1" noChangeArrowheads="1"/>
          </p:cNvSpPr>
          <p:nvPr>
            <p:ph type="body" idx="4294967295"/>
          </p:nvPr>
        </p:nvSpPr>
        <p:spPr/>
        <p:txBody>
          <a:bodyPr lIns="99038" tIns="49520" rIns="99038" bIns="49520" anchor="t">
            <a:prstTxWarp prst="textNoShape">
              <a:avLst/>
            </a:prstTxWarp>
          </a:bodyPr>
          <a:lstStyle/>
          <a:p>
            <a:pPr indent="669925" algn="just">
              <a:spcBef>
                <a:spcPct val="0"/>
              </a:spcBef>
            </a:pPr>
            <a:r>
              <a:rPr lang="zh-CN" altLang="en-US" b="1" smtClean="0">
                <a:solidFill>
                  <a:srgbClr val="080808"/>
                </a:solidFill>
              </a:rPr>
              <a:t>普里姆函数应有两个参数，一个参数是图</a:t>
            </a:r>
            <a:r>
              <a:rPr lang="en-US" altLang="zh-CN" b="1" smtClean="0">
                <a:solidFill>
                  <a:srgbClr val="080808"/>
                </a:solidFill>
              </a:rPr>
              <a:t>G，</a:t>
            </a:r>
            <a:r>
              <a:rPr lang="zh-CN" altLang="en-US" b="1" smtClean="0">
                <a:solidFill>
                  <a:srgbClr val="080808"/>
                </a:solidFill>
              </a:rPr>
              <a:t>另一个参数是通过函数得到的最小生成树，其数据类型定义为如下结构体：</a:t>
            </a:r>
          </a:p>
          <a:p>
            <a:pPr indent="669925" algn="just">
              <a:spcBef>
                <a:spcPct val="0"/>
              </a:spcBef>
            </a:pPr>
            <a:r>
              <a:rPr lang="en-US" altLang="zh-CN" b="1" smtClean="0">
                <a:solidFill>
                  <a:srgbClr val="FF3300"/>
                </a:solidFill>
              </a:rPr>
              <a:t>typedef struct</a:t>
            </a:r>
          </a:p>
          <a:p>
            <a:pPr indent="669925" algn="just">
              <a:spcBef>
                <a:spcPct val="0"/>
              </a:spcBef>
            </a:pPr>
            <a:r>
              <a:rPr lang="en-US" altLang="zh-CN" b="1" smtClean="0">
                <a:solidFill>
                  <a:srgbClr val="FF3300"/>
                </a:solidFill>
              </a:rPr>
              <a:t>{       char vertex;  //</a:t>
            </a:r>
            <a:r>
              <a:rPr lang="zh-CN" altLang="en-US" b="1" smtClean="0">
                <a:solidFill>
                  <a:srgbClr val="080808"/>
                </a:solidFill>
              </a:rPr>
              <a:t>保存</a:t>
            </a:r>
            <a:r>
              <a:rPr lang="en-US" altLang="zh-CN" b="1" smtClean="0">
                <a:solidFill>
                  <a:srgbClr val="080808"/>
                </a:solidFill>
              </a:rPr>
              <a:t>MST</a:t>
            </a:r>
            <a:r>
              <a:rPr lang="zh-CN" altLang="en-US" b="1" smtClean="0">
                <a:solidFill>
                  <a:srgbClr val="080808"/>
                </a:solidFill>
              </a:rPr>
              <a:t>每条边的不在</a:t>
            </a:r>
            <a:r>
              <a:rPr lang="en-US" altLang="zh-CN" b="1" smtClean="0">
                <a:solidFill>
                  <a:srgbClr val="080808"/>
                </a:solidFill>
              </a:rPr>
              <a:t>U</a:t>
            </a:r>
            <a:r>
              <a:rPr lang="zh-CN" altLang="en-US" b="1" smtClean="0">
                <a:solidFill>
                  <a:srgbClr val="080808"/>
                </a:solidFill>
              </a:rPr>
              <a:t>的顶点数据</a:t>
            </a:r>
            <a:endParaRPr lang="en-US" altLang="zh-CN" b="1" smtClean="0">
              <a:solidFill>
                <a:srgbClr val="FF3300"/>
              </a:solidFill>
            </a:endParaRPr>
          </a:p>
          <a:p>
            <a:pPr indent="669925" algn="just">
              <a:spcBef>
                <a:spcPct val="0"/>
              </a:spcBef>
            </a:pPr>
            <a:r>
              <a:rPr lang="en-US" altLang="zh-CN" b="1" smtClean="0">
                <a:solidFill>
                  <a:srgbClr val="FF3300"/>
                </a:solidFill>
              </a:rPr>
              <a:t>	    int weight;  //</a:t>
            </a:r>
            <a:r>
              <a:rPr lang="zh-CN" altLang="en-US" b="1" smtClean="0">
                <a:solidFill>
                  <a:srgbClr val="FF3300"/>
                </a:solidFill>
              </a:rPr>
              <a:t>相应边的权值</a:t>
            </a:r>
            <a:endParaRPr lang="en-US" altLang="zh-CN" b="1" smtClean="0">
              <a:solidFill>
                <a:srgbClr val="FF3300"/>
              </a:solidFill>
            </a:endParaRPr>
          </a:p>
          <a:p>
            <a:pPr indent="669925" algn="just">
              <a:spcBef>
                <a:spcPct val="0"/>
              </a:spcBef>
            </a:pPr>
            <a:r>
              <a:rPr lang="en-US" altLang="zh-CN" b="1" smtClean="0">
                <a:solidFill>
                  <a:srgbClr val="FF3300"/>
                </a:solidFill>
              </a:rPr>
              <a:t>} MSTNode;</a:t>
            </a:r>
          </a:p>
          <a:p>
            <a:pPr indent="669925" algn="just">
              <a:spcBef>
                <a:spcPct val="0"/>
              </a:spcBef>
            </a:pPr>
            <a:r>
              <a:rPr lang="en-US" altLang="zh-CN" b="1" smtClean="0">
                <a:solidFill>
                  <a:srgbClr val="FF3300"/>
                </a:solidFill>
              </a:rPr>
              <a:t>MSTNode[] </a:t>
            </a:r>
            <a:r>
              <a:rPr lang="zh-CN" altLang="en-US" b="1" smtClean="0">
                <a:solidFill>
                  <a:srgbClr val="FF3300"/>
                </a:solidFill>
              </a:rPr>
              <a:t>描述了最小生成树</a:t>
            </a:r>
            <a:endParaRPr lang="en-US" altLang="zh-CN" b="1" smtClean="0">
              <a:solidFill>
                <a:srgbClr val="FF3300"/>
              </a:solidFill>
            </a:endParaRPr>
          </a:p>
          <a:p>
            <a:pPr indent="669925" algn="just">
              <a:spcBef>
                <a:spcPct val="0"/>
              </a:spcBef>
            </a:pPr>
            <a:endParaRPr lang="en-US" altLang="zh-CN" b="1" smtClean="0">
              <a:solidFill>
                <a:srgbClr val="FF3300"/>
              </a:solidFill>
            </a:endParaRPr>
          </a:p>
          <a:p>
            <a:pPr indent="669925" algn="just">
              <a:spcBef>
                <a:spcPct val="0"/>
              </a:spcBef>
            </a:pPr>
            <a:r>
              <a:rPr lang="zh-CN" altLang="en-US" b="1" smtClean="0">
                <a:solidFill>
                  <a:srgbClr val="080808"/>
                </a:solidFill>
              </a:rPr>
              <a:t>其中，</a:t>
            </a:r>
            <a:r>
              <a:rPr lang="en-US" altLang="zh-CN" b="1" smtClean="0">
                <a:solidFill>
                  <a:srgbClr val="080808"/>
                </a:solidFill>
              </a:rPr>
              <a:t>vertex</a:t>
            </a:r>
            <a:r>
              <a:rPr lang="zh-CN" altLang="en-US" b="1" smtClean="0">
                <a:solidFill>
                  <a:srgbClr val="080808"/>
                </a:solidFill>
              </a:rPr>
              <a:t>域用来保存最小生成树每条边的不在</a:t>
            </a:r>
            <a:r>
              <a:rPr lang="en-US" altLang="zh-CN" b="1" smtClean="0">
                <a:solidFill>
                  <a:srgbClr val="080808"/>
                </a:solidFill>
              </a:rPr>
              <a:t>U</a:t>
            </a:r>
            <a:r>
              <a:rPr lang="zh-CN" altLang="en-US" b="1" smtClean="0">
                <a:solidFill>
                  <a:srgbClr val="080808"/>
                </a:solidFill>
              </a:rPr>
              <a:t>的顶点数据，</a:t>
            </a:r>
            <a:r>
              <a:rPr lang="en-US" altLang="zh-CN" b="1" smtClean="0">
                <a:solidFill>
                  <a:srgbClr val="080808"/>
                </a:solidFill>
              </a:rPr>
              <a:t>weight</a:t>
            </a:r>
            <a:r>
              <a:rPr lang="zh-CN" altLang="en-US" b="1" smtClean="0">
                <a:solidFill>
                  <a:srgbClr val="080808"/>
                </a:solidFill>
              </a:rPr>
              <a:t>域用来保存最小生成树的相应边的权值。 </a:t>
            </a:r>
            <a:endParaRPr lang="en-US" altLang="zh-CN" b="1" smtClean="0">
              <a:solidFill>
                <a:srgbClr val="080808"/>
              </a:solidFill>
            </a:endParaRPr>
          </a:p>
          <a:p>
            <a:pPr indent="669925"/>
            <a:endParaRPr lang="zh-CN" altLang="en-US" smtClean="0"/>
          </a:p>
        </p:txBody>
      </p:sp>
      <p:sp>
        <p:nvSpPr>
          <p:cNvPr id="221188"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EC364603-F9DC-4593-BDA3-2D85BBC0759B}" type="slidenum">
              <a:rPr lang="en-US" altLang="zh-CN" sz="1300">
                <a:latin typeface="Times New Roman" panose="02020603050405020304" pitchFamily="18" charset="0"/>
              </a:rPr>
              <a:pPr algn="r" eaLnBrk="1" hangingPunct="1">
                <a:buFont typeface="Arial" panose="020B0604020202020204" pitchFamily="34" charset="0"/>
                <a:buNone/>
              </a:pPr>
              <a:t>86</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68101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2210" name="幻灯片图像占位符 1"/>
          <p:cNvSpPr>
            <a:spLocks noGrp="1" noRot="1" noChangeAspect="1" noChangeArrowheads="1" noTextEdit="1"/>
          </p:cNvSpPr>
          <p:nvPr>
            <p:ph type="sldImg" idx="4294967295"/>
          </p:nvPr>
        </p:nvSpPr>
        <p:spPr>
          <a:xfrm>
            <a:off x="992188" y="768350"/>
            <a:ext cx="5114925" cy="3836988"/>
          </a:xfrm>
        </p:spPr>
      </p:sp>
      <p:sp>
        <p:nvSpPr>
          <p:cNvPr id="222211" name="备注占位符 2"/>
          <p:cNvSpPr>
            <a:spLocks noGrp="1" noChangeArrowheads="1"/>
          </p:cNvSpPr>
          <p:nvPr>
            <p:ph type="body" idx="4294967295"/>
          </p:nvPr>
        </p:nvSpPr>
        <p:spPr/>
        <p:txBody>
          <a:bodyPr lIns="99038" tIns="49520" rIns="99038" bIns="49520" anchor="t">
            <a:prstTxWarp prst="textNoShape">
              <a:avLst/>
            </a:prstTxWarp>
          </a:bodyPr>
          <a:lstStyle/>
          <a:p>
            <a:r>
              <a:rPr lang="zh-CN" altLang="en-US" b="1" smtClean="0">
                <a:solidFill>
                  <a:srgbClr val="080808"/>
                </a:solidFill>
              </a:rPr>
              <a:t>函数中定义一个临时数组</a:t>
            </a:r>
            <a:r>
              <a:rPr lang="en-US" altLang="zh-CN" b="1" smtClean="0">
                <a:solidFill>
                  <a:srgbClr val="080808"/>
                </a:solidFill>
              </a:rPr>
              <a:t>lowCost，</a:t>
            </a:r>
            <a:r>
              <a:rPr lang="zh-CN" altLang="en-US" b="1" smtClean="0">
                <a:solidFill>
                  <a:srgbClr val="080808"/>
                </a:solidFill>
              </a:rPr>
              <a:t>数组元素</a:t>
            </a:r>
            <a:r>
              <a:rPr lang="en-US" altLang="zh-CN" b="1" smtClean="0">
                <a:solidFill>
                  <a:srgbClr val="FF3300"/>
                </a:solidFill>
              </a:rPr>
              <a:t>lowCost[v]</a:t>
            </a:r>
            <a:r>
              <a:rPr lang="zh-CN" altLang="en-US" b="1" smtClean="0">
                <a:solidFill>
                  <a:srgbClr val="FF3300"/>
                </a:solidFill>
              </a:rPr>
              <a:t>中保存了集合</a:t>
            </a:r>
            <a:r>
              <a:rPr lang="en-US" altLang="zh-CN" b="1" smtClean="0">
                <a:solidFill>
                  <a:srgbClr val="FF3300"/>
                </a:solidFill>
              </a:rPr>
              <a:t>U</a:t>
            </a:r>
            <a:r>
              <a:rPr lang="zh-CN" altLang="en-US" b="1" smtClean="0">
                <a:solidFill>
                  <a:srgbClr val="FF3300"/>
                </a:solidFill>
              </a:rPr>
              <a:t>中顶点</a:t>
            </a:r>
            <a:r>
              <a:rPr lang="en-US" altLang="zh-CN" b="1" i="1" smtClean="0">
                <a:solidFill>
                  <a:srgbClr val="FF3300"/>
                </a:solidFill>
              </a:rPr>
              <a:t>u</a:t>
            </a:r>
            <a:r>
              <a:rPr lang="en-US" altLang="zh-CN" b="1" i="1" baseline="-30000" smtClean="0">
                <a:solidFill>
                  <a:srgbClr val="FF3300"/>
                </a:solidFill>
              </a:rPr>
              <a:t>i</a:t>
            </a:r>
            <a:r>
              <a:rPr lang="zh-CN" altLang="en-US" b="1" smtClean="0">
                <a:solidFill>
                  <a:srgbClr val="FF3300"/>
                </a:solidFill>
              </a:rPr>
              <a:t>与集合</a:t>
            </a:r>
            <a:r>
              <a:rPr lang="en-US" altLang="zh-CN" b="1" smtClean="0">
                <a:solidFill>
                  <a:srgbClr val="FF3300"/>
                </a:solidFill>
              </a:rPr>
              <a:t>V-U</a:t>
            </a:r>
            <a:r>
              <a:rPr lang="zh-CN" altLang="en-US" b="1" smtClean="0">
                <a:solidFill>
                  <a:srgbClr val="FF3300"/>
                </a:solidFill>
              </a:rPr>
              <a:t>中顶点</a:t>
            </a:r>
            <a:r>
              <a:rPr lang="en-US" altLang="zh-CN" b="1" i="1" smtClean="0">
                <a:solidFill>
                  <a:srgbClr val="FF3300"/>
                </a:solidFill>
              </a:rPr>
              <a:t>v</a:t>
            </a:r>
            <a:r>
              <a:rPr lang="en-US" altLang="zh-CN" b="1" i="1" baseline="-30000" smtClean="0">
                <a:solidFill>
                  <a:srgbClr val="FF3300"/>
                </a:solidFill>
              </a:rPr>
              <a:t>j</a:t>
            </a:r>
            <a:r>
              <a:rPr lang="zh-CN" altLang="en-US" b="1" smtClean="0">
                <a:solidFill>
                  <a:srgbClr val="FF3300"/>
                </a:solidFill>
              </a:rPr>
              <a:t>的所有边中当前具有最小权值的边(</a:t>
            </a:r>
            <a:r>
              <a:rPr lang="en-US" altLang="zh-CN" b="1" i="1" smtClean="0">
                <a:solidFill>
                  <a:srgbClr val="FF3300"/>
                </a:solidFill>
              </a:rPr>
              <a:t>u</a:t>
            </a:r>
            <a:r>
              <a:rPr lang="en-US" altLang="zh-CN" b="1" smtClean="0">
                <a:solidFill>
                  <a:srgbClr val="FF3300"/>
                </a:solidFill>
              </a:rPr>
              <a:t>,</a:t>
            </a:r>
            <a:r>
              <a:rPr lang="en-US" altLang="zh-CN" b="1" i="1" smtClean="0">
                <a:solidFill>
                  <a:srgbClr val="FF3300"/>
                </a:solidFill>
              </a:rPr>
              <a:t>v</a:t>
            </a:r>
            <a:r>
              <a:rPr lang="en-US" altLang="zh-CN" b="1" smtClean="0">
                <a:solidFill>
                  <a:srgbClr val="FF3300"/>
                </a:solidFill>
              </a:rPr>
              <a:t>)。</a:t>
            </a:r>
            <a:endParaRPr lang="zh-CN" altLang="en-US" smtClean="0"/>
          </a:p>
        </p:txBody>
      </p:sp>
      <p:sp>
        <p:nvSpPr>
          <p:cNvPr id="222212"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A876752A-8CF0-4F81-848B-BEF02E15061E}" type="slidenum">
              <a:rPr lang="en-US" altLang="zh-CN" sz="1300">
                <a:latin typeface="Times New Roman" panose="02020603050405020304" pitchFamily="18" charset="0"/>
              </a:rPr>
              <a:pPr algn="r" eaLnBrk="1" hangingPunct="1">
                <a:buFont typeface="Arial" panose="020B0604020202020204" pitchFamily="34" charset="0"/>
                <a:buNone/>
              </a:pPr>
              <a:t>92</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077701446"/>
      </p:ext>
    </p:extLst>
  </p:cSld>
  <p:clrMapOvr>
    <a:overrideClrMapping bg1="lt1" tx1="dk1" bg2="lt2" tx2="dk2" accent1="accent1" accent2="accent2" accent3="accent3" accent4="accent4" accent5="accent5" accent6="accent6" hlink="hlink" folHlink="folHlink"/>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幻灯片图像占位符 1"/>
          <p:cNvSpPr>
            <a:spLocks noGrp="1" noRot="1" noChangeAspect="1" noChangeArrowheads="1" noTextEdit="1"/>
          </p:cNvSpPr>
          <p:nvPr>
            <p:ph type="sldImg" idx="4294967295"/>
          </p:nvPr>
        </p:nvSpPr>
        <p:spPr>
          <a:xfrm>
            <a:off x="992188" y="768350"/>
            <a:ext cx="5114925" cy="3836988"/>
          </a:xfrm>
          <a:ln>
            <a:solidFill>
              <a:srgbClr val="000000"/>
            </a:solidFill>
            <a:miter lim="800000"/>
            <a:headEnd/>
            <a:tailEnd/>
          </a:ln>
        </p:spPr>
      </p:sp>
      <p:sp>
        <p:nvSpPr>
          <p:cNvPr id="3" name="备注占位符 2"/>
          <p:cNvSpPr>
            <a:spLocks noGrp="1"/>
          </p:cNvSpPr>
          <p:nvPr>
            <p:ph type="body" idx="1"/>
          </p:nvPr>
        </p:nvSpPr>
        <p:spPr>
          <a:ln/>
        </p:spPr>
        <p:txBody>
          <a:bodyPr/>
          <a:lstStyle/>
          <a:p>
            <a:pPr lvl="1" fontAlgn="auto">
              <a:lnSpc>
                <a:spcPct val="90000"/>
              </a:lnSpc>
              <a:spcBef>
                <a:spcPts val="0"/>
              </a:spcBef>
              <a:spcAft>
                <a:spcPts val="0"/>
              </a:spcAft>
              <a:defRPr/>
            </a:pPr>
            <a:endParaRPr lang="en-US" altLang="zh-CN" dirty="0" smtClean="0"/>
          </a:p>
          <a:p>
            <a:pPr marL="1882775" lvl="1" indent="-1882775" fontAlgn="auto">
              <a:spcBef>
                <a:spcPct val="35000"/>
              </a:spcBef>
              <a:spcAft>
                <a:spcPct val="20000"/>
              </a:spcAft>
              <a:defRPr/>
            </a:pPr>
            <a:r>
              <a:rPr lang="zh-CN" altLang="en-US" sz="1400" b="1" dirty="0"/>
              <a:t>首先</a:t>
            </a:r>
            <a:r>
              <a:rPr lang="zh-CN" altLang="en-US" dirty="0" smtClean="0"/>
              <a:t>将</a:t>
            </a:r>
            <a:r>
              <a:rPr lang="en-US" altLang="zh-CN" b="1" dirty="0" smtClean="0"/>
              <a:t>V(G)</a:t>
            </a:r>
            <a:r>
              <a:rPr lang="zh-CN" altLang="en-US" dirty="0" smtClean="0"/>
              <a:t>分为</a:t>
            </a:r>
            <a:r>
              <a:rPr lang="en-US" altLang="zh-CN" dirty="0" smtClean="0"/>
              <a:t>n</a:t>
            </a:r>
            <a:r>
              <a:rPr lang="zh-CN" altLang="en-US" dirty="0" smtClean="0"/>
              <a:t>个等价类，每个等价类包括一个顶点；</a:t>
            </a:r>
          </a:p>
          <a:p>
            <a:pPr lvl="1" fontAlgn="auto">
              <a:lnSpc>
                <a:spcPct val="90000"/>
              </a:lnSpc>
              <a:spcBef>
                <a:spcPts val="0"/>
              </a:spcBef>
              <a:spcAft>
                <a:spcPts val="0"/>
              </a:spcAft>
              <a:defRPr/>
            </a:pPr>
            <a:r>
              <a:rPr lang="zh-CN" altLang="en-US" sz="1400" b="1" dirty="0"/>
              <a:t>然后</a:t>
            </a:r>
            <a:r>
              <a:rPr lang="zh-CN" altLang="en-US" dirty="0" smtClean="0">
                <a:solidFill>
                  <a:srgbClr val="FF0000"/>
                </a:solidFill>
              </a:rPr>
              <a:t>以权值的大小为顺序处理各条边</a:t>
            </a:r>
            <a:r>
              <a:rPr lang="zh-CN" altLang="en-US" dirty="0" smtClean="0"/>
              <a:t>，如果某条边连接两个不同等价类的顶点，则这条边被添加到</a:t>
            </a:r>
            <a:r>
              <a:rPr lang="en-US" altLang="zh-CN" dirty="0" smtClean="0"/>
              <a:t>MST</a:t>
            </a:r>
            <a:r>
              <a:rPr lang="zh-CN" altLang="en-US" dirty="0" smtClean="0"/>
              <a:t>（</a:t>
            </a:r>
            <a:r>
              <a:rPr lang="zh-CN" altLang="en-US" dirty="0" smtClean="0">
                <a:solidFill>
                  <a:srgbClr val="FF0000"/>
                </a:solidFill>
              </a:rPr>
              <a:t>选取的边不与前面选取的边构成回路</a:t>
            </a:r>
            <a:r>
              <a:rPr lang="zh-CN" altLang="en-US" dirty="0" smtClean="0"/>
              <a:t>），两个等价类被合并为一个；</a:t>
            </a:r>
          </a:p>
          <a:p>
            <a:pPr lvl="1" fontAlgn="auto">
              <a:lnSpc>
                <a:spcPct val="90000"/>
              </a:lnSpc>
              <a:spcBef>
                <a:spcPts val="0"/>
              </a:spcBef>
              <a:spcAft>
                <a:spcPts val="0"/>
              </a:spcAft>
              <a:defRPr/>
            </a:pPr>
            <a:r>
              <a:rPr lang="zh-CN" altLang="en-US" dirty="0" smtClean="0"/>
              <a:t>反复执行此过程，直到只剩下一个等价类。</a:t>
            </a:r>
          </a:p>
          <a:p>
            <a:pPr lvl="1" fontAlgn="auto">
              <a:lnSpc>
                <a:spcPct val="90000"/>
              </a:lnSpc>
              <a:spcBef>
                <a:spcPts val="0"/>
              </a:spcBef>
              <a:spcAft>
                <a:spcPts val="0"/>
              </a:spcAft>
              <a:defRPr/>
            </a:pPr>
            <a:endParaRPr lang="zh-CN" altLang="en-US" dirty="0" smtClean="0"/>
          </a:p>
          <a:p>
            <a:pPr fontAlgn="auto">
              <a:spcBef>
                <a:spcPts val="0"/>
              </a:spcBef>
              <a:spcAft>
                <a:spcPts val="0"/>
              </a:spcAft>
              <a:defRPr/>
            </a:pPr>
            <a:endParaRPr lang="zh-CN" altLang="en-US" dirty="0"/>
          </a:p>
        </p:txBody>
      </p:sp>
      <p:sp>
        <p:nvSpPr>
          <p:cNvPr id="223236" name="灯片编号占位符 3"/>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0" hangingPunct="0"/>
            <a:fld id="{591E43AC-FC18-457E-A8B7-23C49BF74668}" type="slidenum">
              <a:rPr altLang="zh-CN" sz="1300">
                <a:sym typeface="+mn-ea"/>
              </a:rPr>
              <a:pPr eaLnBrk="0" hangingPunct="0"/>
              <a:t>101</a:t>
            </a:fld>
            <a:endParaRPr lang="zh-CN" altLang="zh-CN" sz="1300">
              <a:sym typeface="+mn-ea"/>
            </a:endParaRPr>
          </a:p>
        </p:txBody>
      </p:sp>
    </p:spTree>
    <p:extLst>
      <p:ext uri="{BB962C8B-B14F-4D97-AF65-F5344CB8AC3E}">
        <p14:creationId xmlns:p14="http://schemas.microsoft.com/office/powerpoint/2010/main" val="23884342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4258" name="幻灯片图像占位符 1"/>
          <p:cNvSpPr>
            <a:spLocks noGrp="1" noRot="1" noChangeAspect="1" noChangeArrowheads="1" noTextEdit="1"/>
          </p:cNvSpPr>
          <p:nvPr>
            <p:ph type="sldImg" idx="4294967295"/>
          </p:nvPr>
        </p:nvSpPr>
        <p:spPr>
          <a:xfrm>
            <a:off x="992188" y="768350"/>
            <a:ext cx="5114925" cy="3836988"/>
          </a:xfrm>
        </p:spPr>
      </p:sp>
      <p:sp>
        <p:nvSpPr>
          <p:cNvPr id="224259" name="备注占位符 2"/>
          <p:cNvSpPr>
            <a:spLocks noGrp="1" noChangeArrowheads="1"/>
          </p:cNvSpPr>
          <p:nvPr>
            <p:ph type="body" idx="4294967295"/>
          </p:nvPr>
        </p:nvSpPr>
        <p:spPr/>
        <p:txBody>
          <a:bodyPr anchor="t">
            <a:prstTxWarp prst="textNoShape">
              <a:avLst/>
            </a:prstTxWarp>
          </a:bodyPr>
          <a:lstStyle/>
          <a:p>
            <a:pPr>
              <a:lnSpc>
                <a:spcPct val="90000"/>
              </a:lnSpc>
            </a:pPr>
            <a:r>
              <a:rPr lang="zh-CN" altLang="en-US" smtClean="0"/>
              <a:t>首先，我们可以发现有这样一个事实：如果</a:t>
            </a:r>
            <a:r>
              <a:rPr lang="en-US" altLang="zh-CN" smtClean="0"/>
              <a:t>P</a:t>
            </a:r>
            <a:r>
              <a:rPr lang="zh-CN" altLang="en-US" smtClean="0"/>
              <a:t>是</a:t>
            </a:r>
            <a:r>
              <a:rPr lang="en-US" altLang="zh-CN" smtClean="0"/>
              <a:t>G</a:t>
            </a:r>
            <a:r>
              <a:rPr lang="zh-CN" altLang="en-US" smtClean="0"/>
              <a:t>中从</a:t>
            </a:r>
            <a:r>
              <a:rPr lang="en-US" altLang="zh-CN" smtClean="0"/>
              <a:t>vs</a:t>
            </a:r>
            <a:r>
              <a:rPr lang="zh-CN" altLang="en-US" smtClean="0"/>
              <a:t>到</a:t>
            </a:r>
            <a:r>
              <a:rPr lang="en-US" altLang="zh-CN" smtClean="0"/>
              <a:t>vj</a:t>
            </a:r>
            <a:r>
              <a:rPr lang="zh-CN" altLang="en-US" smtClean="0"/>
              <a:t>的最短路，</a:t>
            </a:r>
            <a:r>
              <a:rPr lang="en-US" altLang="zh-CN" smtClean="0"/>
              <a:t>vi</a:t>
            </a:r>
            <a:r>
              <a:rPr lang="zh-CN" altLang="en-US" smtClean="0"/>
              <a:t>是</a:t>
            </a:r>
            <a:r>
              <a:rPr lang="en-US" altLang="zh-CN" smtClean="0"/>
              <a:t>P</a:t>
            </a:r>
            <a:r>
              <a:rPr lang="zh-CN" altLang="en-US" smtClean="0"/>
              <a:t>中的一个点，那么，从</a:t>
            </a:r>
            <a:r>
              <a:rPr lang="en-US" altLang="zh-CN" smtClean="0"/>
              <a:t>vs</a:t>
            </a:r>
            <a:r>
              <a:rPr lang="zh-CN" altLang="en-US" smtClean="0"/>
              <a:t>沿</a:t>
            </a:r>
            <a:r>
              <a:rPr lang="en-US" altLang="zh-CN" smtClean="0"/>
              <a:t>P</a:t>
            </a:r>
            <a:r>
              <a:rPr lang="zh-CN" altLang="en-US" smtClean="0"/>
              <a:t>到</a:t>
            </a:r>
            <a:r>
              <a:rPr lang="en-US" altLang="zh-CN" smtClean="0"/>
              <a:t>vi</a:t>
            </a:r>
            <a:r>
              <a:rPr lang="zh-CN" altLang="en-US" smtClean="0"/>
              <a:t>的路是从</a:t>
            </a:r>
            <a:r>
              <a:rPr lang="en-US" altLang="zh-CN" smtClean="0"/>
              <a:t>vs</a:t>
            </a:r>
            <a:r>
              <a:rPr lang="zh-CN" altLang="en-US" smtClean="0"/>
              <a:t>到</a:t>
            </a:r>
            <a:r>
              <a:rPr lang="en-US" altLang="zh-CN" smtClean="0"/>
              <a:t>vi</a:t>
            </a:r>
            <a:r>
              <a:rPr lang="zh-CN" altLang="en-US" smtClean="0"/>
              <a:t>的最短路。主要特点是以起始点为中心向外层层扩展，直到扩展到终点为止。</a:t>
            </a:r>
            <a:r>
              <a:rPr lang="en-US" altLang="zh-CN" smtClean="0"/>
              <a:t>Dijkstra</a:t>
            </a:r>
            <a:r>
              <a:rPr lang="zh-CN" altLang="en-US" smtClean="0"/>
              <a:t>算法能得出最短路径的最优解，但由于它遍历计算的节点很多，所以效率低。 </a:t>
            </a:r>
            <a:endParaRPr lang="en-US" altLang="zh-CN" smtClean="0"/>
          </a:p>
          <a:p>
            <a:pPr>
              <a:lnSpc>
                <a:spcPct val="90000"/>
              </a:lnSpc>
            </a:pPr>
            <a:endParaRPr lang="en-US" altLang="zh-CN" smtClean="0"/>
          </a:p>
          <a:p>
            <a:pPr>
              <a:lnSpc>
                <a:spcPct val="90000"/>
              </a:lnSpc>
            </a:pPr>
            <a:r>
              <a:rPr lang="zh-CN" altLang="en-US" smtClean="0"/>
              <a:t>一种用永久和临时标号方式，一种是用</a:t>
            </a:r>
            <a:r>
              <a:rPr lang="en-US" altLang="zh-CN" smtClean="0"/>
              <a:t>OPEN, CLOSE</a:t>
            </a:r>
            <a:r>
              <a:rPr lang="zh-CN" altLang="en-US" smtClean="0"/>
              <a:t>表方式，</a:t>
            </a:r>
            <a:r>
              <a:rPr lang="en-US" altLang="zh-CN" smtClean="0"/>
              <a:t>Drew</a:t>
            </a:r>
            <a:r>
              <a:rPr lang="zh-CN" altLang="en-US" smtClean="0"/>
              <a:t>为了和下面要介绍的 </a:t>
            </a:r>
            <a:r>
              <a:rPr lang="en-US" altLang="zh-CN" smtClean="0"/>
              <a:t>A* </a:t>
            </a:r>
            <a:r>
              <a:rPr lang="zh-CN" altLang="en-US" smtClean="0"/>
              <a:t>算法和 </a:t>
            </a:r>
            <a:r>
              <a:rPr lang="en-US" altLang="zh-CN" smtClean="0"/>
              <a:t>D* </a:t>
            </a:r>
            <a:r>
              <a:rPr lang="zh-CN" altLang="en-US" smtClean="0"/>
              <a:t>算法表述一致，这里均采用</a:t>
            </a:r>
            <a:r>
              <a:rPr lang="en-US" altLang="zh-CN" smtClean="0"/>
              <a:t>OPEN,CLOSE</a:t>
            </a:r>
            <a:r>
              <a:rPr lang="zh-CN" altLang="en-US" smtClean="0"/>
              <a:t>表的方式。 </a:t>
            </a:r>
          </a:p>
          <a:p>
            <a:pPr>
              <a:lnSpc>
                <a:spcPct val="90000"/>
              </a:lnSpc>
            </a:pPr>
            <a:r>
              <a:rPr lang="zh-CN" altLang="en-US" smtClean="0"/>
              <a:t>　　其采用的是贪心法的</a:t>
            </a:r>
            <a:r>
              <a:rPr lang="zh-CN" altLang="en-US" smtClean="0">
                <a:hlinkClick r:id="rId4" action="ppaction://hlinkfile"/>
              </a:rPr>
              <a:t>算法策略</a:t>
            </a:r>
            <a:r>
              <a:rPr lang="zh-CN" altLang="en-US" smtClean="0"/>
              <a:t> </a:t>
            </a:r>
          </a:p>
          <a:p>
            <a:pPr>
              <a:lnSpc>
                <a:spcPct val="90000"/>
              </a:lnSpc>
            </a:pPr>
            <a:r>
              <a:rPr lang="zh-CN" altLang="en-US" smtClean="0"/>
              <a:t>　　大概过程： </a:t>
            </a:r>
          </a:p>
          <a:p>
            <a:pPr>
              <a:lnSpc>
                <a:spcPct val="90000"/>
              </a:lnSpc>
            </a:pPr>
            <a:r>
              <a:rPr lang="zh-CN" altLang="en-US" smtClean="0"/>
              <a:t>　　创建两个表，</a:t>
            </a:r>
            <a:r>
              <a:rPr lang="en-US" altLang="zh-CN" smtClean="0"/>
              <a:t>OPEN, CLOSE</a:t>
            </a:r>
            <a:r>
              <a:rPr lang="zh-CN" altLang="en-US" smtClean="0"/>
              <a:t>。 </a:t>
            </a:r>
          </a:p>
          <a:p>
            <a:pPr>
              <a:lnSpc>
                <a:spcPct val="90000"/>
              </a:lnSpc>
            </a:pPr>
            <a:r>
              <a:rPr lang="zh-CN" altLang="en-US" smtClean="0"/>
              <a:t>　　</a:t>
            </a:r>
            <a:r>
              <a:rPr lang="en-US" altLang="zh-CN" smtClean="0"/>
              <a:t>OPEN</a:t>
            </a:r>
            <a:r>
              <a:rPr lang="zh-CN" altLang="en-US" smtClean="0"/>
              <a:t>表保存所有已生成而未考察的节点，</a:t>
            </a:r>
            <a:r>
              <a:rPr lang="en-US" altLang="zh-CN" smtClean="0"/>
              <a:t>CLOSED</a:t>
            </a:r>
            <a:r>
              <a:rPr lang="zh-CN" altLang="en-US" smtClean="0"/>
              <a:t>表中记录已访问过的节点。 </a:t>
            </a:r>
          </a:p>
          <a:p>
            <a:pPr>
              <a:lnSpc>
                <a:spcPct val="90000"/>
              </a:lnSpc>
            </a:pPr>
            <a:r>
              <a:rPr lang="zh-CN" altLang="en-US" smtClean="0"/>
              <a:t>　　</a:t>
            </a:r>
            <a:r>
              <a:rPr lang="en-US" altLang="zh-CN" smtClean="0"/>
              <a:t>1</a:t>
            </a:r>
            <a:r>
              <a:rPr lang="zh-CN" altLang="en-US" smtClean="0"/>
              <a:t>． 访问路网中距离起始点最近且没有被检查过的点，把这个点放入</a:t>
            </a:r>
            <a:r>
              <a:rPr lang="en-US" altLang="zh-CN" smtClean="0"/>
              <a:t>OPEN</a:t>
            </a:r>
            <a:r>
              <a:rPr lang="zh-CN" altLang="en-US" smtClean="0"/>
              <a:t>组中等待检查。 </a:t>
            </a:r>
          </a:p>
          <a:p>
            <a:pPr>
              <a:lnSpc>
                <a:spcPct val="90000"/>
              </a:lnSpc>
            </a:pPr>
            <a:r>
              <a:rPr lang="zh-CN" altLang="en-US" smtClean="0"/>
              <a:t>　　</a:t>
            </a:r>
            <a:r>
              <a:rPr lang="en-US" altLang="zh-CN" smtClean="0"/>
              <a:t>2</a:t>
            </a:r>
            <a:r>
              <a:rPr lang="zh-CN" altLang="en-US" smtClean="0"/>
              <a:t>． 从</a:t>
            </a:r>
            <a:r>
              <a:rPr lang="en-US" altLang="zh-CN" smtClean="0"/>
              <a:t>OPEN</a:t>
            </a:r>
            <a:r>
              <a:rPr lang="zh-CN" altLang="en-US" smtClean="0"/>
              <a:t>表中找出距起始点最近的点，找出这个点的所有子节点，把这个点放到</a:t>
            </a:r>
            <a:r>
              <a:rPr lang="en-US" altLang="zh-CN" smtClean="0"/>
              <a:t>CLOSE</a:t>
            </a:r>
            <a:r>
              <a:rPr lang="zh-CN" altLang="en-US" smtClean="0"/>
              <a:t>表中。 </a:t>
            </a:r>
          </a:p>
          <a:p>
            <a:pPr>
              <a:lnSpc>
                <a:spcPct val="90000"/>
              </a:lnSpc>
            </a:pPr>
            <a:r>
              <a:rPr lang="zh-CN" altLang="en-US" smtClean="0"/>
              <a:t>　　</a:t>
            </a:r>
            <a:r>
              <a:rPr lang="en-US" altLang="zh-CN" smtClean="0"/>
              <a:t>3</a:t>
            </a:r>
            <a:r>
              <a:rPr lang="zh-CN" altLang="en-US" smtClean="0"/>
              <a:t>． 遍历考察这个点的子节点。求出这些子节点距起始点的距离值，放子节点到</a:t>
            </a:r>
            <a:r>
              <a:rPr lang="en-US" altLang="zh-CN" smtClean="0"/>
              <a:t>OPEN</a:t>
            </a:r>
            <a:r>
              <a:rPr lang="zh-CN" altLang="en-US" smtClean="0"/>
              <a:t>表中。 </a:t>
            </a:r>
          </a:p>
          <a:p>
            <a:pPr>
              <a:lnSpc>
                <a:spcPct val="90000"/>
              </a:lnSpc>
            </a:pPr>
            <a:r>
              <a:rPr lang="zh-CN" altLang="en-US" smtClean="0"/>
              <a:t>　　</a:t>
            </a:r>
            <a:r>
              <a:rPr lang="en-US" altLang="zh-CN" smtClean="0"/>
              <a:t>4</a:t>
            </a:r>
            <a:r>
              <a:rPr lang="zh-CN" altLang="en-US" smtClean="0"/>
              <a:t>． 重复第</a:t>
            </a:r>
            <a:r>
              <a:rPr lang="en-US" altLang="zh-CN" smtClean="0"/>
              <a:t>2</a:t>
            </a:r>
            <a:r>
              <a:rPr lang="zh-CN" altLang="en-US" smtClean="0"/>
              <a:t>和第</a:t>
            </a:r>
            <a:r>
              <a:rPr lang="en-US" altLang="zh-CN" smtClean="0"/>
              <a:t>3</a:t>
            </a:r>
            <a:r>
              <a:rPr lang="zh-CN" altLang="en-US" smtClean="0"/>
              <a:t>步</a:t>
            </a:r>
            <a:r>
              <a:rPr lang="en-US" altLang="zh-CN" smtClean="0"/>
              <a:t>,</a:t>
            </a:r>
            <a:r>
              <a:rPr lang="zh-CN" altLang="en-US" smtClean="0"/>
              <a:t>直到</a:t>
            </a:r>
            <a:r>
              <a:rPr lang="en-US" altLang="zh-CN" smtClean="0"/>
              <a:t>OPEN</a:t>
            </a:r>
            <a:r>
              <a:rPr lang="zh-CN" altLang="en-US" smtClean="0"/>
              <a:t>表为空，或找到目标点。</a:t>
            </a:r>
          </a:p>
        </p:txBody>
      </p:sp>
      <p:sp>
        <p:nvSpPr>
          <p:cNvPr id="22426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4F86230A-8AD4-4FB0-B32C-EA6F729A17FC}" type="slidenum">
              <a:rPr lang="en-US" altLang="zh-CN" sz="1300">
                <a:latin typeface="Times New Roman" panose="02020603050405020304" pitchFamily="18" charset="0"/>
              </a:rPr>
              <a:pPr algn="r" eaLnBrk="1" hangingPunct="1">
                <a:buFont typeface="Arial" panose="020B0604020202020204" pitchFamily="34" charset="0"/>
                <a:buNone/>
              </a:pPr>
              <a:t>117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911341465"/>
      </p:ext>
    </p:extLst>
  </p:cSld>
  <p:clrMapOvr>
    <a:overrideClrMapping bg1="lt1" tx1="dk1" bg2="lt2" tx2="dk2" accent1="accent1" accent2="accent2" accent3="accent3" accent4="accent4" accent5="accent5" accent6="accent6" hlink="hlink" folHlink="folHlink"/>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5282" name="幻灯片图像占位符 1"/>
          <p:cNvSpPr>
            <a:spLocks noGrp="1" noRot="1" noChangeAspect="1" noChangeArrowheads="1" noTextEdit="1"/>
          </p:cNvSpPr>
          <p:nvPr>
            <p:ph type="sldImg" idx="4294967295"/>
          </p:nvPr>
        </p:nvSpPr>
        <p:spPr>
          <a:xfrm>
            <a:off x="990600" y="766763"/>
            <a:ext cx="5114925" cy="3836987"/>
          </a:xfrm>
        </p:spPr>
      </p:sp>
      <p:sp>
        <p:nvSpPr>
          <p:cNvPr id="225283" name="备注占位符 2"/>
          <p:cNvSpPr>
            <a:spLocks noGrp="1" noChangeArrowheads="1"/>
          </p:cNvSpPr>
          <p:nvPr>
            <p:ph type="body" idx="4294967295"/>
          </p:nvPr>
        </p:nvSpPr>
        <p:spPr>
          <a:xfrm>
            <a:off x="944563" y="4859338"/>
            <a:ext cx="5207000" cy="4605337"/>
          </a:xfrm>
        </p:spPr>
        <p:txBody>
          <a:bodyPr anchor="t">
            <a:prstTxWarp prst="textNoShape">
              <a:avLst/>
            </a:prstTxWarp>
          </a:bodyPr>
          <a:lstStyle/>
          <a:p>
            <a:pPr>
              <a:lnSpc>
                <a:spcPct val="70000"/>
              </a:lnSpc>
            </a:pPr>
            <a:r>
              <a:rPr lang="en-US" altLang="zh-CN" sz="900" smtClean="0"/>
              <a:t>Dijkstra</a:t>
            </a:r>
            <a:r>
              <a:rPr lang="zh-CN" altLang="en-US" sz="900" smtClean="0"/>
              <a:t>算法的具体做法：</a:t>
            </a:r>
          </a:p>
          <a:p>
            <a:pPr lvl="1">
              <a:lnSpc>
                <a:spcPct val="70000"/>
              </a:lnSpc>
            </a:pPr>
            <a:r>
              <a:rPr lang="zh-CN" altLang="en-US" sz="900" smtClean="0"/>
              <a:t>一开始第一组</a:t>
            </a:r>
            <a:r>
              <a:rPr lang="en-US" altLang="zh-CN" sz="900" smtClean="0"/>
              <a:t>S</a:t>
            </a:r>
            <a:r>
              <a:rPr lang="zh-CN" altLang="en-US" sz="900" smtClean="0"/>
              <a:t>只包括顶点</a:t>
            </a:r>
            <a:r>
              <a:rPr lang="en-US" altLang="zh-CN" sz="900" smtClean="0"/>
              <a:t>v0</a:t>
            </a:r>
            <a:r>
              <a:rPr lang="zh-CN" altLang="en-US" sz="900" smtClean="0"/>
              <a:t>，第二组包括其它所有顶点；</a:t>
            </a:r>
          </a:p>
          <a:p>
            <a:pPr lvl="1">
              <a:lnSpc>
                <a:spcPct val="70000"/>
              </a:lnSpc>
            </a:pPr>
            <a:r>
              <a:rPr lang="en-US" altLang="zh-CN" sz="900" smtClean="0"/>
              <a:t>v0</a:t>
            </a:r>
            <a:r>
              <a:rPr lang="zh-CN" altLang="en-US" sz="900" smtClean="0"/>
              <a:t>对应的距离值为</a:t>
            </a:r>
            <a:r>
              <a:rPr lang="en-US" altLang="zh-CN" sz="900" smtClean="0"/>
              <a:t>0</a:t>
            </a:r>
            <a:r>
              <a:rPr lang="zh-CN" altLang="en-US" sz="900" smtClean="0"/>
              <a:t>，而第二组的顶点对应的距离值这样确定：</a:t>
            </a:r>
          </a:p>
          <a:p>
            <a:pPr lvl="2">
              <a:lnSpc>
                <a:spcPct val="70000"/>
              </a:lnSpc>
            </a:pPr>
            <a:r>
              <a:rPr lang="zh-CN" altLang="en-US" sz="900" smtClean="0"/>
              <a:t>若图中有边</a:t>
            </a:r>
            <a:r>
              <a:rPr lang="en-US" altLang="zh-CN" sz="900" smtClean="0"/>
              <a:t>&lt;v0</a:t>
            </a:r>
            <a:r>
              <a:rPr lang="zh-CN" altLang="en-US" sz="900" smtClean="0"/>
              <a:t>，</a:t>
            </a:r>
            <a:r>
              <a:rPr lang="en-US" altLang="zh-CN" sz="900" smtClean="0"/>
              <a:t>V</a:t>
            </a:r>
            <a:r>
              <a:rPr lang="en-US" altLang="zh-CN" sz="1500" baseline="-25000" smtClean="0"/>
              <a:t>i</a:t>
            </a:r>
            <a:r>
              <a:rPr lang="en-US" altLang="zh-CN" sz="900" smtClean="0"/>
              <a:t>&gt;</a:t>
            </a:r>
            <a:r>
              <a:rPr lang="zh-CN" altLang="en-US" sz="900" smtClean="0"/>
              <a:t>或者（</a:t>
            </a:r>
            <a:r>
              <a:rPr lang="en-US" altLang="zh-CN" sz="900" smtClean="0"/>
              <a:t>v0</a:t>
            </a:r>
            <a:r>
              <a:rPr lang="zh-CN" altLang="en-US" sz="900" smtClean="0"/>
              <a:t>，</a:t>
            </a:r>
            <a:r>
              <a:rPr lang="en-US" altLang="zh-CN" sz="900" smtClean="0"/>
              <a:t>V</a:t>
            </a:r>
            <a:r>
              <a:rPr lang="en-US" altLang="zh-CN" sz="1500" baseline="-25000" smtClean="0"/>
              <a:t>i</a:t>
            </a:r>
            <a:r>
              <a:rPr lang="zh-CN" altLang="en-US" sz="900" smtClean="0"/>
              <a:t>），则</a:t>
            </a:r>
            <a:r>
              <a:rPr lang="en-US" altLang="zh-CN" sz="900" smtClean="0"/>
              <a:t>V</a:t>
            </a:r>
            <a:r>
              <a:rPr lang="en-US" altLang="zh-CN" sz="1500" smtClean="0"/>
              <a:t>i</a:t>
            </a:r>
            <a:r>
              <a:rPr lang="zh-CN" altLang="en-US" sz="900" smtClean="0"/>
              <a:t>的距离值为此边所带的</a:t>
            </a:r>
            <a:r>
              <a:rPr lang="zh-CN" altLang="en-US" sz="900" smtClean="0">
                <a:solidFill>
                  <a:schemeClr val="hlink"/>
                </a:solidFill>
              </a:rPr>
              <a:t>权</a:t>
            </a:r>
            <a:r>
              <a:rPr lang="zh-CN" altLang="en-US" sz="900" smtClean="0"/>
              <a:t>，否则</a:t>
            </a:r>
            <a:r>
              <a:rPr lang="en-US" altLang="zh-CN" sz="900" smtClean="0"/>
              <a:t>V</a:t>
            </a:r>
            <a:r>
              <a:rPr lang="en-US" altLang="zh-CN" sz="1500" baseline="-25000" smtClean="0"/>
              <a:t>i</a:t>
            </a:r>
            <a:r>
              <a:rPr lang="zh-CN" altLang="en-US" sz="900" smtClean="0"/>
              <a:t>的距离值为∞。</a:t>
            </a:r>
          </a:p>
          <a:p>
            <a:pPr lvl="1">
              <a:lnSpc>
                <a:spcPct val="70000"/>
              </a:lnSpc>
            </a:pPr>
            <a:r>
              <a:rPr lang="zh-CN" altLang="en-US" sz="900" smtClean="0"/>
              <a:t>然后，每次从第二组的顶点中选一个其距离值为最小的顶点</a:t>
            </a:r>
            <a:r>
              <a:rPr lang="en-US" altLang="zh-CN" sz="900" smtClean="0"/>
              <a:t>V</a:t>
            </a:r>
            <a:r>
              <a:rPr lang="en-US" altLang="zh-CN" sz="900" baseline="-25000" smtClean="0"/>
              <a:t>u</a:t>
            </a:r>
            <a:r>
              <a:rPr lang="zh-CN" altLang="en-US" sz="900" smtClean="0"/>
              <a:t>加入到第一组中；</a:t>
            </a:r>
            <a:endParaRPr lang="en-US" altLang="zh-CN" sz="900" smtClean="0"/>
          </a:p>
          <a:p>
            <a:pPr lvl="1">
              <a:lnSpc>
                <a:spcPct val="60000"/>
              </a:lnSpc>
            </a:pPr>
            <a:r>
              <a:rPr lang="zh-CN" altLang="en-US" sz="2700" smtClean="0"/>
              <a:t>每往第一组加入一个顶点</a:t>
            </a:r>
            <a:r>
              <a:rPr lang="en-US" altLang="zh-CN" sz="2700" smtClean="0"/>
              <a:t>V</a:t>
            </a:r>
            <a:r>
              <a:rPr lang="en-US" altLang="zh-CN" sz="2700" baseline="-25000" smtClean="0"/>
              <a:t>u</a:t>
            </a:r>
            <a:r>
              <a:rPr lang="zh-CN" altLang="en-US" sz="2700" smtClean="0"/>
              <a:t>，就要对第二组的各顶点的距离值进行一次修正：</a:t>
            </a:r>
          </a:p>
          <a:p>
            <a:pPr lvl="2">
              <a:lnSpc>
                <a:spcPct val="60000"/>
              </a:lnSpc>
            </a:pPr>
            <a:r>
              <a:rPr lang="zh-CN" altLang="en-US" sz="2300" smtClean="0"/>
              <a:t>若加进</a:t>
            </a:r>
            <a:r>
              <a:rPr lang="en-US" altLang="zh-CN" sz="2300" smtClean="0"/>
              <a:t>V</a:t>
            </a:r>
            <a:r>
              <a:rPr lang="en-US" altLang="zh-CN" sz="2300" baseline="-25000" smtClean="0"/>
              <a:t>m</a:t>
            </a:r>
            <a:r>
              <a:rPr lang="zh-CN" altLang="en-US" sz="2300" smtClean="0"/>
              <a:t>做中间顶点，使从</a:t>
            </a:r>
            <a:r>
              <a:rPr lang="en-US" altLang="zh-CN" sz="2300" smtClean="0"/>
              <a:t>s</a:t>
            </a:r>
            <a:r>
              <a:rPr lang="zh-CN" altLang="en-US" sz="2300" smtClean="0"/>
              <a:t>到</a:t>
            </a:r>
            <a:r>
              <a:rPr lang="en-US" altLang="zh-CN" sz="2300" smtClean="0"/>
              <a:t>V</a:t>
            </a:r>
            <a:r>
              <a:rPr lang="en-US" altLang="zh-CN" sz="1700" baseline="-25000" smtClean="0"/>
              <a:t>i</a:t>
            </a:r>
            <a:r>
              <a:rPr lang="zh-CN" altLang="en-US" sz="2300" smtClean="0"/>
              <a:t>的最短路径比不加</a:t>
            </a:r>
            <a:r>
              <a:rPr lang="en-US" altLang="zh-CN" sz="2300" smtClean="0"/>
              <a:t>V</a:t>
            </a:r>
            <a:r>
              <a:rPr lang="en-US" altLang="zh-CN" sz="2300" baseline="-25000" smtClean="0"/>
              <a:t>m</a:t>
            </a:r>
            <a:r>
              <a:rPr lang="zh-CN" altLang="en-US" sz="2300" smtClean="0"/>
              <a:t>的为短，则需要修改</a:t>
            </a:r>
            <a:r>
              <a:rPr lang="en-US" altLang="zh-CN" sz="2300" smtClean="0"/>
              <a:t>V</a:t>
            </a:r>
            <a:r>
              <a:rPr lang="en-US" altLang="zh-CN" sz="1700" baseline="-25000" smtClean="0"/>
              <a:t>i</a:t>
            </a:r>
            <a:r>
              <a:rPr lang="zh-CN" altLang="en-US" sz="2300" smtClean="0"/>
              <a:t>的距离值。</a:t>
            </a:r>
          </a:p>
          <a:p>
            <a:pPr lvl="1">
              <a:lnSpc>
                <a:spcPct val="60000"/>
              </a:lnSpc>
            </a:pPr>
            <a:r>
              <a:rPr lang="zh-CN" altLang="en-US" sz="2700" smtClean="0"/>
              <a:t>修改后再选距离值最小的顶点加入到第一组中，如此进行下去，直到图的所有顶点都包括在第一组中或者再也没有可加入到第一组的顶点存在。</a:t>
            </a:r>
          </a:p>
          <a:p>
            <a:pPr lvl="1">
              <a:lnSpc>
                <a:spcPct val="70000"/>
              </a:lnSpc>
            </a:pPr>
            <a:endParaRPr lang="zh-CN" altLang="en-US" sz="900" smtClean="0"/>
          </a:p>
          <a:p>
            <a:pPr>
              <a:lnSpc>
                <a:spcPct val="80000"/>
              </a:lnSpc>
            </a:pPr>
            <a:endParaRPr lang="zh-CN" altLang="en-US" sz="900" smtClean="0"/>
          </a:p>
        </p:txBody>
      </p:sp>
      <p:sp>
        <p:nvSpPr>
          <p:cNvPr id="225284" name="灯片编号占位符 3"/>
          <p:cNvSpPr txBox="1">
            <a:spLocks noGrp="1" noChangeArrowheads="1"/>
          </p:cNvSpPr>
          <p:nvPr/>
        </p:nvSpPr>
        <p:spPr bwMode="auto">
          <a:xfrm>
            <a:off x="4021138" y="9721850"/>
            <a:ext cx="3078162"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05F35725-ED34-4CAB-984B-0AD4C6EEE43A}" type="slidenum">
              <a:rPr lang="en-US" altLang="zh-CN" sz="1300">
                <a:latin typeface="Times New Roman" panose="02020603050405020304" pitchFamily="18" charset="0"/>
              </a:rPr>
              <a:pPr algn="r" eaLnBrk="1" hangingPunct="1">
                <a:buFont typeface="Arial" panose="020B0604020202020204" pitchFamily="34" charset="0"/>
                <a:buNone/>
              </a:pPr>
              <a:t>119</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2903374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幻灯片图像占位符 1"/>
          <p:cNvSpPr>
            <a:spLocks noGrp="1" noRot="1" noChangeAspect="1" noChangeArrowheads="1" noTextEdit="1"/>
          </p:cNvSpPr>
          <p:nvPr>
            <p:ph type="sldImg" idx="4294967295"/>
          </p:nvPr>
        </p:nvSpPr>
        <p:spPr>
          <a:xfrm>
            <a:off x="992188" y="768350"/>
            <a:ext cx="5114925" cy="3836988"/>
          </a:xfrm>
        </p:spPr>
      </p:sp>
      <p:sp>
        <p:nvSpPr>
          <p:cNvPr id="226307" name="备注占位符 2"/>
          <p:cNvSpPr>
            <a:spLocks noGrp="1" noChangeArrowheads="1"/>
          </p:cNvSpPr>
          <p:nvPr>
            <p:ph type="body" idx="4294967295"/>
          </p:nvPr>
        </p:nvSpPr>
        <p:spPr/>
        <p:txBody>
          <a:bodyPr>
            <a:prstTxWarp prst="textNoShape">
              <a:avLst/>
            </a:prstTxWarp>
          </a:bodyPr>
          <a:lstStyle/>
          <a:p>
            <a:r>
              <a:rPr lang="en-US" altLang="zh-CN" dirty="0" smtClean="0"/>
              <a:t>Floyd-</a:t>
            </a:r>
            <a:r>
              <a:rPr lang="en-US" altLang="zh-CN" dirty="0" err="1" smtClean="0"/>
              <a:t>Warshall</a:t>
            </a:r>
            <a:r>
              <a:rPr lang="en-US" altLang="zh-CN" dirty="0" smtClean="0"/>
              <a:t> </a:t>
            </a:r>
            <a:r>
              <a:rPr lang="zh-CN" altLang="en-US" dirty="0" smtClean="0"/>
              <a:t>算法用来找出每对点之间的最短距离。它需要用邻接矩阵来储存边，这个算法通过考虑最佳子路径来得到最佳路径。 </a:t>
            </a:r>
          </a:p>
          <a:p>
            <a:r>
              <a:rPr lang="zh-CN" altLang="en-US" dirty="0" smtClean="0"/>
              <a:t>　　注意单独一条边的路径不一定是最佳路径。 </a:t>
            </a:r>
          </a:p>
          <a:p>
            <a:r>
              <a:rPr lang="zh-CN" altLang="en-US" dirty="0" smtClean="0"/>
              <a:t>　　从任意一条单边路径开始。所有两点之间的距离是边的权，或者无穷大，如果两点之间没有边相连。 </a:t>
            </a:r>
          </a:p>
          <a:p>
            <a:r>
              <a:rPr lang="zh-CN" altLang="en-US" dirty="0" smtClean="0"/>
              <a:t>　　对于每一对顶点 </a:t>
            </a:r>
            <a:r>
              <a:rPr lang="en-US" altLang="zh-CN" dirty="0" smtClean="0"/>
              <a:t>u </a:t>
            </a:r>
            <a:r>
              <a:rPr lang="zh-CN" altLang="en-US" dirty="0" smtClean="0"/>
              <a:t>和 </a:t>
            </a:r>
            <a:r>
              <a:rPr lang="en-US" altLang="zh-CN" dirty="0" smtClean="0"/>
              <a:t>v</a:t>
            </a:r>
            <a:r>
              <a:rPr lang="zh-CN" altLang="en-US" dirty="0" smtClean="0"/>
              <a:t>，看看是否存在一个顶点 </a:t>
            </a:r>
            <a:r>
              <a:rPr lang="en-US" altLang="zh-CN" dirty="0" smtClean="0"/>
              <a:t>w </a:t>
            </a:r>
            <a:r>
              <a:rPr lang="zh-CN" altLang="en-US" dirty="0" smtClean="0"/>
              <a:t>使得从 </a:t>
            </a:r>
            <a:r>
              <a:rPr lang="en-US" altLang="zh-CN" dirty="0" smtClean="0"/>
              <a:t>u </a:t>
            </a:r>
            <a:r>
              <a:rPr lang="zh-CN" altLang="en-US" dirty="0" smtClean="0"/>
              <a:t>到 </a:t>
            </a:r>
            <a:r>
              <a:rPr lang="en-US" altLang="zh-CN" dirty="0" smtClean="0"/>
              <a:t>w </a:t>
            </a:r>
            <a:r>
              <a:rPr lang="zh-CN" altLang="en-US" dirty="0" smtClean="0"/>
              <a:t>再到 </a:t>
            </a:r>
            <a:r>
              <a:rPr lang="en-US" altLang="zh-CN" dirty="0" smtClean="0"/>
              <a:t>v </a:t>
            </a:r>
            <a:r>
              <a:rPr lang="zh-CN" altLang="en-US" dirty="0" smtClean="0"/>
              <a:t>比己知的路径更短。如果是更新它。 </a:t>
            </a:r>
          </a:p>
          <a:p>
            <a:r>
              <a:rPr lang="zh-CN" altLang="en-US" dirty="0" smtClean="0"/>
              <a:t>　　不可思议的是，只要安排适当，就能得到结果。 </a:t>
            </a:r>
            <a:endParaRPr lang="en-US" altLang="zh-CN" dirty="0" smtClean="0"/>
          </a:p>
          <a:p>
            <a:r>
              <a:rPr lang="zh-CN" altLang="en-US" dirty="0" smtClean="0"/>
              <a:t>即使问题是求单源最短路径，还是推荐使用这个算法，如果时间和空间允许</a:t>
            </a:r>
            <a:r>
              <a:rPr lang="en-US" altLang="zh-CN" dirty="0" smtClean="0"/>
              <a:t>(</a:t>
            </a:r>
            <a:r>
              <a:rPr lang="zh-CN" altLang="en-US" dirty="0" smtClean="0"/>
              <a:t>只要有放的下邻接矩阵的空间，时间上就没问题</a:t>
            </a:r>
            <a:r>
              <a:rPr lang="en-US" altLang="zh-CN" dirty="0" smtClean="0"/>
              <a:t>)</a:t>
            </a:r>
            <a:r>
              <a:rPr lang="zh-CN" altLang="en-US" dirty="0" smtClean="0"/>
              <a:t>。 </a:t>
            </a:r>
          </a:p>
        </p:txBody>
      </p:sp>
      <p:sp>
        <p:nvSpPr>
          <p:cNvPr id="226308" name="灯片编号占位符 3"/>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F62B39E3-47DE-400D-A777-8C370FDB01B9}" type="slidenum">
              <a:rPr altLang="zh-CN" sz="1300">
                <a:latin typeface="Times New Roman" panose="02020603050405020304" pitchFamily="18" charset="0"/>
                <a:sym typeface="+mn-ea"/>
              </a:rPr>
              <a:pPr/>
              <a:t>124</a:t>
            </a:fld>
            <a:endParaRPr lang="zh-CN" altLang="zh-CN" sz="1300">
              <a:latin typeface="Times New Roman" panose="02020603050405020304" pitchFamily="18" charset="0"/>
              <a:sym typeface="+mn-ea"/>
            </a:endParaRPr>
          </a:p>
        </p:txBody>
      </p:sp>
    </p:spTree>
    <p:extLst>
      <p:ext uri="{BB962C8B-B14F-4D97-AF65-F5344CB8AC3E}">
        <p14:creationId xmlns:p14="http://schemas.microsoft.com/office/powerpoint/2010/main" val="3007967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131</a:t>
            </a:fld>
            <a:endParaRPr lang="zh-CN" altLang="en-US">
              <a:latin typeface="Arial" panose="020B0604020202020204" pitchFamily="34" charset="0"/>
            </a:endParaRPr>
          </a:p>
        </p:txBody>
      </p:sp>
    </p:spTree>
    <p:extLst>
      <p:ext uri="{BB962C8B-B14F-4D97-AF65-F5344CB8AC3E}">
        <p14:creationId xmlns:p14="http://schemas.microsoft.com/office/powerpoint/2010/main" val="30870798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幻灯片图像占位符 1"/>
          <p:cNvSpPr>
            <a:spLocks noGrp="1" noRot="1" noChangeAspect="1" noChangeArrowheads="1" noTextEdit="1"/>
          </p:cNvSpPr>
          <p:nvPr>
            <p:ph type="sldImg" idx="4294967295"/>
          </p:nvPr>
        </p:nvSpPr>
        <p:spPr>
          <a:xfrm>
            <a:off x="992188" y="768350"/>
            <a:ext cx="5114925" cy="3836988"/>
          </a:xfrm>
        </p:spPr>
      </p:sp>
      <p:sp>
        <p:nvSpPr>
          <p:cNvPr id="3" name="备注占位符 2"/>
          <p:cNvSpPr>
            <a:spLocks noGrp="1"/>
          </p:cNvSpPr>
          <p:nvPr>
            <p:ph type="body" idx="1"/>
          </p:nvPr>
        </p:nvSpPr>
        <p:spPr>
          <a:ln/>
        </p:spPr>
        <p:txBody>
          <a:bodyPr>
            <a:normAutofit/>
          </a:bodyPr>
          <a:lstStyle/>
          <a:p>
            <a:pPr>
              <a:defRPr/>
            </a:pPr>
            <a:r>
              <a:rPr lang="en-US" altLang="zh-CN" dirty="0" smtClean="0">
                <a:cs typeface="Times New Roman" panose="02020603050405020304" pitchFamily="18" charset="0"/>
              </a:rPr>
              <a:t>void Floyd(</a:t>
            </a:r>
            <a:r>
              <a:rPr lang="en-US" altLang="zh-CN" dirty="0" err="1" smtClean="0">
                <a:solidFill>
                  <a:srgbClr val="080808"/>
                </a:solidFill>
                <a:cs typeface="Times New Roman" panose="02020603050405020304" pitchFamily="18" charset="0"/>
              </a:rPr>
              <a:t>AdjMGraph</a:t>
            </a:r>
            <a:r>
              <a:rPr lang="en-US" altLang="zh-CN" dirty="0" smtClean="0">
                <a:solidFill>
                  <a:srgbClr val="080808"/>
                </a:solidFill>
                <a:cs typeface="Times New Roman" panose="02020603050405020304" pitchFamily="18" charset="0"/>
              </a:rPr>
              <a:t> </a:t>
            </a:r>
            <a:r>
              <a:rPr lang="en-US" altLang="zh-CN" dirty="0" err="1" smtClean="0">
                <a:solidFill>
                  <a:srgbClr val="080808"/>
                </a:solidFill>
                <a:cs typeface="Times New Roman" panose="02020603050405020304" pitchFamily="18" charset="0"/>
              </a:rPr>
              <a:t>G</a:t>
            </a:r>
            <a:r>
              <a:rPr lang="en-US" altLang="zh-CN" dirty="0" err="1" smtClean="0">
                <a:cs typeface="Times New Roman" panose="02020603050405020304" pitchFamily="18" charset="0"/>
              </a:rPr>
              <a:t>,int</a:t>
            </a:r>
            <a:r>
              <a:rPr lang="en-US" altLang="zh-CN" dirty="0" smtClean="0">
                <a:cs typeface="Times New Roman" panose="02020603050405020304" pitchFamily="18" charset="0"/>
              </a:rPr>
              <a:t> *</a:t>
            </a:r>
            <a:r>
              <a:rPr lang="en-US" altLang="zh-CN" dirty="0" err="1" smtClean="0">
                <a:cs typeface="Times New Roman" panose="02020603050405020304" pitchFamily="18" charset="0"/>
              </a:rPr>
              <a:t>distance,int</a:t>
            </a:r>
            <a:r>
              <a:rPr lang="en-US" altLang="zh-CN" dirty="0" smtClean="0">
                <a:cs typeface="Times New Roman" panose="02020603050405020304" pitchFamily="18" charset="0"/>
              </a:rPr>
              <a:t> *path)</a:t>
            </a:r>
          </a:p>
          <a:p>
            <a:pPr>
              <a:defRPr/>
            </a:pPr>
            <a:r>
              <a:rPr lang="en-US" altLang="zh-CN" dirty="0" smtClean="0">
                <a:cs typeface="Times New Roman" panose="02020603050405020304" pitchFamily="18" charset="0"/>
              </a:rPr>
              <a:t>{	</a:t>
            </a:r>
            <a:r>
              <a:rPr lang="en-US" altLang="zh-CN" dirty="0" err="1" smtClean="0">
                <a:cs typeface="Times New Roman" panose="02020603050405020304" pitchFamily="18" charset="0"/>
              </a:rPr>
              <a:t>int</a:t>
            </a:r>
            <a:r>
              <a:rPr lang="en-US" altLang="zh-CN" dirty="0" smtClean="0">
                <a:cs typeface="Times New Roman" panose="02020603050405020304" pitchFamily="18" charset="0"/>
              </a:rPr>
              <a:t> </a:t>
            </a:r>
            <a:r>
              <a:rPr lang="en-US" altLang="zh-CN" dirty="0" err="1" smtClean="0">
                <a:cs typeface="Times New Roman" panose="02020603050405020304" pitchFamily="18" charset="0"/>
              </a:rPr>
              <a:t>i,j,k,n</a:t>
            </a:r>
            <a:r>
              <a:rPr lang="en-US" altLang="zh-CN" dirty="0" smtClean="0">
                <a:cs typeface="Times New Roman" panose="02020603050405020304" pitchFamily="18" charset="0"/>
              </a:rPr>
              <a:t>=</a:t>
            </a:r>
            <a:r>
              <a:rPr lang="en-US" altLang="zh-CN" dirty="0" err="1" smtClean="0">
                <a:cs typeface="Times New Roman" panose="02020603050405020304" pitchFamily="18" charset="0"/>
              </a:rPr>
              <a:t>G</a:t>
            </a:r>
            <a:r>
              <a:rPr lang="en-US" altLang="zh-CN" b="1" dirty="0" err="1" smtClean="0">
                <a:solidFill>
                  <a:srgbClr val="080808"/>
                </a:solidFill>
              </a:rPr>
              <a:t>.Vertices.size</a:t>
            </a:r>
            <a:r>
              <a:rPr lang="en-US" altLang="zh-CN" dirty="0" smtClean="0">
                <a:cs typeface="Times New Roman" panose="02020603050405020304" pitchFamily="18" charset="0"/>
              </a:rPr>
              <a:t>;</a:t>
            </a:r>
          </a:p>
          <a:p>
            <a:pPr>
              <a:defRPr/>
            </a:pPr>
            <a:r>
              <a:rPr lang="en-US" altLang="zh-CN" dirty="0" smtClean="0">
                <a:cs typeface="Times New Roman" panose="02020603050405020304" pitchFamily="18" charset="0"/>
              </a:rPr>
              <a:t>	for (</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=0;i&lt;</a:t>
            </a:r>
            <a:r>
              <a:rPr lang="en-US" altLang="zh-CN" dirty="0" err="1" smtClean="0">
                <a:cs typeface="Times New Roman" panose="02020603050405020304" pitchFamily="18" charset="0"/>
              </a:rPr>
              <a:t>n;i</a:t>
            </a:r>
            <a:r>
              <a:rPr lang="en-US" altLang="zh-CN" dirty="0" smtClean="0">
                <a:cs typeface="Times New Roman" panose="02020603050405020304" pitchFamily="18" charset="0"/>
              </a:rPr>
              <a:t>++)//</a:t>
            </a:r>
            <a:r>
              <a:rPr lang="zh-CN" altLang="en-US" dirty="0" smtClean="0">
                <a:cs typeface="Times New Roman" panose="02020603050405020304" pitchFamily="18" charset="0"/>
              </a:rPr>
              <a:t>初始化</a:t>
            </a:r>
            <a:endParaRPr lang="en-US" altLang="zh-CN" dirty="0" smtClean="0">
              <a:cs typeface="Times New Roman" panose="02020603050405020304" pitchFamily="18" charset="0"/>
            </a:endParaRPr>
          </a:p>
          <a:p>
            <a:pPr>
              <a:defRPr/>
            </a:pPr>
            <a:r>
              <a:rPr lang="en-US" altLang="zh-CN" dirty="0" smtClean="0">
                <a:cs typeface="Times New Roman" panose="02020603050405020304" pitchFamily="18" charset="0"/>
              </a:rPr>
              <a:t>		for(j=0;j&lt;</a:t>
            </a:r>
            <a:r>
              <a:rPr lang="en-US" altLang="zh-CN" dirty="0" err="1" smtClean="0">
                <a:cs typeface="Times New Roman" panose="02020603050405020304" pitchFamily="18" charset="0"/>
              </a:rPr>
              <a:t>n;j</a:t>
            </a:r>
            <a:r>
              <a:rPr lang="en-US" altLang="zh-CN" dirty="0" smtClean="0">
                <a:cs typeface="Times New Roman" panose="02020603050405020304" pitchFamily="18" charset="0"/>
              </a:rPr>
              <a:t>++)</a:t>
            </a:r>
          </a:p>
          <a:p>
            <a:pPr>
              <a:defRPr/>
            </a:pPr>
            <a:r>
              <a:rPr lang="en-US" altLang="zh-CN" dirty="0" smtClean="0">
                <a:cs typeface="Times New Roman" panose="02020603050405020304" pitchFamily="18" charset="0"/>
              </a:rPr>
              <a:t>		{   distance[</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][j]=</a:t>
            </a:r>
            <a:r>
              <a:rPr lang="en-US" altLang="zh-CN" dirty="0" err="1" smtClean="0">
                <a:cs typeface="Times New Roman" panose="02020603050405020304" pitchFamily="18" charset="0"/>
              </a:rPr>
              <a:t>G.edge</a:t>
            </a:r>
            <a:r>
              <a:rPr lang="en-US" altLang="zh-CN" dirty="0" smtClean="0">
                <a:cs typeface="Times New Roman" panose="02020603050405020304" pitchFamily="18" charset="0"/>
              </a:rPr>
              <a:t>[</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][j];</a:t>
            </a:r>
          </a:p>
          <a:p>
            <a:pPr indent="571500">
              <a:defRPr/>
            </a:pPr>
            <a:r>
              <a:rPr lang="en-US" altLang="zh-CN" dirty="0" smtClean="0">
                <a:cs typeface="Times New Roman" panose="02020603050405020304" pitchFamily="18" charset="0"/>
              </a:rPr>
              <a:t>     	    if(distance[</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][j]&lt; </a:t>
            </a:r>
            <a:r>
              <a:rPr lang="en-US" altLang="zh-CN" dirty="0" err="1" smtClean="0">
                <a:cs typeface="Times New Roman" panose="02020603050405020304" pitchFamily="18" charset="0"/>
              </a:rPr>
              <a:t>MaxWeight</a:t>
            </a:r>
            <a:r>
              <a:rPr lang="en-US" altLang="zh-CN" dirty="0" smtClean="0">
                <a:cs typeface="Times New Roman" panose="02020603050405020304" pitchFamily="18" charset="0"/>
              </a:rPr>
              <a:t>)</a:t>
            </a:r>
          </a:p>
          <a:p>
            <a:pPr indent="571500">
              <a:defRPr/>
            </a:pPr>
            <a:r>
              <a:rPr lang="en-US" altLang="zh-CN" dirty="0" smtClean="0">
                <a:cs typeface="Times New Roman" panose="02020603050405020304" pitchFamily="18" charset="0"/>
              </a:rPr>
              <a:t>           	        path[</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][j] = </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a:t>
            </a:r>
          </a:p>
          <a:p>
            <a:pPr indent="571500">
              <a:defRPr/>
            </a:pPr>
            <a:r>
              <a:rPr lang="en-US" altLang="zh-CN" dirty="0" smtClean="0">
                <a:cs typeface="Times New Roman" panose="02020603050405020304" pitchFamily="18" charset="0"/>
              </a:rPr>
              <a:t>     	    else path[</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][j] = -1;	}</a:t>
            </a:r>
          </a:p>
          <a:p>
            <a:pPr>
              <a:defRPr/>
            </a:pPr>
            <a:r>
              <a:rPr lang="en-US" altLang="zh-CN" dirty="0" smtClean="0">
                <a:cs typeface="Times New Roman" panose="02020603050405020304" pitchFamily="18" charset="0"/>
              </a:rPr>
              <a:t>	for(k=0;k&lt;</a:t>
            </a:r>
            <a:r>
              <a:rPr lang="en-US" altLang="zh-CN" dirty="0" err="1" smtClean="0">
                <a:cs typeface="Times New Roman" panose="02020603050405020304" pitchFamily="18" charset="0"/>
              </a:rPr>
              <a:t>n;k</a:t>
            </a:r>
            <a:r>
              <a:rPr lang="en-US" altLang="zh-CN" dirty="0" smtClean="0">
                <a:cs typeface="Times New Roman" panose="02020603050405020304" pitchFamily="18" charset="0"/>
              </a:rPr>
              <a:t>++)</a:t>
            </a:r>
          </a:p>
          <a:p>
            <a:pPr>
              <a:defRPr/>
            </a:pPr>
            <a:r>
              <a:rPr lang="en-US" altLang="zh-CN" dirty="0" smtClean="0">
                <a:cs typeface="Times New Roman" panose="02020603050405020304" pitchFamily="18" charset="0"/>
              </a:rPr>
              <a:t>		for(</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=0;i&lt;</a:t>
            </a:r>
            <a:r>
              <a:rPr lang="en-US" altLang="zh-CN" dirty="0" err="1" smtClean="0">
                <a:cs typeface="Times New Roman" panose="02020603050405020304" pitchFamily="18" charset="0"/>
              </a:rPr>
              <a:t>n;i</a:t>
            </a:r>
            <a:r>
              <a:rPr lang="en-US" altLang="zh-CN" dirty="0" smtClean="0">
                <a:cs typeface="Times New Roman" panose="02020603050405020304" pitchFamily="18" charset="0"/>
              </a:rPr>
              <a:t>++)</a:t>
            </a:r>
          </a:p>
          <a:p>
            <a:pPr>
              <a:defRPr/>
            </a:pPr>
            <a:r>
              <a:rPr lang="en-US" altLang="zh-CN" dirty="0" smtClean="0">
                <a:cs typeface="Times New Roman" panose="02020603050405020304" pitchFamily="18" charset="0"/>
              </a:rPr>
              <a:t>		      for(j=0;j&lt;</a:t>
            </a:r>
            <a:r>
              <a:rPr lang="en-US" altLang="zh-CN" dirty="0" err="1" smtClean="0">
                <a:cs typeface="Times New Roman" panose="02020603050405020304" pitchFamily="18" charset="0"/>
              </a:rPr>
              <a:t>n;j</a:t>
            </a:r>
            <a:r>
              <a:rPr lang="en-US" altLang="zh-CN" dirty="0" smtClean="0">
                <a:cs typeface="Times New Roman" panose="02020603050405020304" pitchFamily="18" charset="0"/>
              </a:rPr>
              <a:t>++)</a:t>
            </a:r>
          </a:p>
          <a:p>
            <a:pPr>
              <a:defRPr/>
            </a:pPr>
            <a:r>
              <a:rPr lang="en-US" altLang="zh-CN" dirty="0" smtClean="0">
                <a:cs typeface="Times New Roman" panose="02020603050405020304" pitchFamily="18" charset="0"/>
              </a:rPr>
              <a:t>			if(distance[</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][j]&gt;distance [</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][k]+distance [k][j])</a:t>
            </a:r>
          </a:p>
          <a:p>
            <a:pPr>
              <a:defRPr/>
            </a:pPr>
            <a:r>
              <a:rPr lang="en-US" altLang="zh-CN" dirty="0" smtClean="0">
                <a:cs typeface="Times New Roman" panose="02020603050405020304" pitchFamily="18" charset="0"/>
              </a:rPr>
              <a:t>			{    distance[</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][j]=distance [</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][k]+distance [k][j];</a:t>
            </a:r>
          </a:p>
          <a:p>
            <a:pPr>
              <a:defRPr/>
            </a:pPr>
            <a:r>
              <a:rPr lang="en-US" altLang="zh-CN" dirty="0" smtClean="0">
                <a:cs typeface="Times New Roman" panose="02020603050405020304" pitchFamily="18" charset="0"/>
              </a:rPr>
              <a:t>			     path[</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][j]=k;</a:t>
            </a:r>
          </a:p>
          <a:p>
            <a:pPr>
              <a:defRPr/>
            </a:pPr>
            <a:r>
              <a:rPr lang="en-US" altLang="zh-CN" dirty="0" smtClean="0">
                <a:cs typeface="Times New Roman" panose="02020603050405020304" pitchFamily="18" charset="0"/>
              </a:rPr>
              <a:t>			}</a:t>
            </a:r>
          </a:p>
          <a:p>
            <a:pPr>
              <a:defRPr/>
            </a:pPr>
            <a:r>
              <a:rPr lang="en-US" altLang="zh-CN" dirty="0" smtClean="0">
                <a:cs typeface="Times New Roman" panose="02020603050405020304" pitchFamily="18" charset="0"/>
              </a:rPr>
              <a:t>}</a:t>
            </a:r>
          </a:p>
          <a:p>
            <a:pPr>
              <a:defRPr/>
            </a:pPr>
            <a:endParaRPr lang="zh-CN" altLang="en-US" dirty="0"/>
          </a:p>
        </p:txBody>
      </p:sp>
      <p:sp>
        <p:nvSpPr>
          <p:cNvPr id="227332" name="灯片编号占位符 3"/>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4BDDCC0B-9E13-4B11-AA88-2FD7E6A3C2BE}" type="slidenum">
              <a:rPr altLang="zh-CN" sz="1300">
                <a:latin typeface="Times New Roman" panose="02020603050405020304" pitchFamily="18" charset="0"/>
                <a:sym typeface="+mn-ea"/>
              </a:rPr>
              <a:pPr/>
              <a:t>133</a:t>
            </a:fld>
            <a:endParaRPr lang="zh-CN" altLang="zh-CN" sz="1300">
              <a:latin typeface="Times New Roman" panose="02020603050405020304" pitchFamily="18" charset="0"/>
              <a:sym typeface="+mn-ea"/>
            </a:endParaRPr>
          </a:p>
        </p:txBody>
      </p:sp>
    </p:spTree>
    <p:extLst>
      <p:ext uri="{BB962C8B-B14F-4D97-AF65-F5344CB8AC3E}">
        <p14:creationId xmlns:p14="http://schemas.microsoft.com/office/powerpoint/2010/main" val="185678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7394" name="幻灯片图像占位符 1"/>
          <p:cNvSpPr>
            <a:spLocks noGrp="1" noRot="1" noChangeAspect="1" noChangeArrowheads="1" noTextEdit="1"/>
          </p:cNvSpPr>
          <p:nvPr>
            <p:ph type="sldImg" idx="4294967295"/>
          </p:nvPr>
        </p:nvSpPr>
        <p:spPr>
          <a:xfrm>
            <a:off x="992188" y="768350"/>
            <a:ext cx="5114925" cy="3836988"/>
          </a:xfrm>
        </p:spPr>
      </p:sp>
      <p:sp>
        <p:nvSpPr>
          <p:cNvPr id="187395" name="备注占位符 2"/>
          <p:cNvSpPr>
            <a:spLocks noGrp="1" noChangeArrowheads="1"/>
          </p:cNvSpPr>
          <p:nvPr>
            <p:ph type="body" idx="4294967295"/>
          </p:nvPr>
        </p:nvSpPr>
        <p:spPr/>
        <p:txBody>
          <a:bodyPr anchor="t">
            <a:prstTxWarp prst="textNoShape">
              <a:avLst/>
            </a:prstTxWarp>
          </a:bodyPr>
          <a:lstStyle/>
          <a:p>
            <a:pPr>
              <a:lnSpc>
                <a:spcPct val="120000"/>
              </a:lnSpc>
              <a:buFont typeface="Wingdings" panose="05000000000000000000" pitchFamily="2" charset="2"/>
              <a:buChar char="•"/>
            </a:pPr>
            <a:r>
              <a:rPr lang="zh-CN" altLang="en-US" smtClean="0"/>
              <a:t>在下面的讨论中，我们不考虑顶点到其自身的边或弧，即若</a:t>
            </a:r>
          </a:p>
          <a:p>
            <a:pPr>
              <a:lnSpc>
                <a:spcPct val="120000"/>
              </a:lnSpc>
              <a:buFont typeface="Wingdings" panose="05000000000000000000" pitchFamily="2" charset="2"/>
              <a:buChar char="•"/>
            </a:pPr>
            <a:r>
              <a:rPr lang="zh-CN" altLang="en-US" smtClean="0"/>
              <a:t>无向图</a:t>
            </a:r>
            <a:r>
              <a:rPr lang="en-US" altLang="zh-CN" smtClean="0"/>
              <a:t>G</a:t>
            </a:r>
            <a:r>
              <a:rPr lang="zh-CN" altLang="en-US" smtClean="0"/>
              <a:t>中有边</a:t>
            </a:r>
            <a:r>
              <a:rPr lang="en-US" altLang="zh-CN" smtClean="0"/>
              <a:t>(v</a:t>
            </a:r>
            <a:r>
              <a:rPr lang="en-US" altLang="zh-CN" baseline="-30000" smtClean="0"/>
              <a:t>i</a:t>
            </a:r>
            <a:r>
              <a:rPr lang="en-US" altLang="zh-CN" smtClean="0"/>
              <a:t>,v</a:t>
            </a:r>
            <a:r>
              <a:rPr lang="en-US" altLang="zh-CN" baseline="-30000" smtClean="0"/>
              <a:t>j</a:t>
            </a:r>
            <a:r>
              <a:rPr lang="en-US" altLang="zh-CN" smtClean="0"/>
              <a:t>)</a:t>
            </a:r>
            <a:r>
              <a:rPr lang="en-US" altLang="zh-CN" smtClean="0">
                <a:sym typeface="Symbol" panose="05050102010706020507" pitchFamily="18" charset="2"/>
              </a:rPr>
              <a:t></a:t>
            </a:r>
            <a:r>
              <a:rPr lang="en-US" altLang="zh-CN" smtClean="0"/>
              <a:t>E(G)</a:t>
            </a:r>
            <a:r>
              <a:rPr lang="zh-CN" altLang="en-US" smtClean="0"/>
              <a:t>，则</a:t>
            </a:r>
            <a:r>
              <a:rPr lang="en-US" altLang="zh-CN" smtClean="0"/>
              <a:t>v</a:t>
            </a:r>
            <a:r>
              <a:rPr lang="en-US" altLang="zh-CN" baseline="-30000" smtClean="0"/>
              <a:t>i</a:t>
            </a:r>
            <a:r>
              <a:rPr lang="en-US" altLang="zh-CN" smtClean="0"/>
              <a:t>≠v</a:t>
            </a:r>
            <a:r>
              <a:rPr lang="en-US" altLang="zh-CN" baseline="-30000" smtClean="0"/>
              <a:t>j</a:t>
            </a:r>
            <a:r>
              <a:rPr lang="zh-CN" altLang="en-US" smtClean="0"/>
              <a:t>，同样，若有向图</a:t>
            </a:r>
            <a:r>
              <a:rPr lang="en-US" altLang="zh-CN" smtClean="0"/>
              <a:t>G</a:t>
            </a:r>
            <a:r>
              <a:rPr lang="zh-CN" altLang="en-US" smtClean="0"/>
              <a:t>中有弧</a:t>
            </a:r>
          </a:p>
          <a:p>
            <a:pPr>
              <a:lnSpc>
                <a:spcPct val="120000"/>
              </a:lnSpc>
              <a:buFont typeface="Wingdings" panose="05000000000000000000" pitchFamily="2" charset="2"/>
              <a:buChar char="•"/>
            </a:pPr>
            <a:r>
              <a:rPr lang="en-US" altLang="zh-CN" smtClean="0"/>
              <a:t>&lt;v</a:t>
            </a:r>
            <a:r>
              <a:rPr lang="en-US" altLang="zh-CN" baseline="-30000" smtClean="0"/>
              <a:t>i</a:t>
            </a:r>
            <a:r>
              <a:rPr lang="en-US" altLang="zh-CN" smtClean="0"/>
              <a:t>,v</a:t>
            </a:r>
            <a:r>
              <a:rPr lang="en-US" altLang="zh-CN" baseline="-30000" smtClean="0"/>
              <a:t>j</a:t>
            </a:r>
            <a:r>
              <a:rPr lang="en-US" altLang="zh-CN" smtClean="0"/>
              <a:t>&gt;</a:t>
            </a:r>
            <a:r>
              <a:rPr lang="en-US" altLang="zh-CN" smtClean="0">
                <a:sym typeface="Symbol" panose="05050102010706020507" pitchFamily="18" charset="2"/>
              </a:rPr>
              <a:t></a:t>
            </a:r>
            <a:r>
              <a:rPr lang="en-US" altLang="zh-CN" smtClean="0"/>
              <a:t>E(G)</a:t>
            </a:r>
            <a:r>
              <a:rPr lang="zh-CN" altLang="en-US" smtClean="0"/>
              <a:t>，则</a:t>
            </a:r>
            <a:r>
              <a:rPr lang="en-US" altLang="zh-CN" smtClean="0"/>
              <a:t>v</a:t>
            </a:r>
            <a:r>
              <a:rPr lang="en-US" altLang="zh-CN" baseline="-30000" smtClean="0"/>
              <a:t>i</a:t>
            </a:r>
            <a:r>
              <a:rPr lang="en-US" altLang="zh-CN" smtClean="0"/>
              <a:t>≠v</a:t>
            </a:r>
            <a:r>
              <a:rPr lang="en-US" altLang="zh-CN" baseline="-30000" smtClean="0"/>
              <a:t>j</a:t>
            </a:r>
            <a:r>
              <a:rPr lang="zh-CN" altLang="en-US" smtClean="0"/>
              <a:t>。</a:t>
            </a:r>
            <a:r>
              <a:rPr lang="zh-CN" altLang="en-US" baseline="-30000" smtClean="0"/>
              <a:t> </a:t>
            </a:r>
            <a:endParaRPr lang="zh-CN" altLang="en-US" smtClean="0"/>
          </a:p>
          <a:p>
            <a:pPr>
              <a:buFont typeface="Arial" panose="020B0604020202020204" pitchFamily="34" charset="0"/>
              <a:buChar char="•"/>
            </a:pPr>
            <a:endParaRPr lang="zh-CN" altLang="en-US" smtClean="0"/>
          </a:p>
        </p:txBody>
      </p:sp>
      <p:sp>
        <p:nvSpPr>
          <p:cNvPr id="187396"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17FF9504-ECA3-46E5-8E2C-AD9DCF57E268}" type="slidenum">
              <a:rPr lang="en-US" altLang="zh-CN" sz="1300">
                <a:latin typeface="Times New Roman" panose="02020603050405020304" pitchFamily="18" charset="0"/>
              </a:rPr>
              <a:pPr algn="r" eaLnBrk="1" hangingPunct="1">
                <a:buFont typeface="Wingdings" panose="05000000000000000000" pitchFamily="2" charset="2"/>
                <a:buChar char="•"/>
              </a:pPr>
              <a:t>13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544358050"/>
      </p:ext>
    </p:extLst>
  </p:cSld>
  <p:clrMapOvr>
    <a:overrideClrMapping bg1="lt1" tx1="dk1" bg2="lt2" tx2="dk2" accent1="accent1" accent2="accent2" accent3="accent3" accent4="accent4" accent5="accent5" accent6="accent6" hlink="hlink" folHlink="folHlink"/>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9378" name="幻灯片图像占位符 1"/>
          <p:cNvSpPr>
            <a:spLocks noGrp="1" noRot="1" noChangeAspect="1" noChangeArrowheads="1" noTextEdit="1"/>
          </p:cNvSpPr>
          <p:nvPr>
            <p:ph type="sldImg" idx="4294967295"/>
          </p:nvPr>
        </p:nvSpPr>
        <p:spPr>
          <a:xfrm>
            <a:off x="992188" y="768350"/>
            <a:ext cx="5114925" cy="3836988"/>
          </a:xfrm>
        </p:spPr>
      </p:sp>
      <p:sp>
        <p:nvSpPr>
          <p:cNvPr id="229379" name="备注占位符 2"/>
          <p:cNvSpPr>
            <a:spLocks noGrp="1" noChangeArrowheads="1"/>
          </p:cNvSpPr>
          <p:nvPr>
            <p:ph type="body" idx="4294967295"/>
          </p:nvPr>
        </p:nvSpPr>
        <p:spPr/>
        <p:txBody>
          <a:bodyPr anchor="t">
            <a:prstTxWarp prst="textNoShape">
              <a:avLst/>
            </a:prstTxWarp>
          </a:bodyPr>
          <a:lstStyle/>
          <a:p>
            <a:pPr>
              <a:lnSpc>
                <a:spcPct val="80000"/>
              </a:lnSpc>
            </a:pPr>
            <a:r>
              <a:rPr lang="zh-CN" altLang="en-US" sz="900" smtClean="0"/>
              <a:t>思考：改进后的</a:t>
            </a:r>
            <a:r>
              <a:rPr lang="en-US" altLang="zh-CN" sz="900" smtClean="0"/>
              <a:t>Dijkstra</a:t>
            </a:r>
            <a:r>
              <a:rPr lang="zh-CN" altLang="en-US" sz="900" smtClean="0"/>
              <a:t>算法能求所有的最长路径吗？</a:t>
            </a:r>
            <a:endParaRPr lang="en-US" altLang="zh-CN" sz="900" smtClean="0"/>
          </a:p>
          <a:p>
            <a:pPr>
              <a:lnSpc>
                <a:spcPct val="80000"/>
              </a:lnSpc>
            </a:pPr>
            <a:endParaRPr lang="en-US" altLang="zh-CN" sz="900" smtClean="0"/>
          </a:p>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完成该工程的最少时间就是该工程</a:t>
            </a:r>
            <a:r>
              <a:rPr lang="en-US" altLang="zh-CN" sz="900" b="1" smtClean="0"/>
              <a:t>AOE</a:t>
            </a:r>
            <a:r>
              <a:rPr lang="zh-CN" altLang="en-US" sz="900" b="1" smtClean="0"/>
              <a:t>网的关键路径长度。</a:t>
            </a:r>
            <a:endParaRPr lang="en-US" altLang="zh-CN" sz="900" b="1" smtClean="0"/>
          </a:p>
          <a:p>
            <a:pPr>
              <a:lnSpc>
                <a:spcPct val="80000"/>
              </a:lnSpc>
            </a:pPr>
            <a:endParaRPr lang="en-US" altLang="zh-CN" sz="900" b="1" smtClean="0"/>
          </a:p>
          <a:p>
            <a:pPr>
              <a:lnSpc>
                <a:spcPct val="80000"/>
              </a:lnSpc>
            </a:pPr>
            <a:r>
              <a:rPr lang="en-US" altLang="zh-CN" sz="900" smtClean="0"/>
              <a:t>4.</a:t>
            </a:r>
            <a:r>
              <a:rPr lang="zh-CN" altLang="en-US" sz="900" smtClean="0"/>
              <a:t>活动的最早开始时间</a:t>
            </a:r>
          </a:p>
          <a:p>
            <a:pPr>
              <a:lnSpc>
                <a:spcPct val="80000"/>
              </a:lnSpc>
            </a:pPr>
            <a:r>
              <a:rPr lang="zh-CN" altLang="en-US" sz="900" smtClean="0"/>
              <a:t>活动</a:t>
            </a:r>
            <a:r>
              <a:rPr lang="en-US" altLang="zh-CN" sz="900" smtClean="0"/>
              <a:t>aj</a:t>
            </a:r>
            <a:r>
              <a:rPr lang="zh-CN" altLang="en-US" sz="900" smtClean="0"/>
              <a:t>的最早开始时间</a:t>
            </a:r>
            <a:r>
              <a:rPr lang="en-US" altLang="zh-CN" sz="900" smtClean="0"/>
              <a:t>e (j)</a:t>
            </a:r>
            <a:r>
              <a:rPr lang="zh-CN" altLang="en-US" sz="900" smtClean="0"/>
              <a:t>是该活动的起点所表示的事件最早发生时间</a:t>
            </a:r>
            <a:r>
              <a:rPr lang="en-US" altLang="zh-CN" sz="900" smtClean="0"/>
              <a:t>,</a:t>
            </a:r>
            <a:r>
              <a:rPr lang="zh-CN" altLang="en-US" sz="900" smtClean="0"/>
              <a:t>如果由边</a:t>
            </a:r>
            <a:r>
              <a:rPr lang="en-US" altLang="zh-CN" sz="900" smtClean="0"/>
              <a:t>(vi,vk)</a:t>
            </a:r>
            <a:r>
              <a:rPr lang="zh-CN" altLang="en-US" sz="900" smtClean="0"/>
              <a:t>表示活动</a:t>
            </a:r>
            <a:r>
              <a:rPr lang="en-US" altLang="zh-CN" sz="900" smtClean="0"/>
              <a:t>aj,</a:t>
            </a:r>
            <a:r>
              <a:rPr lang="zh-CN" altLang="en-US" sz="900" smtClean="0"/>
              <a:t>则有</a:t>
            </a:r>
            <a:r>
              <a:rPr lang="en-US" altLang="zh-CN" sz="900" smtClean="0"/>
              <a:t>e(j)=ve(i)</a:t>
            </a:r>
            <a:r>
              <a:rPr lang="zh-CN" altLang="en-US" sz="900" smtClean="0"/>
              <a:t>。</a:t>
            </a:r>
          </a:p>
          <a:p>
            <a:pPr>
              <a:lnSpc>
                <a:spcPct val="80000"/>
              </a:lnSpc>
            </a:pPr>
            <a:r>
              <a:rPr lang="en-US" altLang="zh-CN" sz="900" smtClean="0"/>
              <a:t>5.</a:t>
            </a:r>
            <a:r>
              <a:rPr lang="zh-CN" altLang="en-US" sz="900" smtClean="0"/>
              <a:t>事件的最迟发生时间</a:t>
            </a:r>
          </a:p>
          <a:p>
            <a:pPr>
              <a:lnSpc>
                <a:spcPct val="80000"/>
              </a:lnSpc>
            </a:pPr>
            <a:r>
              <a:rPr lang="zh-CN" altLang="en-US" sz="900" smtClean="0"/>
              <a:t>事件</a:t>
            </a:r>
            <a:r>
              <a:rPr lang="en-US" altLang="zh-CN" sz="900" smtClean="0"/>
              <a:t>vk</a:t>
            </a:r>
            <a:r>
              <a:rPr lang="zh-CN" altLang="en-US" sz="900" smtClean="0"/>
              <a:t>的最迟发生时间</a:t>
            </a:r>
            <a:r>
              <a:rPr lang="en-US" altLang="zh-CN" sz="900" smtClean="0"/>
              <a:t>vl(k)</a:t>
            </a:r>
            <a:r>
              <a:rPr lang="zh-CN" altLang="en-US" sz="900" smtClean="0"/>
              <a:t>是在不推迟整个工程完成</a:t>
            </a:r>
            <a:r>
              <a:rPr lang="en-US" altLang="zh-CN" sz="900" smtClean="0"/>
              <a:t>(</a:t>
            </a:r>
            <a:r>
              <a:rPr lang="zh-CN" altLang="en-US" sz="900" smtClean="0"/>
              <a:t>即保证结束顶点</a:t>
            </a:r>
            <a:r>
              <a:rPr lang="en-US" altLang="zh-CN" sz="900" smtClean="0"/>
              <a:t>vn</a:t>
            </a:r>
            <a:r>
              <a:rPr lang="zh-CN" altLang="en-US" sz="900" smtClean="0"/>
              <a:t>在</a:t>
            </a:r>
            <a:r>
              <a:rPr lang="en-US" altLang="zh-CN" sz="900" smtClean="0"/>
              <a:t>ve(n)</a:t>
            </a:r>
            <a:r>
              <a:rPr lang="zh-CN" altLang="en-US" sz="900" smtClean="0"/>
              <a:t>时刻发生</a:t>
            </a:r>
            <a:r>
              <a:rPr lang="en-US" altLang="zh-CN" sz="900" smtClean="0"/>
              <a:t>)</a:t>
            </a:r>
            <a:r>
              <a:rPr lang="zh-CN" altLang="en-US" sz="900" smtClean="0"/>
              <a:t>的前提下</a:t>
            </a:r>
            <a:r>
              <a:rPr lang="en-US" altLang="zh-CN" sz="900" smtClean="0"/>
              <a:t>,</a:t>
            </a:r>
            <a:r>
              <a:rPr lang="zh-CN" altLang="en-US" sz="900" smtClean="0"/>
              <a:t>该事件最迟必须发生的时间。</a:t>
            </a:r>
            <a:r>
              <a:rPr lang="en-US" altLang="zh-CN" sz="900" smtClean="0"/>
              <a:t>vl</a:t>
            </a:r>
            <a:r>
              <a:rPr lang="zh-CN" altLang="en-US" sz="900" smtClean="0"/>
              <a:t>（</a:t>
            </a:r>
            <a:r>
              <a:rPr lang="en-US" altLang="zh-CN" sz="900" smtClean="0"/>
              <a:t>k</a:t>
            </a:r>
            <a:r>
              <a:rPr lang="zh-CN" altLang="en-US" sz="900" smtClean="0"/>
              <a:t>）为</a:t>
            </a:r>
            <a:r>
              <a:rPr lang="en-US" altLang="zh-CN" sz="900" smtClean="0"/>
              <a:t>ve</a:t>
            </a:r>
            <a:r>
              <a:rPr lang="zh-CN" altLang="en-US" sz="900" smtClean="0"/>
              <a:t>（</a:t>
            </a:r>
            <a:r>
              <a:rPr lang="en-US" altLang="zh-CN" sz="900" smtClean="0"/>
              <a:t>n</a:t>
            </a:r>
            <a:r>
              <a:rPr lang="zh-CN" altLang="en-US" sz="900" smtClean="0"/>
              <a:t>）减去顶点</a:t>
            </a:r>
            <a:r>
              <a:rPr lang="en-US" altLang="zh-CN" sz="900" smtClean="0"/>
              <a:t>vk</a:t>
            </a:r>
            <a:r>
              <a:rPr lang="zh-CN" altLang="en-US" sz="900" smtClean="0"/>
              <a:t>到结束顶点</a:t>
            </a:r>
            <a:r>
              <a:rPr lang="en-US" altLang="zh-CN" sz="900" smtClean="0"/>
              <a:t>vn</a:t>
            </a:r>
            <a:r>
              <a:rPr lang="zh-CN" altLang="en-US" sz="900" smtClean="0"/>
              <a:t>的最长路径的长度。</a:t>
            </a:r>
          </a:p>
          <a:p>
            <a:pPr>
              <a:lnSpc>
                <a:spcPct val="80000"/>
              </a:lnSpc>
            </a:pPr>
            <a:r>
              <a:rPr lang="en-US" altLang="zh-CN" sz="900" smtClean="0"/>
              <a:t>6.</a:t>
            </a:r>
            <a:r>
              <a:rPr lang="zh-CN" altLang="en-US" sz="900" smtClean="0"/>
              <a:t>活动的最迟开始时间</a:t>
            </a:r>
          </a:p>
          <a:p>
            <a:pPr>
              <a:lnSpc>
                <a:spcPct val="80000"/>
              </a:lnSpc>
            </a:pPr>
            <a:r>
              <a:rPr lang="zh-CN" altLang="en-US" sz="900" smtClean="0"/>
              <a:t>活动</a:t>
            </a:r>
            <a:r>
              <a:rPr lang="en-US" altLang="zh-CN" sz="900" smtClean="0"/>
              <a:t>aj</a:t>
            </a:r>
            <a:r>
              <a:rPr lang="zh-CN" altLang="en-US" sz="900" smtClean="0"/>
              <a:t>的最迟开始时间</a:t>
            </a:r>
            <a:r>
              <a:rPr lang="en-US" altLang="zh-CN" sz="900" smtClean="0"/>
              <a:t>l(j)</a:t>
            </a:r>
            <a:r>
              <a:rPr lang="zh-CN" altLang="en-US" sz="900" smtClean="0"/>
              <a:t>是该活动的终点所表示的事件最迟发生时间与该活动的所需时间之差。如果由边</a:t>
            </a:r>
            <a:r>
              <a:rPr lang="en-US" altLang="zh-CN" sz="900" smtClean="0"/>
              <a:t>(vi,vk)</a:t>
            </a:r>
            <a:r>
              <a:rPr lang="zh-CN" altLang="en-US" sz="900" smtClean="0"/>
              <a:t>表示活动</a:t>
            </a:r>
            <a:r>
              <a:rPr lang="en-US" altLang="zh-CN" sz="900" smtClean="0"/>
              <a:t>aj,</a:t>
            </a:r>
            <a:r>
              <a:rPr lang="zh-CN" altLang="en-US" sz="900" smtClean="0"/>
              <a:t>则有</a:t>
            </a:r>
          </a:p>
          <a:p>
            <a:pPr>
              <a:lnSpc>
                <a:spcPct val="80000"/>
              </a:lnSpc>
            </a:pPr>
            <a:r>
              <a:rPr lang="en-US" altLang="zh-CN" sz="900" smtClean="0"/>
              <a:t>l(j)=vl</a:t>
            </a:r>
            <a:r>
              <a:rPr lang="zh-CN" altLang="en-US" sz="900" smtClean="0"/>
              <a:t>（</a:t>
            </a:r>
            <a:r>
              <a:rPr lang="en-US" altLang="zh-CN" sz="900" smtClean="0"/>
              <a:t>k</a:t>
            </a:r>
            <a:r>
              <a:rPr lang="zh-CN" altLang="en-US" sz="900" smtClean="0"/>
              <a:t>）</a:t>
            </a:r>
            <a:r>
              <a:rPr lang="en-US" altLang="zh-CN" sz="900" smtClean="0"/>
              <a:t>-aj</a:t>
            </a:r>
            <a:r>
              <a:rPr lang="zh-CN" altLang="en-US" sz="900" smtClean="0"/>
              <a:t>所需时间</a:t>
            </a:r>
            <a:endParaRPr lang="zh-CN" altLang="en-US" sz="13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2938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E48C1592-CD78-4F3D-A941-5F69DD41AB44}" type="slidenum">
              <a:rPr lang="en-US" altLang="zh-CN" sz="1300">
                <a:latin typeface="Times New Roman" panose="02020603050405020304" pitchFamily="18" charset="0"/>
              </a:rPr>
              <a:pPr algn="r" eaLnBrk="1" hangingPunct="1">
                <a:buFont typeface="Arial" panose="020B0604020202020204" pitchFamily="34" charset="0"/>
                <a:buNone/>
              </a:pPr>
              <a:t>155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721948812"/>
      </p:ext>
    </p:extLst>
  </p:cSld>
  <p:clrMapOvr>
    <a:overrideClrMapping bg1="lt1" tx1="dk1" bg2="lt2" tx2="dk2" accent1="accent1" accent2="accent2" accent3="accent3" accent4="accent4" accent5="accent5" accent6="accent6" hlink="hlink" folHlink="folHlink"/>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0402" name="幻灯片图像占位符 1"/>
          <p:cNvSpPr>
            <a:spLocks noGrp="1" noRot="1" noChangeAspect="1" noChangeArrowheads="1" noTextEdit="1"/>
          </p:cNvSpPr>
          <p:nvPr>
            <p:ph type="sldImg" idx="4294967295"/>
          </p:nvPr>
        </p:nvSpPr>
        <p:spPr>
          <a:xfrm>
            <a:off x="992188" y="768350"/>
            <a:ext cx="5114925" cy="3836988"/>
          </a:xfrm>
        </p:spPr>
      </p:sp>
      <p:sp>
        <p:nvSpPr>
          <p:cNvPr id="230403"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完成该工程的最少时间就是该工程</a:t>
            </a:r>
            <a:r>
              <a:rPr lang="en-US" altLang="zh-CN" sz="900" b="1" smtClean="0"/>
              <a:t>AOE</a:t>
            </a:r>
            <a:r>
              <a:rPr lang="zh-CN" altLang="en-US" sz="900" b="1" smtClean="0"/>
              <a:t>网的关键路径长度。</a:t>
            </a:r>
            <a:endParaRPr lang="en-US" altLang="zh-CN" sz="900" b="1" smtClean="0"/>
          </a:p>
          <a:p>
            <a:pPr>
              <a:lnSpc>
                <a:spcPct val="80000"/>
              </a:lnSpc>
            </a:pPr>
            <a:endParaRPr lang="en-US" altLang="zh-CN" sz="900" b="1" smtClean="0"/>
          </a:p>
          <a:p>
            <a:pPr>
              <a:lnSpc>
                <a:spcPct val="80000"/>
              </a:lnSpc>
            </a:pPr>
            <a:r>
              <a:rPr lang="en-US" altLang="zh-CN" sz="900" smtClean="0"/>
              <a:t>4.</a:t>
            </a:r>
            <a:r>
              <a:rPr lang="zh-CN" altLang="en-US" sz="900" smtClean="0"/>
              <a:t>活动的最早开始时间</a:t>
            </a:r>
          </a:p>
          <a:p>
            <a:pPr>
              <a:lnSpc>
                <a:spcPct val="80000"/>
              </a:lnSpc>
            </a:pPr>
            <a:r>
              <a:rPr lang="zh-CN" altLang="en-US" sz="900" smtClean="0"/>
              <a:t>活动</a:t>
            </a:r>
            <a:r>
              <a:rPr lang="en-US" altLang="zh-CN" sz="900" smtClean="0"/>
              <a:t>aj</a:t>
            </a:r>
            <a:r>
              <a:rPr lang="zh-CN" altLang="en-US" sz="900" smtClean="0"/>
              <a:t>的最早开始时间</a:t>
            </a:r>
            <a:r>
              <a:rPr lang="en-US" altLang="zh-CN" sz="900" smtClean="0"/>
              <a:t>e (j)</a:t>
            </a:r>
            <a:r>
              <a:rPr lang="zh-CN" altLang="en-US" sz="900" smtClean="0"/>
              <a:t>是该活动的起点所表示的事件最早发生时间</a:t>
            </a:r>
            <a:r>
              <a:rPr lang="en-US" altLang="zh-CN" sz="900" smtClean="0"/>
              <a:t>,</a:t>
            </a:r>
            <a:r>
              <a:rPr lang="zh-CN" altLang="en-US" sz="900" smtClean="0"/>
              <a:t>如果由边</a:t>
            </a:r>
            <a:r>
              <a:rPr lang="en-US" altLang="zh-CN" sz="900" smtClean="0"/>
              <a:t>(vi,vk)</a:t>
            </a:r>
            <a:r>
              <a:rPr lang="zh-CN" altLang="en-US" sz="900" smtClean="0"/>
              <a:t>表示活动</a:t>
            </a:r>
            <a:r>
              <a:rPr lang="en-US" altLang="zh-CN" sz="900" smtClean="0"/>
              <a:t>aj,</a:t>
            </a:r>
            <a:r>
              <a:rPr lang="zh-CN" altLang="en-US" sz="900" smtClean="0"/>
              <a:t>则有</a:t>
            </a:r>
            <a:r>
              <a:rPr lang="en-US" altLang="zh-CN" sz="900" smtClean="0"/>
              <a:t>e(j)=ve(i)</a:t>
            </a:r>
            <a:r>
              <a:rPr lang="zh-CN" altLang="en-US" sz="900" smtClean="0"/>
              <a:t>。</a:t>
            </a:r>
          </a:p>
          <a:p>
            <a:pPr>
              <a:lnSpc>
                <a:spcPct val="80000"/>
              </a:lnSpc>
            </a:pPr>
            <a:r>
              <a:rPr lang="en-US" altLang="zh-CN" sz="900" smtClean="0"/>
              <a:t>5.</a:t>
            </a:r>
            <a:r>
              <a:rPr lang="zh-CN" altLang="en-US" sz="900" smtClean="0"/>
              <a:t>事件的最迟发生时间</a:t>
            </a:r>
          </a:p>
          <a:p>
            <a:pPr>
              <a:lnSpc>
                <a:spcPct val="80000"/>
              </a:lnSpc>
            </a:pPr>
            <a:r>
              <a:rPr lang="zh-CN" altLang="en-US" sz="900" smtClean="0"/>
              <a:t>事件</a:t>
            </a:r>
            <a:r>
              <a:rPr lang="en-US" altLang="zh-CN" sz="900" smtClean="0"/>
              <a:t>vk</a:t>
            </a:r>
            <a:r>
              <a:rPr lang="zh-CN" altLang="en-US" sz="900" smtClean="0"/>
              <a:t>的最迟发生时间</a:t>
            </a:r>
            <a:r>
              <a:rPr lang="en-US" altLang="zh-CN" sz="900" smtClean="0"/>
              <a:t>vl(k)</a:t>
            </a:r>
            <a:r>
              <a:rPr lang="zh-CN" altLang="en-US" sz="900" smtClean="0"/>
              <a:t>是在不推迟整个工程完成</a:t>
            </a:r>
            <a:r>
              <a:rPr lang="en-US" altLang="zh-CN" sz="900" smtClean="0"/>
              <a:t>(</a:t>
            </a:r>
            <a:r>
              <a:rPr lang="zh-CN" altLang="en-US" sz="900" smtClean="0"/>
              <a:t>即保证结束顶点</a:t>
            </a:r>
            <a:r>
              <a:rPr lang="en-US" altLang="zh-CN" sz="900" smtClean="0"/>
              <a:t>vn</a:t>
            </a:r>
            <a:r>
              <a:rPr lang="zh-CN" altLang="en-US" sz="900" smtClean="0"/>
              <a:t>在</a:t>
            </a:r>
            <a:r>
              <a:rPr lang="en-US" altLang="zh-CN" sz="900" smtClean="0"/>
              <a:t>ve(n)</a:t>
            </a:r>
            <a:r>
              <a:rPr lang="zh-CN" altLang="en-US" sz="900" smtClean="0"/>
              <a:t>时刻发生</a:t>
            </a:r>
            <a:r>
              <a:rPr lang="en-US" altLang="zh-CN" sz="900" smtClean="0"/>
              <a:t>)</a:t>
            </a:r>
            <a:r>
              <a:rPr lang="zh-CN" altLang="en-US" sz="900" smtClean="0"/>
              <a:t>的前提下</a:t>
            </a:r>
            <a:r>
              <a:rPr lang="en-US" altLang="zh-CN" sz="900" smtClean="0"/>
              <a:t>,</a:t>
            </a:r>
            <a:r>
              <a:rPr lang="zh-CN" altLang="en-US" sz="900" smtClean="0"/>
              <a:t>该事件最迟必须发生的时间。</a:t>
            </a:r>
            <a:r>
              <a:rPr lang="en-US" altLang="zh-CN" sz="900" smtClean="0"/>
              <a:t>vl</a:t>
            </a:r>
            <a:r>
              <a:rPr lang="zh-CN" altLang="en-US" sz="900" smtClean="0"/>
              <a:t>（</a:t>
            </a:r>
            <a:r>
              <a:rPr lang="en-US" altLang="zh-CN" sz="900" smtClean="0"/>
              <a:t>k</a:t>
            </a:r>
            <a:r>
              <a:rPr lang="zh-CN" altLang="en-US" sz="900" smtClean="0"/>
              <a:t>）为</a:t>
            </a:r>
            <a:r>
              <a:rPr lang="en-US" altLang="zh-CN" sz="900" smtClean="0"/>
              <a:t>ve</a:t>
            </a:r>
            <a:r>
              <a:rPr lang="zh-CN" altLang="en-US" sz="900" smtClean="0"/>
              <a:t>（</a:t>
            </a:r>
            <a:r>
              <a:rPr lang="en-US" altLang="zh-CN" sz="900" smtClean="0"/>
              <a:t>n</a:t>
            </a:r>
            <a:r>
              <a:rPr lang="zh-CN" altLang="en-US" sz="900" smtClean="0"/>
              <a:t>）减去顶点</a:t>
            </a:r>
            <a:r>
              <a:rPr lang="en-US" altLang="zh-CN" sz="900" smtClean="0"/>
              <a:t>vk</a:t>
            </a:r>
            <a:r>
              <a:rPr lang="zh-CN" altLang="en-US" sz="900" smtClean="0"/>
              <a:t>到结束顶点</a:t>
            </a:r>
            <a:r>
              <a:rPr lang="en-US" altLang="zh-CN" sz="900" smtClean="0"/>
              <a:t>vn</a:t>
            </a:r>
            <a:r>
              <a:rPr lang="zh-CN" altLang="en-US" sz="900" smtClean="0"/>
              <a:t>的最长路径的长度。</a:t>
            </a:r>
          </a:p>
          <a:p>
            <a:pPr>
              <a:lnSpc>
                <a:spcPct val="80000"/>
              </a:lnSpc>
            </a:pPr>
            <a:r>
              <a:rPr lang="en-US" altLang="zh-CN" sz="900" smtClean="0"/>
              <a:t>6.</a:t>
            </a:r>
            <a:r>
              <a:rPr lang="zh-CN" altLang="en-US" sz="900" smtClean="0"/>
              <a:t>活动的最迟开始时间</a:t>
            </a:r>
          </a:p>
          <a:p>
            <a:pPr>
              <a:lnSpc>
                <a:spcPct val="80000"/>
              </a:lnSpc>
            </a:pPr>
            <a:r>
              <a:rPr lang="zh-CN" altLang="en-US" sz="900" smtClean="0"/>
              <a:t>活动</a:t>
            </a:r>
            <a:r>
              <a:rPr lang="en-US" altLang="zh-CN" sz="900" smtClean="0"/>
              <a:t>aj</a:t>
            </a:r>
            <a:r>
              <a:rPr lang="zh-CN" altLang="en-US" sz="900" smtClean="0"/>
              <a:t>的最迟开始时间</a:t>
            </a:r>
            <a:r>
              <a:rPr lang="en-US" altLang="zh-CN" sz="900" smtClean="0"/>
              <a:t>l(j)</a:t>
            </a:r>
            <a:r>
              <a:rPr lang="zh-CN" altLang="en-US" sz="900" smtClean="0"/>
              <a:t>是该活动的终点所表示的事件最迟发生时间与该活动的所需时间之差。如果由边</a:t>
            </a:r>
            <a:r>
              <a:rPr lang="en-US" altLang="zh-CN" sz="900" smtClean="0"/>
              <a:t>(vi,vk)</a:t>
            </a:r>
            <a:r>
              <a:rPr lang="zh-CN" altLang="en-US" sz="900" smtClean="0"/>
              <a:t>表示活动</a:t>
            </a:r>
            <a:r>
              <a:rPr lang="en-US" altLang="zh-CN" sz="900" smtClean="0"/>
              <a:t>aj,</a:t>
            </a:r>
            <a:r>
              <a:rPr lang="zh-CN" altLang="en-US" sz="900" smtClean="0"/>
              <a:t>则有</a:t>
            </a:r>
          </a:p>
          <a:p>
            <a:pPr>
              <a:lnSpc>
                <a:spcPct val="80000"/>
              </a:lnSpc>
            </a:pPr>
            <a:r>
              <a:rPr lang="en-US" altLang="zh-CN" sz="900" smtClean="0"/>
              <a:t>l(j)=vl</a:t>
            </a:r>
            <a:r>
              <a:rPr lang="zh-CN" altLang="en-US" sz="900" smtClean="0"/>
              <a:t>（</a:t>
            </a:r>
            <a:r>
              <a:rPr lang="en-US" altLang="zh-CN" sz="900" smtClean="0"/>
              <a:t>k</a:t>
            </a:r>
            <a:r>
              <a:rPr lang="zh-CN" altLang="en-US" sz="900" smtClean="0"/>
              <a:t>）</a:t>
            </a:r>
            <a:r>
              <a:rPr lang="en-US" altLang="zh-CN" sz="900" smtClean="0"/>
              <a:t>-aj</a:t>
            </a:r>
            <a:r>
              <a:rPr lang="zh-CN" altLang="en-US" sz="900" smtClean="0"/>
              <a:t>所需时间</a:t>
            </a:r>
            <a:endParaRPr lang="zh-CN" altLang="en-US" sz="13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040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56DB2673-944C-4340-81AC-BA218A07A13F}" type="slidenum">
              <a:rPr lang="en-US" altLang="zh-CN" sz="1300">
                <a:latin typeface="Times New Roman" panose="02020603050405020304" pitchFamily="18" charset="0"/>
              </a:rPr>
              <a:pPr algn="r" eaLnBrk="1" hangingPunct="1">
                <a:buFont typeface="Arial" panose="020B0604020202020204" pitchFamily="34" charset="0"/>
                <a:buNone/>
              </a:pPr>
              <a:t>156</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318426652"/>
      </p:ext>
    </p:extLst>
  </p:cSld>
  <p:clrMapOvr>
    <a:overrideClrMapping bg1="lt1" tx1="dk1" bg2="lt2" tx2="dk2" accent1="accent1" accent2="accent2" accent3="accent3" accent4="accent4" accent5="accent5" accent6="accent6" hlink="hlink" folHlink="folHlink"/>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1426" name="幻灯片图像占位符 1"/>
          <p:cNvSpPr>
            <a:spLocks noGrp="1" noRot="1" noChangeAspect="1" noChangeArrowheads="1" noTextEdit="1"/>
          </p:cNvSpPr>
          <p:nvPr>
            <p:ph type="sldImg" idx="4294967295"/>
          </p:nvPr>
        </p:nvSpPr>
        <p:spPr>
          <a:xfrm>
            <a:off x="992188" y="768350"/>
            <a:ext cx="5114925" cy="3836988"/>
          </a:xfrm>
        </p:spPr>
      </p:sp>
      <p:sp>
        <p:nvSpPr>
          <p:cNvPr id="231427" name="备注占位符 2"/>
          <p:cNvSpPr>
            <a:spLocks noGrp="1" noChangeArrowheads="1"/>
          </p:cNvSpPr>
          <p:nvPr>
            <p:ph type="body" idx="4294967295"/>
          </p:nvPr>
        </p:nvSpPr>
        <p:spPr>
          <a:noFill/>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完成该工程的最少时间就是该工程</a:t>
            </a:r>
            <a:r>
              <a:rPr lang="en-US" altLang="zh-CN" sz="900" b="1" smtClean="0"/>
              <a:t>AOE</a:t>
            </a:r>
            <a:r>
              <a:rPr lang="zh-CN" altLang="en-US" sz="900" b="1" smtClean="0"/>
              <a:t>网的关键路径长度。</a:t>
            </a:r>
            <a:endParaRPr lang="en-US" altLang="zh-CN" sz="900" b="1" smtClean="0"/>
          </a:p>
          <a:p>
            <a:pPr>
              <a:lnSpc>
                <a:spcPct val="80000"/>
              </a:lnSpc>
            </a:pPr>
            <a:endParaRPr lang="en-US" altLang="zh-CN" sz="900" b="1" smtClean="0"/>
          </a:p>
          <a:p>
            <a:pPr>
              <a:lnSpc>
                <a:spcPct val="80000"/>
              </a:lnSpc>
            </a:pPr>
            <a:r>
              <a:rPr lang="en-US" altLang="zh-CN" sz="900" smtClean="0"/>
              <a:t>4.</a:t>
            </a:r>
            <a:r>
              <a:rPr lang="zh-CN" altLang="en-US" sz="900" smtClean="0"/>
              <a:t>活动的最早开始时间</a:t>
            </a:r>
          </a:p>
          <a:p>
            <a:pPr>
              <a:lnSpc>
                <a:spcPct val="80000"/>
              </a:lnSpc>
            </a:pPr>
            <a:r>
              <a:rPr lang="zh-CN" altLang="en-US" sz="900" smtClean="0"/>
              <a:t>活动</a:t>
            </a:r>
            <a:r>
              <a:rPr lang="en-US" altLang="zh-CN" sz="900" smtClean="0"/>
              <a:t>aj</a:t>
            </a:r>
            <a:r>
              <a:rPr lang="zh-CN" altLang="en-US" sz="900" smtClean="0"/>
              <a:t>的最早开始时间</a:t>
            </a:r>
            <a:r>
              <a:rPr lang="en-US" altLang="zh-CN" sz="900" smtClean="0"/>
              <a:t>e (j)</a:t>
            </a:r>
            <a:r>
              <a:rPr lang="zh-CN" altLang="en-US" sz="900" smtClean="0"/>
              <a:t>是该活动的起点所表示的事件最早发生时间</a:t>
            </a:r>
            <a:r>
              <a:rPr lang="en-US" altLang="zh-CN" sz="900" smtClean="0"/>
              <a:t>,</a:t>
            </a:r>
            <a:r>
              <a:rPr lang="zh-CN" altLang="en-US" sz="900" smtClean="0"/>
              <a:t>如果由边</a:t>
            </a:r>
            <a:r>
              <a:rPr lang="en-US" altLang="zh-CN" sz="900" smtClean="0"/>
              <a:t>(vi,vk)</a:t>
            </a:r>
            <a:r>
              <a:rPr lang="zh-CN" altLang="en-US" sz="900" smtClean="0"/>
              <a:t>表示活动</a:t>
            </a:r>
            <a:r>
              <a:rPr lang="en-US" altLang="zh-CN" sz="900" smtClean="0"/>
              <a:t>aj,</a:t>
            </a:r>
            <a:r>
              <a:rPr lang="zh-CN" altLang="en-US" sz="900" smtClean="0"/>
              <a:t>则有</a:t>
            </a:r>
            <a:r>
              <a:rPr lang="en-US" altLang="zh-CN" sz="900" smtClean="0"/>
              <a:t>e(j)=ve(i)</a:t>
            </a:r>
            <a:r>
              <a:rPr lang="zh-CN" altLang="en-US" sz="900" smtClean="0"/>
              <a:t>。</a:t>
            </a:r>
          </a:p>
          <a:p>
            <a:pPr>
              <a:lnSpc>
                <a:spcPct val="80000"/>
              </a:lnSpc>
            </a:pPr>
            <a:r>
              <a:rPr lang="en-US" altLang="zh-CN" sz="900" smtClean="0"/>
              <a:t>5.</a:t>
            </a:r>
            <a:r>
              <a:rPr lang="zh-CN" altLang="en-US" sz="900" smtClean="0"/>
              <a:t>事件的最迟发生时间</a:t>
            </a:r>
          </a:p>
          <a:p>
            <a:pPr>
              <a:lnSpc>
                <a:spcPct val="80000"/>
              </a:lnSpc>
            </a:pPr>
            <a:r>
              <a:rPr lang="zh-CN" altLang="en-US" sz="900" smtClean="0"/>
              <a:t>事件</a:t>
            </a:r>
            <a:r>
              <a:rPr lang="en-US" altLang="zh-CN" sz="900" smtClean="0"/>
              <a:t>vk</a:t>
            </a:r>
            <a:r>
              <a:rPr lang="zh-CN" altLang="en-US" sz="900" smtClean="0"/>
              <a:t>的最迟发生时间</a:t>
            </a:r>
            <a:r>
              <a:rPr lang="en-US" altLang="zh-CN" sz="900" smtClean="0"/>
              <a:t>vl(k)</a:t>
            </a:r>
            <a:r>
              <a:rPr lang="zh-CN" altLang="en-US" sz="900" smtClean="0"/>
              <a:t>是在不推迟整个工程完成</a:t>
            </a:r>
            <a:r>
              <a:rPr lang="en-US" altLang="zh-CN" sz="900" smtClean="0"/>
              <a:t>(</a:t>
            </a:r>
            <a:r>
              <a:rPr lang="zh-CN" altLang="en-US" sz="900" smtClean="0"/>
              <a:t>即保证结束顶点</a:t>
            </a:r>
            <a:r>
              <a:rPr lang="en-US" altLang="zh-CN" sz="900" smtClean="0"/>
              <a:t>vn</a:t>
            </a:r>
            <a:r>
              <a:rPr lang="zh-CN" altLang="en-US" sz="900" smtClean="0"/>
              <a:t>在</a:t>
            </a:r>
            <a:r>
              <a:rPr lang="en-US" altLang="zh-CN" sz="900" smtClean="0"/>
              <a:t>ve(n)</a:t>
            </a:r>
            <a:r>
              <a:rPr lang="zh-CN" altLang="en-US" sz="900" smtClean="0"/>
              <a:t>时刻发生</a:t>
            </a:r>
            <a:r>
              <a:rPr lang="en-US" altLang="zh-CN" sz="900" smtClean="0"/>
              <a:t>)</a:t>
            </a:r>
            <a:r>
              <a:rPr lang="zh-CN" altLang="en-US" sz="900" smtClean="0"/>
              <a:t>的前提下</a:t>
            </a:r>
            <a:r>
              <a:rPr lang="en-US" altLang="zh-CN" sz="900" smtClean="0"/>
              <a:t>,</a:t>
            </a:r>
            <a:r>
              <a:rPr lang="zh-CN" altLang="en-US" sz="900" smtClean="0"/>
              <a:t>该事件最迟必须发生的时间。</a:t>
            </a:r>
            <a:r>
              <a:rPr lang="en-US" altLang="zh-CN" sz="900" smtClean="0"/>
              <a:t>vl</a:t>
            </a:r>
            <a:r>
              <a:rPr lang="zh-CN" altLang="en-US" sz="900" smtClean="0"/>
              <a:t>（</a:t>
            </a:r>
            <a:r>
              <a:rPr lang="en-US" altLang="zh-CN" sz="900" smtClean="0"/>
              <a:t>k</a:t>
            </a:r>
            <a:r>
              <a:rPr lang="zh-CN" altLang="en-US" sz="900" smtClean="0"/>
              <a:t>）为</a:t>
            </a:r>
            <a:r>
              <a:rPr lang="en-US" altLang="zh-CN" sz="900" smtClean="0"/>
              <a:t>ve</a:t>
            </a:r>
            <a:r>
              <a:rPr lang="zh-CN" altLang="en-US" sz="900" smtClean="0"/>
              <a:t>（</a:t>
            </a:r>
            <a:r>
              <a:rPr lang="en-US" altLang="zh-CN" sz="900" smtClean="0"/>
              <a:t>n</a:t>
            </a:r>
            <a:r>
              <a:rPr lang="zh-CN" altLang="en-US" sz="900" smtClean="0"/>
              <a:t>）减去顶点</a:t>
            </a:r>
            <a:r>
              <a:rPr lang="en-US" altLang="zh-CN" sz="900" smtClean="0"/>
              <a:t>vk</a:t>
            </a:r>
            <a:r>
              <a:rPr lang="zh-CN" altLang="en-US" sz="900" smtClean="0"/>
              <a:t>到结束顶点</a:t>
            </a:r>
            <a:r>
              <a:rPr lang="en-US" altLang="zh-CN" sz="900" smtClean="0"/>
              <a:t>vn</a:t>
            </a:r>
            <a:r>
              <a:rPr lang="zh-CN" altLang="en-US" sz="900" smtClean="0"/>
              <a:t>的最长路径的长度。</a:t>
            </a:r>
          </a:p>
          <a:p>
            <a:pPr>
              <a:lnSpc>
                <a:spcPct val="80000"/>
              </a:lnSpc>
            </a:pPr>
            <a:r>
              <a:rPr lang="en-US" altLang="zh-CN" sz="900" smtClean="0"/>
              <a:t>6.</a:t>
            </a:r>
            <a:r>
              <a:rPr lang="zh-CN" altLang="en-US" sz="900" smtClean="0"/>
              <a:t>活动的最迟开始时间</a:t>
            </a:r>
          </a:p>
          <a:p>
            <a:pPr>
              <a:lnSpc>
                <a:spcPct val="80000"/>
              </a:lnSpc>
            </a:pPr>
            <a:r>
              <a:rPr lang="zh-CN" altLang="en-US" sz="900" smtClean="0"/>
              <a:t>活动</a:t>
            </a:r>
            <a:r>
              <a:rPr lang="en-US" altLang="zh-CN" sz="900" smtClean="0"/>
              <a:t>aj</a:t>
            </a:r>
            <a:r>
              <a:rPr lang="zh-CN" altLang="en-US" sz="900" smtClean="0"/>
              <a:t>的最迟开始时间</a:t>
            </a:r>
            <a:r>
              <a:rPr lang="en-US" altLang="zh-CN" sz="900" smtClean="0"/>
              <a:t>l(j)</a:t>
            </a:r>
            <a:r>
              <a:rPr lang="zh-CN" altLang="en-US" sz="900" smtClean="0"/>
              <a:t>是该活动的终点所表示的事件最迟发生时间与该活动的所需时间之差。如果由边</a:t>
            </a:r>
            <a:r>
              <a:rPr lang="en-US" altLang="zh-CN" sz="900" smtClean="0"/>
              <a:t>(vi,vk)</a:t>
            </a:r>
            <a:r>
              <a:rPr lang="zh-CN" altLang="en-US" sz="900" smtClean="0"/>
              <a:t>表示活动</a:t>
            </a:r>
            <a:r>
              <a:rPr lang="en-US" altLang="zh-CN" sz="900" smtClean="0"/>
              <a:t>aj,</a:t>
            </a:r>
            <a:r>
              <a:rPr lang="zh-CN" altLang="en-US" sz="900" smtClean="0"/>
              <a:t>则有</a:t>
            </a:r>
          </a:p>
          <a:p>
            <a:pPr>
              <a:lnSpc>
                <a:spcPct val="80000"/>
              </a:lnSpc>
            </a:pPr>
            <a:r>
              <a:rPr lang="en-US" altLang="zh-CN" sz="900" smtClean="0"/>
              <a:t>l(j)=vl</a:t>
            </a:r>
            <a:r>
              <a:rPr lang="zh-CN" altLang="en-US" sz="900" smtClean="0"/>
              <a:t>（</a:t>
            </a:r>
            <a:r>
              <a:rPr lang="en-US" altLang="zh-CN" sz="900" smtClean="0"/>
              <a:t>k</a:t>
            </a:r>
            <a:r>
              <a:rPr lang="zh-CN" altLang="en-US" sz="900" smtClean="0"/>
              <a:t>）</a:t>
            </a:r>
            <a:r>
              <a:rPr lang="en-US" altLang="zh-CN" sz="900" smtClean="0"/>
              <a:t>-aj</a:t>
            </a:r>
            <a:r>
              <a:rPr lang="zh-CN" altLang="en-US" sz="900" smtClean="0"/>
              <a:t>所需时间</a:t>
            </a:r>
            <a:endParaRPr lang="zh-CN" altLang="en-US" sz="13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1428"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CA6B4710-C433-4BB5-8CA6-073388404DE8}" type="slidenum">
              <a:rPr lang="en-US" altLang="zh-CN" sz="1300">
                <a:latin typeface="Times New Roman" panose="02020603050405020304" pitchFamily="18" charset="0"/>
              </a:rPr>
              <a:pPr algn="r" eaLnBrk="1" hangingPunct="1">
                <a:buFont typeface="Arial" panose="020B0604020202020204" pitchFamily="34" charset="0"/>
                <a:buNone/>
              </a:pPr>
              <a:t>157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32110845"/>
      </p:ext>
    </p:extLst>
  </p:cSld>
  <p:clrMapOvr>
    <a:overrideClrMapping bg1="lt1" tx1="dk1" bg2="lt2" tx2="dk2" accent1="accent1" accent2="accent2" accent3="accent3" accent4="accent4" accent5="accent5" accent6="accent6" hlink="hlink" folHlink="folHlink"/>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2450" name="幻灯片图像占位符 1"/>
          <p:cNvSpPr>
            <a:spLocks noGrp="1" noRot="1" noChangeAspect="1" noChangeArrowheads="1" noTextEdit="1"/>
          </p:cNvSpPr>
          <p:nvPr>
            <p:ph type="sldImg" idx="4294967295"/>
          </p:nvPr>
        </p:nvSpPr>
        <p:spPr>
          <a:xfrm>
            <a:off x="992188" y="768350"/>
            <a:ext cx="5114925" cy="3836988"/>
          </a:xfrm>
        </p:spPr>
      </p:sp>
      <p:sp>
        <p:nvSpPr>
          <p:cNvPr id="232451"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a:t>
            </a:r>
            <a:r>
              <a:rPr lang="zh-CN" altLang="en-US" sz="900" smtClean="0"/>
              <a:t>就是该工程</a:t>
            </a:r>
            <a:r>
              <a:rPr lang="en-US" altLang="zh-CN" sz="900" smtClean="0"/>
              <a:t>AOE</a:t>
            </a:r>
            <a:r>
              <a:rPr lang="zh-CN" altLang="en-US" sz="900" smtClean="0"/>
              <a:t>网的关键路径长度。</a:t>
            </a:r>
            <a:endParaRPr lang="en-US" altLang="zh-CN" sz="900" smtClean="0"/>
          </a:p>
          <a:p>
            <a:pPr>
              <a:lnSpc>
                <a:spcPct val="80000"/>
              </a:lnSpc>
            </a:pPr>
            <a:endParaRPr lang="en-US" altLang="zh-CN" sz="9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2452"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131B9540-CBF6-4A98-8A99-A395E85F9635}" type="slidenum">
              <a:rPr lang="en-US" altLang="zh-CN" sz="1300">
                <a:latin typeface="Times New Roman" panose="02020603050405020304" pitchFamily="18" charset="0"/>
              </a:rPr>
              <a:pPr algn="r" eaLnBrk="1" hangingPunct="1">
                <a:buFont typeface="Arial" panose="020B0604020202020204" pitchFamily="34" charset="0"/>
                <a:buNone/>
              </a:pPr>
              <a:t>158</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093092804"/>
      </p:ext>
    </p:extLst>
  </p:cSld>
  <p:clrMapOvr>
    <a:overrideClrMapping bg1="lt1" tx1="dk1" bg2="lt2" tx2="dk2" accent1="accent1" accent2="accent2" accent3="accent3" accent4="accent4" accent5="accent5" accent6="accent6" hlink="hlink" folHlink="folHlink"/>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3474" name="幻灯片图像占位符 1"/>
          <p:cNvSpPr>
            <a:spLocks noGrp="1" noRot="1" noChangeAspect="1" noChangeArrowheads="1" noTextEdit="1"/>
          </p:cNvSpPr>
          <p:nvPr>
            <p:ph type="sldImg" idx="4294967295"/>
          </p:nvPr>
        </p:nvSpPr>
        <p:spPr>
          <a:xfrm>
            <a:off x="992188" y="768350"/>
            <a:ext cx="5114925" cy="3836988"/>
          </a:xfrm>
        </p:spPr>
      </p:sp>
      <p:sp>
        <p:nvSpPr>
          <p:cNvPr id="233475"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a:t>
            </a:r>
            <a:r>
              <a:rPr lang="zh-CN" altLang="en-US" sz="900" smtClean="0"/>
              <a:t>就是该工程</a:t>
            </a:r>
            <a:r>
              <a:rPr lang="en-US" altLang="zh-CN" sz="900" smtClean="0"/>
              <a:t>AOE</a:t>
            </a:r>
            <a:r>
              <a:rPr lang="zh-CN" altLang="en-US" sz="900" smtClean="0"/>
              <a:t>网的关键路径长度。</a:t>
            </a:r>
            <a:endParaRPr lang="en-US" altLang="zh-CN" sz="900" smtClean="0"/>
          </a:p>
          <a:p>
            <a:pPr>
              <a:lnSpc>
                <a:spcPct val="80000"/>
              </a:lnSpc>
            </a:pPr>
            <a:endParaRPr lang="en-US" altLang="zh-CN" sz="9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3476"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7AE42477-9469-4CFB-B086-8CB48D32D82D}" type="slidenum">
              <a:rPr lang="en-US" altLang="zh-CN" sz="1300">
                <a:latin typeface="Times New Roman" panose="02020603050405020304" pitchFamily="18" charset="0"/>
              </a:rPr>
              <a:pPr algn="r" eaLnBrk="1" hangingPunct="1">
                <a:buFont typeface="Arial" panose="020B0604020202020204" pitchFamily="34" charset="0"/>
                <a:buNone/>
              </a:pPr>
              <a:t>159</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16459833"/>
      </p:ext>
    </p:extLst>
  </p:cSld>
  <p:clrMapOvr>
    <a:overrideClrMapping bg1="lt1" tx1="dk1" bg2="lt2" tx2="dk2" accent1="accent1" accent2="accent2" accent3="accent3" accent4="accent4" accent5="accent5" accent6="accent6" hlink="hlink" folHlink="folHlink"/>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4498" name="幻灯片图像占位符 1"/>
          <p:cNvSpPr>
            <a:spLocks noGrp="1" noRot="1" noChangeAspect="1" noChangeArrowheads="1" noTextEdit="1"/>
          </p:cNvSpPr>
          <p:nvPr>
            <p:ph type="sldImg" idx="4294967295"/>
          </p:nvPr>
        </p:nvSpPr>
        <p:spPr>
          <a:xfrm>
            <a:off x="992188" y="768350"/>
            <a:ext cx="5114925" cy="3836988"/>
          </a:xfrm>
        </p:spPr>
      </p:sp>
      <p:sp>
        <p:nvSpPr>
          <p:cNvPr id="234499" name="备注占位符 2"/>
          <p:cNvSpPr>
            <a:spLocks noGrp="1" noChangeArrowheads="1"/>
          </p:cNvSpPr>
          <p:nvPr>
            <p:ph type="body" idx="4294967295"/>
          </p:nvPr>
        </p:nvSpPr>
        <p:spPr/>
        <p:txBody>
          <a:bodyPr anchor="t">
            <a:prstTxWarp prst="textNoShape">
              <a:avLst/>
            </a:prstTxWarp>
          </a:bodyPr>
          <a:lstStyle/>
          <a:p>
            <a:r>
              <a:rPr lang="zh-CN" altLang="en-US" sz="1400" smtClean="0"/>
              <a:t>在拓扑排序的程序中插入求</a:t>
            </a:r>
            <a:r>
              <a:rPr lang="en-US" altLang="zh-CN" sz="1400" smtClean="0"/>
              <a:t>ve[j]</a:t>
            </a:r>
            <a:r>
              <a:rPr lang="zh-CN" altLang="en-US" sz="1400" smtClean="0"/>
              <a:t>的语句即可。</a:t>
            </a:r>
            <a:endParaRPr lang="zh-CN" altLang="en-US" smtClean="0"/>
          </a:p>
        </p:txBody>
      </p:sp>
      <p:sp>
        <p:nvSpPr>
          <p:cNvPr id="23450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AED66DE6-A63D-4C2E-861B-FFC797750877}" type="slidenum">
              <a:rPr lang="en-US" altLang="zh-CN" sz="1300">
                <a:latin typeface="Times New Roman" panose="02020603050405020304" pitchFamily="18" charset="0"/>
              </a:rPr>
              <a:pPr algn="r" eaLnBrk="1" hangingPunct="1">
                <a:buFont typeface="Arial" panose="020B0604020202020204" pitchFamily="34" charset="0"/>
                <a:buNone/>
              </a:pPr>
              <a:t>160</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41415165"/>
      </p:ext>
    </p:extLst>
  </p:cSld>
  <p:clrMapOvr>
    <a:overrideClrMapping bg1="lt1" tx1="dk1" bg2="lt2" tx2="dk2" accent1="accent1" accent2="accent2" accent3="accent3" accent4="accent4" accent5="accent5" accent6="accent6" hlink="hlink" folHlink="folHlink"/>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5522" name="幻灯片图像占位符 1"/>
          <p:cNvSpPr>
            <a:spLocks noGrp="1" noRot="1" noChangeAspect="1" noChangeArrowheads="1" noTextEdit="1"/>
          </p:cNvSpPr>
          <p:nvPr>
            <p:ph type="sldImg" idx="4294967295"/>
          </p:nvPr>
        </p:nvSpPr>
        <p:spPr>
          <a:xfrm>
            <a:off x="992188" y="768350"/>
            <a:ext cx="5114925" cy="3836988"/>
          </a:xfrm>
        </p:spPr>
      </p:sp>
      <p:sp>
        <p:nvSpPr>
          <p:cNvPr id="235523" name="备注占位符 2"/>
          <p:cNvSpPr>
            <a:spLocks noGrp="1" noChangeArrowheads="1"/>
          </p:cNvSpPr>
          <p:nvPr>
            <p:ph type="body" idx="4294967295"/>
          </p:nvPr>
        </p:nvSpPr>
        <p:spPr/>
        <p:txBody>
          <a:bodyPr anchor="t">
            <a:prstTxWarp prst="textNoShape">
              <a:avLst/>
            </a:prstTxWarp>
          </a:bodyPr>
          <a:lstStyle/>
          <a:p>
            <a:r>
              <a:rPr lang="zh-CN" altLang="en-US" smtClean="0"/>
              <a:t>并不是加快任何关键活动都可以缩短整个工程的完成时间，只有加快那些包含在所有的关键路径上的关键活动才能达到这个目的。如：</a:t>
            </a:r>
            <a:r>
              <a:rPr lang="en-US" altLang="zh-CN" smtClean="0"/>
              <a:t>a7</a:t>
            </a:r>
            <a:r>
              <a:rPr lang="zh-CN" altLang="en-US" smtClean="0"/>
              <a:t>、</a:t>
            </a:r>
            <a:r>
              <a:rPr lang="en-US" altLang="zh-CN" smtClean="0"/>
              <a:t>a8</a:t>
            </a:r>
            <a:r>
              <a:rPr lang="zh-CN" altLang="en-US" smtClean="0"/>
              <a:t>、</a:t>
            </a:r>
            <a:r>
              <a:rPr lang="en-US" altLang="zh-CN" smtClean="0"/>
              <a:t>a10</a:t>
            </a:r>
            <a:r>
              <a:rPr lang="zh-CN" altLang="en-US" smtClean="0"/>
              <a:t>、</a:t>
            </a:r>
            <a:r>
              <a:rPr lang="en-US" altLang="zh-CN" smtClean="0"/>
              <a:t>a11</a:t>
            </a:r>
          </a:p>
          <a:p>
            <a:endParaRPr lang="zh-CN" altLang="en-US" smtClean="0"/>
          </a:p>
        </p:txBody>
      </p:sp>
      <p:sp>
        <p:nvSpPr>
          <p:cNvPr id="23552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35E73354-1796-42C5-B504-D06192E706CA}" type="slidenum">
              <a:rPr lang="en-US" altLang="zh-CN" sz="1300">
                <a:latin typeface="Times New Roman" panose="02020603050405020304" pitchFamily="18" charset="0"/>
              </a:rPr>
              <a:pPr algn="r" eaLnBrk="1" hangingPunct="1">
                <a:buFont typeface="Arial" panose="020B0604020202020204" pitchFamily="34" charset="0"/>
                <a:buNone/>
              </a:pPr>
              <a:t>163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828914767"/>
      </p:ext>
    </p:extLst>
  </p:cSld>
  <p:clrMapOvr>
    <a:overrideClrMapping bg1="lt1" tx1="dk1" bg2="lt2" tx2="dk2" accent1="accent1" accent2="accent2" accent3="accent3" accent4="accent4" accent5="accent5" accent6="accent6" hlink="hlink" folHlink="folHlink"/>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6546" name="幻灯片图像占位符 1"/>
          <p:cNvSpPr>
            <a:spLocks noGrp="1" noRot="1" noChangeAspect="1" noChangeArrowheads="1" noTextEdit="1"/>
          </p:cNvSpPr>
          <p:nvPr>
            <p:ph type="sldImg" idx="4294967295"/>
          </p:nvPr>
        </p:nvSpPr>
        <p:spPr>
          <a:xfrm>
            <a:off x="992188" y="768350"/>
            <a:ext cx="5114925" cy="3836988"/>
          </a:xfrm>
        </p:spPr>
      </p:sp>
      <p:sp>
        <p:nvSpPr>
          <p:cNvPr id="236547" name="备注占位符 2"/>
          <p:cNvSpPr>
            <a:spLocks noGrp="1" noChangeArrowheads="1"/>
          </p:cNvSpPr>
          <p:nvPr>
            <p:ph type="body" idx="4294967295"/>
          </p:nvPr>
        </p:nvSpPr>
        <p:spPr/>
        <p:txBody>
          <a:bodyPr anchor="t">
            <a:prstTxWarp prst="textNoShape">
              <a:avLst/>
            </a:prstTxWarp>
          </a:bodyPr>
          <a:lstStyle/>
          <a:p>
            <a:r>
              <a:rPr lang="zh-CN" altLang="en-US" smtClean="0"/>
              <a:t>算法设计题：编写代码实现并测试关键路径算法</a:t>
            </a:r>
          </a:p>
          <a:p>
            <a:endParaRPr lang="zh-CN" altLang="en-US" smtClean="0"/>
          </a:p>
        </p:txBody>
      </p:sp>
      <p:sp>
        <p:nvSpPr>
          <p:cNvPr id="236548"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A03997AF-A5C4-4F47-9DC9-C53C39787622}" type="slidenum">
              <a:rPr lang="en-US" altLang="zh-CN" sz="1300">
                <a:latin typeface="Times New Roman" panose="02020603050405020304" pitchFamily="18" charset="0"/>
              </a:rPr>
              <a:pPr algn="r" eaLnBrk="1" hangingPunct="1">
                <a:buFont typeface="Arial" panose="020B0604020202020204" pitchFamily="34" charset="0"/>
                <a:buNone/>
              </a:pPr>
              <a:t>166</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93348165"/>
      </p:ext>
    </p:extLst>
  </p:cSld>
  <p:clrMapOvr>
    <a:overrideClrMapping bg1="lt1" tx1="dk1" bg2="lt2" tx2="dk2" accent1="accent1" accent2="accent2" accent3="accent3" accent4="accent4" accent5="accent5" accent6="accent6" hlink="hlink" folHlink="folHlink"/>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xfrm>
            <a:off x="992188" y="768350"/>
            <a:ext cx="5114925" cy="3836988"/>
          </a:xfrm>
          <a:ln/>
        </p:spPr>
      </p:sp>
      <p:sp>
        <p:nvSpPr>
          <p:cNvPr id="225283" name="备注占位符 2"/>
          <p:cNvSpPr>
            <a:spLocks noGrp="1"/>
          </p:cNvSpPr>
          <p:nvPr>
            <p:ph type="body" idx="1"/>
          </p:nvPr>
        </p:nvSpPr>
        <p:spPr>
          <a:noFill/>
        </p:spPr>
        <p:txBody>
          <a:bodyPr/>
          <a:lstStyle/>
          <a:p>
            <a:endParaRPr lang="zh-CN" altLang="en-US" smtClean="0"/>
          </a:p>
        </p:txBody>
      </p:sp>
      <p:sp>
        <p:nvSpPr>
          <p:cNvPr id="22528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08427164-C409-46A5-B6C6-158938B29984}" type="slidenum">
              <a:rPr lang="zh-CN" altLang="en-US" sz="1200" b="0">
                <a:latin typeface="Garamond" panose="02020404030301010803" pitchFamily="18" charset="0"/>
                <a:ea typeface="宋体" panose="02010600030101010101" pitchFamily="2" charset="-122"/>
              </a:rPr>
              <a:pPr/>
              <a:t>167</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22889981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168</a:t>
            </a:fld>
            <a:endParaRPr lang="zh-CN" altLang="en-US">
              <a:latin typeface="Arial" panose="020B0604020202020204" pitchFamily="34" charset="0"/>
            </a:endParaRPr>
          </a:p>
        </p:txBody>
      </p:sp>
    </p:spTree>
    <p:extLst>
      <p:ext uri="{BB962C8B-B14F-4D97-AF65-F5344CB8AC3E}">
        <p14:creationId xmlns:p14="http://schemas.microsoft.com/office/powerpoint/2010/main" val="2256533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8418" name="幻灯片图像占位符 1"/>
          <p:cNvSpPr>
            <a:spLocks noGrp="1" noRot="1" noChangeAspect="1" noChangeArrowheads="1" noTextEdit="1"/>
          </p:cNvSpPr>
          <p:nvPr>
            <p:ph type="sldImg" idx="4294967295"/>
          </p:nvPr>
        </p:nvSpPr>
        <p:spPr>
          <a:xfrm>
            <a:off x="992188" y="768350"/>
            <a:ext cx="5114925" cy="3836988"/>
          </a:xfrm>
        </p:spPr>
      </p:sp>
      <p:sp>
        <p:nvSpPr>
          <p:cNvPr id="188419" name="备注占位符 2"/>
          <p:cNvSpPr>
            <a:spLocks noGrp="1" noChangeArrowheads="1"/>
          </p:cNvSpPr>
          <p:nvPr>
            <p:ph type="body" idx="4294967295"/>
          </p:nvPr>
        </p:nvSpPr>
        <p:spPr/>
        <p:txBody>
          <a:bodyPr anchor="t">
            <a:prstTxWarp prst="textNoShape">
              <a:avLst/>
            </a:prstTxWarp>
          </a:bodyPr>
          <a:lstStyle/>
          <a:p>
            <a:r>
              <a:rPr lang="zh-CN" altLang="en-US" smtClean="0"/>
              <a:t>网络：带权的连通图？？</a:t>
            </a:r>
            <a:endParaRPr lang="en-US" altLang="zh-CN" smtClean="0"/>
          </a:p>
          <a:p>
            <a:endParaRPr lang="en-US" altLang="zh-CN" smtClean="0"/>
          </a:p>
          <a:p>
            <a:r>
              <a:rPr lang="en-US" altLang="zh-CN" smtClean="0"/>
              <a:t>Weighted Undirected Graph </a:t>
            </a:r>
            <a:r>
              <a:rPr lang="zh-CN" altLang="en-US" smtClean="0"/>
              <a:t>带权无向图</a:t>
            </a:r>
            <a:endParaRPr lang="en-US" altLang="zh-CN" smtClean="0"/>
          </a:p>
          <a:p>
            <a:endParaRPr lang="zh-CN" altLang="en-US" smtClean="0"/>
          </a:p>
        </p:txBody>
      </p:sp>
      <p:sp>
        <p:nvSpPr>
          <p:cNvPr id="18842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CA6E519C-52FE-4E87-919F-1D28006C6A34}" type="slidenum">
              <a:rPr lang="en-US" altLang="zh-CN" sz="1300">
                <a:latin typeface="Times New Roman" panose="02020603050405020304" pitchFamily="18" charset="0"/>
              </a:rPr>
              <a:pPr algn="r" eaLnBrk="1" hangingPunct="1">
                <a:buFont typeface="Wingdings" panose="05000000000000000000" pitchFamily="2" charset="2"/>
                <a:buChar char="•"/>
              </a:pPr>
              <a:t>14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068368808"/>
      </p:ext>
    </p:extLst>
  </p:cSld>
  <p:clrMapOvr>
    <a:overrideClrMapping bg1="lt1" tx1="dk1" bg2="lt2" tx2="dk2" accent1="accent1" accent2="accent2" accent3="accent3" accent4="accent4" accent5="accent5" accent6="accent6" hlink="hlink" folHlink="folHlink"/>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7570" name="幻灯片图像占位符 1"/>
          <p:cNvSpPr>
            <a:spLocks noGrp="1" noRot="1" noChangeAspect="1" noChangeArrowheads="1" noTextEdit="1"/>
          </p:cNvSpPr>
          <p:nvPr>
            <p:ph type="sldImg" idx="4294967295"/>
          </p:nvPr>
        </p:nvSpPr>
        <p:spPr>
          <a:xfrm>
            <a:off x="992188" y="768350"/>
            <a:ext cx="5114925" cy="3836988"/>
          </a:xfrm>
        </p:spPr>
      </p:sp>
      <p:sp>
        <p:nvSpPr>
          <p:cNvPr id="237571" name="备注占位符 2"/>
          <p:cNvSpPr>
            <a:spLocks noGrp="1" noChangeArrowheads="1"/>
          </p:cNvSpPr>
          <p:nvPr>
            <p:ph type="body" idx="4294967295"/>
          </p:nvPr>
        </p:nvSpPr>
        <p:spPr/>
        <p:txBody>
          <a:bodyPr anchor="t">
            <a:prstTxWarp prst="textNoShape">
              <a:avLst/>
            </a:prstTxWarp>
          </a:bodyPr>
          <a:lstStyle/>
          <a:p>
            <a:r>
              <a:rPr lang="zh-CN" altLang="en-US" smtClean="0"/>
              <a:t>这是上海铁路局目前仍在使用的行包托运软件中的一部分内部算法。该题目采用</a:t>
            </a:r>
            <a:r>
              <a:rPr lang="en-US" altLang="zh-CN" smtClean="0"/>
              <a:t>1995</a:t>
            </a:r>
            <a:r>
              <a:rPr lang="zh-CN" altLang="en-US" smtClean="0"/>
              <a:t>年年底我国铁路运输网的真实数据进行编程和运行验证。</a:t>
            </a:r>
          </a:p>
          <a:p>
            <a:endParaRPr lang="zh-CN" altLang="en-US" smtClean="0"/>
          </a:p>
        </p:txBody>
      </p:sp>
      <p:sp>
        <p:nvSpPr>
          <p:cNvPr id="237572"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E5A32D07-6152-4986-8AA4-ED677E8F764B}" type="slidenum">
              <a:rPr lang="en-US" altLang="zh-CN" sz="1300">
                <a:latin typeface="Times New Roman" panose="02020603050405020304" pitchFamily="18" charset="0"/>
              </a:rPr>
              <a:pPr algn="r" eaLnBrk="1" hangingPunct="1">
                <a:buFont typeface="Arial" panose="020B0604020202020204" pitchFamily="34" charset="0"/>
                <a:buNone/>
              </a:pPr>
              <a:t>170</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31990116"/>
      </p:ext>
    </p:extLst>
  </p:cSld>
  <p:clrMapOvr>
    <a:overrideClrMapping bg1="lt1" tx1="dk1" bg2="lt2" tx2="dk2" accent1="accent1" accent2="accent2" accent3="accent3" accent4="accent4" accent5="accent5" accent6="accent6" hlink="hlink" folHlink="folHlink"/>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8594" name="幻灯片图像占位符 1"/>
          <p:cNvSpPr>
            <a:spLocks noGrp="1" noRot="1" noChangeAspect="1" noChangeArrowheads="1" noTextEdit="1"/>
          </p:cNvSpPr>
          <p:nvPr>
            <p:ph type="sldImg" idx="4294967295"/>
          </p:nvPr>
        </p:nvSpPr>
        <p:spPr>
          <a:xfrm>
            <a:off x="992188" y="768350"/>
            <a:ext cx="5114925" cy="3836988"/>
          </a:xfrm>
        </p:spPr>
      </p:sp>
      <p:sp>
        <p:nvSpPr>
          <p:cNvPr id="238595" name="备注占位符 2"/>
          <p:cNvSpPr>
            <a:spLocks noGrp="1" noChangeArrowheads="1"/>
          </p:cNvSpPr>
          <p:nvPr>
            <p:ph type="body" idx="4294967295"/>
          </p:nvPr>
        </p:nvSpPr>
        <p:spPr/>
        <p:txBody>
          <a:bodyPr anchor="t">
            <a:prstTxWarp prst="textNoShape">
              <a:avLst/>
            </a:prstTxWarp>
          </a:bodyPr>
          <a:lstStyle/>
          <a:p>
            <a:r>
              <a:rPr lang="zh-CN" altLang="en-US" smtClean="0"/>
              <a:t>这是上海铁路局目前仍在使用的行包托运软件中的一部分内部算法。该题目采用</a:t>
            </a:r>
            <a:r>
              <a:rPr lang="en-US" altLang="zh-CN" smtClean="0"/>
              <a:t>1995</a:t>
            </a:r>
            <a:r>
              <a:rPr lang="zh-CN" altLang="en-US" smtClean="0"/>
              <a:t>年年底我国铁路运输网的真实数据进行编程和运行验证。</a:t>
            </a:r>
          </a:p>
          <a:p>
            <a:endParaRPr lang="zh-CN" altLang="en-US" smtClean="0"/>
          </a:p>
        </p:txBody>
      </p:sp>
      <p:sp>
        <p:nvSpPr>
          <p:cNvPr id="238596"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B4DFDB97-57C5-4BC2-B58C-6994ADD1AB3C}" type="slidenum">
              <a:rPr lang="en-US" altLang="zh-CN" sz="1300">
                <a:latin typeface="Times New Roman" panose="02020603050405020304" pitchFamily="18" charset="0"/>
              </a:rPr>
              <a:pPr algn="r" eaLnBrk="1" hangingPunct="1">
                <a:buFont typeface="Arial" panose="020B0604020202020204" pitchFamily="34" charset="0"/>
                <a:buNone/>
              </a:pPr>
              <a:t>171</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221460357"/>
      </p:ext>
    </p:extLst>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944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F79182F9-D084-42DA-BB9E-7FDF93ADC941}" type="slidenum">
              <a:rPr lang="en-US" altLang="zh-CN" sz="1300">
                <a:latin typeface="Times New Roman" panose="02020603050405020304" pitchFamily="18" charset="0"/>
              </a:rPr>
              <a:pPr algn="r" eaLnBrk="1" hangingPunct="1">
                <a:buFont typeface="Wingdings" panose="05000000000000000000" pitchFamily="2" charset="2"/>
                <a:buChar char="•"/>
              </a:pPr>
              <a:t>17</a:t>
            </a:fld>
            <a:endParaRPr lang="en-US" altLang="zh-CN" sz="1300">
              <a:latin typeface="Times New Roman" panose="02020603050405020304" pitchFamily="18" charset="0"/>
            </a:endParaRPr>
          </a:p>
        </p:txBody>
      </p:sp>
      <p:sp>
        <p:nvSpPr>
          <p:cNvPr id="189443" name="Rectangle 2"/>
          <p:cNvSpPr>
            <a:spLocks noGrp="1" noRot="1" noChangeAspect="1" noChangeArrowheads="1" noTextEdit="1"/>
          </p:cNvSpPr>
          <p:nvPr>
            <p:ph type="sldImg" idx="4294967295"/>
          </p:nvPr>
        </p:nvSpPr>
        <p:spPr>
          <a:xfrm>
            <a:off x="992188" y="768350"/>
            <a:ext cx="5114925" cy="3836988"/>
          </a:xfrm>
        </p:spPr>
      </p:sp>
      <p:sp>
        <p:nvSpPr>
          <p:cNvPr id="18944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例：图</a:t>
            </a:r>
            <a:r>
              <a:rPr lang="en-US" altLang="zh-CN" smtClean="0"/>
              <a:t>G</a:t>
            </a:r>
            <a:r>
              <a:rPr lang="en-US" altLang="zh-CN" baseline="-30000" smtClean="0"/>
              <a:t>2</a:t>
            </a:r>
            <a:r>
              <a:rPr lang="zh-CN" altLang="en-US" smtClean="0"/>
              <a:t>中</a:t>
            </a:r>
            <a:r>
              <a:rPr lang="en-US" altLang="zh-CN" smtClean="0"/>
              <a:t>v</a:t>
            </a:r>
            <a:r>
              <a:rPr lang="en-US" altLang="zh-CN" baseline="-30000" smtClean="0"/>
              <a:t>1</a:t>
            </a:r>
            <a:r>
              <a:rPr lang="zh-CN" altLang="en-US" smtClean="0"/>
              <a:t>的度为</a:t>
            </a:r>
            <a:r>
              <a:rPr lang="en-US" altLang="zh-CN" smtClean="0"/>
              <a:t>3</a:t>
            </a:r>
            <a:r>
              <a:rPr lang="zh-CN" altLang="en-US" smtClean="0"/>
              <a:t>。 </a:t>
            </a:r>
          </a:p>
          <a:p>
            <a:pPr eaLnBrk="1" hangingPunct="1"/>
            <a:r>
              <a:rPr lang="zh-CN" altLang="en-US" smtClean="0"/>
              <a:t>例：图</a:t>
            </a:r>
            <a:r>
              <a:rPr lang="en-US" altLang="zh-CN" smtClean="0"/>
              <a:t>G1</a:t>
            </a:r>
            <a:r>
              <a:rPr lang="zh-CN" altLang="en-US" smtClean="0"/>
              <a:t>中，顶点</a:t>
            </a:r>
            <a:r>
              <a:rPr lang="en-US" altLang="zh-CN" smtClean="0"/>
              <a:t>v</a:t>
            </a:r>
            <a:r>
              <a:rPr lang="en-US" altLang="zh-CN" baseline="-30000" smtClean="0"/>
              <a:t>2</a:t>
            </a:r>
            <a:r>
              <a:rPr lang="zh-CN" altLang="en-US" smtClean="0"/>
              <a:t>的入度</a:t>
            </a:r>
            <a:r>
              <a:rPr lang="en-US" altLang="zh-CN" smtClean="0"/>
              <a:t>ID(v</a:t>
            </a:r>
            <a:r>
              <a:rPr lang="en-US" altLang="zh-CN" baseline="-30000" smtClean="0"/>
              <a:t>2</a:t>
            </a:r>
            <a:r>
              <a:rPr lang="en-US" altLang="zh-CN" smtClean="0"/>
              <a:t>)=1</a:t>
            </a:r>
            <a:r>
              <a:rPr lang="zh-CN" altLang="en-US" smtClean="0"/>
              <a:t>，顶点</a:t>
            </a:r>
            <a:r>
              <a:rPr lang="en-US" altLang="zh-CN" smtClean="0"/>
              <a:t>v</a:t>
            </a:r>
            <a:r>
              <a:rPr lang="en-US" altLang="zh-CN" baseline="-30000" smtClean="0"/>
              <a:t>2</a:t>
            </a:r>
            <a:r>
              <a:rPr lang="zh-CN" altLang="en-US" smtClean="0"/>
              <a:t>的出度</a:t>
            </a:r>
            <a:r>
              <a:rPr lang="en-US" altLang="zh-CN" smtClean="0"/>
              <a:t>OD(v</a:t>
            </a:r>
            <a:r>
              <a:rPr lang="en-US" altLang="zh-CN" baseline="-30000" smtClean="0"/>
              <a:t>2</a:t>
            </a:r>
            <a:r>
              <a:rPr lang="en-US" altLang="zh-CN" smtClean="0"/>
              <a:t>)=2</a:t>
            </a:r>
            <a:r>
              <a:rPr lang="zh-CN" altLang="en-US" smtClean="0"/>
              <a:t>，度</a:t>
            </a:r>
            <a:r>
              <a:rPr lang="en-US" altLang="zh-CN" smtClean="0"/>
              <a:t>TD(v</a:t>
            </a:r>
            <a:r>
              <a:rPr lang="en-US" altLang="zh-CN" baseline="-30000" smtClean="0"/>
              <a:t>2</a:t>
            </a:r>
            <a:r>
              <a:rPr lang="en-US" altLang="zh-CN" smtClean="0"/>
              <a:t>)=ID(v</a:t>
            </a:r>
            <a:r>
              <a:rPr lang="en-US" altLang="zh-CN" baseline="-30000" smtClean="0"/>
              <a:t>2</a:t>
            </a:r>
            <a:r>
              <a:rPr lang="en-US" altLang="zh-CN" smtClean="0"/>
              <a:t>)+OD(v</a:t>
            </a:r>
            <a:r>
              <a:rPr lang="en-US" altLang="zh-CN" baseline="-30000" smtClean="0"/>
              <a:t>2</a:t>
            </a:r>
            <a:r>
              <a:rPr lang="en-US" altLang="zh-CN" smtClean="0"/>
              <a:t>)=3 </a:t>
            </a:r>
          </a:p>
          <a:p>
            <a:pPr eaLnBrk="1" hangingPunct="1"/>
            <a:endParaRPr lang="en-US" altLang="zh-CN" smtClean="0"/>
          </a:p>
        </p:txBody>
      </p:sp>
    </p:spTree>
    <p:extLst>
      <p:ext uri="{BB962C8B-B14F-4D97-AF65-F5344CB8AC3E}">
        <p14:creationId xmlns:p14="http://schemas.microsoft.com/office/powerpoint/2010/main" val="759186798"/>
      </p:ext>
    </p:extLst>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046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EE1F5DD9-0471-4777-91EC-35CFD8A09A90}" type="slidenum">
              <a:rPr lang="en-US" altLang="zh-CN" sz="1300">
                <a:latin typeface="Times New Roman" panose="02020603050405020304" pitchFamily="18" charset="0"/>
              </a:rPr>
              <a:pPr algn="r" eaLnBrk="1" hangingPunct="1">
                <a:buFont typeface="Wingdings" panose="05000000000000000000" pitchFamily="2" charset="2"/>
                <a:buChar char="•"/>
              </a:pPr>
              <a:t>18</a:t>
            </a:fld>
            <a:endParaRPr lang="en-US" altLang="zh-CN" sz="1300">
              <a:latin typeface="Times New Roman" panose="02020603050405020304" pitchFamily="18" charset="0"/>
            </a:endParaRPr>
          </a:p>
        </p:txBody>
      </p:sp>
      <p:sp>
        <p:nvSpPr>
          <p:cNvPr id="190467" name="Rectangle 2"/>
          <p:cNvSpPr>
            <a:spLocks noGrp="1" noRot="1" noChangeAspect="1" noChangeArrowheads="1" noTextEdit="1"/>
          </p:cNvSpPr>
          <p:nvPr>
            <p:ph type="sldImg" idx="4294967295"/>
          </p:nvPr>
        </p:nvSpPr>
        <p:spPr>
          <a:xfrm>
            <a:off x="992188" y="768350"/>
            <a:ext cx="5114925" cy="3836988"/>
          </a:xfrm>
        </p:spPr>
      </p:sp>
      <p:sp>
        <p:nvSpPr>
          <p:cNvPr id="19046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例：在图</a:t>
            </a:r>
            <a:r>
              <a:rPr lang="en-US" altLang="zh-CN" smtClean="0"/>
              <a:t>G</a:t>
            </a:r>
            <a:r>
              <a:rPr lang="en-US" altLang="zh-CN" baseline="-30000" smtClean="0"/>
              <a:t>2</a:t>
            </a:r>
            <a:r>
              <a:rPr lang="zh-CN" altLang="en-US" smtClean="0"/>
              <a:t>中，从</a:t>
            </a:r>
            <a:r>
              <a:rPr lang="en-US" altLang="zh-CN" smtClean="0"/>
              <a:t>v</a:t>
            </a:r>
            <a:r>
              <a:rPr lang="en-US" altLang="zh-CN" baseline="-30000" smtClean="0"/>
              <a:t>1</a:t>
            </a:r>
            <a:r>
              <a:rPr lang="zh-CN" altLang="en-US" smtClean="0"/>
              <a:t>到</a:t>
            </a:r>
            <a:r>
              <a:rPr lang="en-US" altLang="zh-CN" smtClean="0"/>
              <a:t>v</a:t>
            </a:r>
            <a:r>
              <a:rPr lang="en-US" altLang="zh-CN" baseline="-30000" smtClean="0"/>
              <a:t>3</a:t>
            </a:r>
            <a:r>
              <a:rPr lang="zh-CN" altLang="en-US" smtClean="0"/>
              <a:t>可以通过边</a:t>
            </a:r>
            <a:r>
              <a:rPr lang="en-US" altLang="zh-CN" smtClean="0"/>
              <a:t>(v</a:t>
            </a:r>
            <a:r>
              <a:rPr lang="en-US" altLang="zh-CN" baseline="-30000" smtClean="0"/>
              <a:t>1</a:t>
            </a:r>
            <a:r>
              <a:rPr lang="en-US" altLang="zh-CN" smtClean="0"/>
              <a:t>,v</a:t>
            </a:r>
            <a:r>
              <a:rPr lang="en-US" altLang="zh-CN" baseline="-30000" smtClean="0"/>
              <a:t>2</a:t>
            </a:r>
            <a:r>
              <a:rPr lang="en-US" altLang="zh-CN" smtClean="0"/>
              <a:t>)</a:t>
            </a:r>
            <a:r>
              <a:rPr lang="zh-CN" altLang="en-US" smtClean="0"/>
              <a:t>、</a:t>
            </a:r>
            <a:r>
              <a:rPr lang="en-US" altLang="zh-CN" smtClean="0"/>
              <a:t>(v</a:t>
            </a:r>
            <a:r>
              <a:rPr lang="en-US" altLang="zh-CN" baseline="-30000" smtClean="0"/>
              <a:t>2</a:t>
            </a:r>
            <a:r>
              <a:rPr lang="en-US" altLang="zh-CN" smtClean="0"/>
              <a:t>,v</a:t>
            </a:r>
            <a:r>
              <a:rPr lang="en-US" altLang="zh-CN" baseline="-30000" smtClean="0"/>
              <a:t>4</a:t>
            </a:r>
            <a:r>
              <a:rPr lang="en-US" altLang="zh-CN" smtClean="0"/>
              <a:t>)</a:t>
            </a:r>
            <a:r>
              <a:rPr lang="zh-CN" altLang="en-US" smtClean="0"/>
              <a:t>、</a:t>
            </a:r>
            <a:r>
              <a:rPr lang="en-US" altLang="zh-CN" smtClean="0"/>
              <a:t>(v</a:t>
            </a:r>
            <a:r>
              <a:rPr lang="en-US" altLang="zh-CN" baseline="-30000" smtClean="0"/>
              <a:t>4</a:t>
            </a:r>
            <a:r>
              <a:rPr lang="en-US" altLang="zh-CN" smtClean="0"/>
              <a:t>,v</a:t>
            </a:r>
            <a:r>
              <a:rPr lang="en-US" altLang="zh-CN" baseline="-30000" smtClean="0"/>
              <a:t>3</a:t>
            </a:r>
            <a:r>
              <a:rPr lang="en-US" altLang="zh-CN" smtClean="0"/>
              <a:t>)</a:t>
            </a:r>
            <a:r>
              <a:rPr lang="zh-CN" altLang="en-US" smtClean="0"/>
              <a:t>而到达，其路径记为</a:t>
            </a:r>
            <a:r>
              <a:rPr lang="en-US" altLang="zh-CN" smtClean="0"/>
              <a:t>(v</a:t>
            </a:r>
            <a:r>
              <a:rPr lang="en-US" altLang="zh-CN" baseline="-30000" smtClean="0"/>
              <a:t>1</a:t>
            </a:r>
            <a:r>
              <a:rPr lang="en-US" altLang="zh-CN" smtClean="0"/>
              <a:t>,v</a:t>
            </a:r>
            <a:r>
              <a:rPr lang="en-US" altLang="zh-CN" baseline="-30000" smtClean="0"/>
              <a:t>2</a:t>
            </a:r>
            <a:r>
              <a:rPr lang="en-US" altLang="zh-CN" smtClean="0"/>
              <a:t>,v</a:t>
            </a:r>
            <a:r>
              <a:rPr lang="en-US" altLang="zh-CN" baseline="-30000" smtClean="0"/>
              <a:t>4</a:t>
            </a:r>
            <a:r>
              <a:rPr lang="en-US" altLang="zh-CN" smtClean="0"/>
              <a:t>,v</a:t>
            </a:r>
            <a:r>
              <a:rPr lang="en-US" altLang="zh-CN" baseline="-30000" smtClean="0"/>
              <a:t>3</a:t>
            </a:r>
            <a:r>
              <a:rPr lang="en-US" altLang="zh-CN" smtClean="0"/>
              <a:t>)</a:t>
            </a:r>
            <a:r>
              <a:rPr lang="zh-CN" altLang="en-US" smtClean="0"/>
              <a:t>，路径长度等于</a:t>
            </a:r>
            <a:r>
              <a:rPr lang="en-US" altLang="zh-CN" smtClean="0"/>
              <a:t>3</a:t>
            </a:r>
            <a:r>
              <a:rPr lang="zh-CN" altLang="en-US" smtClean="0"/>
              <a:t>。 </a:t>
            </a:r>
          </a:p>
          <a:p>
            <a:pPr eaLnBrk="1" hangingPunct="1"/>
            <a:r>
              <a:rPr lang="zh-CN" altLang="en-US" smtClean="0"/>
              <a:t>例：图</a:t>
            </a:r>
            <a:r>
              <a:rPr lang="en-US" altLang="zh-CN" smtClean="0"/>
              <a:t>7.1</a:t>
            </a:r>
            <a:r>
              <a:rPr lang="zh-CN" altLang="en-US" smtClean="0"/>
              <a:t>中的</a:t>
            </a:r>
            <a:r>
              <a:rPr lang="en-US" altLang="zh-CN" smtClean="0"/>
              <a:t>G</a:t>
            </a:r>
            <a:r>
              <a:rPr lang="en-US" altLang="zh-CN" baseline="-30000" smtClean="0"/>
              <a:t>1</a:t>
            </a:r>
            <a:r>
              <a:rPr lang="en-US" altLang="zh-CN" smtClean="0"/>
              <a:t>,</a:t>
            </a:r>
            <a:r>
              <a:rPr lang="zh-CN" altLang="en-US" smtClean="0"/>
              <a:t>从</a:t>
            </a:r>
            <a:r>
              <a:rPr lang="en-US" altLang="zh-CN" smtClean="0"/>
              <a:t>v</a:t>
            </a:r>
            <a:r>
              <a:rPr lang="en-US" altLang="zh-CN" baseline="-30000" smtClean="0"/>
              <a:t>1</a:t>
            </a:r>
            <a:r>
              <a:rPr lang="zh-CN" altLang="en-US" smtClean="0"/>
              <a:t>到</a:t>
            </a:r>
            <a:r>
              <a:rPr lang="en-US" altLang="zh-CN" smtClean="0"/>
              <a:t>v</a:t>
            </a:r>
            <a:r>
              <a:rPr lang="en-US" altLang="zh-CN" baseline="-30000" smtClean="0"/>
              <a:t>3</a:t>
            </a:r>
            <a:r>
              <a:rPr lang="zh-CN" altLang="en-US" smtClean="0"/>
              <a:t>的路径通过弧</a:t>
            </a:r>
            <a:r>
              <a:rPr lang="en-US" altLang="zh-CN" smtClean="0"/>
              <a:t>&lt;v</a:t>
            </a:r>
            <a:r>
              <a:rPr lang="en-US" altLang="zh-CN" baseline="-30000" smtClean="0"/>
              <a:t>1</a:t>
            </a:r>
            <a:r>
              <a:rPr lang="en-US" altLang="zh-CN" smtClean="0"/>
              <a:t>,v</a:t>
            </a:r>
            <a:r>
              <a:rPr lang="en-US" altLang="zh-CN" baseline="-30000" smtClean="0"/>
              <a:t>2</a:t>
            </a:r>
            <a:r>
              <a:rPr lang="en-US" altLang="zh-CN" smtClean="0"/>
              <a:t>&gt;</a:t>
            </a:r>
            <a:r>
              <a:rPr lang="zh-CN" altLang="en-US" smtClean="0"/>
              <a:t>，</a:t>
            </a:r>
            <a:r>
              <a:rPr lang="en-US" altLang="zh-CN" smtClean="0"/>
              <a:t>&lt;v</a:t>
            </a:r>
            <a:r>
              <a:rPr lang="en-US" altLang="zh-CN" baseline="-30000" smtClean="0"/>
              <a:t>2</a:t>
            </a:r>
            <a:r>
              <a:rPr lang="en-US" altLang="zh-CN" smtClean="0"/>
              <a:t>,v</a:t>
            </a:r>
            <a:r>
              <a:rPr lang="en-US" altLang="zh-CN" baseline="-30000" smtClean="0"/>
              <a:t>3</a:t>
            </a:r>
            <a:r>
              <a:rPr lang="en-US" altLang="zh-CN" smtClean="0"/>
              <a:t>&gt;</a:t>
            </a:r>
            <a:r>
              <a:rPr lang="zh-CN" altLang="en-US" smtClean="0"/>
              <a:t>而到达，其路径可记为</a:t>
            </a:r>
            <a:r>
              <a:rPr lang="en-US" altLang="zh-CN" smtClean="0"/>
              <a:t>&lt;v</a:t>
            </a:r>
            <a:r>
              <a:rPr lang="en-US" altLang="zh-CN" baseline="-30000" smtClean="0"/>
              <a:t>1</a:t>
            </a:r>
            <a:r>
              <a:rPr lang="en-US" altLang="zh-CN" smtClean="0"/>
              <a:t>,v</a:t>
            </a:r>
            <a:r>
              <a:rPr lang="en-US" altLang="zh-CN" baseline="-30000" smtClean="0"/>
              <a:t>2</a:t>
            </a:r>
            <a:r>
              <a:rPr lang="en-US" altLang="zh-CN" smtClean="0"/>
              <a:t>,v</a:t>
            </a:r>
            <a:r>
              <a:rPr lang="en-US" altLang="zh-CN" baseline="-30000" smtClean="0"/>
              <a:t>3</a:t>
            </a:r>
            <a:r>
              <a:rPr lang="en-US" altLang="zh-CN" smtClean="0"/>
              <a:t>&gt;</a:t>
            </a:r>
            <a:r>
              <a:rPr lang="zh-CN" altLang="en-US" smtClean="0"/>
              <a:t>，路径长度为</a:t>
            </a:r>
            <a:r>
              <a:rPr lang="en-US" altLang="zh-CN" smtClean="0"/>
              <a:t>2</a:t>
            </a:r>
            <a:r>
              <a:rPr lang="zh-CN" altLang="en-US" smtClean="0"/>
              <a:t>。 </a:t>
            </a:r>
          </a:p>
          <a:p>
            <a:pPr eaLnBrk="1" hangingPunct="1"/>
            <a:endParaRPr lang="en-US" altLang="zh-CN" smtClean="0"/>
          </a:p>
        </p:txBody>
      </p:sp>
    </p:spTree>
    <p:extLst>
      <p:ext uri="{BB962C8B-B14F-4D97-AF65-F5344CB8AC3E}">
        <p14:creationId xmlns:p14="http://schemas.microsoft.com/office/powerpoint/2010/main" val="1215824336"/>
      </p:ext>
    </p:extLst>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149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980BB4F4-B59C-4B03-A74A-2CDD0E31FBFA}" type="slidenum">
              <a:rPr lang="en-US" altLang="zh-CN" sz="1300">
                <a:latin typeface="Times New Roman" panose="02020603050405020304" pitchFamily="18" charset="0"/>
              </a:rPr>
              <a:pPr algn="r" eaLnBrk="1" hangingPunct="1">
                <a:buFont typeface="Wingdings" panose="05000000000000000000" pitchFamily="2" charset="2"/>
                <a:buChar char="•"/>
              </a:pPr>
              <a:t>19</a:t>
            </a:fld>
            <a:endParaRPr lang="en-US" altLang="zh-CN" sz="1300">
              <a:latin typeface="Times New Roman" panose="02020603050405020304" pitchFamily="18" charset="0"/>
            </a:endParaRPr>
          </a:p>
        </p:txBody>
      </p:sp>
      <p:sp>
        <p:nvSpPr>
          <p:cNvPr id="191491" name="Rectangle 2"/>
          <p:cNvSpPr>
            <a:spLocks noGrp="1" noRot="1" noChangeAspect="1" noChangeArrowheads="1" noTextEdit="1"/>
          </p:cNvSpPr>
          <p:nvPr>
            <p:ph type="sldImg" idx="4294967295"/>
          </p:nvPr>
        </p:nvSpPr>
        <p:spPr>
          <a:xfrm>
            <a:off x="992188" y="768350"/>
            <a:ext cx="5114925" cy="3836988"/>
          </a:xfrm>
        </p:spPr>
      </p:sp>
      <p:sp>
        <p:nvSpPr>
          <p:cNvPr id="191492" name="Rectangle 3"/>
          <p:cNvSpPr>
            <a:spLocks noGrp="1" noChangeArrowheads="1"/>
          </p:cNvSpPr>
          <p:nvPr>
            <p:ph type="body" idx="4294967295"/>
          </p:nvPr>
        </p:nvSpPr>
        <p:spPr/>
        <p:txBody>
          <a:bodyPr anchor="t">
            <a:prstTxWarp prst="textNoShape">
              <a:avLst/>
            </a:prstTxWarp>
          </a:bodyPr>
          <a:lstStyle/>
          <a:p>
            <a:r>
              <a:rPr lang="zh-CN" altLang="en-US" smtClean="0"/>
              <a:t>无向图中，如果两个结点之间有平行边，容</a:t>
            </a:r>
          </a:p>
          <a:p>
            <a:r>
              <a:rPr lang="zh-CN" altLang="en-US" smtClean="0"/>
              <a:t>易让人误看作</a:t>
            </a:r>
            <a:r>
              <a:rPr lang="zh-CN" altLang="en-US" b="1" smtClean="0">
                <a:latin typeface="Times New Roman" panose="02020603050405020304" pitchFamily="18" charset="0"/>
              </a:rPr>
              <a:t>“</a:t>
            </a:r>
            <a:r>
              <a:rPr lang="zh-CN" altLang="en-US" b="1" smtClean="0"/>
              <a:t>环</a:t>
            </a:r>
            <a:r>
              <a:rPr lang="zh-CN" altLang="en-US" b="1" smtClean="0">
                <a:latin typeface="Times New Roman" panose="02020603050405020304" pitchFamily="18" charset="0"/>
              </a:rPr>
              <a:t>”</a:t>
            </a:r>
            <a:endParaRPr lang="zh-CN" altLang="en-US" b="1" smtClean="0"/>
          </a:p>
          <a:p>
            <a:pPr eaLnBrk="1" hangingPunct="1"/>
            <a:r>
              <a:rPr lang="zh-CN" altLang="en-US" smtClean="0"/>
              <a:t>有向图两条边可以构成环</a:t>
            </a:r>
          </a:p>
          <a:p>
            <a:r>
              <a:rPr lang="zh-CN" altLang="en-US" smtClean="0"/>
              <a:t>有向无环图（</a:t>
            </a:r>
            <a:r>
              <a:rPr lang="en-US" altLang="zh-CN" b="1" smtClean="0"/>
              <a:t>directed acyclic graph</a:t>
            </a:r>
            <a:r>
              <a:rPr lang="zh-CN" altLang="en-US" b="1" smtClean="0"/>
              <a:t>，简</a:t>
            </a:r>
          </a:p>
          <a:p>
            <a:r>
              <a:rPr lang="zh-CN" altLang="en-US" smtClean="0"/>
              <a:t>写为</a:t>
            </a:r>
            <a:r>
              <a:rPr lang="en-US" altLang="zh-CN" b="1" smtClean="0"/>
              <a:t>DAG</a:t>
            </a:r>
            <a:r>
              <a:rPr lang="zh-CN" altLang="en-US" b="1" smtClean="0"/>
              <a:t>）</a:t>
            </a:r>
            <a:endParaRPr lang="en-US" altLang="zh-CN" b="1" smtClean="0"/>
          </a:p>
          <a:p>
            <a:r>
              <a:rPr lang="zh-CN" altLang="en-US" smtClean="0"/>
              <a:t>有根的图</a:t>
            </a:r>
          </a:p>
          <a:p>
            <a:r>
              <a:rPr lang="zh-CN" altLang="en-US" smtClean="0"/>
              <a:t>􀂄 一个有向图中，若存在一个顶点</a:t>
            </a:r>
            <a:r>
              <a:rPr lang="en-US" altLang="zh-CN" b="1" smtClean="0"/>
              <a:t>V0</a:t>
            </a:r>
            <a:r>
              <a:rPr lang="zh-CN" altLang="en-US" b="1" smtClean="0"/>
              <a:t>，从此顶点</a:t>
            </a:r>
          </a:p>
          <a:p>
            <a:r>
              <a:rPr lang="zh-CN" altLang="en-US" smtClean="0"/>
              <a:t>有路径可以到达图中其它所有顶点，则称此有</a:t>
            </a:r>
          </a:p>
          <a:p>
            <a:r>
              <a:rPr lang="zh-CN" altLang="en-US" smtClean="0"/>
              <a:t>向图为有根图，</a:t>
            </a:r>
            <a:r>
              <a:rPr lang="en-US" altLang="zh-CN" b="1" smtClean="0"/>
              <a:t>V0</a:t>
            </a:r>
            <a:r>
              <a:rPr lang="zh-CN" altLang="en-US" b="1" smtClean="0"/>
              <a:t>称作图的根。</a:t>
            </a:r>
          </a:p>
          <a:p>
            <a:r>
              <a:rPr lang="zh-CN" altLang="en-US" smtClean="0"/>
              <a:t>􀂄 树、森林</a:t>
            </a:r>
          </a:p>
          <a:p>
            <a:pPr eaLnBrk="1" hangingPunct="1"/>
            <a:endParaRPr lang="en-US" altLang="zh-CN" smtClean="0"/>
          </a:p>
        </p:txBody>
      </p:sp>
    </p:spTree>
    <p:extLst>
      <p:ext uri="{BB962C8B-B14F-4D97-AF65-F5344CB8AC3E}">
        <p14:creationId xmlns:p14="http://schemas.microsoft.com/office/powerpoint/2010/main" val="1188658716"/>
      </p:ext>
    </p:extLst>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2514"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12FD0D91-9548-470F-AC2B-A0B78A98D588}" type="slidenum">
              <a:rPr lang="en-US" altLang="zh-CN" sz="1300">
                <a:latin typeface="Times New Roman" panose="02020603050405020304" pitchFamily="18" charset="0"/>
              </a:rPr>
              <a:pPr algn="r" eaLnBrk="1" hangingPunct="1">
                <a:buFont typeface="Wingdings" panose="05000000000000000000" pitchFamily="2" charset="2"/>
                <a:buChar char="•"/>
              </a:pPr>
              <a:t>20</a:t>
            </a:fld>
            <a:endParaRPr lang="en-US" altLang="zh-CN" sz="1300">
              <a:latin typeface="Times New Roman" panose="02020603050405020304" pitchFamily="18" charset="0"/>
            </a:endParaRPr>
          </a:p>
        </p:txBody>
      </p:sp>
      <p:sp>
        <p:nvSpPr>
          <p:cNvPr id="192515" name="Rectangle 2"/>
          <p:cNvSpPr>
            <a:spLocks noGrp="1" noRot="1" noChangeAspect="1" noChangeArrowheads="1" noTextEdit="1"/>
          </p:cNvSpPr>
          <p:nvPr>
            <p:ph type="sldImg" idx="4294967295"/>
          </p:nvPr>
        </p:nvSpPr>
        <p:spPr>
          <a:xfrm>
            <a:off x="992188" y="768350"/>
            <a:ext cx="5114925" cy="3836988"/>
          </a:xfrm>
        </p:spPr>
      </p:sp>
      <p:sp>
        <p:nvSpPr>
          <p:cNvPr id="192516"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a:t>
            </a:r>
            <a:r>
              <a:rPr lang="en-US" altLang="zh-CN" smtClean="0"/>
              <a:t>G</a:t>
            </a:r>
            <a:r>
              <a:rPr lang="en-US" altLang="zh-CN" baseline="-30000" smtClean="0"/>
              <a:t>2</a:t>
            </a:r>
            <a:r>
              <a:rPr lang="zh-CN" altLang="en-US" smtClean="0"/>
              <a:t>和</a:t>
            </a:r>
            <a:r>
              <a:rPr lang="en-US" altLang="zh-CN" smtClean="0"/>
              <a:t>G</a:t>
            </a:r>
            <a:r>
              <a:rPr lang="en-US" altLang="zh-CN" baseline="-30000" smtClean="0"/>
              <a:t>3</a:t>
            </a:r>
            <a:r>
              <a:rPr lang="zh-CN" altLang="en-US" smtClean="0"/>
              <a:t>都是连通图，</a:t>
            </a:r>
            <a:r>
              <a:rPr lang="zh-CN" altLang="en-US" smtClean="0">
                <a:latin typeface="宋体" panose="02010600030101010101" pitchFamily="2" charset="-122"/>
              </a:rPr>
              <a:t>而下图中的</a:t>
            </a:r>
            <a:r>
              <a:rPr lang="en-US" altLang="zh-CN" smtClean="0"/>
              <a:t>G</a:t>
            </a:r>
            <a:r>
              <a:rPr lang="en-US" altLang="zh-CN" baseline="-30000" smtClean="0"/>
              <a:t>4</a:t>
            </a:r>
            <a:r>
              <a:rPr lang="zh-CN" altLang="en-US" smtClean="0">
                <a:latin typeface="宋体" panose="02010600030101010101" pitchFamily="2" charset="-122"/>
              </a:rPr>
              <a:t>，则不是连通图，但它有两个连通分量</a:t>
            </a:r>
            <a:r>
              <a:rPr lang="en-US" altLang="zh-CN" smtClean="0"/>
              <a:t>H</a:t>
            </a:r>
            <a:r>
              <a:rPr lang="en-US" altLang="zh-CN" baseline="-30000" smtClean="0"/>
              <a:t>1</a:t>
            </a:r>
            <a:r>
              <a:rPr lang="zh-CN" altLang="en-US" smtClean="0">
                <a:latin typeface="宋体" panose="02010600030101010101" pitchFamily="2" charset="-122"/>
              </a:rPr>
              <a:t>和</a:t>
            </a:r>
            <a:r>
              <a:rPr lang="en-US" altLang="zh-CN" smtClean="0"/>
              <a:t>H</a:t>
            </a:r>
            <a:r>
              <a:rPr lang="en-US" altLang="zh-CN" baseline="-30000" smtClean="0"/>
              <a:t>2</a:t>
            </a:r>
            <a:r>
              <a:rPr lang="zh-CN" altLang="en-US" smtClean="0"/>
              <a:t>。</a:t>
            </a:r>
          </a:p>
          <a:p>
            <a:pPr eaLnBrk="1" hangingPunct="1"/>
            <a:endParaRPr lang="en-US" altLang="zh-CN" smtClean="0"/>
          </a:p>
        </p:txBody>
      </p:sp>
    </p:spTree>
    <p:extLst>
      <p:ext uri="{BB962C8B-B14F-4D97-AF65-F5344CB8AC3E}">
        <p14:creationId xmlns:p14="http://schemas.microsoft.com/office/powerpoint/2010/main" val="1978153290"/>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Rectangle 11"/>
          <p:cNvSpPr>
            <a:spLocks noGrp="1"/>
          </p:cNvSpPr>
          <p:nvPr>
            <p:ph type="dt" sz="half" idx="10"/>
          </p:nvPr>
        </p:nvSpPr>
        <p:spPr>
          <a:ln/>
        </p:spPr>
        <p:txBody>
          <a:bodyPr/>
          <a:lstStyle>
            <a:lvl1pPr>
              <a:defRPr/>
            </a:lvl1pPr>
          </a:lstStyle>
          <a:p>
            <a:pPr>
              <a:defRPr/>
            </a:pPr>
            <a:endParaRPr lang="en-US" altLang="x-none"/>
          </a:p>
        </p:txBody>
      </p:sp>
      <p:sp>
        <p:nvSpPr>
          <p:cNvPr id="5" name="Rectangle 12"/>
          <p:cNvSpPr>
            <a:spLocks noGrp="1"/>
          </p:cNvSpPr>
          <p:nvPr>
            <p:ph type="ftr" sz="quarter" idx="11"/>
          </p:nvPr>
        </p:nvSpPr>
        <p:spPr>
          <a:ln/>
        </p:spPr>
        <p:txBody>
          <a:bodyPr/>
          <a:lstStyle>
            <a:lvl1pPr>
              <a:defRPr/>
            </a:lvl1pPr>
          </a:lstStyle>
          <a:p>
            <a:pPr>
              <a:defRPr/>
            </a:pPr>
            <a:endParaRPr lang="en-US" altLang="x-none"/>
          </a:p>
        </p:txBody>
      </p:sp>
      <p:sp>
        <p:nvSpPr>
          <p:cNvPr id="6" name="Rectangle 13"/>
          <p:cNvSpPr>
            <a:spLocks noGrp="1"/>
          </p:cNvSpPr>
          <p:nvPr>
            <p:ph type="sldNum" sz="quarter" idx="12"/>
          </p:nvPr>
        </p:nvSpPr>
        <p:spPr>
          <a:ln/>
        </p:spPr>
        <p:txBody>
          <a:bodyPr/>
          <a:lstStyle>
            <a:lvl1pPr>
              <a:defRPr/>
            </a:lvl1pPr>
          </a:lstStyle>
          <a:p>
            <a:fld id="{17D6564D-F282-4DCD-9A93-B73F1BEE043C}" type="slidenum">
              <a:rPr altLang="zh-CN"/>
              <a:pPr/>
              <a:t>‹#›</a:t>
            </a:fld>
            <a:endParaRPr lang="zh-CN" altLang="zh-CN"/>
          </a:p>
        </p:txBody>
      </p:sp>
    </p:spTree>
    <p:extLst>
      <p:ext uri="{BB962C8B-B14F-4D97-AF65-F5344CB8AC3E}">
        <p14:creationId xmlns:p14="http://schemas.microsoft.com/office/powerpoint/2010/main" val="3721752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p:cNvSpPr>
          <p:nvPr>
            <p:ph type="dt" sz="half" idx="10"/>
          </p:nvPr>
        </p:nvSpPr>
        <p:spPr>
          <a:ln/>
        </p:spPr>
        <p:txBody>
          <a:bodyPr/>
          <a:lstStyle>
            <a:lvl1pPr>
              <a:defRPr/>
            </a:lvl1pPr>
          </a:lstStyle>
          <a:p>
            <a:pPr>
              <a:defRPr/>
            </a:pPr>
            <a:endParaRPr lang="en-US" altLang="x-none"/>
          </a:p>
        </p:txBody>
      </p:sp>
      <p:sp>
        <p:nvSpPr>
          <p:cNvPr id="5" name="Rectangle 12"/>
          <p:cNvSpPr>
            <a:spLocks noGrp="1"/>
          </p:cNvSpPr>
          <p:nvPr>
            <p:ph type="ftr" sz="quarter" idx="11"/>
          </p:nvPr>
        </p:nvSpPr>
        <p:spPr>
          <a:ln/>
        </p:spPr>
        <p:txBody>
          <a:bodyPr/>
          <a:lstStyle>
            <a:lvl1pPr>
              <a:defRPr/>
            </a:lvl1pPr>
          </a:lstStyle>
          <a:p>
            <a:pPr>
              <a:defRPr/>
            </a:pPr>
            <a:endParaRPr lang="en-US" altLang="x-none"/>
          </a:p>
        </p:txBody>
      </p:sp>
      <p:sp>
        <p:nvSpPr>
          <p:cNvPr id="6" name="Rectangle 13"/>
          <p:cNvSpPr>
            <a:spLocks noGrp="1"/>
          </p:cNvSpPr>
          <p:nvPr>
            <p:ph type="sldNum" sz="quarter" idx="12"/>
          </p:nvPr>
        </p:nvSpPr>
        <p:spPr>
          <a:ln/>
        </p:spPr>
        <p:txBody>
          <a:bodyPr/>
          <a:lstStyle>
            <a:lvl1pPr>
              <a:defRPr/>
            </a:lvl1pPr>
          </a:lstStyle>
          <a:p>
            <a:fld id="{91A21BE8-78C8-4FCB-B12C-9CD12C463926}" type="slidenum">
              <a:rPr altLang="zh-CN"/>
              <a:pPr/>
              <a:t>‹#›</a:t>
            </a:fld>
            <a:endParaRPr lang="zh-CN" altLang="zh-CN"/>
          </a:p>
        </p:txBody>
      </p:sp>
    </p:spTree>
    <p:extLst>
      <p:ext uri="{BB962C8B-B14F-4D97-AF65-F5344CB8AC3E}">
        <p14:creationId xmlns:p14="http://schemas.microsoft.com/office/powerpoint/2010/main" val="428664521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F81C4FB-2203-41DA-95BF-01C78C0B2E68}" type="slidenum">
              <a:rPr lang="en-US" altLang="zh-CN"/>
              <a:pPr/>
              <a:t>‹#›</a:t>
            </a:fld>
            <a:endParaRPr lang="en-US" altLang="zh-CN"/>
          </a:p>
        </p:txBody>
      </p:sp>
    </p:spTree>
    <p:extLst>
      <p:ext uri="{BB962C8B-B14F-4D97-AF65-F5344CB8AC3E}">
        <p14:creationId xmlns:p14="http://schemas.microsoft.com/office/powerpoint/2010/main" val="16315466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1EEB7C3A-6782-4902-8094-B5DF9C1412F4}" type="slidenum">
              <a:rPr lang="en-US" altLang="zh-CN"/>
              <a:pPr/>
              <a:t>‹#›</a:t>
            </a:fld>
            <a:endParaRPr lang="en-US" altLang="zh-CN"/>
          </a:p>
        </p:txBody>
      </p:sp>
    </p:spTree>
    <p:extLst>
      <p:ext uri="{BB962C8B-B14F-4D97-AF65-F5344CB8AC3E}">
        <p14:creationId xmlns:p14="http://schemas.microsoft.com/office/powerpoint/2010/main" val="273283800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EC811B02-53B7-42DF-8D56-B60212DC4C94}" type="slidenum">
              <a:rPr lang="en-US" altLang="zh-CN"/>
              <a:pPr/>
              <a:t>‹#›</a:t>
            </a:fld>
            <a:endParaRPr lang="en-US" altLang="zh-CN"/>
          </a:p>
        </p:txBody>
      </p:sp>
    </p:spTree>
    <p:extLst>
      <p:ext uri="{BB962C8B-B14F-4D97-AF65-F5344CB8AC3E}">
        <p14:creationId xmlns:p14="http://schemas.microsoft.com/office/powerpoint/2010/main" val="390687215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3E950295-E9C8-4799-8368-71F1AE9BA0A0}" type="slidenum">
              <a:rPr lang="en-US" altLang="zh-CN"/>
              <a:pPr/>
              <a:t>‹#›</a:t>
            </a:fld>
            <a:endParaRPr lang="en-US" altLang="zh-CN"/>
          </a:p>
        </p:txBody>
      </p:sp>
    </p:spTree>
    <p:extLst>
      <p:ext uri="{BB962C8B-B14F-4D97-AF65-F5344CB8AC3E}">
        <p14:creationId xmlns:p14="http://schemas.microsoft.com/office/powerpoint/2010/main" val="53233437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1826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51450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04650A24-C75B-496A-A5B0-B37CAA5CC998}" type="slidenum">
              <a:rPr lang="en-US" altLang="zh-CN"/>
              <a:pPr/>
              <a:t>‹#›</a:t>
            </a:fld>
            <a:endParaRPr lang="en-US" altLang="zh-CN"/>
          </a:p>
        </p:txBody>
      </p:sp>
    </p:spTree>
    <p:extLst>
      <p:ext uri="{BB962C8B-B14F-4D97-AF65-F5344CB8AC3E}">
        <p14:creationId xmlns:p14="http://schemas.microsoft.com/office/powerpoint/2010/main" val="70039633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3C6F600F-C224-4E73-A5D3-674022A467FE}" type="slidenum">
              <a:rPr lang="en-US" altLang="zh-CN"/>
              <a:pPr/>
              <a:t>‹#›</a:t>
            </a:fld>
            <a:endParaRPr lang="en-US" altLang="zh-CN"/>
          </a:p>
        </p:txBody>
      </p:sp>
    </p:spTree>
    <p:extLst>
      <p:ext uri="{BB962C8B-B14F-4D97-AF65-F5344CB8AC3E}">
        <p14:creationId xmlns:p14="http://schemas.microsoft.com/office/powerpoint/2010/main" val="263948473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AA5D10AA-435B-4C60-AFFB-8E5903CEBCD9}" type="slidenum">
              <a:rPr lang="en-US" altLang="zh-CN"/>
              <a:pPr/>
              <a:t>‹#›</a:t>
            </a:fld>
            <a:endParaRPr lang="en-US" altLang="zh-CN"/>
          </a:p>
        </p:txBody>
      </p:sp>
    </p:spTree>
    <p:extLst>
      <p:ext uri="{BB962C8B-B14F-4D97-AF65-F5344CB8AC3E}">
        <p14:creationId xmlns:p14="http://schemas.microsoft.com/office/powerpoint/2010/main" val="126521953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DAD43C3F-4914-47A7-94C6-C7F4ECB6B0D1}" type="slidenum">
              <a:rPr lang="en-US" altLang="zh-CN"/>
              <a:pPr/>
              <a:t>‹#›</a:t>
            </a:fld>
            <a:endParaRPr lang="en-US" altLang="zh-CN"/>
          </a:p>
        </p:txBody>
      </p:sp>
    </p:spTree>
    <p:extLst>
      <p:ext uri="{BB962C8B-B14F-4D97-AF65-F5344CB8AC3E}">
        <p14:creationId xmlns:p14="http://schemas.microsoft.com/office/powerpoint/2010/main" val="232819971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D99D172A-D889-4749-B1CE-8C3CF75A0E32}" type="slidenum">
              <a:rPr lang="en-US" altLang="zh-CN"/>
              <a:pPr/>
              <a:t>‹#›</a:t>
            </a:fld>
            <a:endParaRPr lang="en-US" altLang="zh-CN"/>
          </a:p>
        </p:txBody>
      </p:sp>
    </p:spTree>
    <p:extLst>
      <p:ext uri="{BB962C8B-B14F-4D97-AF65-F5344CB8AC3E}">
        <p14:creationId xmlns:p14="http://schemas.microsoft.com/office/powerpoint/2010/main" val="153046761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FDFF906-280B-495E-B1F5-5AC6A75BBDD4}" type="slidenum">
              <a:rPr lang="en-US" altLang="zh-CN"/>
              <a:pPr/>
              <a:t>‹#›</a:t>
            </a:fld>
            <a:endParaRPr lang="en-US" altLang="zh-CN"/>
          </a:p>
        </p:txBody>
      </p:sp>
    </p:spTree>
    <p:extLst>
      <p:ext uri="{BB962C8B-B14F-4D97-AF65-F5344CB8AC3E}">
        <p14:creationId xmlns:p14="http://schemas.microsoft.com/office/powerpoint/2010/main" val="3243691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1" y="617538"/>
            <a:ext cx="1951038" cy="551497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150938" y="617538"/>
            <a:ext cx="5740009" cy="551497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p:cNvSpPr>
          <p:nvPr>
            <p:ph type="dt" sz="half" idx="10"/>
          </p:nvPr>
        </p:nvSpPr>
        <p:spPr>
          <a:ln/>
        </p:spPr>
        <p:txBody>
          <a:bodyPr/>
          <a:lstStyle>
            <a:lvl1pPr>
              <a:defRPr/>
            </a:lvl1pPr>
          </a:lstStyle>
          <a:p>
            <a:pPr>
              <a:defRPr/>
            </a:pPr>
            <a:endParaRPr lang="en-US" altLang="x-none"/>
          </a:p>
        </p:txBody>
      </p:sp>
      <p:sp>
        <p:nvSpPr>
          <p:cNvPr id="5" name="Rectangle 12"/>
          <p:cNvSpPr>
            <a:spLocks noGrp="1"/>
          </p:cNvSpPr>
          <p:nvPr>
            <p:ph type="ftr" sz="quarter" idx="11"/>
          </p:nvPr>
        </p:nvSpPr>
        <p:spPr>
          <a:ln/>
        </p:spPr>
        <p:txBody>
          <a:bodyPr/>
          <a:lstStyle>
            <a:lvl1pPr>
              <a:defRPr/>
            </a:lvl1pPr>
          </a:lstStyle>
          <a:p>
            <a:pPr>
              <a:defRPr/>
            </a:pPr>
            <a:endParaRPr lang="en-US" altLang="x-none"/>
          </a:p>
        </p:txBody>
      </p:sp>
      <p:sp>
        <p:nvSpPr>
          <p:cNvPr id="6" name="Rectangle 13"/>
          <p:cNvSpPr>
            <a:spLocks noGrp="1"/>
          </p:cNvSpPr>
          <p:nvPr>
            <p:ph type="sldNum" sz="quarter" idx="12"/>
          </p:nvPr>
        </p:nvSpPr>
        <p:spPr>
          <a:ln/>
        </p:spPr>
        <p:txBody>
          <a:bodyPr/>
          <a:lstStyle>
            <a:lvl1pPr>
              <a:defRPr/>
            </a:lvl1pPr>
          </a:lstStyle>
          <a:p>
            <a:fld id="{B45FC99B-7B38-4E1B-8A7D-ABE0788FACDF}" type="slidenum">
              <a:rPr altLang="zh-CN"/>
              <a:pPr/>
              <a:t>‹#›</a:t>
            </a:fld>
            <a:endParaRPr lang="zh-CN" altLang="zh-CN"/>
          </a:p>
        </p:txBody>
      </p:sp>
    </p:spTree>
    <p:extLst>
      <p:ext uri="{BB962C8B-B14F-4D97-AF65-F5344CB8AC3E}">
        <p14:creationId xmlns:p14="http://schemas.microsoft.com/office/powerpoint/2010/main" val="233032636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93DDA892-E07E-48D4-B3FE-D8D7238A0CC0}" type="slidenum">
              <a:rPr lang="en-US" altLang="zh-CN"/>
              <a:pPr/>
              <a:t>‹#›</a:t>
            </a:fld>
            <a:endParaRPr lang="en-US" altLang="zh-CN"/>
          </a:p>
        </p:txBody>
      </p:sp>
    </p:spTree>
    <p:extLst>
      <p:ext uri="{BB962C8B-B14F-4D97-AF65-F5344CB8AC3E}">
        <p14:creationId xmlns:p14="http://schemas.microsoft.com/office/powerpoint/2010/main" val="280881727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4CFBF976-7C27-4BE9-9957-E448FF406CAB}" type="slidenum">
              <a:rPr lang="en-US" altLang="zh-CN"/>
              <a:pPr/>
              <a:t>‹#›</a:t>
            </a:fld>
            <a:endParaRPr lang="en-US" altLang="zh-CN"/>
          </a:p>
        </p:txBody>
      </p:sp>
    </p:spTree>
    <p:extLst>
      <p:ext uri="{BB962C8B-B14F-4D97-AF65-F5344CB8AC3E}">
        <p14:creationId xmlns:p14="http://schemas.microsoft.com/office/powerpoint/2010/main" val="127726252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Tree>
    <p:extLst>
      <p:ext uri="{BB962C8B-B14F-4D97-AF65-F5344CB8AC3E}">
        <p14:creationId xmlns:p14="http://schemas.microsoft.com/office/powerpoint/2010/main" val="397441713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221503689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Tree>
    <p:extLst>
      <p:ext uri="{BB962C8B-B14F-4D97-AF65-F5344CB8AC3E}">
        <p14:creationId xmlns:p14="http://schemas.microsoft.com/office/powerpoint/2010/main" val="38565615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323850" y="1557338"/>
            <a:ext cx="4135438" cy="4495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11688" y="1557338"/>
            <a:ext cx="4137025" cy="4495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279196876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319542222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noProof="1" smtClean="0"/>
              <a:t>单击此处编辑母版标题样式</a:t>
            </a:r>
            <a:endParaRPr lang="zh-CN" altLang="en-US" noProof="1"/>
          </a:p>
        </p:txBody>
      </p:sp>
    </p:spTree>
    <p:extLst>
      <p:ext uri="{BB962C8B-B14F-4D97-AF65-F5344CB8AC3E}">
        <p14:creationId xmlns:p14="http://schemas.microsoft.com/office/powerpoint/2010/main" val="60192351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63775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Tree>
    <p:extLst>
      <p:ext uri="{BB962C8B-B14F-4D97-AF65-F5344CB8AC3E}">
        <p14:creationId xmlns:p14="http://schemas.microsoft.com/office/powerpoint/2010/main" val="1900251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13"/>
          <p:cNvSpPr>
            <a:spLocks noGrp="1" noChangeArrowheads="1"/>
          </p:cNvSpPr>
          <p:nvPr>
            <p:ph type="sldNum" sz="quarter" idx="12"/>
          </p:nvPr>
        </p:nvSpPr>
        <p:spPr>
          <a:ln/>
        </p:spPr>
        <p:txBody>
          <a:bodyPr/>
          <a:lstStyle>
            <a:lvl1pPr>
              <a:defRPr/>
            </a:lvl1pPr>
          </a:lstStyle>
          <a:p>
            <a:fld id="{1D1CBF07-BB0E-4429-98AC-EDD2ED787131}" type="slidenum">
              <a:rPr lang="en-US" altLang="zh-CN"/>
              <a:pPr/>
              <a:t>‹#›</a:t>
            </a:fld>
            <a:endParaRPr lang="en-US" altLang="zh-CN"/>
          </a:p>
        </p:txBody>
      </p:sp>
    </p:spTree>
    <p:extLst>
      <p:ext uri="{BB962C8B-B14F-4D97-AF65-F5344CB8AC3E}">
        <p14:creationId xmlns:p14="http://schemas.microsoft.com/office/powerpoint/2010/main" val="182036591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Tree>
    <p:extLst>
      <p:ext uri="{BB962C8B-B14F-4D97-AF65-F5344CB8AC3E}">
        <p14:creationId xmlns:p14="http://schemas.microsoft.com/office/powerpoint/2010/main" val="335365746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339014255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3688" y="365125"/>
            <a:ext cx="2105025" cy="5688013"/>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323850" y="365125"/>
            <a:ext cx="6167438" cy="5688013"/>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3950707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13"/>
          <p:cNvSpPr>
            <a:spLocks noGrp="1" noChangeArrowheads="1"/>
          </p:cNvSpPr>
          <p:nvPr>
            <p:ph type="sldNum" sz="quarter" idx="12"/>
          </p:nvPr>
        </p:nvSpPr>
        <p:spPr>
          <a:ln/>
        </p:spPr>
        <p:txBody>
          <a:bodyPr/>
          <a:lstStyle>
            <a:lvl1pPr>
              <a:defRPr/>
            </a:lvl1pPr>
          </a:lstStyle>
          <a:p>
            <a:fld id="{7655A85A-DD65-4AE7-825C-71D8CC2505B2}" type="slidenum">
              <a:rPr lang="en-US" altLang="zh-CN"/>
              <a:pPr/>
              <a:t>‹#›</a:t>
            </a:fld>
            <a:endParaRPr lang="en-US" altLang="zh-CN"/>
          </a:p>
        </p:txBody>
      </p:sp>
    </p:spTree>
    <p:extLst>
      <p:ext uri="{BB962C8B-B14F-4D97-AF65-F5344CB8AC3E}">
        <p14:creationId xmlns:p14="http://schemas.microsoft.com/office/powerpoint/2010/main" val="20943551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13"/>
          <p:cNvSpPr>
            <a:spLocks noGrp="1" noChangeArrowheads="1"/>
          </p:cNvSpPr>
          <p:nvPr>
            <p:ph type="sldNum" sz="quarter" idx="12"/>
          </p:nvPr>
        </p:nvSpPr>
        <p:spPr>
          <a:ln/>
        </p:spPr>
        <p:txBody>
          <a:bodyPr/>
          <a:lstStyle>
            <a:lvl1pPr>
              <a:defRPr/>
            </a:lvl1pPr>
          </a:lstStyle>
          <a:p>
            <a:fld id="{EDE482CB-2C49-44C6-A2CC-456F45EBDEC7}" type="slidenum">
              <a:rPr lang="en-US" altLang="zh-CN"/>
              <a:pPr/>
              <a:t>‹#›</a:t>
            </a:fld>
            <a:endParaRPr lang="en-US" altLang="zh-CN"/>
          </a:p>
        </p:txBody>
      </p:sp>
    </p:spTree>
    <p:extLst>
      <p:ext uri="{BB962C8B-B14F-4D97-AF65-F5344CB8AC3E}">
        <p14:creationId xmlns:p14="http://schemas.microsoft.com/office/powerpoint/2010/main" val="1244792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1826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51450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7" name="Rectangle 13"/>
          <p:cNvSpPr>
            <a:spLocks noGrp="1" noChangeArrowheads="1"/>
          </p:cNvSpPr>
          <p:nvPr>
            <p:ph type="sldNum" sz="quarter" idx="12"/>
          </p:nvPr>
        </p:nvSpPr>
        <p:spPr>
          <a:ln/>
        </p:spPr>
        <p:txBody>
          <a:bodyPr/>
          <a:lstStyle>
            <a:lvl1pPr>
              <a:defRPr/>
            </a:lvl1pPr>
          </a:lstStyle>
          <a:p>
            <a:fld id="{017133C1-8B15-4769-AFDE-7490D15BA804}" type="slidenum">
              <a:rPr lang="en-US" altLang="zh-CN"/>
              <a:pPr/>
              <a:t>‹#›</a:t>
            </a:fld>
            <a:endParaRPr lang="en-US" altLang="zh-CN"/>
          </a:p>
        </p:txBody>
      </p:sp>
    </p:spTree>
    <p:extLst>
      <p:ext uri="{BB962C8B-B14F-4D97-AF65-F5344CB8AC3E}">
        <p14:creationId xmlns:p14="http://schemas.microsoft.com/office/powerpoint/2010/main" val="42238711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9" name="Rectangle 13"/>
          <p:cNvSpPr>
            <a:spLocks noGrp="1" noChangeArrowheads="1"/>
          </p:cNvSpPr>
          <p:nvPr>
            <p:ph type="sldNum" sz="quarter" idx="12"/>
          </p:nvPr>
        </p:nvSpPr>
        <p:spPr>
          <a:ln/>
        </p:spPr>
        <p:txBody>
          <a:bodyPr/>
          <a:lstStyle>
            <a:lvl1pPr>
              <a:defRPr/>
            </a:lvl1pPr>
          </a:lstStyle>
          <a:p>
            <a:fld id="{519FE0D7-8A3A-4798-A007-C462B976F3C6}" type="slidenum">
              <a:rPr lang="en-US" altLang="zh-CN"/>
              <a:pPr/>
              <a:t>‹#›</a:t>
            </a:fld>
            <a:endParaRPr lang="en-US" altLang="zh-CN"/>
          </a:p>
        </p:txBody>
      </p:sp>
    </p:spTree>
    <p:extLst>
      <p:ext uri="{BB962C8B-B14F-4D97-AF65-F5344CB8AC3E}">
        <p14:creationId xmlns:p14="http://schemas.microsoft.com/office/powerpoint/2010/main" val="240481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5" name="Rectangle 13"/>
          <p:cNvSpPr>
            <a:spLocks noGrp="1" noChangeArrowheads="1"/>
          </p:cNvSpPr>
          <p:nvPr>
            <p:ph type="sldNum" sz="quarter" idx="12"/>
          </p:nvPr>
        </p:nvSpPr>
        <p:spPr>
          <a:ln/>
        </p:spPr>
        <p:txBody>
          <a:bodyPr/>
          <a:lstStyle>
            <a:lvl1pPr>
              <a:defRPr/>
            </a:lvl1pPr>
          </a:lstStyle>
          <a:p>
            <a:fld id="{A383704C-0E81-4894-9992-16348CCAFBDE}" type="slidenum">
              <a:rPr lang="en-US" altLang="zh-CN"/>
              <a:pPr/>
              <a:t>‹#›</a:t>
            </a:fld>
            <a:endParaRPr lang="en-US" altLang="zh-CN"/>
          </a:p>
        </p:txBody>
      </p:sp>
    </p:spTree>
    <p:extLst>
      <p:ext uri="{BB962C8B-B14F-4D97-AF65-F5344CB8AC3E}">
        <p14:creationId xmlns:p14="http://schemas.microsoft.com/office/powerpoint/2010/main" val="42256878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4" name="Rectangle 13"/>
          <p:cNvSpPr>
            <a:spLocks noGrp="1" noChangeArrowheads="1"/>
          </p:cNvSpPr>
          <p:nvPr>
            <p:ph type="sldNum" sz="quarter" idx="12"/>
          </p:nvPr>
        </p:nvSpPr>
        <p:spPr>
          <a:ln/>
        </p:spPr>
        <p:txBody>
          <a:bodyPr/>
          <a:lstStyle>
            <a:lvl1pPr>
              <a:defRPr/>
            </a:lvl1pPr>
          </a:lstStyle>
          <a:p>
            <a:fld id="{390324FB-8E68-48A0-8236-8FA64C178F85}" type="slidenum">
              <a:rPr lang="en-US" altLang="zh-CN"/>
              <a:pPr/>
              <a:t>‹#›</a:t>
            </a:fld>
            <a:endParaRPr lang="en-US" altLang="zh-CN"/>
          </a:p>
        </p:txBody>
      </p:sp>
    </p:spTree>
    <p:extLst>
      <p:ext uri="{BB962C8B-B14F-4D97-AF65-F5344CB8AC3E}">
        <p14:creationId xmlns:p14="http://schemas.microsoft.com/office/powerpoint/2010/main" val="3268683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7" name="Rectangle 13"/>
          <p:cNvSpPr>
            <a:spLocks noGrp="1" noChangeArrowheads="1"/>
          </p:cNvSpPr>
          <p:nvPr>
            <p:ph type="sldNum" sz="quarter" idx="12"/>
          </p:nvPr>
        </p:nvSpPr>
        <p:spPr>
          <a:ln/>
        </p:spPr>
        <p:txBody>
          <a:bodyPr/>
          <a:lstStyle>
            <a:lvl1pPr>
              <a:defRPr/>
            </a:lvl1pPr>
          </a:lstStyle>
          <a:p>
            <a:fld id="{05397DB9-ACEE-4BB0-953F-93E34B8E456B}" type="slidenum">
              <a:rPr lang="en-US" altLang="zh-CN"/>
              <a:pPr/>
              <a:t>‹#›</a:t>
            </a:fld>
            <a:endParaRPr lang="en-US" altLang="zh-CN"/>
          </a:p>
        </p:txBody>
      </p:sp>
    </p:spTree>
    <p:extLst>
      <p:ext uri="{BB962C8B-B14F-4D97-AF65-F5344CB8AC3E}">
        <p14:creationId xmlns:p14="http://schemas.microsoft.com/office/powerpoint/2010/main" val="2949443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p:cNvSpPr>
          <p:nvPr>
            <p:ph type="dt" sz="half" idx="10"/>
          </p:nvPr>
        </p:nvSpPr>
        <p:spPr>
          <a:ln/>
        </p:spPr>
        <p:txBody>
          <a:bodyPr/>
          <a:lstStyle>
            <a:lvl1pPr>
              <a:defRPr/>
            </a:lvl1pPr>
          </a:lstStyle>
          <a:p>
            <a:pPr>
              <a:defRPr/>
            </a:pPr>
            <a:endParaRPr lang="en-US" altLang="x-none"/>
          </a:p>
        </p:txBody>
      </p:sp>
      <p:sp>
        <p:nvSpPr>
          <p:cNvPr id="5" name="Rectangle 12"/>
          <p:cNvSpPr>
            <a:spLocks noGrp="1"/>
          </p:cNvSpPr>
          <p:nvPr>
            <p:ph type="ftr" sz="quarter" idx="11"/>
          </p:nvPr>
        </p:nvSpPr>
        <p:spPr>
          <a:ln/>
        </p:spPr>
        <p:txBody>
          <a:bodyPr/>
          <a:lstStyle>
            <a:lvl1pPr>
              <a:defRPr/>
            </a:lvl1pPr>
          </a:lstStyle>
          <a:p>
            <a:pPr>
              <a:defRPr/>
            </a:pPr>
            <a:endParaRPr lang="en-US" altLang="x-none"/>
          </a:p>
        </p:txBody>
      </p:sp>
      <p:sp>
        <p:nvSpPr>
          <p:cNvPr id="6" name="Rectangle 13"/>
          <p:cNvSpPr>
            <a:spLocks noGrp="1"/>
          </p:cNvSpPr>
          <p:nvPr>
            <p:ph type="sldNum" sz="quarter" idx="12"/>
          </p:nvPr>
        </p:nvSpPr>
        <p:spPr>
          <a:ln/>
        </p:spPr>
        <p:txBody>
          <a:bodyPr/>
          <a:lstStyle>
            <a:lvl1pPr>
              <a:defRPr/>
            </a:lvl1pPr>
          </a:lstStyle>
          <a:p>
            <a:fld id="{E4132030-BE30-44E0-8D85-22AE9E7A9E09}" type="slidenum">
              <a:rPr altLang="zh-CN"/>
              <a:pPr/>
              <a:t>‹#›</a:t>
            </a:fld>
            <a:endParaRPr lang="zh-CN" altLang="zh-CN"/>
          </a:p>
        </p:txBody>
      </p:sp>
    </p:spTree>
    <p:extLst>
      <p:ext uri="{BB962C8B-B14F-4D97-AF65-F5344CB8AC3E}">
        <p14:creationId xmlns:p14="http://schemas.microsoft.com/office/powerpoint/2010/main" val="25133467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7" name="Rectangle 13"/>
          <p:cNvSpPr>
            <a:spLocks noGrp="1" noChangeArrowheads="1"/>
          </p:cNvSpPr>
          <p:nvPr>
            <p:ph type="sldNum" sz="quarter" idx="12"/>
          </p:nvPr>
        </p:nvSpPr>
        <p:spPr>
          <a:ln/>
        </p:spPr>
        <p:txBody>
          <a:bodyPr/>
          <a:lstStyle>
            <a:lvl1pPr>
              <a:defRPr/>
            </a:lvl1pPr>
          </a:lstStyle>
          <a:p>
            <a:fld id="{48CB2E64-762A-415E-AA7C-D4C00DDB3D3E}" type="slidenum">
              <a:rPr lang="en-US" altLang="zh-CN"/>
              <a:pPr/>
              <a:t>‹#›</a:t>
            </a:fld>
            <a:endParaRPr lang="en-US" altLang="zh-CN"/>
          </a:p>
        </p:txBody>
      </p:sp>
    </p:spTree>
    <p:extLst>
      <p:ext uri="{BB962C8B-B14F-4D97-AF65-F5344CB8AC3E}">
        <p14:creationId xmlns:p14="http://schemas.microsoft.com/office/powerpoint/2010/main" val="28053893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13"/>
          <p:cNvSpPr>
            <a:spLocks noGrp="1" noChangeArrowheads="1"/>
          </p:cNvSpPr>
          <p:nvPr>
            <p:ph type="sldNum" sz="quarter" idx="12"/>
          </p:nvPr>
        </p:nvSpPr>
        <p:spPr>
          <a:ln/>
        </p:spPr>
        <p:txBody>
          <a:bodyPr/>
          <a:lstStyle>
            <a:lvl1pPr>
              <a:defRPr/>
            </a:lvl1pPr>
          </a:lstStyle>
          <a:p>
            <a:fld id="{9B2B7532-EBE1-43F4-A04C-1862D0BD52FE}" type="slidenum">
              <a:rPr lang="en-US" altLang="zh-CN"/>
              <a:pPr/>
              <a:t>‹#›</a:t>
            </a:fld>
            <a:endParaRPr lang="en-US" altLang="zh-CN"/>
          </a:p>
        </p:txBody>
      </p:sp>
    </p:spTree>
    <p:extLst>
      <p:ext uri="{BB962C8B-B14F-4D97-AF65-F5344CB8AC3E}">
        <p14:creationId xmlns:p14="http://schemas.microsoft.com/office/powerpoint/2010/main" val="36162304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13"/>
          <p:cNvSpPr>
            <a:spLocks noGrp="1" noChangeArrowheads="1"/>
          </p:cNvSpPr>
          <p:nvPr>
            <p:ph type="sldNum" sz="quarter" idx="12"/>
          </p:nvPr>
        </p:nvSpPr>
        <p:spPr>
          <a:ln/>
        </p:spPr>
        <p:txBody>
          <a:bodyPr/>
          <a:lstStyle>
            <a:lvl1pPr>
              <a:defRPr/>
            </a:lvl1pPr>
          </a:lstStyle>
          <a:p>
            <a:fld id="{5086E8A3-28F1-499D-B5A5-3592CE9541BC}" type="slidenum">
              <a:rPr lang="en-US" altLang="zh-CN"/>
              <a:pPr/>
              <a:t>‹#›</a:t>
            </a:fld>
            <a:endParaRPr lang="en-US" altLang="zh-CN"/>
          </a:p>
        </p:txBody>
      </p:sp>
    </p:spTree>
    <p:extLst>
      <p:ext uri="{BB962C8B-B14F-4D97-AF65-F5344CB8AC3E}">
        <p14:creationId xmlns:p14="http://schemas.microsoft.com/office/powerpoint/2010/main" val="24435550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4D004D0-2D89-41DA-8DFA-7FAC5A709C65}" type="slidenum">
              <a:rPr lang="en-US" altLang="zh-CN"/>
              <a:pPr/>
              <a:t>‹#›</a:t>
            </a:fld>
            <a:endParaRPr lang="en-US" altLang="zh-CN"/>
          </a:p>
        </p:txBody>
      </p:sp>
    </p:spTree>
    <p:extLst>
      <p:ext uri="{BB962C8B-B14F-4D97-AF65-F5344CB8AC3E}">
        <p14:creationId xmlns:p14="http://schemas.microsoft.com/office/powerpoint/2010/main" val="22013817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2E85971-1543-447C-82ED-E654826ECE5D}" type="slidenum">
              <a:rPr lang="en-US" altLang="zh-CN"/>
              <a:pPr/>
              <a:t>‹#›</a:t>
            </a:fld>
            <a:endParaRPr lang="en-US" altLang="zh-CN"/>
          </a:p>
        </p:txBody>
      </p:sp>
    </p:spTree>
    <p:extLst>
      <p:ext uri="{BB962C8B-B14F-4D97-AF65-F5344CB8AC3E}">
        <p14:creationId xmlns:p14="http://schemas.microsoft.com/office/powerpoint/2010/main" val="259136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49B9A209-CDEE-421B-AE07-D3FC6EEA7E06}" type="slidenum">
              <a:rPr lang="en-US" altLang="zh-CN"/>
              <a:pPr/>
              <a:t>‹#›</a:t>
            </a:fld>
            <a:endParaRPr lang="en-US" altLang="zh-CN"/>
          </a:p>
        </p:txBody>
      </p:sp>
    </p:spTree>
    <p:extLst>
      <p:ext uri="{BB962C8B-B14F-4D97-AF65-F5344CB8AC3E}">
        <p14:creationId xmlns:p14="http://schemas.microsoft.com/office/powerpoint/2010/main" val="11858176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231FB49-BD69-431E-A9DB-7B1CF5E8C423}" type="slidenum">
              <a:rPr lang="en-US" altLang="zh-CN"/>
              <a:pPr/>
              <a:t>‹#›</a:t>
            </a:fld>
            <a:endParaRPr lang="en-US" altLang="zh-CN"/>
          </a:p>
        </p:txBody>
      </p:sp>
    </p:spTree>
    <p:extLst>
      <p:ext uri="{BB962C8B-B14F-4D97-AF65-F5344CB8AC3E}">
        <p14:creationId xmlns:p14="http://schemas.microsoft.com/office/powerpoint/2010/main" val="31131750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DDB42894-EA81-444B-9537-F047A2B82701}" type="slidenum">
              <a:rPr lang="en-US" altLang="zh-CN"/>
              <a:pPr/>
              <a:t>‹#›</a:t>
            </a:fld>
            <a:endParaRPr lang="en-US" altLang="zh-CN"/>
          </a:p>
        </p:txBody>
      </p:sp>
    </p:spTree>
    <p:extLst>
      <p:ext uri="{BB962C8B-B14F-4D97-AF65-F5344CB8AC3E}">
        <p14:creationId xmlns:p14="http://schemas.microsoft.com/office/powerpoint/2010/main" val="23649998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0946461D-1CE0-432C-9986-DE4012256FBF}" type="slidenum">
              <a:rPr lang="en-US" altLang="zh-CN"/>
              <a:pPr/>
              <a:t>‹#›</a:t>
            </a:fld>
            <a:endParaRPr lang="en-US" altLang="zh-CN"/>
          </a:p>
        </p:txBody>
      </p:sp>
    </p:spTree>
    <p:extLst>
      <p:ext uri="{BB962C8B-B14F-4D97-AF65-F5344CB8AC3E}">
        <p14:creationId xmlns:p14="http://schemas.microsoft.com/office/powerpoint/2010/main" val="1543074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AFB9E2D0-F405-4959-BF53-0AA46EE9E85C}" type="slidenum">
              <a:rPr lang="en-US" altLang="zh-CN"/>
              <a:pPr/>
              <a:t>‹#›</a:t>
            </a:fld>
            <a:endParaRPr lang="en-US" altLang="zh-CN"/>
          </a:p>
        </p:txBody>
      </p:sp>
    </p:spTree>
    <p:extLst>
      <p:ext uri="{BB962C8B-B14F-4D97-AF65-F5344CB8AC3E}">
        <p14:creationId xmlns:p14="http://schemas.microsoft.com/office/powerpoint/2010/main" val="3604567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p>
        </p:txBody>
      </p:sp>
      <p:sp>
        <p:nvSpPr>
          <p:cNvPr id="4" name="Rectangle 11"/>
          <p:cNvSpPr>
            <a:spLocks noGrp="1"/>
          </p:cNvSpPr>
          <p:nvPr>
            <p:ph type="dt" sz="half" idx="10"/>
          </p:nvPr>
        </p:nvSpPr>
        <p:spPr>
          <a:ln/>
        </p:spPr>
        <p:txBody>
          <a:bodyPr/>
          <a:lstStyle>
            <a:lvl1pPr>
              <a:defRPr/>
            </a:lvl1pPr>
          </a:lstStyle>
          <a:p>
            <a:pPr>
              <a:defRPr/>
            </a:pPr>
            <a:endParaRPr lang="en-US" altLang="x-none"/>
          </a:p>
        </p:txBody>
      </p:sp>
      <p:sp>
        <p:nvSpPr>
          <p:cNvPr id="5" name="Rectangle 12"/>
          <p:cNvSpPr>
            <a:spLocks noGrp="1"/>
          </p:cNvSpPr>
          <p:nvPr>
            <p:ph type="ftr" sz="quarter" idx="11"/>
          </p:nvPr>
        </p:nvSpPr>
        <p:spPr>
          <a:ln/>
        </p:spPr>
        <p:txBody>
          <a:bodyPr/>
          <a:lstStyle>
            <a:lvl1pPr>
              <a:defRPr/>
            </a:lvl1pPr>
          </a:lstStyle>
          <a:p>
            <a:pPr>
              <a:defRPr/>
            </a:pPr>
            <a:endParaRPr lang="en-US" altLang="x-none"/>
          </a:p>
        </p:txBody>
      </p:sp>
      <p:sp>
        <p:nvSpPr>
          <p:cNvPr id="6" name="Rectangle 13"/>
          <p:cNvSpPr>
            <a:spLocks noGrp="1"/>
          </p:cNvSpPr>
          <p:nvPr>
            <p:ph type="sldNum" sz="quarter" idx="12"/>
          </p:nvPr>
        </p:nvSpPr>
        <p:spPr>
          <a:ln/>
        </p:spPr>
        <p:txBody>
          <a:bodyPr/>
          <a:lstStyle>
            <a:lvl1pPr>
              <a:defRPr/>
            </a:lvl1pPr>
          </a:lstStyle>
          <a:p>
            <a:fld id="{C26A03BC-A900-4D41-A7E3-762989B2662E}" type="slidenum">
              <a:rPr altLang="zh-CN"/>
              <a:pPr/>
              <a:t>‹#›</a:t>
            </a:fld>
            <a:endParaRPr lang="zh-CN" altLang="zh-CN"/>
          </a:p>
        </p:txBody>
      </p:sp>
    </p:spTree>
    <p:extLst>
      <p:ext uri="{BB962C8B-B14F-4D97-AF65-F5344CB8AC3E}">
        <p14:creationId xmlns:p14="http://schemas.microsoft.com/office/powerpoint/2010/main" val="41550734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1F992727-16F0-4B2A-AF35-EDDB51096D1C}" type="slidenum">
              <a:rPr lang="en-US" altLang="zh-CN"/>
              <a:pPr/>
              <a:t>‹#›</a:t>
            </a:fld>
            <a:endParaRPr lang="en-US" altLang="zh-CN"/>
          </a:p>
        </p:txBody>
      </p:sp>
    </p:spTree>
    <p:extLst>
      <p:ext uri="{BB962C8B-B14F-4D97-AF65-F5344CB8AC3E}">
        <p14:creationId xmlns:p14="http://schemas.microsoft.com/office/powerpoint/2010/main" val="26721368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D4D76064-79E8-4BF5-9D79-432751535F73}" type="slidenum">
              <a:rPr lang="en-US" altLang="zh-CN"/>
              <a:pPr/>
              <a:t>‹#›</a:t>
            </a:fld>
            <a:endParaRPr lang="en-US" altLang="zh-CN"/>
          </a:p>
        </p:txBody>
      </p:sp>
    </p:spTree>
    <p:extLst>
      <p:ext uri="{BB962C8B-B14F-4D97-AF65-F5344CB8AC3E}">
        <p14:creationId xmlns:p14="http://schemas.microsoft.com/office/powerpoint/2010/main" val="42140952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4EAB01F-70F9-4B03-8B0F-22E07D9706E8}" type="slidenum">
              <a:rPr lang="en-US" altLang="zh-CN"/>
              <a:pPr/>
              <a:t>‹#›</a:t>
            </a:fld>
            <a:endParaRPr lang="en-US" altLang="zh-CN"/>
          </a:p>
        </p:txBody>
      </p:sp>
    </p:spTree>
    <p:extLst>
      <p:ext uri="{BB962C8B-B14F-4D97-AF65-F5344CB8AC3E}">
        <p14:creationId xmlns:p14="http://schemas.microsoft.com/office/powerpoint/2010/main" val="37475962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9CE66797-AA0F-4BBF-80B8-E8345DC0167B}" type="slidenum">
              <a:rPr lang="en-US" altLang="zh-CN"/>
              <a:pPr/>
              <a:t>‹#›</a:t>
            </a:fld>
            <a:endParaRPr lang="en-US" altLang="zh-CN"/>
          </a:p>
        </p:txBody>
      </p:sp>
    </p:spTree>
    <p:extLst>
      <p:ext uri="{BB962C8B-B14F-4D97-AF65-F5344CB8AC3E}">
        <p14:creationId xmlns:p14="http://schemas.microsoft.com/office/powerpoint/2010/main" val="31588616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4AC36B51-2374-438C-92DB-441B0D2C24FC}" type="slidenum">
              <a:rPr lang="en-US" altLang="zh-CN"/>
              <a:pPr/>
              <a:t>‹#›</a:t>
            </a:fld>
            <a:endParaRPr lang="en-US" altLang="zh-CN"/>
          </a:p>
        </p:txBody>
      </p:sp>
    </p:spTree>
    <p:extLst>
      <p:ext uri="{BB962C8B-B14F-4D97-AF65-F5344CB8AC3E}">
        <p14:creationId xmlns:p14="http://schemas.microsoft.com/office/powerpoint/2010/main" val="3304295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A842408-50DC-46A5-AB62-F21BD8118C76}" type="slidenum">
              <a:rPr lang="en-US" altLang="zh-CN"/>
              <a:pPr/>
              <a:t>‹#›</a:t>
            </a:fld>
            <a:endParaRPr lang="en-US" altLang="zh-CN"/>
          </a:p>
        </p:txBody>
      </p:sp>
    </p:spTree>
    <p:extLst>
      <p:ext uri="{BB962C8B-B14F-4D97-AF65-F5344CB8AC3E}">
        <p14:creationId xmlns:p14="http://schemas.microsoft.com/office/powerpoint/2010/main" val="33303048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B470C192-0E41-42EB-BA46-A1DB83DEE9B7}" type="slidenum">
              <a:rPr lang="en-US" altLang="zh-CN"/>
              <a:pPr/>
              <a:t>‹#›</a:t>
            </a:fld>
            <a:endParaRPr lang="en-US" altLang="zh-CN"/>
          </a:p>
        </p:txBody>
      </p:sp>
    </p:spTree>
    <p:extLst>
      <p:ext uri="{BB962C8B-B14F-4D97-AF65-F5344CB8AC3E}">
        <p14:creationId xmlns:p14="http://schemas.microsoft.com/office/powerpoint/2010/main" val="921821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1826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51450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825CAF0E-06B1-43A7-9BE4-5C537D3F20E2}" type="slidenum">
              <a:rPr lang="en-US" altLang="zh-CN"/>
              <a:pPr/>
              <a:t>‹#›</a:t>
            </a:fld>
            <a:endParaRPr lang="en-US" altLang="zh-CN"/>
          </a:p>
        </p:txBody>
      </p:sp>
    </p:spTree>
    <p:extLst>
      <p:ext uri="{BB962C8B-B14F-4D97-AF65-F5344CB8AC3E}">
        <p14:creationId xmlns:p14="http://schemas.microsoft.com/office/powerpoint/2010/main" val="23086965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CA66963B-5B39-484B-BB8B-EAB9BEC30273}" type="slidenum">
              <a:rPr lang="en-US" altLang="zh-CN"/>
              <a:pPr/>
              <a:t>‹#›</a:t>
            </a:fld>
            <a:endParaRPr lang="en-US" altLang="zh-CN"/>
          </a:p>
        </p:txBody>
      </p:sp>
    </p:spTree>
    <p:extLst>
      <p:ext uri="{BB962C8B-B14F-4D97-AF65-F5344CB8AC3E}">
        <p14:creationId xmlns:p14="http://schemas.microsoft.com/office/powerpoint/2010/main" val="25852879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1F89D940-64AA-4BE7-AAF6-7A0052F53BC9}" type="slidenum">
              <a:rPr lang="en-US" altLang="zh-CN"/>
              <a:pPr/>
              <a:t>‹#›</a:t>
            </a:fld>
            <a:endParaRPr lang="en-US" altLang="zh-CN"/>
          </a:p>
        </p:txBody>
      </p:sp>
    </p:spTree>
    <p:extLst>
      <p:ext uri="{BB962C8B-B14F-4D97-AF65-F5344CB8AC3E}">
        <p14:creationId xmlns:p14="http://schemas.microsoft.com/office/powerpoint/2010/main" val="3822965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182688" y="2017713"/>
            <a:ext cx="3808476"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5146612" y="2017713"/>
            <a:ext cx="3808476"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11"/>
          <p:cNvSpPr>
            <a:spLocks noGrp="1"/>
          </p:cNvSpPr>
          <p:nvPr>
            <p:ph type="dt" sz="half" idx="10"/>
          </p:nvPr>
        </p:nvSpPr>
        <p:spPr>
          <a:ln/>
        </p:spPr>
        <p:txBody>
          <a:bodyPr/>
          <a:lstStyle>
            <a:lvl1pPr>
              <a:defRPr/>
            </a:lvl1pPr>
          </a:lstStyle>
          <a:p>
            <a:pPr>
              <a:defRPr/>
            </a:pPr>
            <a:endParaRPr lang="en-US" altLang="x-none"/>
          </a:p>
        </p:txBody>
      </p:sp>
      <p:sp>
        <p:nvSpPr>
          <p:cNvPr id="6" name="Rectangle 12"/>
          <p:cNvSpPr>
            <a:spLocks noGrp="1"/>
          </p:cNvSpPr>
          <p:nvPr>
            <p:ph type="ftr" sz="quarter" idx="11"/>
          </p:nvPr>
        </p:nvSpPr>
        <p:spPr>
          <a:ln/>
        </p:spPr>
        <p:txBody>
          <a:bodyPr/>
          <a:lstStyle>
            <a:lvl1pPr>
              <a:defRPr/>
            </a:lvl1pPr>
          </a:lstStyle>
          <a:p>
            <a:pPr>
              <a:defRPr/>
            </a:pPr>
            <a:endParaRPr lang="en-US" altLang="x-none"/>
          </a:p>
        </p:txBody>
      </p:sp>
      <p:sp>
        <p:nvSpPr>
          <p:cNvPr id="7" name="Rectangle 13"/>
          <p:cNvSpPr>
            <a:spLocks noGrp="1"/>
          </p:cNvSpPr>
          <p:nvPr>
            <p:ph type="sldNum" sz="quarter" idx="12"/>
          </p:nvPr>
        </p:nvSpPr>
        <p:spPr>
          <a:ln/>
        </p:spPr>
        <p:txBody>
          <a:bodyPr/>
          <a:lstStyle>
            <a:lvl1pPr>
              <a:defRPr/>
            </a:lvl1pPr>
          </a:lstStyle>
          <a:p>
            <a:fld id="{B1D75BB8-750E-4CE4-A005-CA75319E8F28}" type="slidenum">
              <a:rPr altLang="zh-CN"/>
              <a:pPr/>
              <a:t>‹#›</a:t>
            </a:fld>
            <a:endParaRPr lang="zh-CN" altLang="zh-CN"/>
          </a:p>
        </p:txBody>
      </p:sp>
    </p:spTree>
    <p:extLst>
      <p:ext uri="{BB962C8B-B14F-4D97-AF65-F5344CB8AC3E}">
        <p14:creationId xmlns:p14="http://schemas.microsoft.com/office/powerpoint/2010/main" val="29771322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EE0DA64C-B59C-4D63-9875-15ECE91A1841}" type="slidenum">
              <a:rPr lang="en-US" altLang="zh-CN"/>
              <a:pPr/>
              <a:t>‹#›</a:t>
            </a:fld>
            <a:endParaRPr lang="en-US" altLang="zh-CN"/>
          </a:p>
        </p:txBody>
      </p:sp>
    </p:spTree>
    <p:extLst>
      <p:ext uri="{BB962C8B-B14F-4D97-AF65-F5344CB8AC3E}">
        <p14:creationId xmlns:p14="http://schemas.microsoft.com/office/powerpoint/2010/main" val="1947611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D5984C44-9975-4F85-90D2-709F83BE91B5}" type="slidenum">
              <a:rPr lang="en-US" altLang="zh-CN"/>
              <a:pPr/>
              <a:t>‹#›</a:t>
            </a:fld>
            <a:endParaRPr lang="en-US" altLang="zh-CN"/>
          </a:p>
        </p:txBody>
      </p:sp>
    </p:spTree>
    <p:extLst>
      <p:ext uri="{BB962C8B-B14F-4D97-AF65-F5344CB8AC3E}">
        <p14:creationId xmlns:p14="http://schemas.microsoft.com/office/powerpoint/2010/main" val="41846864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5A5639E2-6E6D-4FE3-8C5F-5F7B55F9C768}" type="slidenum">
              <a:rPr lang="en-US" altLang="zh-CN"/>
              <a:pPr/>
              <a:t>‹#›</a:t>
            </a:fld>
            <a:endParaRPr lang="en-US" altLang="zh-CN"/>
          </a:p>
        </p:txBody>
      </p:sp>
    </p:spTree>
    <p:extLst>
      <p:ext uri="{BB962C8B-B14F-4D97-AF65-F5344CB8AC3E}">
        <p14:creationId xmlns:p14="http://schemas.microsoft.com/office/powerpoint/2010/main" val="30132970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935157BB-3BF9-4029-9713-2B1F920B0ECF}" type="slidenum">
              <a:rPr lang="en-US" altLang="zh-CN"/>
              <a:pPr/>
              <a:t>‹#›</a:t>
            </a:fld>
            <a:endParaRPr lang="en-US" altLang="zh-CN"/>
          </a:p>
        </p:txBody>
      </p:sp>
    </p:spTree>
    <p:extLst>
      <p:ext uri="{BB962C8B-B14F-4D97-AF65-F5344CB8AC3E}">
        <p14:creationId xmlns:p14="http://schemas.microsoft.com/office/powerpoint/2010/main" val="34036393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B5937B6-F749-4528-BC90-351C98A36088}" type="slidenum">
              <a:rPr lang="en-US" altLang="zh-CN"/>
              <a:pPr/>
              <a:t>‹#›</a:t>
            </a:fld>
            <a:endParaRPr lang="en-US" altLang="zh-CN"/>
          </a:p>
        </p:txBody>
      </p:sp>
    </p:spTree>
    <p:extLst>
      <p:ext uri="{BB962C8B-B14F-4D97-AF65-F5344CB8AC3E}">
        <p14:creationId xmlns:p14="http://schemas.microsoft.com/office/powerpoint/2010/main" val="35609191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B8597C97-C7F8-4C1E-BB18-C29D8B02FA8E}" type="slidenum">
              <a:rPr lang="en-US" altLang="zh-CN"/>
              <a:pPr/>
              <a:t>‹#›</a:t>
            </a:fld>
            <a:endParaRPr lang="en-US" altLang="zh-CN"/>
          </a:p>
        </p:txBody>
      </p:sp>
    </p:spTree>
    <p:extLst>
      <p:ext uri="{BB962C8B-B14F-4D97-AF65-F5344CB8AC3E}">
        <p14:creationId xmlns:p14="http://schemas.microsoft.com/office/powerpoint/2010/main" val="27863513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C039FC5-1F9D-4B1B-87F0-49879A4AF423}" type="slidenum">
              <a:rPr lang="en-US" altLang="zh-CN"/>
              <a:pPr/>
              <a:t>‹#›</a:t>
            </a:fld>
            <a:endParaRPr lang="en-US" altLang="zh-CN"/>
          </a:p>
        </p:txBody>
      </p:sp>
    </p:spTree>
    <p:extLst>
      <p:ext uri="{BB962C8B-B14F-4D97-AF65-F5344CB8AC3E}">
        <p14:creationId xmlns:p14="http://schemas.microsoft.com/office/powerpoint/2010/main" val="37642406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B8E2F66A-9F3F-4E92-B820-C0C26B14C1D0}" type="slidenum">
              <a:rPr lang="en-US" altLang="zh-CN"/>
              <a:pPr/>
              <a:t>‹#›</a:t>
            </a:fld>
            <a:endParaRPr lang="en-US" altLang="zh-CN"/>
          </a:p>
        </p:txBody>
      </p:sp>
    </p:spTree>
    <p:extLst>
      <p:ext uri="{BB962C8B-B14F-4D97-AF65-F5344CB8AC3E}">
        <p14:creationId xmlns:p14="http://schemas.microsoft.com/office/powerpoint/2010/main" val="15840807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1826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51450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5DD75109-F01E-4266-8713-D3E90B198181}" type="slidenum">
              <a:rPr lang="en-US" altLang="zh-CN"/>
              <a:pPr/>
              <a:t>‹#›</a:t>
            </a:fld>
            <a:endParaRPr lang="en-US" altLang="zh-CN"/>
          </a:p>
        </p:txBody>
      </p:sp>
    </p:spTree>
    <p:extLst>
      <p:ext uri="{BB962C8B-B14F-4D97-AF65-F5344CB8AC3E}">
        <p14:creationId xmlns:p14="http://schemas.microsoft.com/office/powerpoint/2010/main" val="29569656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17E39B47-9AA7-4608-9E0F-10CBA7EDDFF1}" type="slidenum">
              <a:rPr lang="en-US" altLang="zh-CN"/>
              <a:pPr/>
              <a:t>‹#›</a:t>
            </a:fld>
            <a:endParaRPr lang="en-US" altLang="zh-CN"/>
          </a:p>
        </p:txBody>
      </p:sp>
    </p:spTree>
    <p:extLst>
      <p:ext uri="{BB962C8B-B14F-4D97-AF65-F5344CB8AC3E}">
        <p14:creationId xmlns:p14="http://schemas.microsoft.com/office/powerpoint/2010/main" val="1660058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11"/>
          <p:cNvSpPr>
            <a:spLocks noGrp="1"/>
          </p:cNvSpPr>
          <p:nvPr>
            <p:ph type="dt" sz="half" idx="10"/>
          </p:nvPr>
        </p:nvSpPr>
        <p:spPr>
          <a:ln/>
        </p:spPr>
        <p:txBody>
          <a:bodyPr/>
          <a:lstStyle>
            <a:lvl1pPr>
              <a:defRPr/>
            </a:lvl1pPr>
          </a:lstStyle>
          <a:p>
            <a:pPr>
              <a:defRPr/>
            </a:pPr>
            <a:endParaRPr lang="en-US" altLang="x-none"/>
          </a:p>
        </p:txBody>
      </p:sp>
      <p:sp>
        <p:nvSpPr>
          <p:cNvPr id="8" name="Rectangle 12"/>
          <p:cNvSpPr>
            <a:spLocks noGrp="1"/>
          </p:cNvSpPr>
          <p:nvPr>
            <p:ph type="ftr" sz="quarter" idx="11"/>
          </p:nvPr>
        </p:nvSpPr>
        <p:spPr>
          <a:ln/>
        </p:spPr>
        <p:txBody>
          <a:bodyPr/>
          <a:lstStyle>
            <a:lvl1pPr>
              <a:defRPr/>
            </a:lvl1pPr>
          </a:lstStyle>
          <a:p>
            <a:pPr>
              <a:defRPr/>
            </a:pPr>
            <a:endParaRPr lang="en-US" altLang="x-none"/>
          </a:p>
        </p:txBody>
      </p:sp>
      <p:sp>
        <p:nvSpPr>
          <p:cNvPr id="9" name="Rectangle 13"/>
          <p:cNvSpPr>
            <a:spLocks noGrp="1"/>
          </p:cNvSpPr>
          <p:nvPr>
            <p:ph type="sldNum" sz="quarter" idx="12"/>
          </p:nvPr>
        </p:nvSpPr>
        <p:spPr>
          <a:ln/>
        </p:spPr>
        <p:txBody>
          <a:bodyPr/>
          <a:lstStyle>
            <a:lvl1pPr>
              <a:defRPr/>
            </a:lvl1pPr>
          </a:lstStyle>
          <a:p>
            <a:fld id="{B120A3AE-9DDA-427A-BE46-0783392388AA}" type="slidenum">
              <a:rPr altLang="zh-CN"/>
              <a:pPr/>
              <a:t>‹#›</a:t>
            </a:fld>
            <a:endParaRPr lang="zh-CN" altLang="zh-CN"/>
          </a:p>
        </p:txBody>
      </p:sp>
    </p:spTree>
    <p:extLst>
      <p:ext uri="{BB962C8B-B14F-4D97-AF65-F5344CB8AC3E}">
        <p14:creationId xmlns:p14="http://schemas.microsoft.com/office/powerpoint/2010/main" val="38179748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7982B498-E424-4ABC-B94C-2AE59F97A0F4}" type="slidenum">
              <a:rPr lang="en-US" altLang="zh-CN"/>
              <a:pPr/>
              <a:t>‹#›</a:t>
            </a:fld>
            <a:endParaRPr lang="en-US" altLang="zh-CN"/>
          </a:p>
        </p:txBody>
      </p:sp>
    </p:spTree>
    <p:extLst>
      <p:ext uri="{BB962C8B-B14F-4D97-AF65-F5344CB8AC3E}">
        <p14:creationId xmlns:p14="http://schemas.microsoft.com/office/powerpoint/2010/main" val="27785987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28D787EE-3B98-4876-BF12-41D524E8AEC6}" type="slidenum">
              <a:rPr lang="en-US" altLang="zh-CN"/>
              <a:pPr/>
              <a:t>‹#›</a:t>
            </a:fld>
            <a:endParaRPr lang="en-US" altLang="zh-CN"/>
          </a:p>
        </p:txBody>
      </p:sp>
    </p:spTree>
    <p:extLst>
      <p:ext uri="{BB962C8B-B14F-4D97-AF65-F5344CB8AC3E}">
        <p14:creationId xmlns:p14="http://schemas.microsoft.com/office/powerpoint/2010/main" val="15711921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88CD7FB-01EF-414E-8516-E6148B2626D7}" type="slidenum">
              <a:rPr lang="en-US" altLang="zh-CN"/>
              <a:pPr/>
              <a:t>‹#›</a:t>
            </a:fld>
            <a:endParaRPr lang="en-US" altLang="zh-CN"/>
          </a:p>
        </p:txBody>
      </p:sp>
    </p:spTree>
    <p:extLst>
      <p:ext uri="{BB962C8B-B14F-4D97-AF65-F5344CB8AC3E}">
        <p14:creationId xmlns:p14="http://schemas.microsoft.com/office/powerpoint/2010/main" val="9153023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A9CBEE7-A580-4D38-AAED-079D00B7DC97}" type="slidenum">
              <a:rPr lang="en-US" altLang="zh-CN"/>
              <a:pPr/>
              <a:t>‹#›</a:t>
            </a:fld>
            <a:endParaRPr lang="en-US" altLang="zh-CN"/>
          </a:p>
        </p:txBody>
      </p:sp>
    </p:spTree>
    <p:extLst>
      <p:ext uri="{BB962C8B-B14F-4D97-AF65-F5344CB8AC3E}">
        <p14:creationId xmlns:p14="http://schemas.microsoft.com/office/powerpoint/2010/main" val="35655577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8B31E85-86B7-4D84-B9DC-3A152DD6C9CE}" type="slidenum">
              <a:rPr lang="en-US" altLang="zh-CN"/>
              <a:pPr/>
              <a:t>‹#›</a:t>
            </a:fld>
            <a:endParaRPr lang="en-US" altLang="zh-CN"/>
          </a:p>
        </p:txBody>
      </p:sp>
    </p:spTree>
    <p:extLst>
      <p:ext uri="{BB962C8B-B14F-4D97-AF65-F5344CB8AC3E}">
        <p14:creationId xmlns:p14="http://schemas.microsoft.com/office/powerpoint/2010/main" val="2728143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74391A36-A3E3-4372-8F46-E5E6A449366F}" type="slidenum">
              <a:rPr lang="en-US" altLang="zh-CN"/>
              <a:pPr/>
              <a:t>‹#›</a:t>
            </a:fld>
            <a:endParaRPr lang="en-US" altLang="zh-CN"/>
          </a:p>
        </p:txBody>
      </p:sp>
    </p:spTree>
    <p:extLst>
      <p:ext uri="{BB962C8B-B14F-4D97-AF65-F5344CB8AC3E}">
        <p14:creationId xmlns:p14="http://schemas.microsoft.com/office/powerpoint/2010/main" val="10745316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Tree>
    <p:extLst>
      <p:ext uri="{BB962C8B-B14F-4D97-AF65-F5344CB8AC3E}">
        <p14:creationId xmlns:p14="http://schemas.microsoft.com/office/powerpoint/2010/main" val="39364094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38286225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Tree>
    <p:extLst>
      <p:ext uri="{BB962C8B-B14F-4D97-AF65-F5344CB8AC3E}">
        <p14:creationId xmlns:p14="http://schemas.microsoft.com/office/powerpoint/2010/main" val="38320907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323850" y="1557338"/>
            <a:ext cx="4135438" cy="4495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11688" y="1557338"/>
            <a:ext cx="4137025" cy="4495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688847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11"/>
          <p:cNvSpPr>
            <a:spLocks noGrp="1"/>
          </p:cNvSpPr>
          <p:nvPr>
            <p:ph type="dt" sz="half" idx="10"/>
          </p:nvPr>
        </p:nvSpPr>
        <p:spPr>
          <a:ln/>
        </p:spPr>
        <p:txBody>
          <a:bodyPr/>
          <a:lstStyle>
            <a:lvl1pPr>
              <a:defRPr/>
            </a:lvl1pPr>
          </a:lstStyle>
          <a:p>
            <a:pPr>
              <a:defRPr/>
            </a:pPr>
            <a:endParaRPr lang="en-US" altLang="x-none"/>
          </a:p>
        </p:txBody>
      </p:sp>
      <p:sp>
        <p:nvSpPr>
          <p:cNvPr id="4" name="Rectangle 12"/>
          <p:cNvSpPr>
            <a:spLocks noGrp="1"/>
          </p:cNvSpPr>
          <p:nvPr>
            <p:ph type="ftr" sz="quarter" idx="11"/>
          </p:nvPr>
        </p:nvSpPr>
        <p:spPr>
          <a:ln/>
        </p:spPr>
        <p:txBody>
          <a:bodyPr/>
          <a:lstStyle>
            <a:lvl1pPr>
              <a:defRPr/>
            </a:lvl1pPr>
          </a:lstStyle>
          <a:p>
            <a:pPr>
              <a:defRPr/>
            </a:pPr>
            <a:endParaRPr lang="en-US" altLang="x-none"/>
          </a:p>
        </p:txBody>
      </p:sp>
      <p:sp>
        <p:nvSpPr>
          <p:cNvPr id="5" name="Rectangle 13"/>
          <p:cNvSpPr>
            <a:spLocks noGrp="1"/>
          </p:cNvSpPr>
          <p:nvPr>
            <p:ph type="sldNum" sz="quarter" idx="12"/>
          </p:nvPr>
        </p:nvSpPr>
        <p:spPr>
          <a:ln/>
        </p:spPr>
        <p:txBody>
          <a:bodyPr/>
          <a:lstStyle>
            <a:lvl1pPr>
              <a:defRPr/>
            </a:lvl1pPr>
          </a:lstStyle>
          <a:p>
            <a:fld id="{7823762F-C045-40D8-B0C9-A47A2FF17D40}" type="slidenum">
              <a:rPr altLang="zh-CN"/>
              <a:pPr/>
              <a:t>‹#›</a:t>
            </a:fld>
            <a:endParaRPr lang="zh-CN" altLang="zh-CN"/>
          </a:p>
        </p:txBody>
      </p:sp>
    </p:spTree>
    <p:extLst>
      <p:ext uri="{BB962C8B-B14F-4D97-AF65-F5344CB8AC3E}">
        <p14:creationId xmlns:p14="http://schemas.microsoft.com/office/powerpoint/2010/main" val="30056863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23606466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noProof="1" smtClean="0"/>
              <a:t>单击此处编辑母版标题样式</a:t>
            </a:r>
            <a:endParaRPr lang="zh-CN" altLang="en-US" noProof="1"/>
          </a:p>
        </p:txBody>
      </p:sp>
    </p:spTree>
    <p:extLst>
      <p:ext uri="{BB962C8B-B14F-4D97-AF65-F5344CB8AC3E}">
        <p14:creationId xmlns:p14="http://schemas.microsoft.com/office/powerpoint/2010/main" val="36134062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9026337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Tree>
    <p:extLst>
      <p:ext uri="{BB962C8B-B14F-4D97-AF65-F5344CB8AC3E}">
        <p14:creationId xmlns:p14="http://schemas.microsoft.com/office/powerpoint/2010/main" val="21653155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Tree>
    <p:extLst>
      <p:ext uri="{BB962C8B-B14F-4D97-AF65-F5344CB8AC3E}">
        <p14:creationId xmlns:p14="http://schemas.microsoft.com/office/powerpoint/2010/main" val="37788164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22823986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3688" y="365125"/>
            <a:ext cx="2105025" cy="5688013"/>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323850" y="365125"/>
            <a:ext cx="6167438" cy="5688013"/>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18176211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13"/>
          <p:cNvSpPr>
            <a:spLocks noGrp="1" noChangeArrowheads="1"/>
          </p:cNvSpPr>
          <p:nvPr>
            <p:ph type="sldNum" sz="quarter" idx="12"/>
          </p:nvPr>
        </p:nvSpPr>
        <p:spPr>
          <a:ln/>
        </p:spPr>
        <p:txBody>
          <a:bodyPr/>
          <a:lstStyle>
            <a:lvl1pPr>
              <a:defRPr/>
            </a:lvl1pPr>
          </a:lstStyle>
          <a:p>
            <a:fld id="{1898FFE9-D7DF-4D7F-AD6C-14318CC27C2F}" type="slidenum">
              <a:rPr lang="en-US" altLang="zh-CN"/>
              <a:pPr/>
              <a:t>‹#›</a:t>
            </a:fld>
            <a:endParaRPr lang="en-US" altLang="zh-CN"/>
          </a:p>
        </p:txBody>
      </p:sp>
    </p:spTree>
    <p:extLst>
      <p:ext uri="{BB962C8B-B14F-4D97-AF65-F5344CB8AC3E}">
        <p14:creationId xmlns:p14="http://schemas.microsoft.com/office/powerpoint/2010/main" val="284916697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13"/>
          <p:cNvSpPr>
            <a:spLocks noGrp="1" noChangeArrowheads="1"/>
          </p:cNvSpPr>
          <p:nvPr>
            <p:ph type="sldNum" sz="quarter" idx="12"/>
          </p:nvPr>
        </p:nvSpPr>
        <p:spPr>
          <a:ln/>
        </p:spPr>
        <p:txBody>
          <a:bodyPr/>
          <a:lstStyle>
            <a:lvl1pPr>
              <a:defRPr/>
            </a:lvl1pPr>
          </a:lstStyle>
          <a:p>
            <a:fld id="{A826CF36-6A6F-43DE-A4DC-39E7D741A249}" type="slidenum">
              <a:rPr lang="en-US" altLang="zh-CN"/>
              <a:pPr/>
              <a:t>‹#›</a:t>
            </a:fld>
            <a:endParaRPr lang="en-US" altLang="zh-CN"/>
          </a:p>
        </p:txBody>
      </p:sp>
    </p:spTree>
    <p:extLst>
      <p:ext uri="{BB962C8B-B14F-4D97-AF65-F5344CB8AC3E}">
        <p14:creationId xmlns:p14="http://schemas.microsoft.com/office/powerpoint/2010/main" val="19359021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13"/>
          <p:cNvSpPr>
            <a:spLocks noGrp="1" noChangeArrowheads="1"/>
          </p:cNvSpPr>
          <p:nvPr>
            <p:ph type="sldNum" sz="quarter" idx="12"/>
          </p:nvPr>
        </p:nvSpPr>
        <p:spPr>
          <a:ln/>
        </p:spPr>
        <p:txBody>
          <a:bodyPr/>
          <a:lstStyle>
            <a:lvl1pPr>
              <a:defRPr/>
            </a:lvl1pPr>
          </a:lstStyle>
          <a:p>
            <a:fld id="{FE531FD4-DECA-4354-8FDE-57CB90C7D47B}" type="slidenum">
              <a:rPr lang="en-US" altLang="zh-CN"/>
              <a:pPr/>
              <a:t>‹#›</a:t>
            </a:fld>
            <a:endParaRPr lang="en-US" altLang="zh-CN"/>
          </a:p>
        </p:txBody>
      </p:sp>
    </p:spTree>
    <p:extLst>
      <p:ext uri="{BB962C8B-B14F-4D97-AF65-F5344CB8AC3E}">
        <p14:creationId xmlns:p14="http://schemas.microsoft.com/office/powerpoint/2010/main" val="1938685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p:cNvSpPr>
          <p:nvPr>
            <p:ph type="dt" sz="half" idx="10"/>
          </p:nvPr>
        </p:nvSpPr>
        <p:spPr>
          <a:ln/>
        </p:spPr>
        <p:txBody>
          <a:bodyPr/>
          <a:lstStyle>
            <a:lvl1pPr>
              <a:defRPr/>
            </a:lvl1pPr>
          </a:lstStyle>
          <a:p>
            <a:pPr>
              <a:defRPr/>
            </a:pPr>
            <a:endParaRPr lang="en-US" altLang="x-none"/>
          </a:p>
        </p:txBody>
      </p:sp>
      <p:sp>
        <p:nvSpPr>
          <p:cNvPr id="3" name="Rectangle 12"/>
          <p:cNvSpPr>
            <a:spLocks noGrp="1"/>
          </p:cNvSpPr>
          <p:nvPr>
            <p:ph type="ftr" sz="quarter" idx="11"/>
          </p:nvPr>
        </p:nvSpPr>
        <p:spPr>
          <a:ln/>
        </p:spPr>
        <p:txBody>
          <a:bodyPr/>
          <a:lstStyle>
            <a:lvl1pPr>
              <a:defRPr/>
            </a:lvl1pPr>
          </a:lstStyle>
          <a:p>
            <a:pPr>
              <a:defRPr/>
            </a:pPr>
            <a:endParaRPr lang="en-US" altLang="x-none"/>
          </a:p>
        </p:txBody>
      </p:sp>
      <p:sp>
        <p:nvSpPr>
          <p:cNvPr id="4" name="Rectangle 13"/>
          <p:cNvSpPr>
            <a:spLocks noGrp="1"/>
          </p:cNvSpPr>
          <p:nvPr>
            <p:ph type="sldNum" sz="quarter" idx="12"/>
          </p:nvPr>
        </p:nvSpPr>
        <p:spPr>
          <a:ln/>
        </p:spPr>
        <p:txBody>
          <a:bodyPr/>
          <a:lstStyle>
            <a:lvl1pPr>
              <a:defRPr/>
            </a:lvl1pPr>
          </a:lstStyle>
          <a:p>
            <a:fld id="{C0ACB824-E9F2-4562-82F4-462077931933}" type="slidenum">
              <a:rPr altLang="zh-CN"/>
              <a:pPr/>
              <a:t>‹#›</a:t>
            </a:fld>
            <a:endParaRPr lang="zh-CN" altLang="zh-CN"/>
          </a:p>
        </p:txBody>
      </p:sp>
    </p:spTree>
    <p:extLst>
      <p:ext uri="{BB962C8B-B14F-4D97-AF65-F5344CB8AC3E}">
        <p14:creationId xmlns:p14="http://schemas.microsoft.com/office/powerpoint/2010/main" val="33581427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1826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51450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7" name="Rectangle 13"/>
          <p:cNvSpPr>
            <a:spLocks noGrp="1" noChangeArrowheads="1"/>
          </p:cNvSpPr>
          <p:nvPr>
            <p:ph type="sldNum" sz="quarter" idx="12"/>
          </p:nvPr>
        </p:nvSpPr>
        <p:spPr>
          <a:ln/>
        </p:spPr>
        <p:txBody>
          <a:bodyPr/>
          <a:lstStyle>
            <a:lvl1pPr>
              <a:defRPr/>
            </a:lvl1pPr>
          </a:lstStyle>
          <a:p>
            <a:fld id="{230A80FE-056E-4491-A3E6-E24DF69A4D71}" type="slidenum">
              <a:rPr lang="en-US" altLang="zh-CN"/>
              <a:pPr/>
              <a:t>‹#›</a:t>
            </a:fld>
            <a:endParaRPr lang="en-US" altLang="zh-CN"/>
          </a:p>
        </p:txBody>
      </p:sp>
    </p:spTree>
    <p:extLst>
      <p:ext uri="{BB962C8B-B14F-4D97-AF65-F5344CB8AC3E}">
        <p14:creationId xmlns:p14="http://schemas.microsoft.com/office/powerpoint/2010/main" val="135465400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9" name="Rectangle 13"/>
          <p:cNvSpPr>
            <a:spLocks noGrp="1" noChangeArrowheads="1"/>
          </p:cNvSpPr>
          <p:nvPr>
            <p:ph type="sldNum" sz="quarter" idx="12"/>
          </p:nvPr>
        </p:nvSpPr>
        <p:spPr>
          <a:ln/>
        </p:spPr>
        <p:txBody>
          <a:bodyPr/>
          <a:lstStyle>
            <a:lvl1pPr>
              <a:defRPr/>
            </a:lvl1pPr>
          </a:lstStyle>
          <a:p>
            <a:fld id="{3061F47F-A78C-48CA-8A1A-657480528CCF}" type="slidenum">
              <a:rPr lang="en-US" altLang="zh-CN"/>
              <a:pPr/>
              <a:t>‹#›</a:t>
            </a:fld>
            <a:endParaRPr lang="en-US" altLang="zh-CN"/>
          </a:p>
        </p:txBody>
      </p:sp>
    </p:spTree>
    <p:extLst>
      <p:ext uri="{BB962C8B-B14F-4D97-AF65-F5344CB8AC3E}">
        <p14:creationId xmlns:p14="http://schemas.microsoft.com/office/powerpoint/2010/main" val="413923520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5" name="Rectangle 13"/>
          <p:cNvSpPr>
            <a:spLocks noGrp="1" noChangeArrowheads="1"/>
          </p:cNvSpPr>
          <p:nvPr>
            <p:ph type="sldNum" sz="quarter" idx="12"/>
          </p:nvPr>
        </p:nvSpPr>
        <p:spPr>
          <a:ln/>
        </p:spPr>
        <p:txBody>
          <a:bodyPr/>
          <a:lstStyle>
            <a:lvl1pPr>
              <a:defRPr/>
            </a:lvl1pPr>
          </a:lstStyle>
          <a:p>
            <a:fld id="{2934A6B7-B481-468A-8D7D-7BD235923F35}" type="slidenum">
              <a:rPr lang="en-US" altLang="zh-CN"/>
              <a:pPr/>
              <a:t>‹#›</a:t>
            </a:fld>
            <a:endParaRPr lang="en-US" altLang="zh-CN"/>
          </a:p>
        </p:txBody>
      </p:sp>
    </p:spTree>
    <p:extLst>
      <p:ext uri="{BB962C8B-B14F-4D97-AF65-F5344CB8AC3E}">
        <p14:creationId xmlns:p14="http://schemas.microsoft.com/office/powerpoint/2010/main" val="111116437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4" name="Rectangle 13"/>
          <p:cNvSpPr>
            <a:spLocks noGrp="1" noChangeArrowheads="1"/>
          </p:cNvSpPr>
          <p:nvPr>
            <p:ph type="sldNum" sz="quarter" idx="12"/>
          </p:nvPr>
        </p:nvSpPr>
        <p:spPr>
          <a:ln/>
        </p:spPr>
        <p:txBody>
          <a:bodyPr/>
          <a:lstStyle>
            <a:lvl1pPr>
              <a:defRPr/>
            </a:lvl1pPr>
          </a:lstStyle>
          <a:p>
            <a:fld id="{040D30D2-DCD6-4945-9158-EFD5E109D7D7}" type="slidenum">
              <a:rPr lang="en-US" altLang="zh-CN"/>
              <a:pPr/>
              <a:t>‹#›</a:t>
            </a:fld>
            <a:endParaRPr lang="en-US" altLang="zh-CN"/>
          </a:p>
        </p:txBody>
      </p:sp>
    </p:spTree>
    <p:extLst>
      <p:ext uri="{BB962C8B-B14F-4D97-AF65-F5344CB8AC3E}">
        <p14:creationId xmlns:p14="http://schemas.microsoft.com/office/powerpoint/2010/main" val="1066181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7" name="Rectangle 13"/>
          <p:cNvSpPr>
            <a:spLocks noGrp="1" noChangeArrowheads="1"/>
          </p:cNvSpPr>
          <p:nvPr>
            <p:ph type="sldNum" sz="quarter" idx="12"/>
          </p:nvPr>
        </p:nvSpPr>
        <p:spPr>
          <a:ln/>
        </p:spPr>
        <p:txBody>
          <a:bodyPr/>
          <a:lstStyle>
            <a:lvl1pPr>
              <a:defRPr/>
            </a:lvl1pPr>
          </a:lstStyle>
          <a:p>
            <a:fld id="{27A775C6-ADB4-4C41-A5F7-62A82ABB525E}" type="slidenum">
              <a:rPr lang="en-US" altLang="zh-CN"/>
              <a:pPr/>
              <a:t>‹#›</a:t>
            </a:fld>
            <a:endParaRPr lang="en-US" altLang="zh-CN"/>
          </a:p>
        </p:txBody>
      </p:sp>
    </p:spTree>
    <p:extLst>
      <p:ext uri="{BB962C8B-B14F-4D97-AF65-F5344CB8AC3E}">
        <p14:creationId xmlns:p14="http://schemas.microsoft.com/office/powerpoint/2010/main" val="1164284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7" name="Rectangle 13"/>
          <p:cNvSpPr>
            <a:spLocks noGrp="1" noChangeArrowheads="1"/>
          </p:cNvSpPr>
          <p:nvPr>
            <p:ph type="sldNum" sz="quarter" idx="12"/>
          </p:nvPr>
        </p:nvSpPr>
        <p:spPr>
          <a:ln/>
        </p:spPr>
        <p:txBody>
          <a:bodyPr/>
          <a:lstStyle>
            <a:lvl1pPr>
              <a:defRPr/>
            </a:lvl1pPr>
          </a:lstStyle>
          <a:p>
            <a:fld id="{8D2F6168-C720-4E89-BD8C-7E855ED7BEAA}" type="slidenum">
              <a:rPr lang="en-US" altLang="zh-CN"/>
              <a:pPr/>
              <a:t>‹#›</a:t>
            </a:fld>
            <a:endParaRPr lang="en-US" altLang="zh-CN"/>
          </a:p>
        </p:txBody>
      </p:sp>
    </p:spTree>
    <p:extLst>
      <p:ext uri="{BB962C8B-B14F-4D97-AF65-F5344CB8AC3E}">
        <p14:creationId xmlns:p14="http://schemas.microsoft.com/office/powerpoint/2010/main" val="392466179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13"/>
          <p:cNvSpPr>
            <a:spLocks noGrp="1" noChangeArrowheads="1"/>
          </p:cNvSpPr>
          <p:nvPr>
            <p:ph type="sldNum" sz="quarter" idx="12"/>
          </p:nvPr>
        </p:nvSpPr>
        <p:spPr>
          <a:ln/>
        </p:spPr>
        <p:txBody>
          <a:bodyPr/>
          <a:lstStyle>
            <a:lvl1pPr>
              <a:defRPr/>
            </a:lvl1pPr>
          </a:lstStyle>
          <a:p>
            <a:fld id="{B0ACA79E-C635-480F-A22D-60B2348F80EB}" type="slidenum">
              <a:rPr lang="en-US" altLang="zh-CN"/>
              <a:pPr/>
              <a:t>‹#›</a:t>
            </a:fld>
            <a:endParaRPr lang="en-US" altLang="zh-CN"/>
          </a:p>
        </p:txBody>
      </p:sp>
    </p:spTree>
    <p:extLst>
      <p:ext uri="{BB962C8B-B14F-4D97-AF65-F5344CB8AC3E}">
        <p14:creationId xmlns:p14="http://schemas.microsoft.com/office/powerpoint/2010/main" val="2568333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13"/>
          <p:cNvSpPr>
            <a:spLocks noGrp="1" noChangeArrowheads="1"/>
          </p:cNvSpPr>
          <p:nvPr>
            <p:ph type="sldNum" sz="quarter" idx="12"/>
          </p:nvPr>
        </p:nvSpPr>
        <p:spPr>
          <a:ln/>
        </p:spPr>
        <p:txBody>
          <a:bodyPr/>
          <a:lstStyle>
            <a:lvl1pPr>
              <a:defRPr/>
            </a:lvl1pPr>
          </a:lstStyle>
          <a:p>
            <a:fld id="{94E15531-113E-4C5B-8071-78F7FFBB3F30}" type="slidenum">
              <a:rPr lang="en-US" altLang="zh-CN"/>
              <a:pPr/>
              <a:t>‹#›</a:t>
            </a:fld>
            <a:endParaRPr lang="en-US" altLang="zh-CN"/>
          </a:p>
        </p:txBody>
      </p:sp>
    </p:spTree>
    <p:extLst>
      <p:ext uri="{BB962C8B-B14F-4D97-AF65-F5344CB8AC3E}">
        <p14:creationId xmlns:p14="http://schemas.microsoft.com/office/powerpoint/2010/main" val="300333048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1625" y="228600"/>
            <a:ext cx="8540750" cy="5870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301625" y="6245225"/>
            <a:ext cx="2289175" cy="476250"/>
          </a:xfrm>
          <a:prstGeom prst="rect">
            <a:avLst/>
          </a:prstGeom>
        </p:spPr>
        <p:txBody>
          <a:bodyPr/>
          <a:lstStyle>
            <a:lvl1pPr>
              <a:defRPr/>
            </a:lvl1pPr>
          </a:lstStyle>
          <a:p>
            <a:endParaRPr lang="en-US" altLang="zh-CN"/>
          </a:p>
        </p:txBody>
      </p:sp>
      <p:sp>
        <p:nvSpPr>
          <p:cNvPr id="4" name="页脚占位符 3"/>
          <p:cNvSpPr>
            <a:spLocks noGrp="1"/>
          </p:cNvSpPr>
          <p:nvPr>
            <p:ph type="ftr" sz="quarter" idx="11"/>
          </p:nvPr>
        </p:nvSpPr>
        <p:spPr>
          <a:xfrm>
            <a:off x="3124200" y="6245225"/>
            <a:ext cx="2895600" cy="476250"/>
          </a:xfrm>
          <a:prstGeom prst="rect">
            <a:avLst/>
          </a:prstGeom>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6245225"/>
            <a:ext cx="2289175" cy="476250"/>
          </a:xfrm>
          <a:prstGeom prst="rect">
            <a:avLst/>
          </a:prstGeom>
        </p:spPr>
        <p:txBody>
          <a:bodyPr/>
          <a:lstStyle>
            <a:lvl1pPr>
              <a:defRPr/>
            </a:lvl1pPr>
          </a:lstStyle>
          <a:p>
            <a:fld id="{523215B4-7B7A-41CB-A5FA-057CAC4827D2}" type="slidenum">
              <a:rPr lang="en-US" altLang="zh-CN"/>
              <a:pPr/>
              <a:t>‹#›</a:t>
            </a:fld>
            <a:endParaRPr lang="en-US" altLang="zh-CN"/>
          </a:p>
        </p:txBody>
      </p:sp>
    </p:spTree>
    <p:extLst>
      <p:ext uri="{BB962C8B-B14F-4D97-AF65-F5344CB8AC3E}">
        <p14:creationId xmlns:p14="http://schemas.microsoft.com/office/powerpoint/2010/main" val="388454448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1C7CE319-31A9-4FEE-A7E4-3C81285100A3}" type="slidenum">
              <a:rPr lang="en-US" altLang="zh-CN"/>
              <a:pPr/>
              <a:t>‹#›</a:t>
            </a:fld>
            <a:endParaRPr lang="en-US" altLang="zh-CN"/>
          </a:p>
        </p:txBody>
      </p:sp>
    </p:spTree>
    <p:extLst>
      <p:ext uri="{BB962C8B-B14F-4D97-AF65-F5344CB8AC3E}">
        <p14:creationId xmlns:p14="http://schemas.microsoft.com/office/powerpoint/2010/main" val="2679266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
        <p:nvSpPr>
          <p:cNvPr id="5" name="Rectangle 11"/>
          <p:cNvSpPr>
            <a:spLocks noGrp="1"/>
          </p:cNvSpPr>
          <p:nvPr>
            <p:ph type="dt" sz="half" idx="10"/>
          </p:nvPr>
        </p:nvSpPr>
        <p:spPr>
          <a:ln/>
        </p:spPr>
        <p:txBody>
          <a:bodyPr/>
          <a:lstStyle>
            <a:lvl1pPr>
              <a:defRPr/>
            </a:lvl1pPr>
          </a:lstStyle>
          <a:p>
            <a:pPr>
              <a:defRPr/>
            </a:pPr>
            <a:endParaRPr lang="en-US" altLang="x-none"/>
          </a:p>
        </p:txBody>
      </p:sp>
      <p:sp>
        <p:nvSpPr>
          <p:cNvPr id="6" name="Rectangle 12"/>
          <p:cNvSpPr>
            <a:spLocks noGrp="1"/>
          </p:cNvSpPr>
          <p:nvPr>
            <p:ph type="ftr" sz="quarter" idx="11"/>
          </p:nvPr>
        </p:nvSpPr>
        <p:spPr>
          <a:ln/>
        </p:spPr>
        <p:txBody>
          <a:bodyPr/>
          <a:lstStyle>
            <a:lvl1pPr>
              <a:defRPr/>
            </a:lvl1pPr>
          </a:lstStyle>
          <a:p>
            <a:pPr>
              <a:defRPr/>
            </a:pPr>
            <a:endParaRPr lang="en-US" altLang="x-none"/>
          </a:p>
        </p:txBody>
      </p:sp>
      <p:sp>
        <p:nvSpPr>
          <p:cNvPr id="7" name="Rectangle 13"/>
          <p:cNvSpPr>
            <a:spLocks noGrp="1"/>
          </p:cNvSpPr>
          <p:nvPr>
            <p:ph type="sldNum" sz="quarter" idx="12"/>
          </p:nvPr>
        </p:nvSpPr>
        <p:spPr>
          <a:ln/>
        </p:spPr>
        <p:txBody>
          <a:bodyPr/>
          <a:lstStyle>
            <a:lvl1pPr>
              <a:defRPr/>
            </a:lvl1pPr>
          </a:lstStyle>
          <a:p>
            <a:fld id="{44744442-63EF-4748-9FC5-047A098D5024}" type="slidenum">
              <a:rPr altLang="zh-CN"/>
              <a:pPr/>
              <a:t>‹#›</a:t>
            </a:fld>
            <a:endParaRPr lang="zh-CN" altLang="zh-CN"/>
          </a:p>
        </p:txBody>
      </p:sp>
    </p:spTree>
    <p:extLst>
      <p:ext uri="{BB962C8B-B14F-4D97-AF65-F5344CB8AC3E}">
        <p14:creationId xmlns:p14="http://schemas.microsoft.com/office/powerpoint/2010/main" val="8263945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549C8FED-5F6B-483D-84A7-D6EDA59D2C47}" type="slidenum">
              <a:rPr lang="en-US" altLang="zh-CN"/>
              <a:pPr/>
              <a:t>‹#›</a:t>
            </a:fld>
            <a:endParaRPr lang="en-US" altLang="zh-CN"/>
          </a:p>
        </p:txBody>
      </p:sp>
    </p:spTree>
    <p:extLst>
      <p:ext uri="{BB962C8B-B14F-4D97-AF65-F5344CB8AC3E}">
        <p14:creationId xmlns:p14="http://schemas.microsoft.com/office/powerpoint/2010/main" val="26370314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7ED82BAA-B4FD-4F7F-BB92-8D4150A2E36F}" type="slidenum">
              <a:rPr lang="en-US" altLang="zh-CN"/>
              <a:pPr/>
              <a:t>‹#›</a:t>
            </a:fld>
            <a:endParaRPr lang="en-US" altLang="zh-CN"/>
          </a:p>
        </p:txBody>
      </p:sp>
    </p:spTree>
    <p:extLst>
      <p:ext uri="{BB962C8B-B14F-4D97-AF65-F5344CB8AC3E}">
        <p14:creationId xmlns:p14="http://schemas.microsoft.com/office/powerpoint/2010/main" val="17211985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A3BAB8BA-115A-401C-A55B-14146BDC07F1}" type="slidenum">
              <a:rPr lang="en-US" altLang="zh-CN"/>
              <a:pPr/>
              <a:t>‹#›</a:t>
            </a:fld>
            <a:endParaRPr lang="en-US" altLang="zh-CN"/>
          </a:p>
        </p:txBody>
      </p:sp>
    </p:spTree>
    <p:extLst>
      <p:ext uri="{BB962C8B-B14F-4D97-AF65-F5344CB8AC3E}">
        <p14:creationId xmlns:p14="http://schemas.microsoft.com/office/powerpoint/2010/main" val="6099581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B8D3F4D0-200B-446F-956A-4F0320B58032}" type="slidenum">
              <a:rPr lang="en-US" altLang="zh-CN"/>
              <a:pPr/>
              <a:t>‹#›</a:t>
            </a:fld>
            <a:endParaRPr lang="en-US" altLang="zh-CN"/>
          </a:p>
        </p:txBody>
      </p:sp>
    </p:spTree>
    <p:extLst>
      <p:ext uri="{BB962C8B-B14F-4D97-AF65-F5344CB8AC3E}">
        <p14:creationId xmlns:p14="http://schemas.microsoft.com/office/powerpoint/2010/main" val="3286878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544C0EBA-0AA5-41FA-A9D6-AE7C7D09C4D3}" type="slidenum">
              <a:rPr lang="en-US" altLang="zh-CN"/>
              <a:pPr/>
              <a:t>‹#›</a:t>
            </a:fld>
            <a:endParaRPr lang="en-US" altLang="zh-CN"/>
          </a:p>
        </p:txBody>
      </p:sp>
    </p:spTree>
    <p:extLst>
      <p:ext uri="{BB962C8B-B14F-4D97-AF65-F5344CB8AC3E}">
        <p14:creationId xmlns:p14="http://schemas.microsoft.com/office/powerpoint/2010/main" val="389062062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F027F47B-45CA-4029-9D9B-D34566240656}" type="slidenum">
              <a:rPr lang="en-US" altLang="zh-CN"/>
              <a:pPr/>
              <a:t>‹#›</a:t>
            </a:fld>
            <a:endParaRPr lang="en-US" altLang="zh-CN"/>
          </a:p>
        </p:txBody>
      </p:sp>
    </p:spTree>
    <p:extLst>
      <p:ext uri="{BB962C8B-B14F-4D97-AF65-F5344CB8AC3E}">
        <p14:creationId xmlns:p14="http://schemas.microsoft.com/office/powerpoint/2010/main" val="135431754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B3B4FFD-F2A8-4355-AF7A-5EB105ACC4E1}" type="slidenum">
              <a:rPr lang="en-US" altLang="zh-CN"/>
              <a:pPr/>
              <a:t>‹#›</a:t>
            </a:fld>
            <a:endParaRPr lang="en-US" altLang="zh-CN"/>
          </a:p>
        </p:txBody>
      </p:sp>
    </p:spTree>
    <p:extLst>
      <p:ext uri="{BB962C8B-B14F-4D97-AF65-F5344CB8AC3E}">
        <p14:creationId xmlns:p14="http://schemas.microsoft.com/office/powerpoint/2010/main" val="22168626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77F51FC9-32F0-4559-B150-3E64C5807F5F}" type="slidenum">
              <a:rPr lang="en-US" altLang="zh-CN"/>
              <a:pPr/>
              <a:t>‹#›</a:t>
            </a:fld>
            <a:endParaRPr lang="en-US" altLang="zh-CN"/>
          </a:p>
        </p:txBody>
      </p:sp>
    </p:spTree>
    <p:extLst>
      <p:ext uri="{BB962C8B-B14F-4D97-AF65-F5344CB8AC3E}">
        <p14:creationId xmlns:p14="http://schemas.microsoft.com/office/powerpoint/2010/main" val="24688293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98D87BD4-FB1B-4404-99C0-BF04DD8850CE}" type="slidenum">
              <a:rPr lang="en-US" altLang="zh-CN"/>
              <a:pPr/>
              <a:t>‹#›</a:t>
            </a:fld>
            <a:endParaRPr lang="en-US" altLang="zh-CN"/>
          </a:p>
        </p:txBody>
      </p:sp>
    </p:spTree>
    <p:extLst>
      <p:ext uri="{BB962C8B-B14F-4D97-AF65-F5344CB8AC3E}">
        <p14:creationId xmlns:p14="http://schemas.microsoft.com/office/powerpoint/2010/main" val="359059128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A670DB09-CB23-4051-A627-52C3CFAF7951}" type="slidenum">
              <a:rPr lang="en-US" altLang="zh-CN"/>
              <a:pPr/>
              <a:t>‹#›</a:t>
            </a:fld>
            <a:endParaRPr lang="en-US" altLang="zh-CN"/>
          </a:p>
        </p:txBody>
      </p:sp>
    </p:spTree>
    <p:extLst>
      <p:ext uri="{BB962C8B-B14F-4D97-AF65-F5344CB8AC3E}">
        <p14:creationId xmlns:p14="http://schemas.microsoft.com/office/powerpoint/2010/main" val="347812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1" smtClean="0"/>
              <a:t>单击图标添加图片</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
        <p:nvSpPr>
          <p:cNvPr id="5" name="Rectangle 11"/>
          <p:cNvSpPr>
            <a:spLocks noGrp="1"/>
          </p:cNvSpPr>
          <p:nvPr>
            <p:ph type="dt" sz="half" idx="10"/>
          </p:nvPr>
        </p:nvSpPr>
        <p:spPr>
          <a:ln/>
        </p:spPr>
        <p:txBody>
          <a:bodyPr/>
          <a:lstStyle>
            <a:lvl1pPr>
              <a:defRPr/>
            </a:lvl1pPr>
          </a:lstStyle>
          <a:p>
            <a:pPr>
              <a:defRPr/>
            </a:pPr>
            <a:endParaRPr lang="en-US" altLang="x-none"/>
          </a:p>
        </p:txBody>
      </p:sp>
      <p:sp>
        <p:nvSpPr>
          <p:cNvPr id="6" name="Rectangle 12"/>
          <p:cNvSpPr>
            <a:spLocks noGrp="1"/>
          </p:cNvSpPr>
          <p:nvPr>
            <p:ph type="ftr" sz="quarter" idx="11"/>
          </p:nvPr>
        </p:nvSpPr>
        <p:spPr>
          <a:ln/>
        </p:spPr>
        <p:txBody>
          <a:bodyPr/>
          <a:lstStyle>
            <a:lvl1pPr>
              <a:defRPr/>
            </a:lvl1pPr>
          </a:lstStyle>
          <a:p>
            <a:pPr>
              <a:defRPr/>
            </a:pPr>
            <a:endParaRPr lang="en-US" altLang="x-none"/>
          </a:p>
        </p:txBody>
      </p:sp>
      <p:sp>
        <p:nvSpPr>
          <p:cNvPr id="7" name="Rectangle 13"/>
          <p:cNvSpPr>
            <a:spLocks noGrp="1"/>
          </p:cNvSpPr>
          <p:nvPr>
            <p:ph type="sldNum" sz="quarter" idx="12"/>
          </p:nvPr>
        </p:nvSpPr>
        <p:spPr>
          <a:ln/>
        </p:spPr>
        <p:txBody>
          <a:bodyPr/>
          <a:lstStyle>
            <a:lvl1pPr>
              <a:defRPr/>
            </a:lvl1pPr>
          </a:lstStyle>
          <a:p>
            <a:fld id="{9463872D-F40E-4885-A8DE-1AF77B5428E9}" type="slidenum">
              <a:rPr altLang="zh-CN"/>
              <a:pPr/>
              <a:t>‹#›</a:t>
            </a:fld>
            <a:endParaRPr lang="zh-CN" altLang="zh-CN"/>
          </a:p>
        </p:txBody>
      </p:sp>
    </p:spTree>
    <p:extLst>
      <p:ext uri="{BB962C8B-B14F-4D97-AF65-F5344CB8AC3E}">
        <p14:creationId xmlns:p14="http://schemas.microsoft.com/office/powerpoint/2010/main" val="26136324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9460F35A-9068-412D-9DA8-A9B12A9B2FDF}" type="slidenum">
              <a:rPr lang="en-US" altLang="zh-CN"/>
              <a:pPr/>
              <a:t>‹#›</a:t>
            </a:fld>
            <a:endParaRPr lang="en-US" altLang="zh-CN"/>
          </a:p>
        </p:txBody>
      </p:sp>
    </p:spTree>
    <p:extLst>
      <p:ext uri="{BB962C8B-B14F-4D97-AF65-F5344CB8AC3E}">
        <p14:creationId xmlns:p14="http://schemas.microsoft.com/office/powerpoint/2010/main" val="3045037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F49DB55-7F68-471F-AC0E-F8AD381DDFE2}" type="slidenum">
              <a:rPr lang="en-US" altLang="zh-CN"/>
              <a:pPr/>
              <a:t>‹#›</a:t>
            </a:fld>
            <a:endParaRPr lang="en-US" altLang="zh-CN"/>
          </a:p>
        </p:txBody>
      </p:sp>
    </p:spTree>
    <p:extLst>
      <p:ext uri="{BB962C8B-B14F-4D97-AF65-F5344CB8AC3E}">
        <p14:creationId xmlns:p14="http://schemas.microsoft.com/office/powerpoint/2010/main" val="392447723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A4E14F61-7A02-48E3-8B2F-641912B44516}" type="slidenum">
              <a:rPr lang="en-US" altLang="zh-CN"/>
              <a:pPr/>
              <a:t>‹#›</a:t>
            </a:fld>
            <a:endParaRPr lang="en-US" altLang="zh-CN"/>
          </a:p>
        </p:txBody>
      </p:sp>
    </p:spTree>
    <p:extLst>
      <p:ext uri="{BB962C8B-B14F-4D97-AF65-F5344CB8AC3E}">
        <p14:creationId xmlns:p14="http://schemas.microsoft.com/office/powerpoint/2010/main" val="350291609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1826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51450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EE6CFFC4-A2BB-4BB3-89B4-42C9E892F61E}" type="slidenum">
              <a:rPr lang="en-US" altLang="zh-CN"/>
              <a:pPr/>
              <a:t>‹#›</a:t>
            </a:fld>
            <a:endParaRPr lang="en-US" altLang="zh-CN"/>
          </a:p>
        </p:txBody>
      </p:sp>
    </p:spTree>
    <p:extLst>
      <p:ext uri="{BB962C8B-B14F-4D97-AF65-F5344CB8AC3E}">
        <p14:creationId xmlns:p14="http://schemas.microsoft.com/office/powerpoint/2010/main" val="244009362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CC640DF6-6E5A-4002-967E-D584A25F6135}" type="slidenum">
              <a:rPr lang="en-US" altLang="zh-CN"/>
              <a:pPr/>
              <a:t>‹#›</a:t>
            </a:fld>
            <a:endParaRPr lang="en-US" altLang="zh-CN"/>
          </a:p>
        </p:txBody>
      </p:sp>
    </p:spTree>
    <p:extLst>
      <p:ext uri="{BB962C8B-B14F-4D97-AF65-F5344CB8AC3E}">
        <p14:creationId xmlns:p14="http://schemas.microsoft.com/office/powerpoint/2010/main" val="34689586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213E7941-7051-48C3-833B-3D2012FEAA1B}" type="slidenum">
              <a:rPr lang="en-US" altLang="zh-CN"/>
              <a:pPr/>
              <a:t>‹#›</a:t>
            </a:fld>
            <a:endParaRPr lang="en-US" altLang="zh-CN"/>
          </a:p>
        </p:txBody>
      </p:sp>
    </p:spTree>
    <p:extLst>
      <p:ext uri="{BB962C8B-B14F-4D97-AF65-F5344CB8AC3E}">
        <p14:creationId xmlns:p14="http://schemas.microsoft.com/office/powerpoint/2010/main" val="310659204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64A402FF-37AF-41EB-A6B0-F28838D3B44D}" type="slidenum">
              <a:rPr lang="en-US" altLang="zh-CN"/>
              <a:pPr/>
              <a:t>‹#›</a:t>
            </a:fld>
            <a:endParaRPr lang="en-US" altLang="zh-CN"/>
          </a:p>
        </p:txBody>
      </p:sp>
    </p:spTree>
    <p:extLst>
      <p:ext uri="{BB962C8B-B14F-4D97-AF65-F5344CB8AC3E}">
        <p14:creationId xmlns:p14="http://schemas.microsoft.com/office/powerpoint/2010/main" val="34980434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3AA989CA-6DF1-4F99-82E6-4EF2BBE2FD76}" type="slidenum">
              <a:rPr lang="en-US" altLang="zh-CN"/>
              <a:pPr/>
              <a:t>‹#›</a:t>
            </a:fld>
            <a:endParaRPr lang="en-US" altLang="zh-CN"/>
          </a:p>
        </p:txBody>
      </p:sp>
    </p:spTree>
    <p:extLst>
      <p:ext uri="{BB962C8B-B14F-4D97-AF65-F5344CB8AC3E}">
        <p14:creationId xmlns:p14="http://schemas.microsoft.com/office/powerpoint/2010/main" val="257078556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B58D91E6-6038-4948-8347-797701FB707D}" type="slidenum">
              <a:rPr lang="en-US" altLang="zh-CN"/>
              <a:pPr/>
              <a:t>‹#›</a:t>
            </a:fld>
            <a:endParaRPr lang="en-US" altLang="zh-CN"/>
          </a:p>
        </p:txBody>
      </p:sp>
    </p:spTree>
    <p:extLst>
      <p:ext uri="{BB962C8B-B14F-4D97-AF65-F5344CB8AC3E}">
        <p14:creationId xmlns:p14="http://schemas.microsoft.com/office/powerpoint/2010/main" val="263362149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B1944AC1-EFAB-4C59-9898-7391BE1B9E97}" type="slidenum">
              <a:rPr lang="en-US" altLang="zh-CN"/>
              <a:pPr/>
              <a:t>‹#›</a:t>
            </a:fld>
            <a:endParaRPr lang="en-US" altLang="zh-CN"/>
          </a:p>
        </p:txBody>
      </p:sp>
    </p:spTree>
    <p:extLst>
      <p:ext uri="{BB962C8B-B14F-4D97-AF65-F5344CB8AC3E}">
        <p14:creationId xmlns:p14="http://schemas.microsoft.com/office/powerpoint/2010/main" val="2091075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heme" Target="../theme/theme7.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3pPr>
            <a:lvl4pPr marL="16002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4pPr>
            <a:lvl5pPr marL="20574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defRPr/>
            </a:pPr>
            <a:endParaRPr lang="zh-CN" altLang="en-US">
              <a:solidFill>
                <a:srgbClr val="000000"/>
              </a:solidFill>
              <a:latin typeface="Tahoma" panose="020B0604030504040204" pitchFamily="34" charset="0"/>
            </a:endParaRPr>
          </a:p>
        </p:txBody>
      </p:sp>
      <p:sp>
        <p:nvSpPr>
          <p:cNvPr id="1027" name="Rectangle 3"/>
          <p:cNvSpPr>
            <a:spLocks noChangeArrowheads="1"/>
          </p:cNvSpPr>
          <p:nvPr/>
        </p:nvSpPr>
        <p:spPr bwMode="auto">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3pPr>
            <a:lvl4pPr marL="16002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4pPr>
            <a:lvl5pPr marL="20574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defRPr/>
            </a:pPr>
            <a:endParaRPr lang="zh-CN" altLang="en-US">
              <a:solidFill>
                <a:srgbClr val="000000"/>
              </a:solidFill>
              <a:latin typeface="Tahoma" panose="020B0604030504040204" pitchFamily="34" charset="0"/>
            </a:endParaRPr>
          </a:p>
        </p:txBody>
      </p:sp>
      <p:sp>
        <p:nvSpPr>
          <p:cNvPr id="1028" name="Rectangle 4"/>
          <p:cNvSpPr>
            <a:spLocks noChangeArrowheads="1"/>
          </p:cNvSpPr>
          <p:nvPr/>
        </p:nvSpPr>
        <p:spPr bwMode="auto">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3pPr>
            <a:lvl4pPr marL="16002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4pPr>
            <a:lvl5pPr marL="20574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defRPr/>
            </a:pPr>
            <a:endParaRPr lang="zh-CN" altLang="en-US">
              <a:solidFill>
                <a:srgbClr val="000000"/>
              </a:solidFill>
              <a:latin typeface="Tahoma" panose="020B0604030504040204" pitchFamily="34" charset="0"/>
            </a:endParaRPr>
          </a:p>
        </p:txBody>
      </p:sp>
      <p:sp>
        <p:nvSpPr>
          <p:cNvPr id="1029" name="Rectangle 5"/>
          <p:cNvSpPr>
            <a:spLocks noChangeArrowheads="1"/>
          </p:cNvSpPr>
          <p:nvPr/>
        </p:nvSpPr>
        <p:spPr bwMode="auto">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3pPr>
            <a:lvl4pPr marL="16002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4pPr>
            <a:lvl5pPr marL="20574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defRPr/>
            </a:pPr>
            <a:endParaRPr lang="zh-CN" altLang="en-US">
              <a:solidFill>
                <a:srgbClr val="000000"/>
              </a:solidFill>
              <a:latin typeface="Tahoma" panose="020B0604030504040204" pitchFamily="34" charset="0"/>
            </a:endParaRPr>
          </a:p>
        </p:txBody>
      </p:sp>
      <p:sp>
        <p:nvSpPr>
          <p:cNvPr id="1030" name="Rectangle 6"/>
          <p:cNvSpPr>
            <a:spLocks noChangeArrowheads="1"/>
          </p:cNvSpPr>
          <p:nvPr/>
        </p:nvSpPr>
        <p:spPr bwMode="auto">
          <a:xfrm>
            <a:off x="127000" y="1447800"/>
            <a:ext cx="560388" cy="422275"/>
          </a:xfrm>
          <a:prstGeom prst="rect">
            <a:avLst/>
          </a:prstGeom>
          <a:gradFill rotWithShape="0">
            <a:gsLst>
              <a:gs pos="0">
                <a:schemeClr val="bg1"/>
              </a:gs>
              <a:gs pos="100000">
                <a:schemeClr val="hlink"/>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3pPr>
            <a:lvl4pPr marL="16002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4pPr>
            <a:lvl5pPr marL="20574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defRPr/>
            </a:pPr>
            <a:endParaRPr lang="zh-CN" altLang="en-US">
              <a:solidFill>
                <a:srgbClr val="000000"/>
              </a:solidFill>
              <a:latin typeface="Tahoma" panose="020B0604030504040204" pitchFamily="34" charset="0"/>
            </a:endParaRPr>
          </a:p>
        </p:txBody>
      </p:sp>
      <p:sp>
        <p:nvSpPr>
          <p:cNvPr id="1031" name="Rectangle 7"/>
          <p:cNvSpPr>
            <a:spLocks noChangeArrowheads="1"/>
          </p:cNvSpPr>
          <p:nvPr/>
        </p:nvSpPr>
        <p:spPr bwMode="auto">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3pPr>
            <a:lvl4pPr marL="16002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4pPr>
            <a:lvl5pPr marL="20574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defRPr/>
            </a:pPr>
            <a:endParaRPr lang="zh-CN" altLang="en-US">
              <a:solidFill>
                <a:srgbClr val="000000"/>
              </a:solidFill>
              <a:latin typeface="Tahoma" panose="020B0604030504040204" pitchFamily="34" charset="0"/>
            </a:endParaRPr>
          </a:p>
        </p:txBody>
      </p:sp>
      <p:sp>
        <p:nvSpPr>
          <p:cNvPr id="1032" name="Rectangle 8"/>
          <p:cNvSpPr>
            <a:spLocks noChangeArrowheads="1"/>
          </p:cNvSpPr>
          <p:nvPr/>
        </p:nvSpPr>
        <p:spPr bwMode="auto">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3pPr>
            <a:lvl4pPr marL="16002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4pPr>
            <a:lvl5pPr marL="20574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defRPr/>
            </a:pPr>
            <a:endParaRPr lang="zh-CN" altLang="en-US">
              <a:solidFill>
                <a:srgbClr val="000000"/>
              </a:solidFill>
              <a:latin typeface="Tahoma" panose="020B0604030504040204" pitchFamily="34" charset="0"/>
            </a:endParaRPr>
          </a:p>
        </p:txBody>
      </p:sp>
      <p:sp>
        <p:nvSpPr>
          <p:cNvPr id="1033" name="Rectangle 9"/>
          <p:cNvSpPr>
            <a:spLocks noGrp="1" noChangeArrowheads="1"/>
          </p:cNvSpPr>
          <p:nvPr>
            <p:ph type="title" idx="4294967295"/>
          </p:nvPr>
        </p:nvSpPr>
        <p:spPr bwMode="auto">
          <a:xfrm>
            <a:off x="1150938" y="617538"/>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34" name="Rectangle 10"/>
          <p:cNvSpPr>
            <a:spLocks noGrp="1" noChangeArrowheads="1"/>
          </p:cNvSpPr>
          <p:nvPr>
            <p:ph type="body" idx="4294967295"/>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5" name="Rectangle 11"/>
          <p:cNvSpPr>
            <a:spLocks noGrp="1"/>
          </p:cNvSpPr>
          <p:nvPr>
            <p:ph type="dt" sz="half" idx="2"/>
          </p:nvPr>
        </p:nvSpPr>
        <p:spPr>
          <a:xfrm>
            <a:off x="914400" y="6324600"/>
            <a:ext cx="1905000" cy="457200"/>
          </a:xfrm>
          <a:prstGeom prst="rect">
            <a:avLst/>
          </a:prstGeom>
          <a:noFill/>
          <a:ln w="9525">
            <a:noFill/>
            <a:miter/>
          </a:ln>
        </p:spPr>
        <p:txBody>
          <a:bodyPr anchor="b"/>
          <a:lstStyle>
            <a:lvl1pPr eaLnBrk="1" hangingPunct="1">
              <a:lnSpc>
                <a:spcPct val="80000"/>
              </a:lnSpc>
              <a:spcBef>
                <a:spcPct val="0"/>
              </a:spcBef>
              <a:buClr>
                <a:srgbClr val="3333CC"/>
              </a:buClr>
              <a:buSzPct val="60000"/>
              <a:buFont typeface="Wingdings" panose="05000000000000000000" pitchFamily="2" charset="2"/>
              <a:buNone/>
              <a:defRPr sz="1400" noProof="1">
                <a:solidFill>
                  <a:srgbClr val="000000"/>
                </a:solidFill>
                <a:latin typeface="Tahoma" panose="020B0604030504040204" pitchFamily="34" charset="0"/>
              </a:defRPr>
            </a:lvl1pPr>
          </a:lstStyle>
          <a:p>
            <a:pPr>
              <a:defRPr/>
            </a:pPr>
            <a:endParaRPr lang="en-US" altLang="x-none"/>
          </a:p>
        </p:txBody>
      </p:sp>
      <p:sp>
        <p:nvSpPr>
          <p:cNvPr id="1036" name="Rectangle 12"/>
          <p:cNvSpPr>
            <a:spLocks noGrp="1"/>
          </p:cNvSpPr>
          <p:nvPr>
            <p:ph type="ftr" sz="quarter" idx="3"/>
          </p:nvPr>
        </p:nvSpPr>
        <p:spPr>
          <a:xfrm>
            <a:off x="3352800" y="6324600"/>
            <a:ext cx="2895600" cy="457200"/>
          </a:xfrm>
          <a:prstGeom prst="rect">
            <a:avLst/>
          </a:prstGeom>
          <a:noFill/>
          <a:ln w="9525">
            <a:noFill/>
            <a:miter/>
          </a:ln>
        </p:spPr>
        <p:txBody>
          <a:bodyPr anchor="b"/>
          <a:lstStyle>
            <a:lvl1pPr algn="ctr" eaLnBrk="1" hangingPunct="1">
              <a:lnSpc>
                <a:spcPct val="80000"/>
              </a:lnSpc>
              <a:spcBef>
                <a:spcPct val="0"/>
              </a:spcBef>
              <a:buClr>
                <a:srgbClr val="3333CC"/>
              </a:buClr>
              <a:buSzPct val="60000"/>
              <a:buFont typeface="Wingdings" panose="05000000000000000000" pitchFamily="2" charset="2"/>
              <a:buNone/>
              <a:defRPr sz="1400" noProof="1">
                <a:solidFill>
                  <a:srgbClr val="000000"/>
                </a:solidFill>
                <a:latin typeface="Tahoma" panose="020B0604030504040204" pitchFamily="34" charset="0"/>
              </a:defRPr>
            </a:lvl1pPr>
          </a:lstStyle>
          <a:p>
            <a:pPr>
              <a:defRPr/>
            </a:pPr>
            <a:endParaRPr lang="en-US" altLang="x-none"/>
          </a:p>
        </p:txBody>
      </p:sp>
      <p:sp>
        <p:nvSpPr>
          <p:cNvPr id="1037" name="Rectangle 13"/>
          <p:cNvSpPr>
            <a:spLocks noGrp="1"/>
          </p:cNvSpPr>
          <p:nvPr>
            <p:ph type="sldNum" sz="quarter" idx="4"/>
          </p:nvPr>
        </p:nvSpPr>
        <p:spPr>
          <a:xfrm>
            <a:off x="6781800" y="6324600"/>
            <a:ext cx="1905000" cy="457200"/>
          </a:xfrm>
          <a:prstGeom prst="rect">
            <a:avLst/>
          </a:prstGeom>
          <a:noFill/>
          <a:ln w="9525">
            <a:noFill/>
            <a:miter/>
          </a:ln>
        </p:spPr>
        <p:txBody>
          <a:bodyPr vert="horz" wrap="square" lIns="91440" tIns="45720" rIns="91440" bIns="45720" numCol="1" anchor="b" anchorCtr="0" compatLnSpc="1">
            <a:prstTxWarp prst="textNoShape">
              <a:avLst/>
            </a:prstTxWarp>
          </a:bodyPr>
          <a:lstStyle>
            <a:lvl1pPr algn="r" eaLnBrk="1" hangingPunct="1">
              <a:lnSpc>
                <a:spcPct val="80000"/>
              </a:lnSpc>
              <a:buClr>
                <a:srgbClr val="3333CC"/>
              </a:buClr>
              <a:buSzPct val="60000"/>
              <a:buFont typeface="Wingdings" panose="05000000000000000000" pitchFamily="2" charset="2"/>
              <a:buNone/>
              <a:defRPr sz="1400" noProof="1">
                <a:solidFill>
                  <a:srgbClr val="000000"/>
                </a:solidFill>
                <a:latin typeface="Tahoma" panose="020B0604030504040204" pitchFamily="34" charset="0"/>
              </a:defRPr>
            </a:lvl1pPr>
          </a:lstStyle>
          <a:p>
            <a:fld id="{536FE41A-8033-409E-8998-E93CDC1140A0}" type="slidenum">
              <a:rPr altLang="zh-CN"/>
              <a:pPr/>
              <a:t>‹#›</a:t>
            </a:fld>
            <a:endParaRPr lang="zh-CN" altLang="zh-CN"/>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txStyles>
    <p:titleStyle>
      <a:lvl1pPr algn="l" rtl="0" eaLnBrk="0" fontAlgn="base" hangingPunct="0">
        <a:spcBef>
          <a:spcPct val="0"/>
        </a:spcBef>
        <a:spcAft>
          <a:spcPct val="0"/>
        </a:spcAft>
        <a:buFont typeface="Arial" panose="020B0604020202020204" pitchFamily="34" charset="0"/>
        <a:defRPr sz="4400" kern="1200">
          <a:solidFill>
            <a:schemeClr val="tx2"/>
          </a:solidFill>
          <a:latin typeface="+mj-lt"/>
          <a:ea typeface="+mj-ea"/>
          <a:cs typeface="+mj-cs"/>
        </a:defRPr>
      </a:lvl1pPr>
      <a:lvl2pPr algn="l"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5pPr>
      <a:lvl6pPr marL="457200" algn="l" rtl="0" eaLnBrk="1" fontAlgn="base" hangingPunct="1">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sz="2400" b="0" i="0" u="none" kern="1200" baseline="0">
          <a:solidFill>
            <a:schemeClr val="tx1"/>
          </a:solidFill>
          <a:latin typeface="+mn-lt"/>
          <a:ea typeface="+mn-ea"/>
          <a:cs typeface="+mn-cs"/>
        </a:defRPr>
      </a:lvl1pPr>
      <a:lvl2pPr marL="457200" lvl="1" indent="0" algn="l" defTabSz="91440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sz="2400" b="0" i="0" u="none" kern="1200" baseline="0">
          <a:solidFill>
            <a:schemeClr val="tx1"/>
          </a:solidFill>
          <a:latin typeface="+mn-lt"/>
          <a:ea typeface="+mn-ea"/>
          <a:cs typeface="+mn-cs"/>
        </a:defRPr>
      </a:lvl2pPr>
      <a:lvl3pPr marL="914400" lvl="2" indent="0" algn="l" defTabSz="91440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sz="2400" b="0" i="0" u="none" kern="1200" baseline="0">
          <a:solidFill>
            <a:schemeClr val="tx1"/>
          </a:solidFill>
          <a:latin typeface="+mn-lt"/>
          <a:ea typeface="+mn-ea"/>
          <a:cs typeface="+mn-cs"/>
        </a:defRPr>
      </a:lvl3pPr>
      <a:lvl4pPr marL="1371600" lvl="3" indent="0" algn="l" defTabSz="91440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sz="2400" b="0" i="0" u="none" kern="1200" baseline="0">
          <a:solidFill>
            <a:schemeClr val="tx1"/>
          </a:solidFill>
          <a:latin typeface="+mn-lt"/>
          <a:ea typeface="+mn-ea"/>
          <a:cs typeface="+mn-cs"/>
        </a:defRPr>
      </a:lvl4pPr>
      <a:lvl5pPr marL="1828800" lvl="4" indent="0" algn="l" defTabSz="91440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sz="2400" b="0" i="0" u="none" kern="1200" baseline="0">
          <a:solidFill>
            <a:schemeClr val="tx1"/>
          </a:solidFill>
          <a:latin typeface="+mn-lt"/>
          <a:ea typeface="+mn-ea"/>
          <a:cs typeface="+mn-cs"/>
        </a:defRPr>
      </a:lvl5pPr>
      <a:lvl6pPr marL="2286000" lvl="5" indent="0" algn="l" defTabSz="91440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sz="2400" b="0" i="0" u="none" kern="1200" baseline="0">
          <a:solidFill>
            <a:schemeClr val="tx1"/>
          </a:solidFill>
          <a:latin typeface="+mn-lt"/>
          <a:ea typeface="+mn-ea"/>
          <a:cs typeface="+mn-cs"/>
        </a:defRPr>
      </a:lvl6pPr>
      <a:lvl7pPr marL="2743200" lvl="6" indent="0" algn="l" defTabSz="91440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sz="2400" b="0" i="0" u="none" kern="1200" baseline="0">
          <a:solidFill>
            <a:schemeClr val="tx1"/>
          </a:solidFill>
          <a:latin typeface="+mn-lt"/>
          <a:ea typeface="+mn-ea"/>
          <a:cs typeface="+mn-cs"/>
        </a:defRPr>
      </a:lvl7pPr>
      <a:lvl8pPr marL="3200400" lvl="7" indent="0" algn="l" defTabSz="91440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sz="2400" b="0" i="0" u="none" kern="1200" baseline="0">
          <a:solidFill>
            <a:schemeClr val="tx1"/>
          </a:solidFill>
          <a:latin typeface="+mn-lt"/>
          <a:ea typeface="+mn-ea"/>
          <a:cs typeface="+mn-cs"/>
        </a:defRPr>
      </a:lvl8pPr>
      <a:lvl9pPr marL="3657600" lvl="8" indent="0" algn="l" defTabSz="91440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sz="2400" b="0" i="0" u="none" kern="1200" baseline="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r>
              <a:rPr lang="zh-CN" altLang="en-US" noProof="1" smtClean="0"/>
              <a:t>单击此处编辑母版标题样式</a:t>
            </a:r>
          </a:p>
        </p:txBody>
      </p:sp>
      <p:sp>
        <p:nvSpPr>
          <p:cNvPr id="387075" name="Rectangle 3"/>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p>
        </p:txBody>
      </p:sp>
      <p:sp>
        <p:nvSpPr>
          <p:cNvPr id="387076" name="Rectangle 4"/>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buFontTx/>
              <a:buNone/>
              <a:defRPr kumimoji="0" sz="1400" b="0">
                <a:ea typeface="宋体" panose="02010600030101010101" pitchFamily="2" charset="-122"/>
              </a:defRPr>
            </a:lvl1pPr>
          </a:lstStyle>
          <a:p>
            <a:pPr>
              <a:defRPr/>
            </a:pPr>
            <a:endParaRPr lang="en-US" altLang="zh-CN"/>
          </a:p>
        </p:txBody>
      </p:sp>
      <p:sp>
        <p:nvSpPr>
          <p:cNvPr id="387077" name="Rectangle 5"/>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eaLnBrk="1" hangingPunct="1">
              <a:buFontTx/>
              <a:buNone/>
              <a:defRPr kumimoji="0" sz="1400" b="0">
                <a:ea typeface="宋体" panose="02010600030101010101" pitchFamily="2" charset="-122"/>
              </a:defRPr>
            </a:lvl1pPr>
          </a:lstStyle>
          <a:p>
            <a:pPr>
              <a:defRPr/>
            </a:pPr>
            <a:endParaRPr lang="en-US" altLang="zh-CN"/>
          </a:p>
        </p:txBody>
      </p:sp>
      <p:sp>
        <p:nvSpPr>
          <p:cNvPr id="387078" name="Rectangle 6"/>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vl1pPr>
          </a:lstStyle>
          <a:p>
            <a:fld id="{47D454F5-EDEF-45FB-B2C3-5427E644FD35}" type="slidenum">
              <a:rPr lang="en-US" altLang="zh-CN"/>
              <a:pPr/>
              <a:t>‹#›</a:t>
            </a:fld>
            <a:endParaRPr lang="en-US" altLang="zh-CN"/>
          </a:p>
        </p:txBody>
      </p:sp>
      <p:sp>
        <p:nvSpPr>
          <p:cNvPr id="4103" name="Rectangle 7"/>
          <p:cNvSpPr>
            <a:spLocks noChangeArrowheads="1"/>
          </p:cNvSpPr>
          <p:nvPr/>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4104" name="Rectangle 8"/>
          <p:cNvSpPr>
            <a:spLocks noChangeArrowheads="1"/>
          </p:cNvSpPr>
          <p:nvPr/>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4105" name="Rectangle 9"/>
          <p:cNvSpPr>
            <a:spLocks noChangeArrowheads="1"/>
          </p:cNvSpPr>
          <p:nvPr/>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4106" name="Rectangle 10"/>
          <p:cNvSpPr>
            <a:spLocks noChangeArrowheads="1"/>
          </p:cNvSpPr>
          <p:nvPr/>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0251" name="Line 8"/>
          <p:cNvSpPr>
            <a:spLocks noChangeShapeType="1"/>
          </p:cNvSpPr>
          <p:nvPr/>
        </p:nvSpPr>
        <p:spPr bwMode="auto">
          <a:xfrm>
            <a:off x="0" y="612775"/>
            <a:ext cx="9144000" cy="0"/>
          </a:xfrm>
          <a:prstGeom prst="line">
            <a:avLst/>
          </a:prstGeom>
          <a:noFill/>
          <a:ln w="12700">
            <a:solidFill>
              <a:srgbClr val="5AAAE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2" name="AutoShape 11"/>
          <p:cNvSpPr>
            <a:spLocks noChangeArrowheads="1"/>
          </p:cNvSpPr>
          <p:nvPr/>
        </p:nvSpPr>
        <p:spPr bwMode="auto">
          <a:xfrm flipH="1">
            <a:off x="8423275" y="6137275"/>
            <a:ext cx="720725" cy="720725"/>
          </a:xfrm>
          <a:prstGeom prst="rtTriangle">
            <a:avLst/>
          </a:prstGeom>
          <a:solidFill>
            <a:srgbClr val="0085A4"/>
          </a:solidFill>
          <a:ln w="9525">
            <a:solidFill>
              <a:srgbClr val="0085A4"/>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4109" name="Text Box 13"/>
          <p:cNvSpPr txBox="1">
            <a:spLocks noChangeArrowheads="1"/>
          </p:cNvSpPr>
          <p:nvPr/>
        </p:nvSpPr>
        <p:spPr bwMode="auto">
          <a:xfrm>
            <a:off x="5986463" y="6350"/>
            <a:ext cx="3157537" cy="336550"/>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smtClean="0">
                <a:latin typeface="Comic Sans MS" panose="030F0702030302020204" pitchFamily="66" charset="0"/>
                <a:ea typeface="宋体" panose="02010600030101010101" pitchFamily="2" charset="-122"/>
              </a:rPr>
              <a:t>Data  Structures: Introduction</a:t>
            </a:r>
          </a:p>
        </p:txBody>
      </p:sp>
    </p:spTree>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Lst>
  <p:txStyles>
    <p:title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1266" name="AutoShape 13"/>
          <p:cNvSpPr>
            <a:spLocks noChangeArrowheads="1"/>
          </p:cNvSpPr>
          <p:nvPr/>
        </p:nvSpPr>
        <p:spPr bwMode="auto">
          <a:xfrm>
            <a:off x="0" y="582613"/>
            <a:ext cx="3273425" cy="792162"/>
          </a:xfrm>
          <a:prstGeom prst="homePlate">
            <a:avLst>
              <a:gd name="adj" fmla="val 22613"/>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11267" name="AutoShape 17"/>
          <p:cNvSpPr>
            <a:spLocks noChangeArrowheads="1"/>
          </p:cNvSpPr>
          <p:nvPr/>
        </p:nvSpPr>
        <p:spPr bwMode="auto">
          <a:xfrm rot="10800000">
            <a:off x="3840163" y="981075"/>
            <a:ext cx="5303837" cy="792163"/>
          </a:xfrm>
          <a:prstGeom prst="homePlate">
            <a:avLst>
              <a:gd name="adj" fmla="val 21450"/>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11268" name="AutoShape 2"/>
          <p:cNvSpPr>
            <a:spLocks noChangeArrowheads="1"/>
          </p:cNvSpPr>
          <p:nvPr/>
        </p:nvSpPr>
        <p:spPr bwMode="auto">
          <a:xfrm flipH="1">
            <a:off x="8423275" y="6137275"/>
            <a:ext cx="720725" cy="720725"/>
          </a:xfrm>
          <a:prstGeom prst="rtTriangle">
            <a:avLst/>
          </a:prstGeom>
          <a:solidFill>
            <a:srgbClr val="0085A4"/>
          </a:solidFill>
          <a:ln w="9525">
            <a:solidFill>
              <a:srgbClr val="0085A4"/>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11269" name="Rectangle 3"/>
          <p:cNvSpPr>
            <a:spLocks noGrp="1" noChangeArrowheads="1"/>
          </p:cNvSpPr>
          <p:nvPr>
            <p:ph type="body" idx="4294967295"/>
          </p:nvPr>
        </p:nvSpPr>
        <p:spPr bwMode="auto">
          <a:xfrm>
            <a:off x="323850" y="1557338"/>
            <a:ext cx="842486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defRPr sz="2800" kern="1200">
          <a:solidFill>
            <a:schemeClr val="tx1"/>
          </a:solidFill>
          <a:latin typeface="+mn-lt"/>
          <a:ea typeface="+mn-ea"/>
          <a:cs typeface="+mn-cs"/>
        </a:defRPr>
      </a:lvl1pPr>
      <a:lvl2pPr marL="742950" indent="-285750" algn="l" rtl="0" eaLnBrk="0" fontAlgn="base" hangingPunct="0">
        <a:spcBef>
          <a:spcPct val="20000"/>
        </a:spcBef>
        <a:spcAft>
          <a:spcPct val="0"/>
        </a:spcAft>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71018" name="Rectangle 10"/>
          <p:cNvSpPr>
            <a:spLocks noGrp="1" noChangeArrowheads="1"/>
          </p:cNvSpPr>
          <p:nvPr>
            <p:ph type="body" idx="1"/>
          </p:nvPr>
        </p:nvSpPr>
        <p:spPr bwMode="auto">
          <a:xfrm>
            <a:off x="685800" y="1130300"/>
            <a:ext cx="8001000" cy="500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p>
        </p:txBody>
      </p:sp>
      <p:sp>
        <p:nvSpPr>
          <p:cNvPr id="171019" name="Rectangle 11"/>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buFontTx/>
              <a:buNone/>
              <a:defRPr kumimoji="0" sz="1400" b="0">
                <a:ea typeface="宋体" panose="02010600030101010101" pitchFamily="2" charset="-122"/>
              </a:defRPr>
            </a:lvl1pPr>
          </a:lstStyle>
          <a:p>
            <a:pPr>
              <a:defRPr/>
            </a:pPr>
            <a:endParaRPr lang="en-US" altLang="x-none"/>
          </a:p>
        </p:txBody>
      </p:sp>
      <p:sp>
        <p:nvSpPr>
          <p:cNvPr id="171020" name="Rectangle 12"/>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eaLnBrk="1" hangingPunct="1">
              <a:buFontTx/>
              <a:buNone/>
              <a:defRPr kumimoji="0" sz="1400" b="0">
                <a:ea typeface="宋体" panose="02010600030101010101" pitchFamily="2" charset="-122"/>
              </a:defRPr>
            </a:lvl1pPr>
          </a:lstStyle>
          <a:p>
            <a:pPr>
              <a:defRPr/>
            </a:pPr>
            <a:endParaRPr lang="en-US" altLang="x-none"/>
          </a:p>
        </p:txBody>
      </p:sp>
      <p:sp>
        <p:nvSpPr>
          <p:cNvPr id="171021" name="Rectangle 13"/>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vl1pPr>
          </a:lstStyle>
          <a:p>
            <a:fld id="{55384EC3-FAA7-4F81-818F-13AA6A8790F3}" type="slidenum">
              <a:rPr lang="en-US" altLang="zh-CN"/>
              <a:pPr/>
              <a:t>‹#›</a:t>
            </a:fld>
            <a:endParaRPr lang="en-US" altLang="zh-CN"/>
          </a:p>
        </p:txBody>
      </p:sp>
      <p:sp>
        <p:nvSpPr>
          <p:cNvPr id="1032" name="Rectangle 19"/>
          <p:cNvSpPr>
            <a:spLocks noChangeArrowheads="1"/>
          </p:cNvSpPr>
          <p:nvPr/>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1033" name="Rectangle 20"/>
          <p:cNvSpPr>
            <a:spLocks noChangeArrowheads="1"/>
          </p:cNvSpPr>
          <p:nvPr/>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34" name="Rectangle 21"/>
          <p:cNvSpPr>
            <a:spLocks noChangeArrowheads="1"/>
          </p:cNvSpPr>
          <p:nvPr/>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2057" name="Line 8"/>
          <p:cNvSpPr>
            <a:spLocks noChangeShapeType="1"/>
          </p:cNvSpPr>
          <p:nvPr/>
        </p:nvSpPr>
        <p:spPr bwMode="auto">
          <a:xfrm>
            <a:off x="0" y="620713"/>
            <a:ext cx="9144000" cy="0"/>
          </a:xfrm>
          <a:prstGeom prst="line">
            <a:avLst/>
          </a:prstGeom>
          <a:noFill/>
          <a:ln w="12700">
            <a:solidFill>
              <a:srgbClr val="5AAAE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0" name="AutoShape 11"/>
          <p:cNvSpPr>
            <a:spLocks noChangeArrowheads="1"/>
          </p:cNvSpPr>
          <p:nvPr/>
        </p:nvSpPr>
        <p:spPr bwMode="auto">
          <a:xfrm flipH="1">
            <a:off x="8423275" y="6137275"/>
            <a:ext cx="720725" cy="720725"/>
          </a:xfrm>
          <a:prstGeom prst="rtTriangle">
            <a:avLst/>
          </a:prstGeom>
          <a:solidFill>
            <a:srgbClr val="0085A4"/>
          </a:solidFill>
          <a:ln w="9525">
            <a:solidFill>
              <a:srgbClr val="0085A4"/>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1037" name="Text Box 27"/>
          <p:cNvSpPr txBox="1">
            <a:spLocks noChangeArrowheads="1"/>
          </p:cNvSpPr>
          <p:nvPr/>
        </p:nvSpPr>
        <p:spPr bwMode="auto">
          <a:xfrm>
            <a:off x="6804025" y="115888"/>
            <a:ext cx="2376488" cy="396875"/>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2000" smtClean="0">
                <a:latin typeface="Comic Sans MS" panose="030F0702030302020204" pitchFamily="66" charset="0"/>
                <a:ea typeface="宋体" panose="02010600030101010101" pitchFamily="2" charset="-122"/>
              </a:rPr>
              <a:t>Data  Structures</a:t>
            </a:r>
          </a:p>
        </p:txBody>
      </p:sp>
      <p:sp>
        <p:nvSpPr>
          <p:cNvPr id="2062" name="Rectangle 10"/>
          <p:cNvSpPr>
            <a:spLocks noChangeArrowheads="1"/>
          </p:cNvSpPr>
          <p:nvPr/>
        </p:nvSpPr>
        <p:spPr bwMode="auto">
          <a:xfrm>
            <a:off x="0" y="114300"/>
            <a:ext cx="5651500" cy="792163"/>
          </a:xfrm>
          <a:prstGeom prst="rect">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2061" name="Rectangle 9"/>
          <p:cNvSpPr>
            <a:spLocks noGrp="1" noChangeArrowheads="1"/>
          </p:cNvSpPr>
          <p:nvPr>
            <p:ph type="title" idx="4294967295"/>
          </p:nvPr>
        </p:nvSpPr>
        <p:spPr bwMode="auto">
          <a:xfrm>
            <a:off x="34925" y="139700"/>
            <a:ext cx="5832475"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txStyles>
    <p:title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noProof="1" smtClean="0"/>
              <a:t>单击此处编辑母版标题样式</a:t>
            </a:r>
          </a:p>
        </p:txBody>
      </p:sp>
      <p:sp>
        <p:nvSpPr>
          <p:cNvPr id="310275"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p>
        </p:txBody>
      </p:sp>
      <p:sp>
        <p:nvSpPr>
          <p:cNvPr id="31027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buFontTx/>
              <a:buNone/>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7"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buFontTx/>
              <a:buNone/>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defRPr>
            </a:lvl1pPr>
          </a:lstStyle>
          <a:p>
            <a:fld id="{093D7088-CC04-4E4A-91CE-AA1B6732E1C7}"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txStyles>
    <p:titleStyle>
      <a:lvl1pPr algn="ctr" rtl="0" eaLnBrk="0" fontAlgn="base" hangingPunct="0">
        <a:spcBef>
          <a:spcPct val="0"/>
        </a:spcBef>
        <a:spcAft>
          <a:spcPct val="0"/>
        </a:spcAft>
        <a:defRPr sz="4400" b="1" kern="12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5pPr>
      <a:lvl6pPr marL="457200" algn="ctr" rtl="0" eaLnBrk="1" fontAlgn="base" hangingPunct="1">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6pPr>
      <a:lvl7pPr marL="914400" algn="ctr" rtl="0" eaLnBrk="1" fontAlgn="base" hangingPunct="1">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7pPr>
      <a:lvl8pPr marL="1371600" algn="ctr" rtl="0" eaLnBrk="1" fontAlgn="base" hangingPunct="1">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8pPr>
      <a:lvl9pPr marL="1828800" algn="ctr" rtl="0" eaLnBrk="1" fontAlgn="base" hangingPunct="1">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9pPr>
    </p:titleStyle>
    <p:bodyStyle>
      <a:lvl1pPr marL="342900" indent="-342900" algn="l" rtl="0" eaLnBrk="0" fontAlgn="base" hangingPunct="0">
        <a:spcBef>
          <a:spcPct val="20000"/>
        </a:spcBef>
        <a:spcAft>
          <a:spcPct val="0"/>
        </a:spcAft>
        <a:buChar char="•"/>
        <a:defRPr sz="3200" b="1"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har char="•"/>
        <a:defRPr sz="2400" b="1"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r>
              <a:rPr lang="zh-CN" altLang="en-US" noProof="1" smtClean="0"/>
              <a:t>单击此处编辑母版标题样式</a:t>
            </a:r>
          </a:p>
        </p:txBody>
      </p:sp>
      <p:sp>
        <p:nvSpPr>
          <p:cNvPr id="4099" name="Rectangle 3"/>
          <p:cNvSpPr>
            <a:spLocks noGrp="1" noChangeArrowheads="1"/>
          </p:cNvSpPr>
          <p:nvPr>
            <p:ph type="body" idx="4294967295"/>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12324" name="Rectangle 4"/>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buFontTx/>
              <a:buNone/>
              <a:defRPr kumimoji="0" sz="1400" b="0">
                <a:ea typeface="宋体" panose="02010600030101010101" pitchFamily="2" charset="-122"/>
              </a:defRPr>
            </a:lvl1pPr>
          </a:lstStyle>
          <a:p>
            <a:pPr>
              <a:defRPr/>
            </a:pPr>
            <a:endParaRPr lang="en-US" altLang="zh-CN"/>
          </a:p>
        </p:txBody>
      </p:sp>
      <p:sp>
        <p:nvSpPr>
          <p:cNvPr id="312325" name="Rectangle 5"/>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eaLnBrk="1" hangingPunct="1">
              <a:buFontTx/>
              <a:buNone/>
              <a:defRPr kumimoji="0" sz="1400" b="0">
                <a:ea typeface="宋体" panose="02010600030101010101" pitchFamily="2" charset="-122"/>
              </a:defRPr>
            </a:lvl1pPr>
          </a:lstStyle>
          <a:p>
            <a:pPr>
              <a:defRPr/>
            </a:pPr>
            <a:endParaRPr lang="en-US" altLang="zh-CN"/>
          </a:p>
        </p:txBody>
      </p:sp>
      <p:sp>
        <p:nvSpPr>
          <p:cNvPr id="312326" name="Rectangle 6"/>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vl1pPr>
          </a:lstStyle>
          <a:p>
            <a:fld id="{CA6AD485-2372-4FE9-BAA7-1C34BC551457}" type="slidenum">
              <a:rPr lang="en-US" altLang="zh-CN"/>
              <a:pPr/>
              <a:t>‹#›</a:t>
            </a:fld>
            <a:endParaRPr lang="en-US" altLang="zh-CN"/>
          </a:p>
        </p:txBody>
      </p:sp>
      <p:sp>
        <p:nvSpPr>
          <p:cNvPr id="3079" name="Rectangle 7"/>
          <p:cNvSpPr>
            <a:spLocks noChangeArrowheads="1"/>
          </p:cNvSpPr>
          <p:nvPr/>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3080" name="Rectangle 8"/>
          <p:cNvSpPr>
            <a:spLocks noChangeArrowheads="1"/>
          </p:cNvSpPr>
          <p:nvPr/>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3081" name="Rectangle 9"/>
          <p:cNvSpPr>
            <a:spLocks noChangeArrowheads="1"/>
          </p:cNvSpPr>
          <p:nvPr/>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3082" name="Rectangle 10"/>
          <p:cNvSpPr>
            <a:spLocks noChangeArrowheads="1"/>
          </p:cNvSpPr>
          <p:nvPr/>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4107" name="Line 8"/>
          <p:cNvSpPr>
            <a:spLocks noChangeShapeType="1"/>
          </p:cNvSpPr>
          <p:nvPr/>
        </p:nvSpPr>
        <p:spPr bwMode="auto">
          <a:xfrm>
            <a:off x="0" y="612775"/>
            <a:ext cx="9144000" cy="0"/>
          </a:xfrm>
          <a:prstGeom prst="line">
            <a:avLst/>
          </a:prstGeom>
          <a:noFill/>
          <a:ln w="12700">
            <a:solidFill>
              <a:srgbClr val="5AAAE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8" name="AutoShape 11"/>
          <p:cNvSpPr>
            <a:spLocks noChangeArrowheads="1"/>
          </p:cNvSpPr>
          <p:nvPr/>
        </p:nvSpPr>
        <p:spPr bwMode="auto">
          <a:xfrm flipH="1">
            <a:off x="8423275" y="6137275"/>
            <a:ext cx="720725" cy="720725"/>
          </a:xfrm>
          <a:prstGeom prst="rtTriangle">
            <a:avLst/>
          </a:prstGeom>
          <a:solidFill>
            <a:srgbClr val="0085A4"/>
          </a:solidFill>
          <a:ln w="9525">
            <a:solidFill>
              <a:srgbClr val="0085A4"/>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3085" name="Text Box 13"/>
          <p:cNvSpPr txBox="1">
            <a:spLocks noChangeArrowheads="1"/>
          </p:cNvSpPr>
          <p:nvPr/>
        </p:nvSpPr>
        <p:spPr bwMode="auto">
          <a:xfrm>
            <a:off x="5986463" y="6350"/>
            <a:ext cx="3157537" cy="336550"/>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smtClean="0">
                <a:latin typeface="Comic Sans MS" panose="030F0702030302020204" pitchFamily="66" charset="0"/>
                <a:ea typeface="宋体" panose="02010600030101010101" pitchFamily="2" charset="-122"/>
              </a:rPr>
              <a:t>Data  Structures: Introduction</a:t>
            </a:r>
          </a:p>
        </p:txBody>
      </p:sp>
      <p:sp>
        <p:nvSpPr>
          <p:cNvPr id="4110" name="Rectangle 10"/>
          <p:cNvSpPr>
            <a:spLocks noChangeArrowheads="1"/>
          </p:cNvSpPr>
          <p:nvPr/>
        </p:nvSpPr>
        <p:spPr bwMode="auto">
          <a:xfrm>
            <a:off x="0" y="260350"/>
            <a:ext cx="5076825" cy="720725"/>
          </a:xfrm>
          <a:prstGeom prst="rect">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txStyles>
    <p:title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r>
              <a:rPr lang="zh-CN" altLang="en-US" noProof="1" smtClean="0"/>
              <a:t>单击此处编辑母版标题样式</a:t>
            </a:r>
          </a:p>
        </p:txBody>
      </p:sp>
      <p:sp>
        <p:nvSpPr>
          <p:cNvPr id="387075" name="Rectangle 3"/>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p>
        </p:txBody>
      </p:sp>
      <p:sp>
        <p:nvSpPr>
          <p:cNvPr id="387076" name="Rectangle 4"/>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buFontTx/>
              <a:buNone/>
              <a:defRPr kumimoji="0" sz="1400" b="0">
                <a:ea typeface="宋体" panose="02010600030101010101" pitchFamily="2" charset="-122"/>
              </a:defRPr>
            </a:lvl1pPr>
          </a:lstStyle>
          <a:p>
            <a:pPr>
              <a:defRPr/>
            </a:pPr>
            <a:endParaRPr lang="en-US" altLang="zh-CN"/>
          </a:p>
        </p:txBody>
      </p:sp>
      <p:sp>
        <p:nvSpPr>
          <p:cNvPr id="387077" name="Rectangle 5"/>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eaLnBrk="1" hangingPunct="1">
              <a:buFontTx/>
              <a:buNone/>
              <a:defRPr kumimoji="0" sz="1400" b="0">
                <a:ea typeface="宋体" panose="02010600030101010101" pitchFamily="2" charset="-122"/>
              </a:defRPr>
            </a:lvl1pPr>
          </a:lstStyle>
          <a:p>
            <a:pPr>
              <a:defRPr/>
            </a:pPr>
            <a:endParaRPr lang="en-US" altLang="zh-CN"/>
          </a:p>
        </p:txBody>
      </p:sp>
      <p:sp>
        <p:nvSpPr>
          <p:cNvPr id="387078" name="Rectangle 6"/>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vl1pPr>
          </a:lstStyle>
          <a:p>
            <a:fld id="{42FDD4CF-A720-4C1F-B4E7-77949F7B34A1}" type="slidenum">
              <a:rPr lang="en-US" altLang="zh-CN"/>
              <a:pPr/>
              <a:t>‹#›</a:t>
            </a:fld>
            <a:endParaRPr lang="en-US" altLang="zh-CN"/>
          </a:p>
        </p:txBody>
      </p:sp>
      <p:sp>
        <p:nvSpPr>
          <p:cNvPr id="4103" name="Rectangle 7"/>
          <p:cNvSpPr>
            <a:spLocks noChangeArrowheads="1"/>
          </p:cNvSpPr>
          <p:nvPr/>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4104" name="Rectangle 8"/>
          <p:cNvSpPr>
            <a:spLocks noChangeArrowheads="1"/>
          </p:cNvSpPr>
          <p:nvPr/>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4105" name="Rectangle 9"/>
          <p:cNvSpPr>
            <a:spLocks noChangeArrowheads="1"/>
          </p:cNvSpPr>
          <p:nvPr/>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4106" name="Rectangle 10"/>
          <p:cNvSpPr>
            <a:spLocks noChangeArrowheads="1"/>
          </p:cNvSpPr>
          <p:nvPr/>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5131" name="Line 8"/>
          <p:cNvSpPr>
            <a:spLocks noChangeShapeType="1"/>
          </p:cNvSpPr>
          <p:nvPr/>
        </p:nvSpPr>
        <p:spPr bwMode="auto">
          <a:xfrm>
            <a:off x="0" y="612775"/>
            <a:ext cx="9144000" cy="0"/>
          </a:xfrm>
          <a:prstGeom prst="line">
            <a:avLst/>
          </a:prstGeom>
          <a:noFill/>
          <a:ln w="12700">
            <a:solidFill>
              <a:srgbClr val="5AAAE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2" name="AutoShape 11"/>
          <p:cNvSpPr>
            <a:spLocks noChangeArrowheads="1"/>
          </p:cNvSpPr>
          <p:nvPr/>
        </p:nvSpPr>
        <p:spPr bwMode="auto">
          <a:xfrm flipH="1">
            <a:off x="8423275" y="6137275"/>
            <a:ext cx="720725" cy="720725"/>
          </a:xfrm>
          <a:prstGeom prst="rtTriangle">
            <a:avLst/>
          </a:prstGeom>
          <a:solidFill>
            <a:srgbClr val="0085A4"/>
          </a:solidFill>
          <a:ln w="9525">
            <a:solidFill>
              <a:srgbClr val="0085A4"/>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4109" name="Text Box 13"/>
          <p:cNvSpPr txBox="1">
            <a:spLocks noChangeArrowheads="1"/>
          </p:cNvSpPr>
          <p:nvPr/>
        </p:nvSpPr>
        <p:spPr bwMode="auto">
          <a:xfrm>
            <a:off x="5986463" y="6350"/>
            <a:ext cx="3157537" cy="336550"/>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smtClean="0">
                <a:latin typeface="Comic Sans MS" panose="030F0702030302020204" pitchFamily="66" charset="0"/>
                <a:ea typeface="宋体" panose="02010600030101010101" pitchFamily="2" charset="-122"/>
              </a:rPr>
              <a:t>Data  Structures: Introduction</a:t>
            </a:r>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6146" name="AutoShape 13"/>
          <p:cNvSpPr>
            <a:spLocks noChangeArrowheads="1"/>
          </p:cNvSpPr>
          <p:nvPr/>
        </p:nvSpPr>
        <p:spPr bwMode="auto">
          <a:xfrm>
            <a:off x="0" y="582613"/>
            <a:ext cx="3273425" cy="792162"/>
          </a:xfrm>
          <a:prstGeom prst="homePlate">
            <a:avLst>
              <a:gd name="adj" fmla="val 22613"/>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6147" name="AutoShape 17"/>
          <p:cNvSpPr>
            <a:spLocks noChangeArrowheads="1"/>
          </p:cNvSpPr>
          <p:nvPr/>
        </p:nvSpPr>
        <p:spPr bwMode="auto">
          <a:xfrm rot="10800000">
            <a:off x="3840163" y="981075"/>
            <a:ext cx="5303837" cy="792163"/>
          </a:xfrm>
          <a:prstGeom prst="homePlate">
            <a:avLst>
              <a:gd name="adj" fmla="val 21450"/>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6148" name="AutoShape 2"/>
          <p:cNvSpPr>
            <a:spLocks noChangeArrowheads="1"/>
          </p:cNvSpPr>
          <p:nvPr/>
        </p:nvSpPr>
        <p:spPr bwMode="auto">
          <a:xfrm flipH="1">
            <a:off x="8423275" y="6137275"/>
            <a:ext cx="720725" cy="720725"/>
          </a:xfrm>
          <a:prstGeom prst="rtTriangle">
            <a:avLst/>
          </a:prstGeom>
          <a:solidFill>
            <a:srgbClr val="0085A4"/>
          </a:solidFill>
          <a:ln w="9525">
            <a:solidFill>
              <a:srgbClr val="0085A4"/>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6149" name="Rectangle 3"/>
          <p:cNvSpPr>
            <a:spLocks noGrp="1" noChangeArrowheads="1"/>
          </p:cNvSpPr>
          <p:nvPr>
            <p:ph type="body" idx="4294967295"/>
          </p:nvPr>
        </p:nvSpPr>
        <p:spPr bwMode="auto">
          <a:xfrm>
            <a:off x="323850" y="1557338"/>
            <a:ext cx="842486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defRPr sz="2800" kern="1200">
          <a:solidFill>
            <a:schemeClr val="tx1"/>
          </a:solidFill>
          <a:latin typeface="+mn-lt"/>
          <a:ea typeface="+mn-ea"/>
          <a:cs typeface="+mn-cs"/>
        </a:defRPr>
      </a:lvl1pPr>
      <a:lvl2pPr marL="742950" indent="-285750" algn="l" rtl="0" eaLnBrk="0" fontAlgn="base" hangingPunct="0">
        <a:spcBef>
          <a:spcPct val="20000"/>
        </a:spcBef>
        <a:spcAft>
          <a:spcPct val="0"/>
        </a:spcAft>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71018" name="Rectangle 10"/>
          <p:cNvSpPr>
            <a:spLocks noGrp="1" noChangeArrowheads="1"/>
          </p:cNvSpPr>
          <p:nvPr>
            <p:ph type="body" idx="1"/>
          </p:nvPr>
        </p:nvSpPr>
        <p:spPr bwMode="auto">
          <a:xfrm>
            <a:off x="468313" y="1095375"/>
            <a:ext cx="8218487" cy="503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p>
        </p:txBody>
      </p:sp>
      <p:sp>
        <p:nvSpPr>
          <p:cNvPr id="171019" name="Rectangle 11"/>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buFontTx/>
              <a:buNone/>
              <a:defRPr kumimoji="0" sz="1400" b="0">
                <a:ea typeface="宋体" panose="02010600030101010101" pitchFamily="2" charset="-122"/>
              </a:defRPr>
            </a:lvl1pPr>
          </a:lstStyle>
          <a:p>
            <a:pPr>
              <a:defRPr/>
            </a:pPr>
            <a:endParaRPr lang="en-US" altLang="x-none"/>
          </a:p>
        </p:txBody>
      </p:sp>
      <p:sp>
        <p:nvSpPr>
          <p:cNvPr id="171020" name="Rectangle 12"/>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eaLnBrk="1" hangingPunct="1">
              <a:buFontTx/>
              <a:buNone/>
              <a:defRPr kumimoji="0" sz="1400" b="0">
                <a:ea typeface="宋体" panose="02010600030101010101" pitchFamily="2" charset="-122"/>
              </a:defRPr>
            </a:lvl1pPr>
          </a:lstStyle>
          <a:p>
            <a:pPr>
              <a:defRPr/>
            </a:pPr>
            <a:endParaRPr lang="en-US" altLang="x-none"/>
          </a:p>
        </p:txBody>
      </p:sp>
      <p:sp>
        <p:nvSpPr>
          <p:cNvPr id="171021" name="Rectangle 13"/>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vl1pPr>
          </a:lstStyle>
          <a:p>
            <a:fld id="{9F66E8CD-6B7E-4044-97BA-09C85473F0A6}" type="slidenum">
              <a:rPr lang="en-US" altLang="zh-CN"/>
              <a:pPr/>
              <a:t>‹#›</a:t>
            </a:fld>
            <a:endParaRPr lang="en-US" altLang="zh-CN"/>
          </a:p>
        </p:txBody>
      </p:sp>
      <p:sp>
        <p:nvSpPr>
          <p:cNvPr id="1031" name="Rectangle 14"/>
          <p:cNvSpPr>
            <a:spLocks noChangeArrowheads="1"/>
          </p:cNvSpPr>
          <p:nvPr/>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1032" name="Rectangle 19"/>
          <p:cNvSpPr>
            <a:spLocks noChangeArrowheads="1"/>
          </p:cNvSpPr>
          <p:nvPr/>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1033" name="Rectangle 20"/>
          <p:cNvSpPr>
            <a:spLocks noChangeArrowheads="1"/>
          </p:cNvSpPr>
          <p:nvPr/>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34" name="Rectangle 21"/>
          <p:cNvSpPr>
            <a:spLocks noChangeArrowheads="1"/>
          </p:cNvSpPr>
          <p:nvPr/>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7180" name="AutoShape 11"/>
          <p:cNvSpPr>
            <a:spLocks noChangeArrowheads="1"/>
          </p:cNvSpPr>
          <p:nvPr/>
        </p:nvSpPr>
        <p:spPr bwMode="auto">
          <a:xfrm flipH="1">
            <a:off x="8423275" y="6137275"/>
            <a:ext cx="720725" cy="720725"/>
          </a:xfrm>
          <a:prstGeom prst="rtTriangle">
            <a:avLst/>
          </a:prstGeom>
          <a:solidFill>
            <a:srgbClr val="0085A4"/>
          </a:solidFill>
          <a:ln w="9525">
            <a:solidFill>
              <a:srgbClr val="0085A4"/>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1037" name="Text Box 27"/>
          <p:cNvSpPr txBox="1">
            <a:spLocks noChangeArrowheads="1"/>
          </p:cNvSpPr>
          <p:nvPr/>
        </p:nvSpPr>
        <p:spPr bwMode="auto">
          <a:xfrm>
            <a:off x="6804025" y="115888"/>
            <a:ext cx="2376488" cy="396875"/>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2000" smtClean="0">
                <a:latin typeface="Comic Sans MS" panose="030F0702030302020204" pitchFamily="66" charset="0"/>
                <a:ea typeface="宋体" panose="02010600030101010101" pitchFamily="2" charset="-122"/>
              </a:rPr>
              <a:t>Data  Structures</a:t>
            </a:r>
          </a:p>
        </p:txBody>
      </p:sp>
      <p:sp>
        <p:nvSpPr>
          <p:cNvPr id="2" name="Line 8"/>
          <p:cNvSpPr>
            <a:spLocks noChangeShapeType="1"/>
          </p:cNvSpPr>
          <p:nvPr/>
        </p:nvSpPr>
        <p:spPr bwMode="auto">
          <a:xfrm>
            <a:off x="0" y="620713"/>
            <a:ext cx="9144000" cy="0"/>
          </a:xfrm>
          <a:prstGeom prst="line">
            <a:avLst/>
          </a:prstGeom>
          <a:noFill/>
          <a:ln w="12700">
            <a:solidFill>
              <a:srgbClr val="5AAAE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2" name="Rectangle 10"/>
          <p:cNvSpPr>
            <a:spLocks noChangeArrowheads="1"/>
          </p:cNvSpPr>
          <p:nvPr/>
        </p:nvSpPr>
        <p:spPr bwMode="auto">
          <a:xfrm>
            <a:off x="26988" y="115888"/>
            <a:ext cx="6754812" cy="792162"/>
          </a:xfrm>
          <a:prstGeom prst="rect">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3" name="Rectangle 9"/>
          <p:cNvSpPr>
            <a:spLocks noGrp="1" noChangeArrowheads="1"/>
          </p:cNvSpPr>
          <p:nvPr>
            <p:ph type="title" idx="4294967295"/>
          </p:nvPr>
        </p:nvSpPr>
        <p:spPr bwMode="auto">
          <a:xfrm>
            <a:off x="34925" y="201613"/>
            <a:ext cx="77930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4038" r:id="rId12"/>
  </p:sldLayoutIdLst>
  <p:txStyles>
    <p:title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noProof="1" smtClean="0"/>
              <a:t>单击此处编辑母版标题样式</a:t>
            </a:r>
          </a:p>
        </p:txBody>
      </p:sp>
      <p:sp>
        <p:nvSpPr>
          <p:cNvPr id="310275"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p>
        </p:txBody>
      </p:sp>
      <p:sp>
        <p:nvSpPr>
          <p:cNvPr id="31027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buFontTx/>
              <a:buNone/>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7"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buFontTx/>
              <a:buNone/>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defRPr>
            </a:lvl1pPr>
          </a:lstStyle>
          <a:p>
            <a:fld id="{BAB9F8FA-4A26-4449-ADF4-075CDD67A789}"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txStyles>
    <p:titleStyle>
      <a:lvl1pPr algn="ctr" rtl="0" eaLnBrk="0" fontAlgn="base" hangingPunct="0">
        <a:spcBef>
          <a:spcPct val="0"/>
        </a:spcBef>
        <a:spcAft>
          <a:spcPct val="0"/>
        </a:spcAft>
        <a:defRPr sz="4400" b="1" kern="12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5pPr>
      <a:lvl6pPr marL="457200" algn="ctr" rtl="0" eaLnBrk="1" fontAlgn="base" hangingPunct="1">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6pPr>
      <a:lvl7pPr marL="914400" algn="ctr" rtl="0" eaLnBrk="1" fontAlgn="base" hangingPunct="1">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7pPr>
      <a:lvl8pPr marL="1371600" algn="ctr" rtl="0" eaLnBrk="1" fontAlgn="base" hangingPunct="1">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8pPr>
      <a:lvl9pPr marL="1828800" algn="ctr" rtl="0" eaLnBrk="1" fontAlgn="base" hangingPunct="1">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9pPr>
    </p:titleStyle>
    <p:bodyStyle>
      <a:lvl1pPr marL="342900" indent="-342900" algn="l" rtl="0" eaLnBrk="0" fontAlgn="base" hangingPunct="0">
        <a:spcBef>
          <a:spcPct val="20000"/>
        </a:spcBef>
        <a:spcAft>
          <a:spcPct val="0"/>
        </a:spcAft>
        <a:buChar char="•"/>
        <a:defRPr sz="3200" b="1"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har char="•"/>
        <a:defRPr sz="2400" b="1"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r>
              <a:rPr lang="zh-CN" altLang="en-US" noProof="1" smtClean="0"/>
              <a:t>单击此处编辑母版标题样式</a:t>
            </a:r>
          </a:p>
        </p:txBody>
      </p:sp>
      <p:sp>
        <p:nvSpPr>
          <p:cNvPr id="9219" name="Rectangle 3"/>
          <p:cNvSpPr>
            <a:spLocks noGrp="1" noChangeArrowheads="1"/>
          </p:cNvSpPr>
          <p:nvPr>
            <p:ph type="body" idx="4294967295"/>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12324" name="Rectangle 4"/>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buFontTx/>
              <a:buNone/>
              <a:defRPr kumimoji="0" sz="1400" b="0">
                <a:ea typeface="宋体" panose="02010600030101010101" pitchFamily="2" charset="-122"/>
              </a:defRPr>
            </a:lvl1pPr>
          </a:lstStyle>
          <a:p>
            <a:pPr>
              <a:defRPr/>
            </a:pPr>
            <a:endParaRPr lang="en-US" altLang="zh-CN"/>
          </a:p>
        </p:txBody>
      </p:sp>
      <p:sp>
        <p:nvSpPr>
          <p:cNvPr id="312325" name="Rectangle 5"/>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eaLnBrk="1" hangingPunct="1">
              <a:buFontTx/>
              <a:buNone/>
              <a:defRPr kumimoji="0" sz="1400" b="0">
                <a:ea typeface="宋体" panose="02010600030101010101" pitchFamily="2" charset="-122"/>
              </a:defRPr>
            </a:lvl1pPr>
          </a:lstStyle>
          <a:p>
            <a:pPr>
              <a:defRPr/>
            </a:pPr>
            <a:endParaRPr lang="en-US" altLang="zh-CN"/>
          </a:p>
        </p:txBody>
      </p:sp>
      <p:sp>
        <p:nvSpPr>
          <p:cNvPr id="312326" name="Rectangle 6"/>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vl1pPr>
          </a:lstStyle>
          <a:p>
            <a:fld id="{235376D1-9476-4587-87BD-000E17F23B28}" type="slidenum">
              <a:rPr lang="en-US" altLang="zh-CN"/>
              <a:pPr/>
              <a:t>‹#›</a:t>
            </a:fld>
            <a:endParaRPr lang="en-US" altLang="zh-CN"/>
          </a:p>
        </p:txBody>
      </p:sp>
      <p:sp>
        <p:nvSpPr>
          <p:cNvPr id="3079" name="Rectangle 7"/>
          <p:cNvSpPr>
            <a:spLocks noChangeArrowheads="1"/>
          </p:cNvSpPr>
          <p:nvPr/>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3080" name="Rectangle 8"/>
          <p:cNvSpPr>
            <a:spLocks noChangeArrowheads="1"/>
          </p:cNvSpPr>
          <p:nvPr/>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3081" name="Rectangle 9"/>
          <p:cNvSpPr>
            <a:spLocks noChangeArrowheads="1"/>
          </p:cNvSpPr>
          <p:nvPr/>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3082" name="Rectangle 10"/>
          <p:cNvSpPr>
            <a:spLocks noChangeArrowheads="1"/>
          </p:cNvSpPr>
          <p:nvPr/>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9227" name="Line 8"/>
          <p:cNvSpPr>
            <a:spLocks noChangeShapeType="1"/>
          </p:cNvSpPr>
          <p:nvPr/>
        </p:nvSpPr>
        <p:spPr bwMode="auto">
          <a:xfrm>
            <a:off x="0" y="612775"/>
            <a:ext cx="9144000" cy="0"/>
          </a:xfrm>
          <a:prstGeom prst="line">
            <a:avLst/>
          </a:prstGeom>
          <a:noFill/>
          <a:ln w="12700">
            <a:solidFill>
              <a:srgbClr val="5AAAE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8" name="AutoShape 11"/>
          <p:cNvSpPr>
            <a:spLocks noChangeArrowheads="1"/>
          </p:cNvSpPr>
          <p:nvPr/>
        </p:nvSpPr>
        <p:spPr bwMode="auto">
          <a:xfrm flipH="1">
            <a:off x="8423275" y="6137275"/>
            <a:ext cx="720725" cy="720725"/>
          </a:xfrm>
          <a:prstGeom prst="rtTriangle">
            <a:avLst/>
          </a:prstGeom>
          <a:solidFill>
            <a:srgbClr val="0085A4"/>
          </a:solidFill>
          <a:ln w="9525">
            <a:solidFill>
              <a:srgbClr val="0085A4"/>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3085" name="Text Box 13"/>
          <p:cNvSpPr txBox="1">
            <a:spLocks noChangeArrowheads="1"/>
          </p:cNvSpPr>
          <p:nvPr/>
        </p:nvSpPr>
        <p:spPr bwMode="auto">
          <a:xfrm>
            <a:off x="5986463" y="6350"/>
            <a:ext cx="3157537" cy="336550"/>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smtClean="0">
                <a:latin typeface="Comic Sans MS" panose="030F0702030302020204" pitchFamily="66" charset="0"/>
                <a:ea typeface="宋体" panose="02010600030101010101" pitchFamily="2" charset="-122"/>
              </a:rPr>
              <a:t>Data  Structures: Introduction</a:t>
            </a:r>
          </a:p>
        </p:txBody>
      </p:sp>
      <p:sp>
        <p:nvSpPr>
          <p:cNvPr id="9230" name="Rectangle 10"/>
          <p:cNvSpPr>
            <a:spLocks noChangeArrowheads="1"/>
          </p:cNvSpPr>
          <p:nvPr/>
        </p:nvSpPr>
        <p:spPr bwMode="auto">
          <a:xfrm>
            <a:off x="0" y="260350"/>
            <a:ext cx="5076825" cy="720725"/>
          </a:xfrm>
          <a:prstGeom prst="rect">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txStyles>
    <p:title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0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8.xml"/></Relationships>
</file>

<file path=ppt/slides/_rels/slide10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4.xml"/><Relationship Id="rId1" Type="http://schemas.openxmlformats.org/officeDocument/2006/relationships/slideLayout" Target="../slideLayouts/slideLayout6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8.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73.xml"/></Relationships>
</file>

<file path=ppt/slides/_rels/slide10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jpeg"/><Relationship Id="rId1" Type="http://schemas.openxmlformats.org/officeDocument/2006/relationships/slideLayout" Target="../slideLayouts/slideLayout68.xml"/><Relationship Id="rId5" Type="http://schemas.openxmlformats.org/officeDocument/2006/relationships/image" Target="../media/image48.jpeg"/><Relationship Id="rId4" Type="http://schemas.openxmlformats.org/officeDocument/2006/relationships/image" Target="../media/image47.jpe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3.xml"/></Relationships>
</file>

<file path=ppt/slides/_rels/slide1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0.jpg"/><Relationship Id="rId1" Type="http://schemas.openxmlformats.org/officeDocument/2006/relationships/slideLayout" Target="../slideLayouts/slideLayout68.xml"/></Relationships>
</file>

<file path=ppt/slides/_rels/slide1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3.xml"/><Relationship Id="rId1" Type="http://schemas.openxmlformats.org/officeDocument/2006/relationships/vmlDrawing" Target="../drawings/vmlDrawing8.vml"/><Relationship Id="rId5" Type="http://schemas.openxmlformats.org/officeDocument/2006/relationships/image" Target="../media/image51.wmf"/><Relationship Id="rId4" Type="http://schemas.openxmlformats.org/officeDocument/2006/relationships/oleObject" Target="../embeddings/oleObject10.bin"/></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7.xml"/><Relationship Id="rId1" Type="http://schemas.openxmlformats.org/officeDocument/2006/relationships/slideLayout" Target="../slideLayouts/slideLayout68.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3.xml"/><Relationship Id="rId1" Type="http://schemas.openxmlformats.org/officeDocument/2006/relationships/vmlDrawing" Target="../drawings/vmlDrawing9.vml"/><Relationship Id="rId4" Type="http://schemas.openxmlformats.org/officeDocument/2006/relationships/image" Target="../media/image53.wmf"/></Relationships>
</file>

<file path=ppt/slides/_rels/slide128.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73.xml"/><Relationship Id="rId1" Type="http://schemas.openxmlformats.org/officeDocument/2006/relationships/vmlDrawing" Target="../drawings/vmlDrawing10.vml"/><Relationship Id="rId6" Type="http://schemas.openxmlformats.org/officeDocument/2006/relationships/image" Target="../media/image55.wmf"/><Relationship Id="rId5" Type="http://schemas.openxmlformats.org/officeDocument/2006/relationships/oleObject" Target="../embeddings/oleObject13.bin"/><Relationship Id="rId4" Type="http://schemas.openxmlformats.org/officeDocument/2006/relationships/image" Target="../media/image54.wmf"/></Relationships>
</file>

<file path=ppt/slides/_rels/slide129.xml.rels><?xml version="1.0" encoding="UTF-8" standalone="yes"?>
<Relationships xmlns="http://schemas.openxmlformats.org/package/2006/relationships"><Relationship Id="rId8" Type="http://schemas.openxmlformats.org/officeDocument/2006/relationships/image" Target="../media/image59.wmf"/><Relationship Id="rId13" Type="http://schemas.openxmlformats.org/officeDocument/2006/relationships/oleObject" Target="../embeddings/oleObject20.bin"/><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61.wmf"/><Relationship Id="rId2" Type="http://schemas.openxmlformats.org/officeDocument/2006/relationships/slideLayout" Target="../slideLayouts/slideLayout73.xml"/><Relationship Id="rId1" Type="http://schemas.openxmlformats.org/officeDocument/2006/relationships/vmlDrawing" Target="../drawings/vmlDrawing11.vml"/><Relationship Id="rId6" Type="http://schemas.openxmlformats.org/officeDocument/2006/relationships/image" Target="../media/image58.wmf"/><Relationship Id="rId11" Type="http://schemas.openxmlformats.org/officeDocument/2006/relationships/oleObject" Target="../embeddings/oleObject19.bin"/><Relationship Id="rId5" Type="http://schemas.openxmlformats.org/officeDocument/2006/relationships/oleObject" Target="../embeddings/oleObject16.bin"/><Relationship Id="rId10" Type="http://schemas.openxmlformats.org/officeDocument/2006/relationships/image" Target="../media/image60.wmf"/><Relationship Id="rId4" Type="http://schemas.openxmlformats.org/officeDocument/2006/relationships/image" Target="../media/image57.wmf"/><Relationship Id="rId9" Type="http://schemas.openxmlformats.org/officeDocument/2006/relationships/oleObject" Target="../embeddings/oleObject18.bin"/><Relationship Id="rId14" Type="http://schemas.openxmlformats.org/officeDocument/2006/relationships/image" Target="../media/image62.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3.xml"/></Relationships>
</file>

<file path=ppt/slides/_rels/slide130.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oleObject" Target="../embeddings/oleObject21.bin"/><Relationship Id="rId7" Type="http://schemas.openxmlformats.org/officeDocument/2006/relationships/oleObject" Target="../embeddings/oleObject23.bin"/><Relationship Id="rId12" Type="http://schemas.openxmlformats.org/officeDocument/2006/relationships/image" Target="../media/image67.wmf"/><Relationship Id="rId2" Type="http://schemas.openxmlformats.org/officeDocument/2006/relationships/slideLayout" Target="../slideLayouts/slideLayout73.xml"/><Relationship Id="rId1" Type="http://schemas.openxmlformats.org/officeDocument/2006/relationships/vmlDrawing" Target="../drawings/vmlDrawing12.vml"/><Relationship Id="rId6" Type="http://schemas.openxmlformats.org/officeDocument/2006/relationships/image" Target="../media/image64.wmf"/><Relationship Id="rId11" Type="http://schemas.openxmlformats.org/officeDocument/2006/relationships/oleObject" Target="../embeddings/oleObject25.bin"/><Relationship Id="rId5" Type="http://schemas.openxmlformats.org/officeDocument/2006/relationships/oleObject" Target="../embeddings/oleObject22.bin"/><Relationship Id="rId10" Type="http://schemas.openxmlformats.org/officeDocument/2006/relationships/image" Target="../media/image66.wmf"/><Relationship Id="rId4" Type="http://schemas.openxmlformats.org/officeDocument/2006/relationships/image" Target="../media/image63.wmf"/><Relationship Id="rId9" Type="http://schemas.openxmlformats.org/officeDocument/2006/relationships/oleObject" Target="../embeddings/oleObject24.bin"/></Relationships>
</file>

<file path=ppt/slides/_rels/slide131.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oleObject" Target="../embeddings/oleObject30.bin"/><Relationship Id="rId3" Type="http://schemas.openxmlformats.org/officeDocument/2006/relationships/notesSlide" Target="../notesSlides/notesSlide38.xml"/><Relationship Id="rId7" Type="http://schemas.openxmlformats.org/officeDocument/2006/relationships/image" Target="../media/image69.wmf"/><Relationship Id="rId12" Type="http://schemas.openxmlformats.org/officeDocument/2006/relationships/hyperlink" Target="&#26368;&#30701;&#36335;&#24452;.dot" TargetMode="External"/><Relationship Id="rId2" Type="http://schemas.openxmlformats.org/officeDocument/2006/relationships/slideLayout" Target="../slideLayouts/slideLayout73.xml"/><Relationship Id="rId1" Type="http://schemas.openxmlformats.org/officeDocument/2006/relationships/vmlDrawing" Target="../drawings/vmlDrawing13.vml"/><Relationship Id="rId6" Type="http://schemas.openxmlformats.org/officeDocument/2006/relationships/oleObject" Target="../embeddings/oleObject27.bin"/><Relationship Id="rId11" Type="http://schemas.openxmlformats.org/officeDocument/2006/relationships/image" Target="../media/image71.wmf"/><Relationship Id="rId5" Type="http://schemas.openxmlformats.org/officeDocument/2006/relationships/image" Target="../media/image68.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70.wmf"/><Relationship Id="rId14" Type="http://schemas.openxmlformats.org/officeDocument/2006/relationships/image" Target="../media/image72.wm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9.xml"/><Relationship Id="rId1" Type="http://schemas.openxmlformats.org/officeDocument/2006/relationships/slideLayout" Target="../slideLayouts/slideLayout68.xml"/></Relationships>
</file>

<file path=ppt/slides/_rels/slide134.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74.png"/><Relationship Id="rId1" Type="http://schemas.openxmlformats.org/officeDocument/2006/relationships/slideLayout" Target="../slideLayouts/slideLayout6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3.xml"/></Relationships>
</file>

<file path=ppt/slides/_rels/slide13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3.xml"/><Relationship Id="rId6" Type="http://schemas.openxmlformats.org/officeDocument/2006/relationships/image" Target="../media/image24.jpeg"/><Relationship Id="rId5" Type="http://schemas.openxmlformats.org/officeDocument/2006/relationships/image" Target="../media/image23.jpg"/><Relationship Id="rId4" Type="http://schemas.openxmlformats.org/officeDocument/2006/relationships/image" Target="../media/image22.jpg"/></Relationships>
</file>

<file path=ppt/slides/_rels/slide13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3.xml"/></Relationships>
</file>

<file path=ppt/slides/_rels/slide1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140.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7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4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0.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73.xml"/></Relationships>
</file>

<file path=ppt/slides/_rels/slide15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audio" Target="../media/audio2.wav"/><Relationship Id="rId1" Type="http://schemas.openxmlformats.org/officeDocument/2006/relationships/slideLayout" Target="../slideLayouts/slideLayout73.xml"/></Relationships>
</file>

<file path=ppt/slides/_rels/slide15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0.xml"/><Relationship Id="rId1" Type="http://schemas.openxmlformats.org/officeDocument/2006/relationships/slideLayout" Target="../slideLayouts/slideLayout73.xml"/><Relationship Id="rId4" Type="http://schemas.openxmlformats.org/officeDocument/2006/relationships/audio" Target="../media/audio2.wav"/></Relationships>
</file>

<file path=ppt/slides/_rels/slide156.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1.xml"/><Relationship Id="rId1" Type="http://schemas.openxmlformats.org/officeDocument/2006/relationships/slideLayout" Target="../slideLayouts/slideLayout73.xml"/><Relationship Id="rId5" Type="http://schemas.openxmlformats.org/officeDocument/2006/relationships/image" Target="../media/image80.png"/><Relationship Id="rId4" Type="http://schemas.openxmlformats.org/officeDocument/2006/relationships/image" Target="../media/image79.png"/></Relationships>
</file>

<file path=ppt/slides/_rels/slide15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2.xml"/><Relationship Id="rId1" Type="http://schemas.openxmlformats.org/officeDocument/2006/relationships/slideLayout" Target="../slideLayouts/slideLayout73.xml"/><Relationship Id="rId5" Type="http://schemas.openxmlformats.org/officeDocument/2006/relationships/image" Target="../media/image82.png"/><Relationship Id="rId4" Type="http://schemas.openxmlformats.org/officeDocument/2006/relationships/image" Target="../media/image81.png"/></Relationships>
</file>

<file path=ppt/slides/_rels/slide158.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3.xml"/><Relationship Id="rId1" Type="http://schemas.openxmlformats.org/officeDocument/2006/relationships/slideLayout" Target="../slideLayouts/slideLayout73.xml"/></Relationships>
</file>

<file path=ppt/slides/_rels/slide15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4.xml"/><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60.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notesSlide" Target="../notesSlides/notesSlide45.xml"/><Relationship Id="rId7" Type="http://schemas.openxmlformats.org/officeDocument/2006/relationships/oleObject" Target="../embeddings/oleObject32.bin"/><Relationship Id="rId2" Type="http://schemas.openxmlformats.org/officeDocument/2006/relationships/slideLayout" Target="../slideLayouts/slideLayout73.xml"/><Relationship Id="rId1" Type="http://schemas.openxmlformats.org/officeDocument/2006/relationships/vmlDrawing" Target="../drawings/vmlDrawing14.vml"/><Relationship Id="rId6" Type="http://schemas.openxmlformats.org/officeDocument/2006/relationships/image" Target="../media/image83.wmf"/><Relationship Id="rId5" Type="http://schemas.openxmlformats.org/officeDocument/2006/relationships/oleObject" Target="../embeddings/oleObject31.bin"/><Relationship Id="rId4" Type="http://schemas.openxmlformats.org/officeDocument/2006/relationships/audio" Target="../media/audio2.wav"/></Relationships>
</file>

<file path=ppt/slides/_rels/slide16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3.xml"/></Relationships>
</file>

<file path=ppt/slides/_rels/slide16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66.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47.xml"/><Relationship Id="rId1" Type="http://schemas.openxmlformats.org/officeDocument/2006/relationships/slideLayout" Target="../slideLayouts/slideLayout73.xml"/></Relationships>
</file>

<file path=ppt/slides/_rels/slide167.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notesSlide" Target="../notesSlides/notesSlide48.xml"/><Relationship Id="rId1" Type="http://schemas.openxmlformats.org/officeDocument/2006/relationships/slideLayout" Target="../slideLayouts/slideLayout68.xml"/></Relationships>
</file>

<file path=ppt/slides/_rels/slide16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9.xml"/><Relationship Id="rId1" Type="http://schemas.openxmlformats.org/officeDocument/2006/relationships/slideLayout" Target="../slideLayouts/slideLayout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3.xml"/><Relationship Id="rId1" Type="http://schemas.openxmlformats.org/officeDocument/2006/relationships/vmlDrawing" Target="../drawings/vmlDrawing1.vml"/><Relationship Id="rId5" Type="http://schemas.openxmlformats.org/officeDocument/2006/relationships/image" Target="../media/image29.w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3.xml"/><Relationship Id="rId1" Type="http://schemas.openxmlformats.org/officeDocument/2006/relationships/vmlDrawing" Target="../drawings/vmlDrawing2.vml"/><Relationship Id="rId5" Type="http://schemas.openxmlformats.org/officeDocument/2006/relationships/image" Target="../media/image30.wmf"/><Relationship Id="rId4" Type="http://schemas.openxmlformats.org/officeDocument/2006/relationships/oleObject" Target="../embeddings/oleObject2.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9.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73.xml"/><Relationship Id="rId1" Type="http://schemas.openxmlformats.org/officeDocument/2006/relationships/vmlDrawing" Target="../drawings/vmlDrawing3.vml"/><Relationship Id="rId6" Type="http://schemas.openxmlformats.org/officeDocument/2006/relationships/image" Target="../media/image32.wmf"/><Relationship Id="rId5" Type="http://schemas.openxmlformats.org/officeDocument/2006/relationships/oleObject" Target="../embeddings/oleObject4.bin"/><Relationship Id="rId4" Type="http://schemas.openxmlformats.org/officeDocument/2006/relationships/image" Target="../media/image31.wmf"/></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8.xml"/><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3.xml"/><Relationship Id="rId1" Type="http://schemas.openxmlformats.org/officeDocument/2006/relationships/vmlDrawing" Target="../drawings/vmlDrawing4.vml"/><Relationship Id="rId5" Type="http://schemas.openxmlformats.org/officeDocument/2006/relationships/image" Target="../media/image34.wmf"/><Relationship Id="rId4" Type="http://schemas.openxmlformats.org/officeDocument/2006/relationships/oleObject" Target="../embeddings/oleObject6.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3.xml"/><Relationship Id="rId1" Type="http://schemas.openxmlformats.org/officeDocument/2006/relationships/vmlDrawing" Target="../drawings/vmlDrawing5.vml"/><Relationship Id="rId5" Type="http://schemas.openxmlformats.org/officeDocument/2006/relationships/image" Target="../media/image30.wmf"/><Relationship Id="rId4" Type="http://schemas.openxmlformats.org/officeDocument/2006/relationships/oleObject" Target="../embeddings/oleObject7.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3.xml"/><Relationship Id="rId1" Type="http://schemas.openxmlformats.org/officeDocument/2006/relationships/themeOverride" Target="../theme/themeOverride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8.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6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8.xml"/><Relationship Id="rId6" Type="http://schemas.openxmlformats.org/officeDocument/2006/relationships/image" Target="../media/image24.jpeg"/><Relationship Id="rId5" Type="http://schemas.openxmlformats.org/officeDocument/2006/relationships/image" Target="../media/image23.jpg"/><Relationship Id="rId4" Type="http://schemas.openxmlformats.org/officeDocument/2006/relationships/image" Target="../media/image2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3.xml"/><Relationship Id="rId1" Type="http://schemas.openxmlformats.org/officeDocument/2006/relationships/vmlDrawing" Target="../drawings/vmlDrawing6.vml"/><Relationship Id="rId5" Type="http://schemas.openxmlformats.org/officeDocument/2006/relationships/image" Target="../media/image29.wmf"/><Relationship Id="rId4" Type="http://schemas.openxmlformats.org/officeDocument/2006/relationships/oleObject" Target="../embeddings/oleObject8.bin"/></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3.xml"/></Relationships>
</file>

<file path=ppt/slides/_rels/slide6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7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3.xml"/></Relationships>
</file>

<file path=ppt/slides/_rels/slide8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8.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2.xml"/><Relationship Id="rId1" Type="http://schemas.openxmlformats.org/officeDocument/2006/relationships/slideLayout" Target="../slideLayouts/slideLayout7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g"/><Relationship Id="rId1" Type="http://schemas.openxmlformats.org/officeDocument/2006/relationships/slideLayout" Target="../slideLayouts/slideLayout73.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3.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8.xml"/></Relationships>
</file>

<file path=ppt/slides/_rels/slide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73.xml"/><Relationship Id="rId4" Type="http://schemas.openxmlformats.org/officeDocument/2006/relationships/image" Target="../media/image39.jpeg"/></Relationships>
</file>

<file path=ppt/slides/_rels/slide9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68.xml"/><Relationship Id="rId1" Type="http://schemas.openxmlformats.org/officeDocument/2006/relationships/vmlDrawing" Target="../drawings/vmlDrawing7.vml"/><Relationship Id="rId5" Type="http://schemas.openxmlformats.org/officeDocument/2006/relationships/image" Target="../media/image43.wmf"/><Relationship Id="rId4" Type="http://schemas.openxmlformats.org/officeDocument/2006/relationships/oleObject" Target="../embeddings/oleObject9.bin"/></Relationships>
</file>

<file path=ppt/slides/_rels/slide9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3.xml"/></Relationships>
</file>

<file path=ppt/slides/_rels/slide9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3.xml"/></Relationships>
</file>

<file path=ppt/slides/_rels/slide9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8.xml"/></Relationships>
</file>

<file path=ppt/slides/_rels/slide9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6"/>
          <p:cNvSpPr txBox="1">
            <a:spLocks noGrp="1" noChangeArrowheads="1"/>
          </p:cNvSpPr>
          <p:nvPr/>
        </p:nvSpPr>
        <p:spPr bwMode="auto">
          <a:xfrm>
            <a:off x="7019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63F5C577-EDE1-43D9-A474-9DC5334C389F}"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9219" name="Rectangle 12"/>
          <p:cNvSpPr>
            <a:spLocks noChangeArrowheads="1"/>
          </p:cNvSpPr>
          <p:nvPr/>
        </p:nvSpPr>
        <p:spPr bwMode="auto">
          <a:xfrm>
            <a:off x="0" y="0"/>
            <a:ext cx="9144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220" name="Rectangle 4"/>
          <p:cNvSpPr>
            <a:spLocks noGrp="1" noChangeArrowheads="1"/>
          </p:cNvSpPr>
          <p:nvPr>
            <p:ph type="ctrTitle" idx="4294967295"/>
          </p:nvPr>
        </p:nvSpPr>
        <p:spPr>
          <a:xfrm>
            <a:off x="827088" y="2276475"/>
            <a:ext cx="7772400" cy="1470025"/>
          </a:xfrm>
        </p:spPr>
        <p:txBody>
          <a:bodyPr/>
          <a:lstStyle/>
          <a:p>
            <a:pPr eaLnBrk="1" hangingPunct="1"/>
            <a:r>
              <a:rPr lang="zh-CN" altLang="en-US" sz="6900" b="1" dirty="0" smtClean="0">
                <a:solidFill>
                  <a:srgbClr val="C62400"/>
                </a:solidFill>
              </a:rPr>
              <a:t>       数 据 结 构</a:t>
            </a:r>
          </a:p>
        </p:txBody>
      </p:sp>
      <p:pic>
        <p:nvPicPr>
          <p:cNvPr id="9222"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 y="0"/>
            <a:ext cx="91535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250825" y="4292600"/>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dirty="0">
                <a:latin typeface="华文仿宋" panose="02010600040101010101" pitchFamily="2" charset="-122"/>
                <a:ea typeface="华文仿宋" panose="02010600040101010101" pitchFamily="2" charset="-122"/>
              </a:rPr>
              <a:t>2019</a:t>
            </a:r>
            <a:r>
              <a:rPr lang="zh-CN" altLang="en-US" sz="2800" dirty="0">
                <a:latin typeface="华文仿宋" panose="02010600040101010101" pitchFamily="2" charset="-122"/>
                <a:ea typeface="华文仿宋" panose="02010600040101010101" pitchFamily="2" charset="-122"/>
              </a:rPr>
              <a:t>年秋</a:t>
            </a:r>
          </a:p>
        </p:txBody>
      </p:sp>
    </p:spTree>
    <p:extLst>
      <p:ext uri="{BB962C8B-B14F-4D97-AF65-F5344CB8AC3E}">
        <p14:creationId xmlns:p14="http://schemas.microsoft.com/office/powerpoint/2010/main" val="1113737969"/>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34925" y="260350"/>
            <a:ext cx="8215313" cy="623888"/>
          </a:xfrm>
        </p:spPr>
        <p:txBody>
          <a:bodyPr/>
          <a:lstStyle/>
          <a:p>
            <a:pPr eaLnBrk="1" hangingPunct="1"/>
            <a:r>
              <a:rPr lang="en-US" altLang="zh-CN" b="1" smtClean="0">
                <a:solidFill>
                  <a:schemeClr val="folHlink"/>
                </a:solidFill>
                <a:latin typeface="华文行楷" panose="02010800040101010101" pitchFamily="2" charset="-122"/>
                <a:ea typeface="华文行楷" panose="02010800040101010101" pitchFamily="2" charset="-122"/>
              </a:rPr>
              <a:t>8.1  </a:t>
            </a:r>
            <a:r>
              <a:rPr lang="zh-CN" altLang="en-US" b="1" smtClean="0">
                <a:solidFill>
                  <a:schemeClr val="folHlink"/>
                </a:solidFill>
                <a:latin typeface="华文行楷" panose="02010800040101010101" pitchFamily="2" charset="-122"/>
                <a:ea typeface="华文行楷" panose="02010800040101010101" pitchFamily="2" charset="-122"/>
              </a:rPr>
              <a:t>图的定义及抽象数据类型</a:t>
            </a:r>
          </a:p>
        </p:txBody>
      </p:sp>
      <p:sp>
        <p:nvSpPr>
          <p:cNvPr id="9219" name="Rectangle 3"/>
          <p:cNvSpPr>
            <a:spLocks noGrp="1" noChangeArrowheads="1"/>
          </p:cNvSpPr>
          <p:nvPr>
            <p:ph type="body" idx="4294967295"/>
          </p:nvPr>
        </p:nvSpPr>
        <p:spPr>
          <a:xfrm>
            <a:off x="251520" y="980728"/>
            <a:ext cx="8856984" cy="5105400"/>
          </a:xfrm>
        </p:spPr>
        <p:txBody>
          <a:bodyPr/>
          <a:lstStyle/>
          <a:p>
            <a:pPr eaLnBrk="1" hangingPunct="1">
              <a:buFont typeface="Wingdings" panose="05000000000000000000" pitchFamily="2" charset="2"/>
              <a:buNone/>
              <a:defRPr/>
            </a:pPr>
            <a:r>
              <a:rPr kumimoji="1" lang="en-US" altLang="zh-CN" sz="2400" b="1" dirty="0" smtClean="0">
                <a:solidFill>
                  <a:schemeClr val="tx2"/>
                </a:solidFill>
                <a:latin typeface="Times New Roman" panose="02020603050405020304" pitchFamily="18" charset="0"/>
              </a:rPr>
              <a:t>8.1.1 </a:t>
            </a:r>
            <a:r>
              <a:rPr kumimoji="1" lang="zh-CN" altLang="en-US" sz="2400" b="1" dirty="0" smtClean="0">
                <a:solidFill>
                  <a:schemeClr val="tx2"/>
                </a:solidFill>
                <a:latin typeface="Times New Roman" panose="02020603050405020304" pitchFamily="18" charset="0"/>
              </a:rPr>
              <a:t>图</a:t>
            </a:r>
            <a:r>
              <a:rPr kumimoji="1" lang="en-US" altLang="zh-CN" sz="2400" b="1" dirty="0" smtClean="0">
                <a:solidFill>
                  <a:schemeClr val="tx2"/>
                </a:solidFill>
                <a:latin typeface="Times New Roman" panose="02020603050405020304" pitchFamily="18" charset="0"/>
              </a:rPr>
              <a:t>(graph)</a:t>
            </a:r>
            <a:r>
              <a:rPr kumimoji="1" lang="zh-CN" altLang="en-US" sz="2400" b="1" dirty="0" smtClean="0">
                <a:solidFill>
                  <a:schemeClr val="tx2"/>
                </a:solidFill>
                <a:latin typeface="Times New Roman" panose="02020603050405020304" pitchFamily="18" charset="0"/>
              </a:rPr>
              <a:t>的基本概念</a:t>
            </a:r>
          </a:p>
          <a:p>
            <a:pPr eaLnBrk="1" hangingPunct="1">
              <a:buFont typeface="Wingdings" panose="05000000000000000000" pitchFamily="2" charset="2"/>
              <a:buNone/>
              <a:defRPr/>
            </a:pPr>
            <a:endParaRPr kumimoji="1" lang="zh-CN" altLang="en-US" sz="700" dirty="0" smtClean="0">
              <a:latin typeface="Times New Roman" panose="02020603050405020304" pitchFamily="18" charset="0"/>
            </a:endParaRPr>
          </a:p>
          <a:p>
            <a:pPr eaLnBrk="1" hangingPunct="1">
              <a:defRPr/>
            </a:pPr>
            <a:r>
              <a:rPr kumimoji="1" lang="zh-CN" altLang="en-US" sz="2400" b="1" dirty="0" smtClean="0">
                <a:latin typeface="Times New Roman" panose="02020603050405020304" pitchFamily="18" charset="0"/>
              </a:rPr>
              <a:t>定义</a:t>
            </a:r>
            <a:endParaRPr kumimoji="1" lang="zh-CN" altLang="en-US" sz="2400" dirty="0" smtClean="0">
              <a:latin typeface="Times New Roman" panose="02020603050405020304" pitchFamily="18" charset="0"/>
            </a:endParaRP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图</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由两个集合</a:t>
            </a:r>
            <a:r>
              <a:rPr kumimoji="1" lang="en-US" altLang="zh-CN" sz="2400" b="1" dirty="0" smtClean="0">
                <a:latin typeface="Times New Roman" panose="02020603050405020304" pitchFamily="18" charset="0"/>
              </a:rPr>
              <a:t>V(G)</a:t>
            </a:r>
            <a:r>
              <a:rPr kumimoji="1" lang="zh-CN" altLang="en-US" sz="2400" b="1" dirty="0" smtClean="0">
                <a:latin typeface="Times New Roman" panose="02020603050405020304" pitchFamily="18" charset="0"/>
              </a:rPr>
              <a:t>和</a:t>
            </a:r>
            <a:r>
              <a:rPr kumimoji="1" lang="en-US" altLang="zh-CN" sz="2400" b="1" dirty="0" smtClean="0">
                <a:latin typeface="Times New Roman" panose="02020603050405020304" pitchFamily="18" charset="0"/>
              </a:rPr>
              <a:t>E(G)</a:t>
            </a:r>
            <a:r>
              <a:rPr kumimoji="1" lang="zh-CN" altLang="en-US" sz="2400" b="1" dirty="0" smtClean="0">
                <a:latin typeface="Times New Roman" panose="02020603050405020304" pitchFamily="18" charset="0"/>
              </a:rPr>
              <a:t>所组成，记作   </a:t>
            </a:r>
            <a:r>
              <a:rPr kumimoji="1" lang="en-US" altLang="zh-CN" sz="2400" b="1" dirty="0" smtClean="0">
                <a:latin typeface="Times New Roman" panose="02020603050405020304" pitchFamily="18" charset="0"/>
              </a:rPr>
              <a:t>G=(V, E)</a:t>
            </a:r>
            <a:r>
              <a:rPr kumimoji="1" lang="zh-CN" altLang="en-US" sz="2400" b="1" dirty="0" smtClean="0">
                <a:latin typeface="Times New Roman" panose="02020603050405020304" pitchFamily="18" charset="0"/>
              </a:rPr>
              <a:t>。</a:t>
            </a: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其中，</a:t>
            </a:r>
            <a:r>
              <a:rPr kumimoji="1" lang="en-US" altLang="zh-CN" sz="2400" b="1" dirty="0" smtClean="0">
                <a:latin typeface="Times New Roman" panose="02020603050405020304" pitchFamily="18" charset="0"/>
              </a:rPr>
              <a:t>V(G)</a:t>
            </a:r>
            <a:r>
              <a:rPr kumimoji="1" lang="zh-CN" altLang="en-US" sz="2400" b="1" dirty="0" smtClean="0">
                <a:latin typeface="Times New Roman" panose="02020603050405020304" pitchFamily="18" charset="0"/>
              </a:rPr>
              <a:t>是图中</a:t>
            </a:r>
            <a:r>
              <a:rPr kumimoji="1" lang="zh-CN" altLang="en-US" sz="2400" b="1" dirty="0" smtClean="0">
                <a:solidFill>
                  <a:srgbClr val="FF0000"/>
                </a:solidFill>
                <a:latin typeface="Times New Roman" panose="02020603050405020304" pitchFamily="18" charset="0"/>
              </a:rPr>
              <a:t>顶点</a:t>
            </a:r>
            <a:r>
              <a:rPr kumimoji="1" lang="en-US" altLang="zh-CN" sz="2400" b="1" dirty="0" smtClean="0">
                <a:solidFill>
                  <a:srgbClr val="FF0000"/>
                </a:solidFill>
                <a:latin typeface="Times New Roman" panose="02020603050405020304" pitchFamily="18" charset="0"/>
              </a:rPr>
              <a:t>vertex</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即图的数据元素</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的有限集合</a:t>
            </a: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E(G)</a:t>
            </a:r>
            <a:r>
              <a:rPr kumimoji="1" lang="zh-CN" altLang="en-US" sz="2400" b="1" dirty="0" smtClean="0">
                <a:latin typeface="Times New Roman" panose="02020603050405020304" pitchFamily="18" charset="0"/>
              </a:rPr>
              <a:t>是图中</a:t>
            </a:r>
            <a:r>
              <a:rPr kumimoji="1" lang="zh-CN" altLang="en-US" sz="2400" b="1" dirty="0" smtClean="0">
                <a:solidFill>
                  <a:srgbClr val="FF0000"/>
                </a:solidFill>
                <a:latin typeface="Times New Roman" panose="02020603050405020304" pitchFamily="18" charset="0"/>
              </a:rPr>
              <a:t>边</a:t>
            </a:r>
            <a:r>
              <a:rPr kumimoji="1" lang="en-US" altLang="zh-CN" sz="2400" b="1" dirty="0" smtClean="0">
                <a:solidFill>
                  <a:srgbClr val="FF0000"/>
                </a:solidFill>
                <a:latin typeface="Times New Roman" panose="02020603050405020304" pitchFamily="18" charset="0"/>
              </a:rPr>
              <a:t>edge</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即两个顶点之间的关系</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的有限集合</a:t>
            </a:r>
          </a:p>
        </p:txBody>
      </p:sp>
      <p:grpSp>
        <p:nvGrpSpPr>
          <p:cNvPr id="4" name="Group 4"/>
          <p:cNvGrpSpPr>
            <a:grpSpLocks/>
          </p:cNvGrpSpPr>
          <p:nvPr/>
        </p:nvGrpSpPr>
        <p:grpSpPr bwMode="auto">
          <a:xfrm>
            <a:off x="6756980" y="3894956"/>
            <a:ext cx="1828800" cy="1905000"/>
            <a:chOff x="1008" y="2448"/>
            <a:chExt cx="1152" cy="1200"/>
          </a:xfrm>
        </p:grpSpPr>
        <p:sp>
          <p:nvSpPr>
            <p:cNvPr id="5" name="Oval 5"/>
            <p:cNvSpPr>
              <a:spLocks noChangeArrowheads="1"/>
            </p:cNvSpPr>
            <p:nvPr/>
          </p:nvSpPr>
          <p:spPr bwMode="auto">
            <a:xfrm>
              <a:off x="1872" y="2448"/>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ea typeface="宋体" pitchFamily="2" charset="-122"/>
                </a:rPr>
                <a:t>2</a:t>
              </a:r>
            </a:p>
          </p:txBody>
        </p:sp>
        <p:sp>
          <p:nvSpPr>
            <p:cNvPr id="6" name="Oval 6"/>
            <p:cNvSpPr>
              <a:spLocks noChangeArrowheads="1"/>
            </p:cNvSpPr>
            <p:nvPr/>
          </p:nvSpPr>
          <p:spPr bwMode="auto">
            <a:xfrm>
              <a:off x="1008" y="2448"/>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itchFamily="2" charset="-122"/>
                </a:rPr>
                <a:t>1</a:t>
              </a:r>
            </a:p>
          </p:txBody>
        </p:sp>
        <p:sp>
          <p:nvSpPr>
            <p:cNvPr id="7" name="Oval 7"/>
            <p:cNvSpPr>
              <a:spLocks noChangeArrowheads="1"/>
            </p:cNvSpPr>
            <p:nvPr/>
          </p:nvSpPr>
          <p:spPr bwMode="auto">
            <a:xfrm>
              <a:off x="1008" y="3360"/>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itchFamily="2" charset="-122"/>
                </a:rPr>
                <a:t>3</a:t>
              </a:r>
            </a:p>
          </p:txBody>
        </p:sp>
        <p:sp>
          <p:nvSpPr>
            <p:cNvPr id="8" name="Oval 8"/>
            <p:cNvSpPr>
              <a:spLocks noChangeArrowheads="1"/>
            </p:cNvSpPr>
            <p:nvPr/>
          </p:nvSpPr>
          <p:spPr bwMode="auto">
            <a:xfrm>
              <a:off x="1872" y="3360"/>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itchFamily="2" charset="-122"/>
                </a:rPr>
                <a:t>4</a:t>
              </a:r>
            </a:p>
          </p:txBody>
        </p:sp>
        <p:sp>
          <p:nvSpPr>
            <p:cNvPr id="9" name="Line 9"/>
            <p:cNvSpPr>
              <a:spLocks noChangeShapeType="1"/>
            </p:cNvSpPr>
            <p:nvPr/>
          </p:nvSpPr>
          <p:spPr bwMode="auto">
            <a:xfrm>
              <a:off x="1296" y="2592"/>
              <a:ext cx="576" cy="0"/>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Line 10"/>
            <p:cNvSpPr>
              <a:spLocks noChangeShapeType="1"/>
            </p:cNvSpPr>
            <p:nvPr/>
          </p:nvSpPr>
          <p:spPr bwMode="auto">
            <a:xfrm>
              <a:off x="1152" y="2736"/>
              <a:ext cx="0" cy="624"/>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Line 11"/>
            <p:cNvSpPr>
              <a:spLocks noChangeShapeType="1"/>
            </p:cNvSpPr>
            <p:nvPr/>
          </p:nvSpPr>
          <p:spPr bwMode="auto">
            <a:xfrm>
              <a:off x="1296" y="3504"/>
              <a:ext cx="576" cy="0"/>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12"/>
            <p:cNvSpPr>
              <a:spLocks noChangeShapeType="1"/>
            </p:cNvSpPr>
            <p:nvPr/>
          </p:nvSpPr>
          <p:spPr bwMode="auto">
            <a:xfrm flipH="1" flipV="1">
              <a:off x="1248" y="2688"/>
              <a:ext cx="672" cy="720"/>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3" name="Group 13"/>
          <p:cNvGrpSpPr>
            <a:grpSpLocks/>
          </p:cNvGrpSpPr>
          <p:nvPr/>
        </p:nvGrpSpPr>
        <p:grpSpPr bwMode="auto">
          <a:xfrm>
            <a:off x="3995936" y="3894956"/>
            <a:ext cx="1828800" cy="1905000"/>
            <a:chOff x="2928" y="2592"/>
            <a:chExt cx="1152" cy="1200"/>
          </a:xfrm>
        </p:grpSpPr>
        <p:sp>
          <p:nvSpPr>
            <p:cNvPr id="14" name="Oval 14"/>
            <p:cNvSpPr>
              <a:spLocks noChangeArrowheads="1"/>
            </p:cNvSpPr>
            <p:nvPr/>
          </p:nvSpPr>
          <p:spPr bwMode="auto">
            <a:xfrm>
              <a:off x="3792" y="2592"/>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itchFamily="2" charset="-122"/>
                </a:rPr>
                <a:t>2</a:t>
              </a:r>
            </a:p>
          </p:txBody>
        </p:sp>
        <p:sp>
          <p:nvSpPr>
            <p:cNvPr id="15" name="Oval 15"/>
            <p:cNvSpPr>
              <a:spLocks noChangeArrowheads="1"/>
            </p:cNvSpPr>
            <p:nvPr/>
          </p:nvSpPr>
          <p:spPr bwMode="auto">
            <a:xfrm>
              <a:off x="2928" y="2592"/>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itchFamily="2" charset="-122"/>
                </a:rPr>
                <a:t>1</a:t>
              </a:r>
            </a:p>
          </p:txBody>
        </p:sp>
        <p:sp>
          <p:nvSpPr>
            <p:cNvPr id="16" name="Oval 16"/>
            <p:cNvSpPr>
              <a:spLocks noChangeArrowheads="1"/>
            </p:cNvSpPr>
            <p:nvPr/>
          </p:nvSpPr>
          <p:spPr bwMode="auto">
            <a:xfrm>
              <a:off x="2928" y="3504"/>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itchFamily="2" charset="-122"/>
                </a:rPr>
                <a:t>4</a:t>
              </a:r>
            </a:p>
          </p:txBody>
        </p:sp>
        <p:sp>
          <p:nvSpPr>
            <p:cNvPr id="17" name="Oval 17"/>
            <p:cNvSpPr>
              <a:spLocks noChangeArrowheads="1"/>
            </p:cNvSpPr>
            <p:nvPr/>
          </p:nvSpPr>
          <p:spPr bwMode="auto">
            <a:xfrm>
              <a:off x="3792" y="3504"/>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itchFamily="2" charset="-122"/>
                </a:rPr>
                <a:t>5</a:t>
              </a:r>
            </a:p>
          </p:txBody>
        </p:sp>
        <p:sp>
          <p:nvSpPr>
            <p:cNvPr id="18" name="Oval 19"/>
            <p:cNvSpPr>
              <a:spLocks noChangeArrowheads="1"/>
            </p:cNvSpPr>
            <p:nvPr/>
          </p:nvSpPr>
          <p:spPr bwMode="auto">
            <a:xfrm>
              <a:off x="3408" y="3024"/>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itchFamily="2" charset="-122"/>
                </a:rPr>
                <a:t>3</a:t>
              </a:r>
            </a:p>
          </p:txBody>
        </p:sp>
        <p:sp>
          <p:nvSpPr>
            <p:cNvPr id="19" name="Line 20"/>
            <p:cNvSpPr>
              <a:spLocks noChangeShapeType="1"/>
            </p:cNvSpPr>
            <p:nvPr/>
          </p:nvSpPr>
          <p:spPr bwMode="auto">
            <a:xfrm>
              <a:off x="3216" y="2736"/>
              <a:ext cx="576" cy="0"/>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21"/>
            <p:cNvSpPr>
              <a:spLocks noChangeShapeType="1"/>
            </p:cNvSpPr>
            <p:nvPr/>
          </p:nvSpPr>
          <p:spPr bwMode="auto">
            <a:xfrm>
              <a:off x="3072" y="2880"/>
              <a:ext cx="0" cy="624"/>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2"/>
            <p:cNvSpPr>
              <a:spLocks noChangeShapeType="1"/>
            </p:cNvSpPr>
            <p:nvPr/>
          </p:nvSpPr>
          <p:spPr bwMode="auto">
            <a:xfrm>
              <a:off x="3936" y="2880"/>
              <a:ext cx="0" cy="624"/>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3"/>
            <p:cNvSpPr>
              <a:spLocks noChangeShapeType="1"/>
            </p:cNvSpPr>
            <p:nvPr/>
          </p:nvSpPr>
          <p:spPr bwMode="auto">
            <a:xfrm>
              <a:off x="3600" y="3312"/>
              <a:ext cx="192" cy="288"/>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4"/>
            <p:cNvSpPr>
              <a:spLocks noChangeShapeType="1"/>
            </p:cNvSpPr>
            <p:nvPr/>
          </p:nvSpPr>
          <p:spPr bwMode="auto">
            <a:xfrm flipH="1">
              <a:off x="3168" y="3264"/>
              <a:ext cx="288" cy="288"/>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5"/>
            <p:cNvSpPr>
              <a:spLocks noChangeShapeType="1"/>
            </p:cNvSpPr>
            <p:nvPr/>
          </p:nvSpPr>
          <p:spPr bwMode="auto">
            <a:xfrm flipH="1">
              <a:off x="3648" y="2832"/>
              <a:ext cx="192" cy="240"/>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5" name="Group 16"/>
          <p:cNvGrpSpPr>
            <a:grpSpLocks/>
          </p:cNvGrpSpPr>
          <p:nvPr/>
        </p:nvGrpSpPr>
        <p:grpSpPr bwMode="auto">
          <a:xfrm>
            <a:off x="282789" y="3611364"/>
            <a:ext cx="2971800" cy="393700"/>
            <a:chOff x="424" y="936"/>
            <a:chExt cx="4144" cy="368"/>
          </a:xfrm>
        </p:grpSpPr>
        <p:sp>
          <p:nvSpPr>
            <p:cNvPr id="26"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7"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8"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31"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33"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nvGrpSpPr>
          <p:cNvPr id="35" name="Group 28"/>
          <p:cNvGrpSpPr>
            <a:grpSpLocks/>
          </p:cNvGrpSpPr>
          <p:nvPr/>
        </p:nvGrpSpPr>
        <p:grpSpPr bwMode="auto">
          <a:xfrm>
            <a:off x="985862" y="4437112"/>
            <a:ext cx="1785938" cy="1833562"/>
            <a:chOff x="3408" y="2496"/>
            <a:chExt cx="1125" cy="1155"/>
          </a:xfrm>
        </p:grpSpPr>
        <p:sp>
          <p:nvSpPr>
            <p:cNvPr id="36"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7"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8"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9"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0"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1"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2"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3"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5"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7"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9"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19">
                                            <p:txEl>
                                              <p:pRg st="4" end="4"/>
                                            </p:txEl>
                                          </p:spTgt>
                                        </p:tgtEl>
                                        <p:attrNameLst>
                                          <p:attrName>style.visibility</p:attrName>
                                        </p:attrNameLst>
                                      </p:cBhvr>
                                      <p:to>
                                        <p:strVal val="visible"/>
                                      </p:to>
                                    </p:set>
                                    <p:animEffect transition="in" filter="wipe(left)">
                                      <p:cBhvr>
                                        <p:cTn id="7" dur="500"/>
                                        <p:tgtEl>
                                          <p:spTgt spid="9219">
                                            <p:txEl>
                                              <p:pRg st="4" end="4"/>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219">
                                            <p:txEl>
                                              <p:pRg st="5" end="5"/>
                                            </p:txEl>
                                          </p:spTgt>
                                        </p:tgtEl>
                                        <p:attrNameLst>
                                          <p:attrName>style.visibility</p:attrName>
                                        </p:attrNameLst>
                                      </p:cBhvr>
                                      <p:to>
                                        <p:strVal val="visible"/>
                                      </p:to>
                                    </p:set>
                                    <p:animEffect transition="in" filter="wipe(left)">
                                      <p:cBhvr>
                                        <p:cTn id="11" dur="500"/>
                                        <p:tgtEl>
                                          <p:spTgt spid="9219">
                                            <p:txEl>
                                              <p:pRg st="5" end="5"/>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up)">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up)">
                                      <p:cBhvr>
                                        <p:cTn id="2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8" name="Group 4"/>
          <p:cNvGrpSpPr>
            <a:grpSpLocks/>
          </p:cNvGrpSpPr>
          <p:nvPr/>
        </p:nvGrpSpPr>
        <p:grpSpPr bwMode="auto">
          <a:xfrm>
            <a:off x="4248150" y="3284538"/>
            <a:ext cx="5148263" cy="3573462"/>
            <a:chOff x="2832" y="144"/>
            <a:chExt cx="2784" cy="2064"/>
          </a:xfrm>
        </p:grpSpPr>
        <p:pic>
          <p:nvPicPr>
            <p:cNvPr id="111796" name="Picture 5" descr="TM截图未命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 y="144"/>
              <a:ext cx="2657"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797" name="Line 6"/>
            <p:cNvSpPr>
              <a:spLocks noChangeAspect="1" noChangeShapeType="1"/>
            </p:cNvSpPr>
            <p:nvPr/>
          </p:nvSpPr>
          <p:spPr bwMode="auto">
            <a:xfrm flipH="1">
              <a:off x="3433" y="516"/>
              <a:ext cx="1727" cy="1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98" name="Line 7"/>
            <p:cNvSpPr>
              <a:spLocks noChangeAspect="1" noChangeShapeType="1"/>
            </p:cNvSpPr>
            <p:nvPr/>
          </p:nvSpPr>
          <p:spPr bwMode="auto">
            <a:xfrm flipH="1">
              <a:off x="3451" y="729"/>
              <a:ext cx="1762" cy="76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99" name="Line 8"/>
            <p:cNvSpPr>
              <a:spLocks noChangeAspect="1" noChangeShapeType="1"/>
            </p:cNvSpPr>
            <p:nvPr/>
          </p:nvSpPr>
          <p:spPr bwMode="auto">
            <a:xfrm flipH="1" flipV="1">
              <a:off x="3468" y="1313"/>
              <a:ext cx="1754" cy="1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0" name="Line 9"/>
            <p:cNvSpPr>
              <a:spLocks noChangeAspect="1" noChangeShapeType="1"/>
            </p:cNvSpPr>
            <p:nvPr/>
          </p:nvSpPr>
          <p:spPr bwMode="auto">
            <a:xfrm flipH="1">
              <a:off x="3433" y="1313"/>
              <a:ext cx="1851" cy="45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1" name="Line 10"/>
            <p:cNvSpPr>
              <a:spLocks noChangeAspect="1" noChangeShapeType="1"/>
            </p:cNvSpPr>
            <p:nvPr/>
          </p:nvSpPr>
          <p:spPr bwMode="auto">
            <a:xfrm flipH="1">
              <a:off x="3424" y="1809"/>
              <a:ext cx="1860" cy="2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2" name="Line 11"/>
            <p:cNvSpPr>
              <a:spLocks noChangeAspect="1" noChangeShapeType="1"/>
            </p:cNvSpPr>
            <p:nvPr/>
          </p:nvSpPr>
          <p:spPr bwMode="auto">
            <a:xfrm flipH="1" flipV="1">
              <a:off x="3459" y="1048"/>
              <a:ext cx="1754" cy="9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3" name="Oval 12"/>
            <p:cNvSpPr>
              <a:spLocks noChangeAspect="1" noChangeArrowheads="1"/>
            </p:cNvSpPr>
            <p:nvPr/>
          </p:nvSpPr>
          <p:spPr bwMode="auto">
            <a:xfrm>
              <a:off x="4301" y="897"/>
              <a:ext cx="159" cy="159"/>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804" name="Line 13"/>
            <p:cNvSpPr>
              <a:spLocks noChangeShapeType="1"/>
            </p:cNvSpPr>
            <p:nvPr/>
          </p:nvSpPr>
          <p:spPr bwMode="auto">
            <a:xfrm>
              <a:off x="2832" y="152"/>
              <a:ext cx="2784" cy="0"/>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1619" name="Group 3"/>
          <p:cNvGrpSpPr>
            <a:grpSpLocks/>
          </p:cNvGrpSpPr>
          <p:nvPr/>
        </p:nvGrpSpPr>
        <p:grpSpPr bwMode="auto">
          <a:xfrm>
            <a:off x="304800" y="228600"/>
            <a:ext cx="3276600" cy="2990850"/>
            <a:chOff x="154" y="122"/>
            <a:chExt cx="1430" cy="966"/>
          </a:xfrm>
        </p:grpSpPr>
        <p:sp>
          <p:nvSpPr>
            <p:cNvPr id="111754" name="Freeform 4"/>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55" name="Freeform 5"/>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56" name="Rectangle 6"/>
            <p:cNvSpPr>
              <a:spLocks noChangeArrowheads="1"/>
            </p:cNvSpPr>
            <p:nvPr/>
          </p:nvSpPr>
          <p:spPr bwMode="auto">
            <a:xfrm>
              <a:off x="533" y="169"/>
              <a:ext cx="7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a:t>
              </a:r>
            </a:p>
          </p:txBody>
        </p:sp>
        <p:sp>
          <p:nvSpPr>
            <p:cNvPr id="111757" name="Freeform 7"/>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58" name="Freeform 8"/>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59" name="Rectangle 9"/>
            <p:cNvSpPr>
              <a:spLocks noChangeArrowheads="1"/>
            </p:cNvSpPr>
            <p:nvPr/>
          </p:nvSpPr>
          <p:spPr bwMode="auto">
            <a:xfrm>
              <a:off x="1146" y="169"/>
              <a:ext cx="9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C</a:t>
              </a:r>
            </a:p>
          </p:txBody>
        </p:sp>
        <p:sp>
          <p:nvSpPr>
            <p:cNvPr id="111760" name="Freeform 10"/>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1" name="Freeform 11"/>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2" name="Rectangle 12"/>
            <p:cNvSpPr>
              <a:spLocks noChangeArrowheads="1"/>
            </p:cNvSpPr>
            <p:nvPr/>
          </p:nvSpPr>
          <p:spPr bwMode="auto">
            <a:xfrm>
              <a:off x="227" y="541"/>
              <a:ext cx="66"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B</a:t>
              </a:r>
            </a:p>
          </p:txBody>
        </p:sp>
        <p:sp>
          <p:nvSpPr>
            <p:cNvPr id="111763" name="Freeform 13"/>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4" name="Freeform 14"/>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5" name="Rectangle 15"/>
            <p:cNvSpPr>
              <a:spLocks noChangeArrowheads="1"/>
            </p:cNvSpPr>
            <p:nvPr/>
          </p:nvSpPr>
          <p:spPr bwMode="auto">
            <a:xfrm>
              <a:off x="1452" y="541"/>
              <a:ext cx="7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G</a:t>
              </a:r>
            </a:p>
          </p:txBody>
        </p:sp>
        <p:sp>
          <p:nvSpPr>
            <p:cNvPr id="111766" name="Freeform 16"/>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7" name="Freeform 17"/>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8" name="Rectangle 18"/>
            <p:cNvSpPr>
              <a:spLocks noChangeArrowheads="1"/>
            </p:cNvSpPr>
            <p:nvPr/>
          </p:nvSpPr>
          <p:spPr bwMode="auto">
            <a:xfrm>
              <a:off x="533" y="911"/>
              <a:ext cx="66"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E</a:t>
              </a:r>
            </a:p>
          </p:txBody>
        </p:sp>
        <p:sp>
          <p:nvSpPr>
            <p:cNvPr id="111769" name="Freeform 19"/>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70" name="Freeform 20"/>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71" name="Rectangle 21"/>
            <p:cNvSpPr>
              <a:spLocks noChangeArrowheads="1"/>
            </p:cNvSpPr>
            <p:nvPr/>
          </p:nvSpPr>
          <p:spPr bwMode="auto">
            <a:xfrm>
              <a:off x="1146" y="911"/>
              <a:ext cx="6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F</a:t>
              </a:r>
            </a:p>
          </p:txBody>
        </p:sp>
        <p:sp>
          <p:nvSpPr>
            <p:cNvPr id="111772" name="Freeform 22"/>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73" name="Freeform 23"/>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74" name="Rectangle 24"/>
            <p:cNvSpPr>
              <a:spLocks noChangeArrowheads="1"/>
            </p:cNvSpPr>
            <p:nvPr/>
          </p:nvSpPr>
          <p:spPr bwMode="auto">
            <a:xfrm>
              <a:off x="840" y="541"/>
              <a:ext cx="7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D</a:t>
              </a:r>
            </a:p>
          </p:txBody>
        </p:sp>
        <p:sp>
          <p:nvSpPr>
            <p:cNvPr id="111775" name="Line 25"/>
            <p:cNvSpPr>
              <a:spLocks noChangeShapeType="1"/>
            </p:cNvSpPr>
            <p:nvPr/>
          </p:nvSpPr>
          <p:spPr bwMode="auto">
            <a:xfrm>
              <a:off x="665" y="215"/>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6" name="Line 26"/>
            <p:cNvSpPr>
              <a:spLocks noChangeShapeType="1"/>
            </p:cNvSpPr>
            <p:nvPr/>
          </p:nvSpPr>
          <p:spPr bwMode="auto">
            <a:xfrm>
              <a:off x="358"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7" name="Line 27"/>
            <p:cNvSpPr>
              <a:spLocks noChangeShapeType="1"/>
            </p:cNvSpPr>
            <p:nvPr/>
          </p:nvSpPr>
          <p:spPr bwMode="auto">
            <a:xfrm>
              <a:off x="971"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8" name="Line 28"/>
            <p:cNvSpPr>
              <a:spLocks noChangeShapeType="1"/>
            </p:cNvSpPr>
            <p:nvPr/>
          </p:nvSpPr>
          <p:spPr bwMode="auto">
            <a:xfrm>
              <a:off x="665" y="956"/>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9" name="Line 29"/>
            <p:cNvSpPr>
              <a:spLocks noChangeShapeType="1"/>
            </p:cNvSpPr>
            <p:nvPr/>
          </p:nvSpPr>
          <p:spPr bwMode="auto">
            <a:xfrm flipH="1">
              <a:off x="923" y="280"/>
              <a:ext cx="197"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0" name="Line 30"/>
            <p:cNvSpPr>
              <a:spLocks noChangeShapeType="1"/>
            </p:cNvSpPr>
            <p:nvPr/>
          </p:nvSpPr>
          <p:spPr bwMode="auto">
            <a:xfrm flipH="1">
              <a:off x="621" y="650"/>
              <a:ext cx="191" cy="24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1" name="Line 31"/>
            <p:cNvSpPr>
              <a:spLocks noChangeShapeType="1"/>
            </p:cNvSpPr>
            <p:nvPr/>
          </p:nvSpPr>
          <p:spPr bwMode="auto">
            <a:xfrm>
              <a:off x="922" y="651"/>
              <a:ext cx="216" cy="23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2" name="Line 32"/>
            <p:cNvSpPr>
              <a:spLocks noChangeShapeType="1"/>
            </p:cNvSpPr>
            <p:nvPr/>
          </p:nvSpPr>
          <p:spPr bwMode="auto">
            <a:xfrm>
              <a:off x="1230" y="280"/>
              <a:ext cx="195"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3" name="Line 33"/>
            <p:cNvSpPr>
              <a:spLocks noChangeShapeType="1"/>
            </p:cNvSpPr>
            <p:nvPr/>
          </p:nvSpPr>
          <p:spPr bwMode="auto">
            <a:xfrm flipH="1">
              <a:off x="318" y="281"/>
              <a:ext cx="193" cy="2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4" name="Line 34"/>
            <p:cNvSpPr>
              <a:spLocks noChangeShapeType="1"/>
            </p:cNvSpPr>
            <p:nvPr/>
          </p:nvSpPr>
          <p:spPr bwMode="auto">
            <a:xfrm>
              <a:off x="311" y="650"/>
              <a:ext cx="184" cy="2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5" name="Rectangle 35"/>
            <p:cNvSpPr>
              <a:spLocks noChangeArrowheads="1"/>
            </p:cNvSpPr>
            <p:nvPr/>
          </p:nvSpPr>
          <p:spPr bwMode="auto">
            <a:xfrm>
              <a:off x="285" y="342"/>
              <a:ext cx="100"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111786" name="Rectangle 36"/>
            <p:cNvSpPr>
              <a:spLocks noChangeArrowheads="1"/>
            </p:cNvSpPr>
            <p:nvPr/>
          </p:nvSpPr>
          <p:spPr bwMode="auto">
            <a:xfrm>
              <a:off x="812" y="122"/>
              <a:ext cx="15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60</a:t>
              </a:r>
            </a:p>
          </p:txBody>
        </p:sp>
        <p:sp>
          <p:nvSpPr>
            <p:cNvPr id="111787" name="Rectangle 37"/>
            <p:cNvSpPr>
              <a:spLocks noChangeArrowheads="1"/>
            </p:cNvSpPr>
            <p:nvPr/>
          </p:nvSpPr>
          <p:spPr bwMode="auto">
            <a:xfrm>
              <a:off x="1346" y="342"/>
              <a:ext cx="99"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45</a:t>
              </a:r>
            </a:p>
          </p:txBody>
        </p:sp>
        <p:sp>
          <p:nvSpPr>
            <p:cNvPr id="111788" name="Rectangle 38"/>
            <p:cNvSpPr>
              <a:spLocks noChangeArrowheads="1"/>
            </p:cNvSpPr>
            <p:nvPr/>
          </p:nvSpPr>
          <p:spPr bwMode="auto">
            <a:xfrm>
              <a:off x="1033" y="393"/>
              <a:ext cx="100"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52</a:t>
              </a:r>
            </a:p>
          </p:txBody>
        </p:sp>
        <p:sp>
          <p:nvSpPr>
            <p:cNvPr id="111789" name="Rectangle 39"/>
            <p:cNvSpPr>
              <a:spLocks noChangeArrowheads="1"/>
            </p:cNvSpPr>
            <p:nvPr/>
          </p:nvSpPr>
          <p:spPr bwMode="auto">
            <a:xfrm>
              <a:off x="1134" y="591"/>
              <a:ext cx="99"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42</a:t>
              </a:r>
            </a:p>
          </p:txBody>
        </p:sp>
        <p:sp>
          <p:nvSpPr>
            <p:cNvPr id="111790" name="Rectangle 40"/>
            <p:cNvSpPr>
              <a:spLocks noChangeArrowheads="1"/>
            </p:cNvSpPr>
            <p:nvPr/>
          </p:nvSpPr>
          <p:spPr bwMode="auto">
            <a:xfrm>
              <a:off x="1061" y="709"/>
              <a:ext cx="100"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30</a:t>
              </a:r>
            </a:p>
          </p:txBody>
        </p:sp>
        <p:sp>
          <p:nvSpPr>
            <p:cNvPr id="111791" name="Rectangle 41"/>
            <p:cNvSpPr>
              <a:spLocks noChangeArrowheads="1"/>
            </p:cNvSpPr>
            <p:nvPr/>
          </p:nvSpPr>
          <p:spPr bwMode="auto">
            <a:xfrm>
              <a:off x="489" y="489"/>
              <a:ext cx="100"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65</a:t>
              </a:r>
            </a:p>
          </p:txBody>
        </p:sp>
        <p:sp>
          <p:nvSpPr>
            <p:cNvPr id="111792" name="Rectangle 42"/>
            <p:cNvSpPr>
              <a:spLocks noChangeArrowheads="1"/>
            </p:cNvSpPr>
            <p:nvPr/>
          </p:nvSpPr>
          <p:spPr bwMode="auto">
            <a:xfrm>
              <a:off x="591" y="709"/>
              <a:ext cx="100"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111793" name="Rectangle 43"/>
            <p:cNvSpPr>
              <a:spLocks noChangeArrowheads="1"/>
            </p:cNvSpPr>
            <p:nvPr/>
          </p:nvSpPr>
          <p:spPr bwMode="auto">
            <a:xfrm>
              <a:off x="285" y="760"/>
              <a:ext cx="100"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40</a:t>
              </a:r>
            </a:p>
          </p:txBody>
        </p:sp>
        <p:sp>
          <p:nvSpPr>
            <p:cNvPr id="111794" name="Rectangle 44"/>
            <p:cNvSpPr>
              <a:spLocks noChangeArrowheads="1"/>
            </p:cNvSpPr>
            <p:nvPr/>
          </p:nvSpPr>
          <p:spPr bwMode="auto">
            <a:xfrm>
              <a:off x="829" y="870"/>
              <a:ext cx="100"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70</a:t>
              </a:r>
            </a:p>
          </p:txBody>
        </p:sp>
        <p:sp>
          <p:nvSpPr>
            <p:cNvPr id="111795" name="Rectangle 46"/>
            <p:cNvSpPr>
              <a:spLocks noChangeArrowheads="1"/>
            </p:cNvSpPr>
            <p:nvPr/>
          </p:nvSpPr>
          <p:spPr bwMode="auto">
            <a:xfrm>
              <a:off x="732" y="999"/>
              <a:ext cx="294"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(a)G</a:t>
              </a:r>
            </a:p>
          </p:txBody>
        </p:sp>
      </p:grpSp>
      <p:grpSp>
        <p:nvGrpSpPr>
          <p:cNvPr id="111620" name="Group 250"/>
          <p:cNvGrpSpPr>
            <a:grpSpLocks/>
          </p:cNvGrpSpPr>
          <p:nvPr/>
        </p:nvGrpSpPr>
        <p:grpSpPr bwMode="auto">
          <a:xfrm>
            <a:off x="4500563" y="0"/>
            <a:ext cx="4679950" cy="3122613"/>
            <a:chOff x="2835" y="0"/>
            <a:chExt cx="2948" cy="1967"/>
          </a:xfrm>
        </p:grpSpPr>
        <p:sp>
          <p:nvSpPr>
            <p:cNvPr id="111695" name="AutoShape 123"/>
            <p:cNvSpPr>
              <a:spLocks/>
            </p:cNvSpPr>
            <p:nvPr/>
          </p:nvSpPr>
          <p:spPr bwMode="auto">
            <a:xfrm>
              <a:off x="3157" y="210"/>
              <a:ext cx="47" cy="1644"/>
            </a:xfrm>
            <a:prstGeom prst="leftBracket">
              <a:avLst>
                <a:gd name="adj" fmla="val 291489"/>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96" name="AutoShape 124"/>
            <p:cNvSpPr>
              <a:spLocks/>
            </p:cNvSpPr>
            <p:nvPr/>
          </p:nvSpPr>
          <p:spPr bwMode="auto">
            <a:xfrm flipH="1">
              <a:off x="5599" y="210"/>
              <a:ext cx="46" cy="1644"/>
            </a:xfrm>
            <a:prstGeom prst="leftBracket">
              <a:avLst>
                <a:gd name="adj" fmla="val 297826"/>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97" name="Text Box 125"/>
            <p:cNvSpPr txBox="1">
              <a:spLocks noChangeArrowheads="1"/>
            </p:cNvSpPr>
            <p:nvPr/>
          </p:nvSpPr>
          <p:spPr bwMode="auto">
            <a:xfrm>
              <a:off x="2835" y="176"/>
              <a:ext cx="230" cy="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A</a:t>
              </a:r>
            </a:p>
            <a:p>
              <a:pPr eaLnBrk="1" hangingPunct="1">
                <a:spcBef>
                  <a:spcPct val="50000"/>
                </a:spcBef>
              </a:pPr>
              <a:r>
                <a:rPr lang="en-US" altLang="zh-CN" sz="1800"/>
                <a:t>B</a:t>
              </a:r>
            </a:p>
            <a:p>
              <a:pPr eaLnBrk="1" hangingPunct="1">
                <a:spcBef>
                  <a:spcPct val="50000"/>
                </a:spcBef>
              </a:pPr>
              <a:r>
                <a:rPr lang="en-US" altLang="zh-CN" sz="1800"/>
                <a:t>C</a:t>
              </a:r>
            </a:p>
            <a:p>
              <a:pPr eaLnBrk="1" hangingPunct="1">
                <a:spcBef>
                  <a:spcPct val="50000"/>
                </a:spcBef>
              </a:pPr>
              <a:r>
                <a:rPr lang="en-US" altLang="zh-CN" sz="1800"/>
                <a:t>D</a:t>
              </a:r>
            </a:p>
            <a:p>
              <a:pPr eaLnBrk="1" hangingPunct="1">
                <a:spcBef>
                  <a:spcPct val="50000"/>
                </a:spcBef>
              </a:pPr>
              <a:r>
                <a:rPr lang="en-US" altLang="zh-CN" sz="1800"/>
                <a:t>E</a:t>
              </a:r>
            </a:p>
            <a:p>
              <a:pPr eaLnBrk="1" hangingPunct="1">
                <a:spcBef>
                  <a:spcPct val="50000"/>
                </a:spcBef>
              </a:pPr>
              <a:r>
                <a:rPr lang="en-US" altLang="zh-CN" sz="1800"/>
                <a:t>F</a:t>
              </a:r>
            </a:p>
            <a:p>
              <a:pPr eaLnBrk="1" hangingPunct="1">
                <a:spcBef>
                  <a:spcPct val="50000"/>
                </a:spcBef>
              </a:pPr>
              <a:r>
                <a:rPr lang="en-US" altLang="zh-CN" sz="1800"/>
                <a:t>G</a:t>
              </a:r>
            </a:p>
          </p:txBody>
        </p:sp>
        <p:sp>
          <p:nvSpPr>
            <p:cNvPr id="111698" name="Text Box 126"/>
            <p:cNvSpPr txBox="1">
              <a:spLocks noChangeArrowheads="1"/>
            </p:cNvSpPr>
            <p:nvPr/>
          </p:nvSpPr>
          <p:spPr bwMode="auto">
            <a:xfrm>
              <a:off x="3204" y="210"/>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0      50      60      ∞     ∞     ∞     ∞</a:t>
              </a:r>
            </a:p>
          </p:txBody>
        </p:sp>
        <p:sp>
          <p:nvSpPr>
            <p:cNvPr id="111699" name="Text Box 127"/>
            <p:cNvSpPr txBox="1">
              <a:spLocks noChangeArrowheads="1"/>
            </p:cNvSpPr>
            <p:nvPr/>
          </p:nvSpPr>
          <p:spPr bwMode="auto">
            <a:xfrm>
              <a:off x="3204" y="0"/>
              <a:ext cx="24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A      B        C       D      E      F      G</a:t>
              </a:r>
            </a:p>
          </p:txBody>
        </p:sp>
        <p:sp>
          <p:nvSpPr>
            <p:cNvPr id="111700" name="Text Box 128"/>
            <p:cNvSpPr txBox="1">
              <a:spLocks noChangeArrowheads="1"/>
            </p:cNvSpPr>
            <p:nvPr/>
          </p:nvSpPr>
          <p:spPr bwMode="auto">
            <a:xfrm>
              <a:off x="3204" y="455"/>
              <a:ext cx="25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50      0       ∞      65     40     ∞     ∞</a:t>
              </a:r>
            </a:p>
          </p:txBody>
        </p:sp>
        <p:sp>
          <p:nvSpPr>
            <p:cNvPr id="111701" name="Text Box 129"/>
            <p:cNvSpPr txBox="1">
              <a:spLocks noChangeArrowheads="1"/>
            </p:cNvSpPr>
            <p:nvPr/>
          </p:nvSpPr>
          <p:spPr bwMode="auto">
            <a:xfrm>
              <a:off x="3204" y="700"/>
              <a:ext cx="25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60     ∞       0       52     ∞      ∞     45</a:t>
              </a:r>
            </a:p>
          </p:txBody>
        </p:sp>
        <p:sp>
          <p:nvSpPr>
            <p:cNvPr id="111702" name="Text Box 130"/>
            <p:cNvSpPr txBox="1">
              <a:spLocks noChangeArrowheads="1"/>
            </p:cNvSpPr>
            <p:nvPr/>
          </p:nvSpPr>
          <p:spPr bwMode="auto">
            <a:xfrm>
              <a:off x="3204" y="979"/>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65      52       0      50     30     42</a:t>
              </a:r>
            </a:p>
          </p:txBody>
        </p:sp>
        <p:sp>
          <p:nvSpPr>
            <p:cNvPr id="111703" name="Text Box 131"/>
            <p:cNvSpPr txBox="1">
              <a:spLocks noChangeArrowheads="1"/>
            </p:cNvSpPr>
            <p:nvPr/>
          </p:nvSpPr>
          <p:spPr bwMode="auto">
            <a:xfrm>
              <a:off x="3204" y="1217"/>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40      ∞       50      0      70     ∞</a:t>
              </a:r>
            </a:p>
          </p:txBody>
        </p:sp>
        <p:sp>
          <p:nvSpPr>
            <p:cNvPr id="111704" name="Text Box 132"/>
            <p:cNvSpPr txBox="1">
              <a:spLocks noChangeArrowheads="1"/>
            </p:cNvSpPr>
            <p:nvPr/>
          </p:nvSpPr>
          <p:spPr bwMode="auto">
            <a:xfrm>
              <a:off x="3204" y="1462"/>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       </a:t>
              </a:r>
              <a:r>
                <a:rPr lang="en-US" altLang="zh-CN" sz="1800"/>
                <a:t>30     70      0      ∞</a:t>
              </a:r>
            </a:p>
          </p:txBody>
        </p:sp>
        <p:sp>
          <p:nvSpPr>
            <p:cNvPr id="111705" name="Text Box 133"/>
            <p:cNvSpPr txBox="1">
              <a:spLocks noChangeArrowheads="1"/>
            </p:cNvSpPr>
            <p:nvPr/>
          </p:nvSpPr>
          <p:spPr bwMode="auto">
            <a:xfrm>
              <a:off x="3204" y="1714"/>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a:t>
              </a:r>
              <a:r>
                <a:rPr lang="en-US" altLang="zh-CN" sz="1800"/>
                <a:t>45       42     ∞     ∞      0</a:t>
              </a:r>
            </a:p>
          </p:txBody>
        </p:sp>
        <p:sp>
          <p:nvSpPr>
            <p:cNvPr id="111706" name="Line 134"/>
            <p:cNvSpPr>
              <a:spLocks noChangeShapeType="1"/>
            </p:cNvSpPr>
            <p:nvPr/>
          </p:nvSpPr>
          <p:spPr bwMode="auto">
            <a:xfrm>
              <a:off x="3399" y="29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7" name="Line 135"/>
            <p:cNvSpPr>
              <a:spLocks noChangeShapeType="1"/>
            </p:cNvSpPr>
            <p:nvPr/>
          </p:nvSpPr>
          <p:spPr bwMode="auto">
            <a:xfrm>
              <a:off x="3788" y="30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8" name="Line 136"/>
            <p:cNvSpPr>
              <a:spLocks noChangeShapeType="1"/>
            </p:cNvSpPr>
            <p:nvPr/>
          </p:nvSpPr>
          <p:spPr bwMode="auto">
            <a:xfrm>
              <a:off x="4192" y="3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9" name="Line 137"/>
            <p:cNvSpPr>
              <a:spLocks noChangeShapeType="1"/>
            </p:cNvSpPr>
            <p:nvPr/>
          </p:nvSpPr>
          <p:spPr bwMode="auto">
            <a:xfrm>
              <a:off x="4541" y="32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0" name="Line 138"/>
            <p:cNvSpPr>
              <a:spLocks noChangeShapeType="1"/>
            </p:cNvSpPr>
            <p:nvPr/>
          </p:nvSpPr>
          <p:spPr bwMode="auto">
            <a:xfrm>
              <a:off x="4912" y="32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1" name="Line 139"/>
            <p:cNvSpPr>
              <a:spLocks noChangeShapeType="1"/>
            </p:cNvSpPr>
            <p:nvPr/>
          </p:nvSpPr>
          <p:spPr bwMode="auto">
            <a:xfrm>
              <a:off x="5259" y="30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2" name="Line 140"/>
            <p:cNvSpPr>
              <a:spLocks noChangeShapeType="1"/>
            </p:cNvSpPr>
            <p:nvPr/>
          </p:nvSpPr>
          <p:spPr bwMode="auto">
            <a:xfrm flipH="1">
              <a:off x="3329" y="346"/>
              <a:ext cx="2182" cy="14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3" name="Line 141"/>
            <p:cNvSpPr>
              <a:spLocks noChangeShapeType="1"/>
            </p:cNvSpPr>
            <p:nvPr/>
          </p:nvSpPr>
          <p:spPr bwMode="auto">
            <a:xfrm>
              <a:off x="3417" y="545"/>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4" name="Line 142"/>
            <p:cNvSpPr>
              <a:spLocks noChangeShapeType="1"/>
            </p:cNvSpPr>
            <p:nvPr/>
          </p:nvSpPr>
          <p:spPr bwMode="auto">
            <a:xfrm>
              <a:off x="3762" y="55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5" name="Line 143"/>
            <p:cNvSpPr>
              <a:spLocks noChangeShapeType="1"/>
            </p:cNvSpPr>
            <p:nvPr/>
          </p:nvSpPr>
          <p:spPr bwMode="auto">
            <a:xfrm>
              <a:off x="4192" y="56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6" name="Line 144"/>
            <p:cNvSpPr>
              <a:spLocks noChangeShapeType="1"/>
            </p:cNvSpPr>
            <p:nvPr/>
          </p:nvSpPr>
          <p:spPr bwMode="auto">
            <a:xfrm>
              <a:off x="4541" y="55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7" name="Line 145"/>
            <p:cNvSpPr>
              <a:spLocks noChangeShapeType="1"/>
            </p:cNvSpPr>
            <p:nvPr/>
          </p:nvSpPr>
          <p:spPr bwMode="auto">
            <a:xfrm>
              <a:off x="4913" y="5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8" name="Line 146"/>
            <p:cNvSpPr>
              <a:spLocks noChangeShapeType="1"/>
            </p:cNvSpPr>
            <p:nvPr/>
          </p:nvSpPr>
          <p:spPr bwMode="auto">
            <a:xfrm>
              <a:off x="5267" y="54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9" name="Line 147"/>
            <p:cNvSpPr>
              <a:spLocks noChangeShapeType="1"/>
            </p:cNvSpPr>
            <p:nvPr/>
          </p:nvSpPr>
          <p:spPr bwMode="auto">
            <a:xfrm>
              <a:off x="3417" y="79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0" name="Line 148"/>
            <p:cNvSpPr>
              <a:spLocks noChangeShapeType="1"/>
            </p:cNvSpPr>
            <p:nvPr/>
          </p:nvSpPr>
          <p:spPr bwMode="auto">
            <a:xfrm flipH="1">
              <a:off x="3329" y="618"/>
              <a:ext cx="2182" cy="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1" name="Line 149"/>
            <p:cNvSpPr>
              <a:spLocks noChangeShapeType="1"/>
            </p:cNvSpPr>
            <p:nvPr/>
          </p:nvSpPr>
          <p:spPr bwMode="auto">
            <a:xfrm>
              <a:off x="3789" y="80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2" name="Line 150"/>
            <p:cNvSpPr>
              <a:spLocks noChangeShapeType="1"/>
            </p:cNvSpPr>
            <p:nvPr/>
          </p:nvSpPr>
          <p:spPr bwMode="auto">
            <a:xfrm>
              <a:off x="4175" y="80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3" name="Line 151"/>
            <p:cNvSpPr>
              <a:spLocks noChangeShapeType="1"/>
            </p:cNvSpPr>
            <p:nvPr/>
          </p:nvSpPr>
          <p:spPr bwMode="auto">
            <a:xfrm>
              <a:off x="4549" y="79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4" name="Line 152"/>
            <p:cNvSpPr>
              <a:spLocks noChangeShapeType="1"/>
            </p:cNvSpPr>
            <p:nvPr/>
          </p:nvSpPr>
          <p:spPr bwMode="auto">
            <a:xfrm>
              <a:off x="4913" y="80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5" name="Line 153"/>
            <p:cNvSpPr>
              <a:spLocks noChangeShapeType="1"/>
            </p:cNvSpPr>
            <p:nvPr/>
          </p:nvSpPr>
          <p:spPr bwMode="auto">
            <a:xfrm>
              <a:off x="5303" y="79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6" name="Line 154"/>
            <p:cNvSpPr>
              <a:spLocks noChangeShapeType="1"/>
            </p:cNvSpPr>
            <p:nvPr/>
          </p:nvSpPr>
          <p:spPr bwMode="auto">
            <a:xfrm flipH="1">
              <a:off x="3285" y="799"/>
              <a:ext cx="2271" cy="2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7" name="Line 155"/>
            <p:cNvSpPr>
              <a:spLocks noChangeShapeType="1"/>
            </p:cNvSpPr>
            <p:nvPr/>
          </p:nvSpPr>
          <p:spPr bwMode="auto">
            <a:xfrm>
              <a:off x="3391" y="106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8" name="Line 156"/>
            <p:cNvSpPr>
              <a:spLocks noChangeShapeType="1"/>
            </p:cNvSpPr>
            <p:nvPr/>
          </p:nvSpPr>
          <p:spPr bwMode="auto">
            <a:xfrm>
              <a:off x="3763" y="107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9" name="Line 157"/>
            <p:cNvSpPr>
              <a:spLocks noChangeShapeType="1"/>
            </p:cNvSpPr>
            <p:nvPr/>
          </p:nvSpPr>
          <p:spPr bwMode="auto">
            <a:xfrm>
              <a:off x="4149" y="10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0" name="Line 158"/>
            <p:cNvSpPr>
              <a:spLocks noChangeShapeType="1"/>
            </p:cNvSpPr>
            <p:nvPr/>
          </p:nvSpPr>
          <p:spPr bwMode="auto">
            <a:xfrm>
              <a:off x="4523" y="106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1" name="Line 159"/>
            <p:cNvSpPr>
              <a:spLocks noChangeShapeType="1"/>
            </p:cNvSpPr>
            <p:nvPr/>
          </p:nvSpPr>
          <p:spPr bwMode="auto">
            <a:xfrm>
              <a:off x="4887" y="107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2" name="Line 160"/>
            <p:cNvSpPr>
              <a:spLocks noChangeShapeType="1"/>
            </p:cNvSpPr>
            <p:nvPr/>
          </p:nvSpPr>
          <p:spPr bwMode="auto">
            <a:xfrm>
              <a:off x="5277" y="106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3" name="Line 161"/>
            <p:cNvSpPr>
              <a:spLocks noChangeShapeType="1"/>
            </p:cNvSpPr>
            <p:nvPr/>
          </p:nvSpPr>
          <p:spPr bwMode="auto">
            <a:xfrm>
              <a:off x="3409" y="13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4" name="Line 162"/>
            <p:cNvSpPr>
              <a:spLocks noChangeShapeType="1"/>
            </p:cNvSpPr>
            <p:nvPr/>
          </p:nvSpPr>
          <p:spPr bwMode="auto">
            <a:xfrm>
              <a:off x="3781" y="13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5" name="Line 163"/>
            <p:cNvSpPr>
              <a:spLocks noChangeShapeType="1"/>
            </p:cNvSpPr>
            <p:nvPr/>
          </p:nvSpPr>
          <p:spPr bwMode="auto">
            <a:xfrm>
              <a:off x="4167" y="132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6" name="Line 164"/>
            <p:cNvSpPr>
              <a:spLocks noChangeShapeType="1"/>
            </p:cNvSpPr>
            <p:nvPr/>
          </p:nvSpPr>
          <p:spPr bwMode="auto">
            <a:xfrm>
              <a:off x="4542" y="1317"/>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7" name="Line 165"/>
            <p:cNvSpPr>
              <a:spLocks noChangeShapeType="1"/>
            </p:cNvSpPr>
            <p:nvPr/>
          </p:nvSpPr>
          <p:spPr bwMode="auto">
            <a:xfrm>
              <a:off x="4905" y="132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8" name="Line 166"/>
            <p:cNvSpPr>
              <a:spLocks noChangeShapeType="1"/>
            </p:cNvSpPr>
            <p:nvPr/>
          </p:nvSpPr>
          <p:spPr bwMode="auto">
            <a:xfrm>
              <a:off x="5295" y="13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9" name="Line 167"/>
            <p:cNvSpPr>
              <a:spLocks noChangeShapeType="1"/>
            </p:cNvSpPr>
            <p:nvPr/>
          </p:nvSpPr>
          <p:spPr bwMode="auto">
            <a:xfrm>
              <a:off x="3417" y="155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0" name="Line 168"/>
            <p:cNvSpPr>
              <a:spLocks noChangeShapeType="1"/>
            </p:cNvSpPr>
            <p:nvPr/>
          </p:nvSpPr>
          <p:spPr bwMode="auto">
            <a:xfrm>
              <a:off x="3763" y="15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1" name="Line 169"/>
            <p:cNvSpPr>
              <a:spLocks noChangeShapeType="1"/>
            </p:cNvSpPr>
            <p:nvPr/>
          </p:nvSpPr>
          <p:spPr bwMode="auto">
            <a:xfrm>
              <a:off x="4193" y="15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2" name="Line 170"/>
            <p:cNvSpPr>
              <a:spLocks noChangeShapeType="1"/>
            </p:cNvSpPr>
            <p:nvPr/>
          </p:nvSpPr>
          <p:spPr bwMode="auto">
            <a:xfrm>
              <a:off x="4542" y="156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3" name="Line 171"/>
            <p:cNvSpPr>
              <a:spLocks noChangeShapeType="1"/>
            </p:cNvSpPr>
            <p:nvPr/>
          </p:nvSpPr>
          <p:spPr bwMode="auto">
            <a:xfrm>
              <a:off x="4914" y="157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4" name="Line 172"/>
            <p:cNvSpPr>
              <a:spLocks noChangeShapeType="1"/>
            </p:cNvSpPr>
            <p:nvPr/>
          </p:nvSpPr>
          <p:spPr bwMode="auto">
            <a:xfrm>
              <a:off x="5268" y="155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5" name="Line 173"/>
            <p:cNvSpPr>
              <a:spLocks noChangeShapeType="1"/>
            </p:cNvSpPr>
            <p:nvPr/>
          </p:nvSpPr>
          <p:spPr bwMode="auto">
            <a:xfrm>
              <a:off x="3417" y="180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6" name="Line 174"/>
            <p:cNvSpPr>
              <a:spLocks noChangeShapeType="1"/>
            </p:cNvSpPr>
            <p:nvPr/>
          </p:nvSpPr>
          <p:spPr bwMode="auto">
            <a:xfrm flipH="1" flipV="1">
              <a:off x="3334" y="1616"/>
              <a:ext cx="2222"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7" name="Line 175"/>
            <p:cNvSpPr>
              <a:spLocks noChangeShapeType="1"/>
            </p:cNvSpPr>
            <p:nvPr/>
          </p:nvSpPr>
          <p:spPr bwMode="auto">
            <a:xfrm>
              <a:off x="3790" y="181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8" name="Line 176"/>
            <p:cNvSpPr>
              <a:spLocks noChangeShapeType="1"/>
            </p:cNvSpPr>
            <p:nvPr/>
          </p:nvSpPr>
          <p:spPr bwMode="auto">
            <a:xfrm>
              <a:off x="4176" y="182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9" name="Line 177"/>
            <p:cNvSpPr>
              <a:spLocks noChangeShapeType="1"/>
            </p:cNvSpPr>
            <p:nvPr/>
          </p:nvSpPr>
          <p:spPr bwMode="auto">
            <a:xfrm>
              <a:off x="4550" y="180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0" name="Line 178"/>
            <p:cNvSpPr>
              <a:spLocks noChangeShapeType="1"/>
            </p:cNvSpPr>
            <p:nvPr/>
          </p:nvSpPr>
          <p:spPr bwMode="auto">
            <a:xfrm>
              <a:off x="4914" y="18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1" name="Line 179"/>
            <p:cNvSpPr>
              <a:spLocks noChangeShapeType="1"/>
            </p:cNvSpPr>
            <p:nvPr/>
          </p:nvSpPr>
          <p:spPr bwMode="auto">
            <a:xfrm>
              <a:off x="5304" y="180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2" name="Line 180"/>
            <p:cNvSpPr>
              <a:spLocks noChangeShapeType="1"/>
            </p:cNvSpPr>
            <p:nvPr/>
          </p:nvSpPr>
          <p:spPr bwMode="auto">
            <a:xfrm flipH="1">
              <a:off x="3356" y="1117"/>
              <a:ext cx="2200" cy="1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3" name="Line 181"/>
            <p:cNvSpPr>
              <a:spLocks noChangeShapeType="1"/>
            </p:cNvSpPr>
            <p:nvPr/>
          </p:nvSpPr>
          <p:spPr bwMode="auto">
            <a:xfrm flipH="1">
              <a:off x="3334" y="1344"/>
              <a:ext cx="2268" cy="4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11621" name="组合 187"/>
          <p:cNvGrpSpPr>
            <a:grpSpLocks/>
          </p:cNvGrpSpPr>
          <p:nvPr/>
        </p:nvGrpSpPr>
        <p:grpSpPr bwMode="auto">
          <a:xfrm>
            <a:off x="-85725" y="3429000"/>
            <a:ext cx="4727575" cy="3195638"/>
            <a:chOff x="-85725" y="3429000"/>
            <a:chExt cx="4727575" cy="3195638"/>
          </a:xfrm>
        </p:grpSpPr>
        <p:sp>
          <p:nvSpPr>
            <p:cNvPr id="111628" name="Text Box 187"/>
            <p:cNvSpPr txBox="1">
              <a:spLocks noChangeArrowheads="1"/>
            </p:cNvSpPr>
            <p:nvPr/>
          </p:nvSpPr>
          <p:spPr bwMode="auto">
            <a:xfrm>
              <a:off x="547688" y="4179888"/>
              <a:ext cx="4094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50      0       ∞      65     40     ∞     ∞</a:t>
              </a:r>
            </a:p>
          </p:txBody>
        </p:sp>
        <p:sp>
          <p:nvSpPr>
            <p:cNvPr id="111629" name="Text Box 188"/>
            <p:cNvSpPr txBox="1">
              <a:spLocks noChangeArrowheads="1"/>
            </p:cNvSpPr>
            <p:nvPr/>
          </p:nvSpPr>
          <p:spPr bwMode="auto">
            <a:xfrm>
              <a:off x="547688" y="4583113"/>
              <a:ext cx="4094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60     ∞       0       52     ∞      ∞     45</a:t>
              </a:r>
            </a:p>
          </p:txBody>
        </p:sp>
        <p:grpSp>
          <p:nvGrpSpPr>
            <p:cNvPr id="111630" name="Group 248"/>
            <p:cNvGrpSpPr>
              <a:grpSpLocks/>
            </p:cNvGrpSpPr>
            <p:nvPr/>
          </p:nvGrpSpPr>
          <p:grpSpPr bwMode="auto">
            <a:xfrm>
              <a:off x="-36513" y="3429000"/>
              <a:ext cx="4605338" cy="3195638"/>
              <a:chOff x="-23" y="2160"/>
              <a:chExt cx="2901" cy="2013"/>
            </a:xfrm>
          </p:grpSpPr>
          <p:sp>
            <p:nvSpPr>
              <p:cNvPr id="111632" name="AutoShape 182"/>
              <p:cNvSpPr>
                <a:spLocks/>
              </p:cNvSpPr>
              <p:nvPr/>
            </p:nvSpPr>
            <p:spPr bwMode="auto">
              <a:xfrm>
                <a:off x="299" y="2378"/>
                <a:ext cx="46" cy="1709"/>
              </a:xfrm>
              <a:prstGeom prst="leftBracket">
                <a:avLst>
                  <a:gd name="adj" fmla="val 30960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33" name="AutoShape 183"/>
              <p:cNvSpPr>
                <a:spLocks/>
              </p:cNvSpPr>
              <p:nvPr/>
            </p:nvSpPr>
            <p:spPr bwMode="auto">
              <a:xfrm flipH="1">
                <a:off x="2740" y="2378"/>
                <a:ext cx="46" cy="1709"/>
              </a:xfrm>
              <a:prstGeom prst="leftBracket">
                <a:avLst>
                  <a:gd name="adj" fmla="val 30960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34" name="Text Box 184"/>
              <p:cNvSpPr txBox="1">
                <a:spLocks noChangeArrowheads="1"/>
              </p:cNvSpPr>
              <p:nvPr/>
            </p:nvSpPr>
            <p:spPr bwMode="auto">
              <a:xfrm>
                <a:off x="-23" y="2342"/>
                <a:ext cx="230" cy="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A</a:t>
                </a:r>
              </a:p>
              <a:p>
                <a:pPr eaLnBrk="1" hangingPunct="1">
                  <a:spcBef>
                    <a:spcPct val="50000"/>
                  </a:spcBef>
                </a:pPr>
                <a:r>
                  <a:rPr lang="en-US" altLang="zh-CN" sz="1800"/>
                  <a:t>B</a:t>
                </a:r>
              </a:p>
              <a:p>
                <a:pPr eaLnBrk="1" hangingPunct="1">
                  <a:spcBef>
                    <a:spcPct val="50000"/>
                  </a:spcBef>
                </a:pPr>
                <a:r>
                  <a:rPr lang="en-US" altLang="zh-CN" sz="1800"/>
                  <a:t>C</a:t>
                </a:r>
              </a:p>
              <a:p>
                <a:pPr eaLnBrk="1" hangingPunct="1">
                  <a:spcBef>
                    <a:spcPct val="50000"/>
                  </a:spcBef>
                </a:pPr>
                <a:r>
                  <a:rPr lang="en-US" altLang="zh-CN" sz="1800"/>
                  <a:t>D</a:t>
                </a:r>
              </a:p>
              <a:p>
                <a:pPr eaLnBrk="1" hangingPunct="1">
                  <a:spcBef>
                    <a:spcPct val="50000"/>
                  </a:spcBef>
                </a:pPr>
                <a:r>
                  <a:rPr lang="en-US" altLang="zh-CN" sz="1800"/>
                  <a:t>E</a:t>
                </a:r>
              </a:p>
              <a:p>
                <a:pPr eaLnBrk="1" hangingPunct="1">
                  <a:spcBef>
                    <a:spcPct val="50000"/>
                  </a:spcBef>
                </a:pPr>
                <a:r>
                  <a:rPr lang="en-US" altLang="zh-CN" sz="1800"/>
                  <a:t>F</a:t>
                </a:r>
              </a:p>
              <a:p>
                <a:pPr eaLnBrk="1" hangingPunct="1">
                  <a:spcBef>
                    <a:spcPct val="50000"/>
                  </a:spcBef>
                </a:pPr>
                <a:r>
                  <a:rPr lang="en-US" altLang="zh-CN" sz="1800"/>
                  <a:t>G</a:t>
                </a:r>
              </a:p>
            </p:txBody>
          </p:sp>
          <p:sp>
            <p:nvSpPr>
              <p:cNvPr id="111635" name="Text Box 185"/>
              <p:cNvSpPr txBox="1">
                <a:spLocks noChangeArrowheads="1"/>
              </p:cNvSpPr>
              <p:nvPr/>
            </p:nvSpPr>
            <p:spPr bwMode="auto">
              <a:xfrm>
                <a:off x="345" y="2378"/>
                <a:ext cx="25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t> </a:t>
                </a:r>
                <a:r>
                  <a:rPr lang="en-US" altLang="zh-CN" sz="1800"/>
                  <a:t>0      50      60      ∞     ∞     ∞     ∞</a:t>
                </a:r>
              </a:p>
            </p:txBody>
          </p:sp>
          <p:sp>
            <p:nvSpPr>
              <p:cNvPr id="111636" name="Text Box 186"/>
              <p:cNvSpPr txBox="1">
                <a:spLocks noChangeArrowheads="1"/>
              </p:cNvSpPr>
              <p:nvPr/>
            </p:nvSpPr>
            <p:spPr bwMode="auto">
              <a:xfrm>
                <a:off x="345" y="2160"/>
                <a:ext cx="24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dirty="0"/>
                  <a:t> </a:t>
                </a:r>
                <a:r>
                  <a:rPr lang="en-US" altLang="zh-CN" sz="1800" dirty="0"/>
                  <a:t>A     </a:t>
                </a:r>
                <a:r>
                  <a:rPr lang="en-US" altLang="zh-CN" sz="1800" dirty="0" smtClean="0"/>
                  <a:t> B       C      </a:t>
                </a:r>
                <a:r>
                  <a:rPr lang="en-US" altLang="zh-CN" sz="1800" dirty="0"/>
                  <a:t>D      E      F     G</a:t>
                </a:r>
              </a:p>
            </p:txBody>
          </p:sp>
          <p:sp>
            <p:nvSpPr>
              <p:cNvPr id="111637" name="Text Box 189"/>
              <p:cNvSpPr txBox="1">
                <a:spLocks noChangeArrowheads="1"/>
              </p:cNvSpPr>
              <p:nvPr/>
            </p:nvSpPr>
            <p:spPr bwMode="auto">
              <a:xfrm>
                <a:off x="345" y="3178"/>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65      52       0      50     30     42</a:t>
                </a:r>
              </a:p>
            </p:txBody>
          </p:sp>
          <p:sp>
            <p:nvSpPr>
              <p:cNvPr id="111638" name="Text Box 190"/>
              <p:cNvSpPr txBox="1">
                <a:spLocks noChangeArrowheads="1"/>
              </p:cNvSpPr>
              <p:nvPr/>
            </p:nvSpPr>
            <p:spPr bwMode="auto">
              <a:xfrm>
                <a:off x="345" y="3425"/>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40      ∞       50      0      70     ∞</a:t>
                </a:r>
              </a:p>
            </p:txBody>
          </p:sp>
          <p:sp>
            <p:nvSpPr>
              <p:cNvPr id="111639" name="Text Box 191"/>
              <p:cNvSpPr txBox="1">
                <a:spLocks noChangeArrowheads="1"/>
              </p:cNvSpPr>
              <p:nvPr/>
            </p:nvSpPr>
            <p:spPr bwMode="auto">
              <a:xfrm>
                <a:off x="345" y="3680"/>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       </a:t>
                </a:r>
                <a:r>
                  <a:rPr lang="en-US" altLang="zh-CN" sz="1800"/>
                  <a:t>30     70      0      ∞</a:t>
                </a:r>
              </a:p>
            </p:txBody>
          </p:sp>
          <p:sp>
            <p:nvSpPr>
              <p:cNvPr id="111640" name="Text Box 192"/>
              <p:cNvSpPr txBox="1">
                <a:spLocks noChangeArrowheads="1"/>
              </p:cNvSpPr>
              <p:nvPr/>
            </p:nvSpPr>
            <p:spPr bwMode="auto">
              <a:xfrm>
                <a:off x="345" y="3942"/>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a:t>
                </a:r>
                <a:r>
                  <a:rPr lang="en-US" altLang="zh-CN" sz="1800"/>
                  <a:t>45       42     ∞     ∞      0</a:t>
                </a:r>
              </a:p>
            </p:txBody>
          </p:sp>
          <p:sp>
            <p:nvSpPr>
              <p:cNvPr id="111641" name="Line 193"/>
              <p:cNvSpPr>
                <a:spLocks noChangeShapeType="1"/>
              </p:cNvSpPr>
              <p:nvPr/>
            </p:nvSpPr>
            <p:spPr bwMode="auto">
              <a:xfrm>
                <a:off x="541" y="246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2" name="Line 194"/>
              <p:cNvSpPr>
                <a:spLocks noChangeShapeType="1"/>
              </p:cNvSpPr>
              <p:nvPr/>
            </p:nvSpPr>
            <p:spPr bwMode="auto">
              <a:xfrm>
                <a:off x="978" y="2489"/>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3" name="Line 195"/>
              <p:cNvSpPr>
                <a:spLocks noChangeShapeType="1"/>
              </p:cNvSpPr>
              <p:nvPr/>
            </p:nvSpPr>
            <p:spPr bwMode="auto">
              <a:xfrm>
                <a:off x="1336" y="249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4" name="Line 196"/>
              <p:cNvSpPr>
                <a:spLocks noChangeShapeType="1"/>
              </p:cNvSpPr>
              <p:nvPr/>
            </p:nvSpPr>
            <p:spPr bwMode="auto">
              <a:xfrm>
                <a:off x="1708" y="249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5" name="Line 197"/>
              <p:cNvSpPr>
                <a:spLocks noChangeShapeType="1"/>
              </p:cNvSpPr>
              <p:nvPr/>
            </p:nvSpPr>
            <p:spPr bwMode="auto">
              <a:xfrm>
                <a:off x="2029" y="248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6" name="Line 198"/>
              <p:cNvSpPr>
                <a:spLocks noChangeShapeType="1"/>
              </p:cNvSpPr>
              <p:nvPr/>
            </p:nvSpPr>
            <p:spPr bwMode="auto">
              <a:xfrm>
                <a:off x="2400" y="247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7" name="Line 199"/>
              <p:cNvSpPr>
                <a:spLocks noChangeShapeType="1"/>
              </p:cNvSpPr>
              <p:nvPr/>
            </p:nvSpPr>
            <p:spPr bwMode="auto">
              <a:xfrm flipH="1">
                <a:off x="471" y="2565"/>
                <a:ext cx="294" cy="1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8" name="Line 200"/>
              <p:cNvSpPr>
                <a:spLocks noChangeShapeType="1"/>
              </p:cNvSpPr>
              <p:nvPr/>
            </p:nvSpPr>
            <p:spPr bwMode="auto">
              <a:xfrm>
                <a:off x="558" y="274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9" name="Line 201"/>
              <p:cNvSpPr>
                <a:spLocks noChangeShapeType="1"/>
              </p:cNvSpPr>
              <p:nvPr/>
            </p:nvSpPr>
            <p:spPr bwMode="auto">
              <a:xfrm>
                <a:off x="880" y="272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0" name="Line 202"/>
              <p:cNvSpPr>
                <a:spLocks noChangeShapeType="1"/>
              </p:cNvSpPr>
              <p:nvPr/>
            </p:nvSpPr>
            <p:spPr bwMode="auto">
              <a:xfrm>
                <a:off x="1298" y="272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1" name="Line 203"/>
              <p:cNvSpPr>
                <a:spLocks noChangeShapeType="1"/>
              </p:cNvSpPr>
              <p:nvPr/>
            </p:nvSpPr>
            <p:spPr bwMode="auto">
              <a:xfrm>
                <a:off x="1730" y="274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2" name="Line 204"/>
              <p:cNvSpPr>
                <a:spLocks noChangeShapeType="1"/>
              </p:cNvSpPr>
              <p:nvPr/>
            </p:nvSpPr>
            <p:spPr bwMode="auto">
              <a:xfrm>
                <a:off x="2071" y="272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3" name="Line 205"/>
              <p:cNvSpPr>
                <a:spLocks noChangeShapeType="1"/>
              </p:cNvSpPr>
              <p:nvPr/>
            </p:nvSpPr>
            <p:spPr bwMode="auto">
              <a:xfrm>
                <a:off x="2388" y="272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4" name="Line 206"/>
              <p:cNvSpPr>
                <a:spLocks noChangeShapeType="1"/>
              </p:cNvSpPr>
              <p:nvPr/>
            </p:nvSpPr>
            <p:spPr bwMode="auto">
              <a:xfrm>
                <a:off x="558" y="29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5" name="Line 207"/>
              <p:cNvSpPr>
                <a:spLocks noChangeShapeType="1"/>
              </p:cNvSpPr>
              <p:nvPr/>
            </p:nvSpPr>
            <p:spPr bwMode="auto">
              <a:xfrm flipH="1">
                <a:off x="427" y="2835"/>
                <a:ext cx="1103" cy="3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6" name="Line 208"/>
              <p:cNvSpPr>
                <a:spLocks noChangeShapeType="1"/>
              </p:cNvSpPr>
              <p:nvPr/>
            </p:nvSpPr>
            <p:spPr bwMode="auto">
              <a:xfrm>
                <a:off x="907" y="298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7" name="Line 209"/>
              <p:cNvSpPr>
                <a:spLocks noChangeShapeType="1"/>
              </p:cNvSpPr>
              <p:nvPr/>
            </p:nvSpPr>
            <p:spPr bwMode="auto">
              <a:xfrm>
                <a:off x="1281" y="297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8" name="Line 210"/>
              <p:cNvSpPr>
                <a:spLocks noChangeShapeType="1"/>
              </p:cNvSpPr>
              <p:nvPr/>
            </p:nvSpPr>
            <p:spPr bwMode="auto">
              <a:xfrm>
                <a:off x="1739" y="2998"/>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9" name="Line 211"/>
              <p:cNvSpPr>
                <a:spLocks noChangeShapeType="1"/>
              </p:cNvSpPr>
              <p:nvPr/>
            </p:nvSpPr>
            <p:spPr bwMode="auto">
              <a:xfrm>
                <a:off x="2066" y="299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0" name="Line 212"/>
              <p:cNvSpPr>
                <a:spLocks noChangeShapeType="1"/>
              </p:cNvSpPr>
              <p:nvPr/>
            </p:nvSpPr>
            <p:spPr bwMode="auto">
              <a:xfrm>
                <a:off x="2340" y="29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1" name="Line 213"/>
              <p:cNvSpPr>
                <a:spLocks noChangeShapeType="1"/>
              </p:cNvSpPr>
              <p:nvPr/>
            </p:nvSpPr>
            <p:spPr bwMode="auto">
              <a:xfrm flipH="1" flipV="1">
                <a:off x="585" y="3060"/>
                <a:ext cx="583" cy="16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2" name="Line 214"/>
              <p:cNvSpPr>
                <a:spLocks noChangeShapeType="1"/>
              </p:cNvSpPr>
              <p:nvPr/>
            </p:nvSpPr>
            <p:spPr bwMode="auto">
              <a:xfrm>
                <a:off x="532" y="32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3" name="Line 215"/>
              <p:cNvSpPr>
                <a:spLocks noChangeShapeType="1"/>
              </p:cNvSpPr>
              <p:nvPr/>
            </p:nvSpPr>
            <p:spPr bwMode="auto">
              <a:xfrm>
                <a:off x="940" y="3275"/>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4" name="Line 216"/>
              <p:cNvSpPr>
                <a:spLocks noChangeShapeType="1"/>
              </p:cNvSpPr>
              <p:nvPr/>
            </p:nvSpPr>
            <p:spPr bwMode="auto">
              <a:xfrm>
                <a:off x="1327" y="328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5" name="Line 217"/>
              <p:cNvSpPr>
                <a:spLocks noChangeShapeType="1"/>
              </p:cNvSpPr>
              <p:nvPr/>
            </p:nvSpPr>
            <p:spPr bwMode="auto">
              <a:xfrm>
                <a:off x="1713" y="328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6" name="Line 218"/>
              <p:cNvSpPr>
                <a:spLocks noChangeShapeType="1"/>
              </p:cNvSpPr>
              <p:nvPr/>
            </p:nvSpPr>
            <p:spPr bwMode="auto">
              <a:xfrm>
                <a:off x="2041" y="3273"/>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7" name="Line 219"/>
              <p:cNvSpPr>
                <a:spLocks noChangeShapeType="1"/>
              </p:cNvSpPr>
              <p:nvPr/>
            </p:nvSpPr>
            <p:spPr bwMode="auto">
              <a:xfrm>
                <a:off x="2418" y="32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8" name="Line 220"/>
              <p:cNvSpPr>
                <a:spLocks noChangeShapeType="1"/>
              </p:cNvSpPr>
              <p:nvPr/>
            </p:nvSpPr>
            <p:spPr bwMode="auto">
              <a:xfrm>
                <a:off x="551" y="352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9" name="Line 221"/>
              <p:cNvSpPr>
                <a:spLocks noChangeShapeType="1"/>
              </p:cNvSpPr>
              <p:nvPr/>
            </p:nvSpPr>
            <p:spPr bwMode="auto">
              <a:xfrm>
                <a:off x="958" y="353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0" name="Line 222"/>
              <p:cNvSpPr>
                <a:spLocks noChangeShapeType="1"/>
              </p:cNvSpPr>
              <p:nvPr/>
            </p:nvSpPr>
            <p:spPr bwMode="auto">
              <a:xfrm>
                <a:off x="1273" y="351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1" name="Line 223"/>
              <p:cNvSpPr>
                <a:spLocks noChangeShapeType="1"/>
              </p:cNvSpPr>
              <p:nvPr/>
            </p:nvSpPr>
            <p:spPr bwMode="auto">
              <a:xfrm>
                <a:off x="1731" y="354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2" name="Line 224"/>
              <p:cNvSpPr>
                <a:spLocks noChangeShapeType="1"/>
              </p:cNvSpPr>
              <p:nvPr/>
            </p:nvSpPr>
            <p:spPr bwMode="auto">
              <a:xfrm>
                <a:off x="2083" y="3533"/>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3" name="Line 225"/>
              <p:cNvSpPr>
                <a:spLocks noChangeShapeType="1"/>
              </p:cNvSpPr>
              <p:nvPr/>
            </p:nvSpPr>
            <p:spPr bwMode="auto">
              <a:xfrm>
                <a:off x="2436" y="35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4" name="Line 226"/>
              <p:cNvSpPr>
                <a:spLocks noChangeShapeType="1"/>
              </p:cNvSpPr>
              <p:nvPr/>
            </p:nvSpPr>
            <p:spPr bwMode="auto">
              <a:xfrm>
                <a:off x="559" y="37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5" name="Line 227"/>
              <p:cNvSpPr>
                <a:spLocks noChangeShapeType="1"/>
              </p:cNvSpPr>
              <p:nvPr/>
            </p:nvSpPr>
            <p:spPr bwMode="auto">
              <a:xfrm>
                <a:off x="900" y="378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6" name="Line 228"/>
              <p:cNvSpPr>
                <a:spLocks noChangeShapeType="1"/>
              </p:cNvSpPr>
              <p:nvPr/>
            </p:nvSpPr>
            <p:spPr bwMode="auto">
              <a:xfrm>
                <a:off x="1200" y="377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7" name="Line 229"/>
              <p:cNvSpPr>
                <a:spLocks noChangeShapeType="1"/>
              </p:cNvSpPr>
              <p:nvPr/>
            </p:nvSpPr>
            <p:spPr bwMode="auto">
              <a:xfrm>
                <a:off x="1632" y="379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8" name="Line 230"/>
              <p:cNvSpPr>
                <a:spLocks noChangeShapeType="1"/>
              </p:cNvSpPr>
              <p:nvPr/>
            </p:nvSpPr>
            <p:spPr bwMode="auto">
              <a:xfrm>
                <a:off x="1992" y="379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9" name="Line 231"/>
              <p:cNvSpPr>
                <a:spLocks noChangeShapeType="1"/>
              </p:cNvSpPr>
              <p:nvPr/>
            </p:nvSpPr>
            <p:spPr bwMode="auto">
              <a:xfrm>
                <a:off x="2310" y="37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0" name="Line 232"/>
              <p:cNvSpPr>
                <a:spLocks noChangeShapeType="1"/>
              </p:cNvSpPr>
              <p:nvPr/>
            </p:nvSpPr>
            <p:spPr bwMode="auto">
              <a:xfrm>
                <a:off x="559" y="403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1" name="Line 233"/>
              <p:cNvSpPr>
                <a:spLocks noChangeShapeType="1"/>
              </p:cNvSpPr>
              <p:nvPr/>
            </p:nvSpPr>
            <p:spPr bwMode="auto">
              <a:xfrm>
                <a:off x="855" y="403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2" name="Line 234"/>
              <p:cNvSpPr>
                <a:spLocks noChangeShapeType="1"/>
              </p:cNvSpPr>
              <p:nvPr/>
            </p:nvSpPr>
            <p:spPr bwMode="auto">
              <a:xfrm>
                <a:off x="1306" y="4027"/>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3" name="Line 235"/>
              <p:cNvSpPr>
                <a:spLocks noChangeShapeType="1"/>
              </p:cNvSpPr>
              <p:nvPr/>
            </p:nvSpPr>
            <p:spPr bwMode="auto">
              <a:xfrm>
                <a:off x="1641" y="405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4" name="Line 236"/>
              <p:cNvSpPr>
                <a:spLocks noChangeShapeType="1"/>
              </p:cNvSpPr>
              <p:nvPr/>
            </p:nvSpPr>
            <p:spPr bwMode="auto">
              <a:xfrm>
                <a:off x="1980" y="404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5" name="Line 237"/>
              <p:cNvSpPr>
                <a:spLocks noChangeShapeType="1"/>
              </p:cNvSpPr>
              <p:nvPr/>
            </p:nvSpPr>
            <p:spPr bwMode="auto">
              <a:xfrm>
                <a:off x="2346" y="403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6" name="Line 238"/>
              <p:cNvSpPr>
                <a:spLocks noChangeShapeType="1"/>
              </p:cNvSpPr>
              <p:nvPr/>
            </p:nvSpPr>
            <p:spPr bwMode="auto">
              <a:xfrm flipH="1">
                <a:off x="427" y="3053"/>
                <a:ext cx="2090" cy="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7" name="Line 239"/>
              <p:cNvSpPr>
                <a:spLocks noChangeShapeType="1"/>
              </p:cNvSpPr>
              <p:nvPr/>
            </p:nvSpPr>
            <p:spPr bwMode="auto">
              <a:xfrm flipV="1">
                <a:off x="2711" y="3015"/>
                <a:ext cx="0" cy="9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8" name="Line 240"/>
              <p:cNvSpPr>
                <a:spLocks noChangeShapeType="1"/>
              </p:cNvSpPr>
              <p:nvPr/>
            </p:nvSpPr>
            <p:spPr bwMode="auto">
              <a:xfrm flipH="1">
                <a:off x="1211" y="3015"/>
                <a:ext cx="1392" cy="2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9" name="Line 241"/>
              <p:cNvSpPr>
                <a:spLocks noChangeShapeType="1"/>
              </p:cNvSpPr>
              <p:nvPr/>
            </p:nvSpPr>
            <p:spPr bwMode="auto">
              <a:xfrm flipH="1">
                <a:off x="408" y="3330"/>
                <a:ext cx="1437" cy="1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0" name="Line 242"/>
              <p:cNvSpPr>
                <a:spLocks noChangeShapeType="1"/>
              </p:cNvSpPr>
              <p:nvPr/>
            </p:nvSpPr>
            <p:spPr bwMode="auto">
              <a:xfrm flipH="1">
                <a:off x="471" y="3565"/>
                <a:ext cx="1784" cy="1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1" name="Line 243"/>
              <p:cNvSpPr>
                <a:spLocks noChangeShapeType="1"/>
              </p:cNvSpPr>
              <p:nvPr/>
            </p:nvSpPr>
            <p:spPr bwMode="auto">
              <a:xfrm flipH="1" flipV="1">
                <a:off x="2255" y="3565"/>
                <a:ext cx="348" cy="1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2" name="Line 244"/>
              <p:cNvSpPr>
                <a:spLocks noChangeShapeType="1"/>
              </p:cNvSpPr>
              <p:nvPr/>
            </p:nvSpPr>
            <p:spPr bwMode="auto">
              <a:xfrm flipH="1" flipV="1">
                <a:off x="2025" y="3330"/>
                <a:ext cx="534" cy="1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3" name="Line 245"/>
              <p:cNvSpPr>
                <a:spLocks noChangeShapeType="1"/>
              </p:cNvSpPr>
              <p:nvPr/>
            </p:nvSpPr>
            <p:spPr bwMode="auto">
              <a:xfrm flipH="1" flipV="1">
                <a:off x="1620" y="2835"/>
                <a:ext cx="939" cy="3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4" name="Line 246"/>
              <p:cNvSpPr>
                <a:spLocks noChangeShapeType="1"/>
              </p:cNvSpPr>
              <p:nvPr/>
            </p:nvSpPr>
            <p:spPr bwMode="auto">
              <a:xfrm flipH="1" flipV="1">
                <a:off x="946" y="2524"/>
                <a:ext cx="1697" cy="17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1631" name="TextBox 180"/>
            <p:cNvSpPr txBox="1">
              <a:spLocks noChangeArrowheads="1"/>
            </p:cNvSpPr>
            <p:nvPr/>
          </p:nvSpPr>
          <p:spPr bwMode="auto">
            <a:xfrm>
              <a:off x="-85725" y="3429000"/>
              <a:ext cx="8001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a:solidFill>
                    <a:srgbClr val="FF0000"/>
                  </a:solidFill>
                  <a:latin typeface="Times New Roman" panose="02020603050405020304" pitchFamily="18" charset="0"/>
                </a:rPr>
                <a:t>深优</a:t>
              </a:r>
            </a:p>
          </p:txBody>
        </p:sp>
      </p:grpSp>
      <p:sp>
        <p:nvSpPr>
          <p:cNvPr id="111622" name="TextBox 181"/>
          <p:cNvSpPr txBox="1">
            <a:spLocks noChangeArrowheads="1"/>
          </p:cNvSpPr>
          <p:nvPr/>
        </p:nvSpPr>
        <p:spPr bwMode="auto">
          <a:xfrm>
            <a:off x="4411663" y="41275"/>
            <a:ext cx="8032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a:solidFill>
                  <a:srgbClr val="FF0000"/>
                </a:solidFill>
                <a:latin typeface="Times New Roman" panose="02020603050405020304" pitchFamily="18" charset="0"/>
              </a:rPr>
              <a:t>广优</a:t>
            </a:r>
          </a:p>
        </p:txBody>
      </p:sp>
      <p:sp>
        <p:nvSpPr>
          <p:cNvPr id="111623" name="TextBox 182"/>
          <p:cNvSpPr txBox="1">
            <a:spLocks noChangeArrowheads="1"/>
          </p:cNvSpPr>
          <p:nvPr/>
        </p:nvSpPr>
        <p:spPr bwMode="auto">
          <a:xfrm>
            <a:off x="4595813" y="3286125"/>
            <a:ext cx="83343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FF0000"/>
                </a:solidFill>
                <a:latin typeface="Times New Roman" panose="02020603050405020304" pitchFamily="18" charset="0"/>
              </a:rPr>
              <a:t>prim</a:t>
            </a:r>
            <a:endParaRPr kumimoji="1" lang="zh-CN" altLang="en-US" b="1">
              <a:solidFill>
                <a:srgbClr val="FF0000"/>
              </a:solidFill>
              <a:latin typeface="Times New Roman" panose="02020603050405020304" pitchFamily="18" charset="0"/>
            </a:endParaRPr>
          </a:p>
        </p:txBody>
      </p:sp>
      <p:cxnSp>
        <p:nvCxnSpPr>
          <p:cNvPr id="111624" name="直接连接符 184"/>
          <p:cNvCxnSpPr>
            <a:cxnSpLocks noChangeShapeType="1"/>
          </p:cNvCxnSpPr>
          <p:nvPr/>
        </p:nvCxnSpPr>
        <p:spPr bwMode="auto">
          <a:xfrm rot="16200000" flipH="1">
            <a:off x="5786438" y="5072063"/>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11625" name="直接连接符 186"/>
          <p:cNvCxnSpPr>
            <a:cxnSpLocks noChangeShapeType="1"/>
          </p:cNvCxnSpPr>
          <p:nvPr/>
        </p:nvCxnSpPr>
        <p:spPr bwMode="auto">
          <a:xfrm rot="16200000" flipH="1">
            <a:off x="7500938" y="6000750"/>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11626" name="直接连接符 187"/>
          <p:cNvCxnSpPr>
            <a:cxnSpLocks noChangeShapeType="1"/>
          </p:cNvCxnSpPr>
          <p:nvPr/>
        </p:nvCxnSpPr>
        <p:spPr bwMode="auto">
          <a:xfrm rot="16200000" flipH="1">
            <a:off x="5286375" y="4572000"/>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11627" name="直接连接符 188"/>
          <p:cNvCxnSpPr>
            <a:cxnSpLocks noChangeShapeType="1"/>
          </p:cNvCxnSpPr>
          <p:nvPr/>
        </p:nvCxnSpPr>
        <p:spPr bwMode="auto">
          <a:xfrm rot="16200000" flipH="1">
            <a:off x="7000875" y="4572000"/>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4"/>
          <p:cNvSpPr/>
          <p:nvPr/>
        </p:nvSpPr>
        <p:spPr>
          <a:xfrm>
            <a:off x="250825" y="188640"/>
            <a:ext cx="7777163" cy="6463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35000"/>
              </a:spcBef>
              <a:spcAft>
                <a:spcPct val="20000"/>
              </a:spcAft>
              <a:buClr>
                <a:srgbClr val="000000"/>
              </a:buClr>
              <a:buFont typeface="Wingdings" panose="05000000000000000000" pitchFamily="2" charset="2"/>
              <a:buNone/>
              <a:defRPr/>
            </a:pPr>
            <a:r>
              <a:rPr lang="en-US" altLang="zh-CN" sz="3600" b="1" noProof="1">
                <a:solidFill>
                  <a:schemeClr val="folHlink"/>
                </a:solidFill>
                <a:latin typeface="Arial" panose="020B0604020202020204" pitchFamily="34" charset="0"/>
                <a:ea typeface="宋体" panose="02010600030101010101" pitchFamily="2" charset="-122"/>
              </a:rPr>
              <a:t>8.4.1 Kruskal</a:t>
            </a:r>
            <a:r>
              <a:rPr lang="zh-CN" altLang="en-US" sz="3600" b="1" noProof="1" smtClean="0">
                <a:solidFill>
                  <a:schemeClr val="folHlink"/>
                </a:solidFill>
                <a:latin typeface="Arial" panose="020B0604020202020204" pitchFamily="34" charset="0"/>
                <a:ea typeface="宋体" panose="02010600030101010101" pitchFamily="2" charset="-122"/>
              </a:rPr>
              <a:t>算法</a:t>
            </a:r>
            <a:endParaRPr lang="en-US" altLang="zh-CN" sz="2800" noProof="1">
              <a:latin typeface="Arial" panose="020B0604020202020204" pitchFamily="34" charset="0"/>
              <a:ea typeface="宋体" panose="02010600030101010101" pitchFamily="2" charset="-122"/>
            </a:endParaRPr>
          </a:p>
        </p:txBody>
      </p:sp>
      <p:pic>
        <p:nvPicPr>
          <p:cNvPr id="179202"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23529"/>
            <a:ext cx="1482349" cy="186610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755576" y="1268760"/>
            <a:ext cx="7992888" cy="4893647"/>
          </a:xfrm>
          <a:prstGeom prst="rect">
            <a:avLst/>
          </a:prstGeom>
          <a:noFill/>
        </p:spPr>
        <p:txBody>
          <a:bodyPr wrap="square" rtlCol="0">
            <a:spAutoFit/>
          </a:bodyPr>
          <a:lstStyle/>
          <a:p>
            <a:r>
              <a:rPr lang="zh-CN" altLang="en-US" b="1" dirty="0">
                <a:solidFill>
                  <a:srgbClr val="0000FF"/>
                </a:solidFill>
                <a:effectLst>
                  <a:outerShdw blurRad="38100" dist="38100" dir="2700000" algn="tl">
                    <a:srgbClr val="000000">
                      <a:alpha val="43137"/>
                    </a:srgbClr>
                  </a:outerShdw>
                </a:effectLst>
              </a:rPr>
              <a:t>算法</a:t>
            </a:r>
            <a:r>
              <a:rPr lang="zh-CN" altLang="en-US" b="1" dirty="0" smtClean="0">
                <a:solidFill>
                  <a:srgbClr val="0000FF"/>
                </a:solidFill>
                <a:effectLst>
                  <a:outerShdw blurRad="38100" dist="38100" dir="2700000" algn="tl">
                    <a:srgbClr val="000000">
                      <a:alpha val="43137"/>
                    </a:srgbClr>
                  </a:outerShdw>
                </a:effectLst>
              </a:rPr>
              <a:t>思想：</a:t>
            </a:r>
            <a:endParaRPr lang="en-US" altLang="zh-CN" b="1" dirty="0" smtClean="0">
              <a:solidFill>
                <a:srgbClr val="0000FF"/>
              </a:solidFill>
              <a:effectLst>
                <a:outerShdw blurRad="38100" dist="38100" dir="2700000" algn="tl">
                  <a:srgbClr val="000000">
                    <a:alpha val="43137"/>
                  </a:srgbClr>
                </a:outerShdw>
              </a:effectLst>
            </a:endParaRPr>
          </a:p>
          <a:p>
            <a:endParaRPr lang="en-US" altLang="zh-CN" dirty="0" smtClean="0"/>
          </a:p>
          <a:p>
            <a:pPr marL="457200" indent="-457200">
              <a:buFont typeface="+mj-lt"/>
              <a:buAutoNum type="arabicPeriod"/>
            </a:pPr>
            <a:r>
              <a:rPr lang="zh-CN" altLang="en-US" dirty="0" smtClean="0"/>
              <a:t>已知</a:t>
            </a:r>
            <a:r>
              <a:rPr lang="en-US" altLang="zh-CN" dirty="0"/>
              <a:t>VMST=V(G)</a:t>
            </a:r>
            <a:r>
              <a:rPr lang="zh-CN" altLang="en-US" dirty="0"/>
              <a:t>，</a:t>
            </a:r>
            <a:r>
              <a:rPr lang="en-US" altLang="zh-CN" dirty="0"/>
              <a:t>EMST</a:t>
            </a:r>
            <a:r>
              <a:rPr lang="zh-CN" altLang="en-US" dirty="0"/>
              <a:t>的初态为</a:t>
            </a:r>
            <a:r>
              <a:rPr lang="zh-CN" altLang="en-US" dirty="0" smtClean="0"/>
              <a:t>空</a:t>
            </a:r>
            <a:endParaRPr lang="en-US" altLang="zh-CN" dirty="0"/>
          </a:p>
          <a:p>
            <a:pPr marL="457200" indent="-457200">
              <a:buFont typeface="+mj-lt"/>
              <a:buAutoNum type="arabicPeriod"/>
            </a:pPr>
            <a:endParaRPr lang="en-US" altLang="zh-CN" dirty="0" smtClean="0"/>
          </a:p>
          <a:p>
            <a:pPr marL="457200" indent="-457200">
              <a:buFont typeface="+mj-lt"/>
              <a:buAutoNum type="arabicPeriod"/>
            </a:pPr>
            <a:r>
              <a:rPr lang="zh-CN" altLang="en-US" dirty="0" smtClean="0"/>
              <a:t>首先</a:t>
            </a:r>
            <a:r>
              <a:rPr lang="zh-CN" altLang="en-US" dirty="0"/>
              <a:t>将图中</a:t>
            </a:r>
            <a:r>
              <a:rPr lang="zh-CN" altLang="en-US" dirty="0">
                <a:solidFill>
                  <a:srgbClr val="0000FF"/>
                </a:solidFill>
              </a:rPr>
              <a:t>所有边按权值递增</a:t>
            </a:r>
            <a:r>
              <a:rPr lang="zh-CN" altLang="en-US" dirty="0" smtClean="0">
                <a:solidFill>
                  <a:srgbClr val="0000FF"/>
                </a:solidFill>
              </a:rPr>
              <a:t>顺序排列</a:t>
            </a:r>
            <a:endParaRPr lang="en-US" altLang="zh-CN" dirty="0">
              <a:solidFill>
                <a:srgbClr val="0000FF"/>
              </a:solidFill>
            </a:endParaRPr>
          </a:p>
          <a:p>
            <a:pPr marL="457200" indent="-457200">
              <a:buFont typeface="+mj-lt"/>
              <a:buAutoNum type="arabicPeriod"/>
            </a:pPr>
            <a:endParaRPr lang="en-US" altLang="zh-CN" dirty="0" smtClean="0"/>
          </a:p>
          <a:p>
            <a:pPr marL="457200" indent="-457200">
              <a:buFont typeface="+mj-lt"/>
              <a:buAutoNum type="arabicPeriod"/>
            </a:pPr>
            <a:r>
              <a:rPr lang="zh-CN" altLang="en-US" dirty="0" smtClean="0"/>
              <a:t>依次</a:t>
            </a:r>
            <a:r>
              <a:rPr lang="zh-CN" altLang="en-US" dirty="0">
                <a:solidFill>
                  <a:srgbClr val="0000FF"/>
                </a:solidFill>
              </a:rPr>
              <a:t>选定取权值较小的边</a:t>
            </a:r>
            <a:r>
              <a:rPr lang="zh-CN" altLang="en-US" dirty="0"/>
              <a:t>，但要求后面选取的边</a:t>
            </a:r>
            <a:r>
              <a:rPr lang="zh-CN" altLang="en-US" dirty="0">
                <a:solidFill>
                  <a:srgbClr val="0000FF"/>
                </a:solidFill>
              </a:rPr>
              <a:t>不能与前面选取的边构成</a:t>
            </a:r>
            <a:r>
              <a:rPr lang="zh-CN" altLang="en-US" dirty="0" smtClean="0">
                <a:solidFill>
                  <a:srgbClr val="0000FF"/>
                </a:solidFill>
              </a:rPr>
              <a:t>回路</a:t>
            </a:r>
            <a:endParaRPr lang="en-US" altLang="zh-CN" dirty="0" smtClean="0"/>
          </a:p>
          <a:p>
            <a:pPr marL="457200" indent="-457200">
              <a:buFont typeface="+mj-lt"/>
              <a:buAutoNum type="arabicPeriod"/>
            </a:pPr>
            <a:endParaRPr lang="en-US" altLang="zh-CN" dirty="0" smtClean="0"/>
          </a:p>
          <a:p>
            <a:pPr marL="457200" indent="-457200">
              <a:buFont typeface="+mj-lt"/>
              <a:buAutoNum type="arabicPeriod"/>
            </a:pPr>
            <a:r>
              <a:rPr lang="zh-CN" altLang="en-US" dirty="0" smtClean="0"/>
              <a:t>若</a:t>
            </a:r>
            <a:r>
              <a:rPr lang="zh-CN" altLang="en-US" dirty="0"/>
              <a:t>构成回路，则放弃该条边，再去选后面权值较大的</a:t>
            </a:r>
            <a:r>
              <a:rPr lang="zh-CN" altLang="en-US" dirty="0" smtClean="0"/>
              <a:t>边</a:t>
            </a:r>
            <a:endParaRPr lang="en-US" altLang="zh-CN" dirty="0"/>
          </a:p>
          <a:p>
            <a:pPr marL="457200" indent="-457200">
              <a:buFont typeface="+mj-lt"/>
              <a:buAutoNum type="arabicPeriod"/>
            </a:pPr>
            <a:endParaRPr lang="en-US" altLang="zh-CN" dirty="0" smtClean="0"/>
          </a:p>
          <a:p>
            <a:pPr marL="457200" indent="-457200">
              <a:buFont typeface="+mj-lt"/>
              <a:buAutoNum type="arabicPeriod"/>
            </a:pPr>
            <a:r>
              <a:rPr lang="zh-CN" altLang="en-US" dirty="0" smtClean="0"/>
              <a:t>在</a:t>
            </a:r>
            <a:r>
              <a:rPr lang="en-US" altLang="zh-CN" dirty="0"/>
              <a:t>n</a:t>
            </a:r>
            <a:r>
              <a:rPr lang="zh-CN" altLang="en-US" dirty="0"/>
              <a:t>个顶点的图中，选够</a:t>
            </a:r>
            <a:r>
              <a:rPr lang="en-US" altLang="zh-CN" dirty="0"/>
              <a:t>n-1</a:t>
            </a:r>
            <a:r>
              <a:rPr lang="zh-CN" altLang="en-US" dirty="0"/>
              <a:t>条边即可。</a:t>
            </a:r>
          </a:p>
          <a:p>
            <a:endParaRPr lang="zh-CN" altLang="en-US" dirty="0"/>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38" name="Group 186"/>
          <p:cNvGrpSpPr>
            <a:grpSpLocks/>
          </p:cNvGrpSpPr>
          <p:nvPr/>
        </p:nvGrpSpPr>
        <p:grpSpPr bwMode="auto">
          <a:xfrm>
            <a:off x="511175" y="2400300"/>
            <a:ext cx="7948613" cy="3621088"/>
            <a:chOff x="352" y="108"/>
            <a:chExt cx="5007" cy="2281"/>
          </a:xfrm>
        </p:grpSpPr>
        <p:sp>
          <p:nvSpPr>
            <p:cNvPr id="116783" name="Freeform 6"/>
            <p:cNvSpPr>
              <a:spLocks/>
            </p:cNvSpPr>
            <p:nvPr/>
          </p:nvSpPr>
          <p:spPr bwMode="auto">
            <a:xfrm>
              <a:off x="630" y="108"/>
              <a:ext cx="186" cy="142"/>
            </a:xfrm>
            <a:custGeom>
              <a:avLst/>
              <a:gdLst>
                <a:gd name="T0" fmla="*/ 2 w 186"/>
                <a:gd name="T1" fmla="*/ 16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6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7"/>
                  </a:lnTo>
                  <a:lnTo>
                    <a:pt x="75" y="3"/>
                  </a:lnTo>
                  <a:lnTo>
                    <a:pt x="84" y="1"/>
                  </a:lnTo>
                  <a:lnTo>
                    <a:pt x="93" y="0"/>
                  </a:lnTo>
                  <a:lnTo>
                    <a:pt x="102" y="1"/>
                  </a:lnTo>
                  <a:lnTo>
                    <a:pt x="112" y="3"/>
                  </a:lnTo>
                  <a:lnTo>
                    <a:pt x="121" y="7"/>
                  </a:lnTo>
                  <a:lnTo>
                    <a:pt x="129" y="12"/>
                  </a:lnTo>
                  <a:lnTo>
                    <a:pt x="137" y="17"/>
                  </a:lnTo>
                  <a:lnTo>
                    <a:pt x="145" y="23"/>
                  </a:lnTo>
                  <a:lnTo>
                    <a:pt x="152" y="32"/>
                  </a:lnTo>
                  <a:lnTo>
                    <a:pt x="159" y="42"/>
                  </a:lnTo>
                  <a:lnTo>
                    <a:pt x="165" y="52"/>
                  </a:lnTo>
                  <a:lnTo>
                    <a:pt x="170" y="62"/>
                  </a:lnTo>
                  <a:lnTo>
                    <a:pt x="174" y="74"/>
                  </a:lnTo>
                  <a:lnTo>
                    <a:pt x="179" y="86"/>
                  </a:lnTo>
                  <a:lnTo>
                    <a:pt x="182" y="100"/>
                  </a:lnTo>
                  <a:lnTo>
                    <a:pt x="183" y="113"/>
                  </a:lnTo>
                  <a:lnTo>
                    <a:pt x="186" y="129"/>
                  </a:lnTo>
                  <a:lnTo>
                    <a:pt x="186" y="142"/>
                  </a:lnTo>
                  <a:lnTo>
                    <a:pt x="186" y="157"/>
                  </a:lnTo>
                  <a:lnTo>
                    <a:pt x="183" y="171"/>
                  </a:lnTo>
                  <a:lnTo>
                    <a:pt x="182" y="185"/>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5"/>
                  </a:lnTo>
                  <a:lnTo>
                    <a:pt x="93" y="285"/>
                  </a:lnTo>
                  <a:lnTo>
                    <a:pt x="84" y="285"/>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5"/>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84" name="Freeform 7"/>
            <p:cNvSpPr>
              <a:spLocks/>
            </p:cNvSpPr>
            <p:nvPr/>
          </p:nvSpPr>
          <p:spPr bwMode="auto">
            <a:xfrm>
              <a:off x="630" y="108"/>
              <a:ext cx="186" cy="142"/>
            </a:xfrm>
            <a:custGeom>
              <a:avLst/>
              <a:gdLst>
                <a:gd name="T0" fmla="*/ 2 w 186"/>
                <a:gd name="T1" fmla="*/ 16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6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7"/>
                  </a:lnTo>
                  <a:lnTo>
                    <a:pt x="75" y="3"/>
                  </a:lnTo>
                  <a:lnTo>
                    <a:pt x="84" y="1"/>
                  </a:lnTo>
                  <a:lnTo>
                    <a:pt x="93" y="0"/>
                  </a:lnTo>
                  <a:lnTo>
                    <a:pt x="102" y="1"/>
                  </a:lnTo>
                  <a:lnTo>
                    <a:pt x="112" y="3"/>
                  </a:lnTo>
                  <a:lnTo>
                    <a:pt x="121" y="7"/>
                  </a:lnTo>
                  <a:lnTo>
                    <a:pt x="129" y="12"/>
                  </a:lnTo>
                  <a:lnTo>
                    <a:pt x="137" y="17"/>
                  </a:lnTo>
                  <a:lnTo>
                    <a:pt x="145" y="23"/>
                  </a:lnTo>
                  <a:lnTo>
                    <a:pt x="152" y="32"/>
                  </a:lnTo>
                  <a:lnTo>
                    <a:pt x="159" y="42"/>
                  </a:lnTo>
                  <a:lnTo>
                    <a:pt x="165" y="52"/>
                  </a:lnTo>
                  <a:lnTo>
                    <a:pt x="170" y="62"/>
                  </a:lnTo>
                  <a:lnTo>
                    <a:pt x="174" y="74"/>
                  </a:lnTo>
                  <a:lnTo>
                    <a:pt x="179" y="86"/>
                  </a:lnTo>
                  <a:lnTo>
                    <a:pt x="182" y="100"/>
                  </a:lnTo>
                  <a:lnTo>
                    <a:pt x="183" y="113"/>
                  </a:lnTo>
                  <a:lnTo>
                    <a:pt x="186" y="129"/>
                  </a:lnTo>
                  <a:lnTo>
                    <a:pt x="186" y="142"/>
                  </a:lnTo>
                  <a:lnTo>
                    <a:pt x="186" y="157"/>
                  </a:lnTo>
                  <a:lnTo>
                    <a:pt x="183" y="171"/>
                  </a:lnTo>
                  <a:lnTo>
                    <a:pt x="182" y="185"/>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5"/>
                  </a:lnTo>
                  <a:lnTo>
                    <a:pt x="93" y="285"/>
                  </a:lnTo>
                  <a:lnTo>
                    <a:pt x="84" y="285"/>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5"/>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85" name="Rectangle 8"/>
            <p:cNvSpPr>
              <a:spLocks noChangeArrowheads="1"/>
            </p:cNvSpPr>
            <p:nvPr/>
          </p:nvSpPr>
          <p:spPr bwMode="auto">
            <a:xfrm>
              <a:off x="696" y="137"/>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786" name="Freeform 9"/>
            <p:cNvSpPr>
              <a:spLocks/>
            </p:cNvSpPr>
            <p:nvPr/>
          </p:nvSpPr>
          <p:spPr bwMode="auto">
            <a:xfrm>
              <a:off x="1187"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5"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5"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87" name="Freeform 10"/>
            <p:cNvSpPr>
              <a:spLocks/>
            </p:cNvSpPr>
            <p:nvPr/>
          </p:nvSpPr>
          <p:spPr bwMode="auto">
            <a:xfrm>
              <a:off x="1187"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5"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5"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88" name="Rectangle 11"/>
            <p:cNvSpPr>
              <a:spLocks noChangeArrowheads="1"/>
            </p:cNvSpPr>
            <p:nvPr/>
          </p:nvSpPr>
          <p:spPr bwMode="auto">
            <a:xfrm>
              <a:off x="1253" y="137"/>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789" name="Freeform 12"/>
            <p:cNvSpPr>
              <a:spLocks/>
            </p:cNvSpPr>
            <p:nvPr/>
          </p:nvSpPr>
          <p:spPr bwMode="auto">
            <a:xfrm>
              <a:off x="352" y="450"/>
              <a:ext cx="186" cy="143"/>
            </a:xfrm>
            <a:custGeom>
              <a:avLst/>
              <a:gdLst>
                <a:gd name="T0" fmla="*/ 1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3 w 186"/>
                <a:gd name="T35" fmla="*/ 22 h 284"/>
                <a:gd name="T36" fmla="*/ 179 w 186"/>
                <a:gd name="T37" fmla="*/ 25 h 284"/>
                <a:gd name="T38" fmla="*/ 169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1 w 186"/>
                <a:gd name="T55" fmla="*/ 33 h 284"/>
                <a:gd name="T56" fmla="*/ 28 w 186"/>
                <a:gd name="T57" fmla="*/ 31 h 284"/>
                <a:gd name="T58" fmla="*/ 16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3"/>
                  </a:lnTo>
                  <a:lnTo>
                    <a:pt x="152" y="32"/>
                  </a:lnTo>
                  <a:lnTo>
                    <a:pt x="159" y="42"/>
                  </a:lnTo>
                  <a:lnTo>
                    <a:pt x="165" y="52"/>
                  </a:lnTo>
                  <a:lnTo>
                    <a:pt x="169" y="62"/>
                  </a:lnTo>
                  <a:lnTo>
                    <a:pt x="174" y="74"/>
                  </a:lnTo>
                  <a:lnTo>
                    <a:pt x="179" y="86"/>
                  </a:lnTo>
                  <a:lnTo>
                    <a:pt x="182" y="100"/>
                  </a:lnTo>
                  <a:lnTo>
                    <a:pt x="183" y="113"/>
                  </a:lnTo>
                  <a:lnTo>
                    <a:pt x="186" y="129"/>
                  </a:lnTo>
                  <a:lnTo>
                    <a:pt x="186" y="142"/>
                  </a:lnTo>
                  <a:lnTo>
                    <a:pt x="186" y="157"/>
                  </a:lnTo>
                  <a:lnTo>
                    <a:pt x="183" y="171"/>
                  </a:lnTo>
                  <a:lnTo>
                    <a:pt x="182" y="184"/>
                  </a:lnTo>
                  <a:lnTo>
                    <a:pt x="179" y="198"/>
                  </a:lnTo>
                  <a:lnTo>
                    <a:pt x="174" y="210"/>
                  </a:lnTo>
                  <a:lnTo>
                    <a:pt x="169" y="222"/>
                  </a:lnTo>
                  <a:lnTo>
                    <a:pt x="165" y="234"/>
                  </a:lnTo>
                  <a:lnTo>
                    <a:pt x="159" y="244"/>
                  </a:lnTo>
                  <a:lnTo>
                    <a:pt x="152" y="252"/>
                  </a:lnTo>
                  <a:lnTo>
                    <a:pt x="145" y="261"/>
                  </a:lnTo>
                  <a:lnTo>
                    <a:pt x="137" y="268"/>
                  </a:lnTo>
                  <a:lnTo>
                    <a:pt x="129" y="274"/>
                  </a:lnTo>
                  <a:lnTo>
                    <a:pt x="121" y="278"/>
                  </a:lnTo>
                  <a:lnTo>
                    <a:pt x="111" y="281"/>
                  </a:lnTo>
                  <a:lnTo>
                    <a:pt x="102" y="284"/>
                  </a:lnTo>
                  <a:lnTo>
                    <a:pt x="93" y="284"/>
                  </a:lnTo>
                  <a:lnTo>
                    <a:pt x="84"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3"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90" name="Freeform 13"/>
            <p:cNvSpPr>
              <a:spLocks/>
            </p:cNvSpPr>
            <p:nvPr/>
          </p:nvSpPr>
          <p:spPr bwMode="auto">
            <a:xfrm>
              <a:off x="352" y="450"/>
              <a:ext cx="186" cy="143"/>
            </a:xfrm>
            <a:custGeom>
              <a:avLst/>
              <a:gdLst>
                <a:gd name="T0" fmla="*/ 1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3 w 186"/>
                <a:gd name="T35" fmla="*/ 22 h 284"/>
                <a:gd name="T36" fmla="*/ 179 w 186"/>
                <a:gd name="T37" fmla="*/ 25 h 284"/>
                <a:gd name="T38" fmla="*/ 169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1 w 186"/>
                <a:gd name="T55" fmla="*/ 33 h 284"/>
                <a:gd name="T56" fmla="*/ 28 w 186"/>
                <a:gd name="T57" fmla="*/ 31 h 284"/>
                <a:gd name="T58" fmla="*/ 16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3"/>
                  </a:lnTo>
                  <a:lnTo>
                    <a:pt x="152" y="32"/>
                  </a:lnTo>
                  <a:lnTo>
                    <a:pt x="159" y="42"/>
                  </a:lnTo>
                  <a:lnTo>
                    <a:pt x="165" y="52"/>
                  </a:lnTo>
                  <a:lnTo>
                    <a:pt x="169" y="62"/>
                  </a:lnTo>
                  <a:lnTo>
                    <a:pt x="174" y="74"/>
                  </a:lnTo>
                  <a:lnTo>
                    <a:pt x="179" y="86"/>
                  </a:lnTo>
                  <a:lnTo>
                    <a:pt x="182" y="100"/>
                  </a:lnTo>
                  <a:lnTo>
                    <a:pt x="183" y="113"/>
                  </a:lnTo>
                  <a:lnTo>
                    <a:pt x="186" y="129"/>
                  </a:lnTo>
                  <a:lnTo>
                    <a:pt x="186" y="142"/>
                  </a:lnTo>
                  <a:lnTo>
                    <a:pt x="186" y="157"/>
                  </a:lnTo>
                  <a:lnTo>
                    <a:pt x="183" y="171"/>
                  </a:lnTo>
                  <a:lnTo>
                    <a:pt x="182" y="184"/>
                  </a:lnTo>
                  <a:lnTo>
                    <a:pt x="179" y="198"/>
                  </a:lnTo>
                  <a:lnTo>
                    <a:pt x="174" y="210"/>
                  </a:lnTo>
                  <a:lnTo>
                    <a:pt x="169" y="222"/>
                  </a:lnTo>
                  <a:lnTo>
                    <a:pt x="165" y="234"/>
                  </a:lnTo>
                  <a:lnTo>
                    <a:pt x="159" y="244"/>
                  </a:lnTo>
                  <a:lnTo>
                    <a:pt x="152" y="252"/>
                  </a:lnTo>
                  <a:lnTo>
                    <a:pt x="145" y="261"/>
                  </a:lnTo>
                  <a:lnTo>
                    <a:pt x="137" y="268"/>
                  </a:lnTo>
                  <a:lnTo>
                    <a:pt x="129" y="274"/>
                  </a:lnTo>
                  <a:lnTo>
                    <a:pt x="121" y="278"/>
                  </a:lnTo>
                  <a:lnTo>
                    <a:pt x="111" y="281"/>
                  </a:lnTo>
                  <a:lnTo>
                    <a:pt x="102" y="284"/>
                  </a:lnTo>
                  <a:lnTo>
                    <a:pt x="93" y="284"/>
                  </a:lnTo>
                  <a:lnTo>
                    <a:pt x="84"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3"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91" name="Rectangle 14"/>
            <p:cNvSpPr>
              <a:spLocks noChangeArrowheads="1"/>
            </p:cNvSpPr>
            <p:nvPr/>
          </p:nvSpPr>
          <p:spPr bwMode="auto">
            <a:xfrm>
              <a:off x="418" y="479"/>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792" name="Freeform 15"/>
            <p:cNvSpPr>
              <a:spLocks/>
            </p:cNvSpPr>
            <p:nvPr/>
          </p:nvSpPr>
          <p:spPr bwMode="auto">
            <a:xfrm>
              <a:off x="1465"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3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6"/>
                  </a:lnTo>
                  <a:lnTo>
                    <a:pt x="74" y="3"/>
                  </a:lnTo>
                  <a:lnTo>
                    <a:pt x="83" y="1"/>
                  </a:lnTo>
                  <a:lnTo>
                    <a:pt x="92" y="0"/>
                  </a:lnTo>
                  <a:lnTo>
                    <a:pt x="102" y="1"/>
                  </a:lnTo>
                  <a:lnTo>
                    <a:pt x="111" y="3"/>
                  </a:lnTo>
                  <a:lnTo>
                    <a:pt x="120" y="6"/>
                  </a:lnTo>
                  <a:lnTo>
                    <a:pt x="128" y="12"/>
                  </a:lnTo>
                  <a:lnTo>
                    <a:pt x="137" y="17"/>
                  </a:lnTo>
                  <a:lnTo>
                    <a:pt x="145" y="23"/>
                  </a:lnTo>
                  <a:lnTo>
                    <a:pt x="152" y="32"/>
                  </a:lnTo>
                  <a:lnTo>
                    <a:pt x="159" y="42"/>
                  </a:lnTo>
                  <a:lnTo>
                    <a:pt x="164" y="52"/>
                  </a:lnTo>
                  <a:lnTo>
                    <a:pt x="169" y="62"/>
                  </a:lnTo>
                  <a:lnTo>
                    <a:pt x="174" y="74"/>
                  </a:lnTo>
                  <a:lnTo>
                    <a:pt x="178" y="86"/>
                  </a:lnTo>
                  <a:lnTo>
                    <a:pt x="182" y="100"/>
                  </a:lnTo>
                  <a:lnTo>
                    <a:pt x="183" y="113"/>
                  </a:lnTo>
                  <a:lnTo>
                    <a:pt x="185" y="129"/>
                  </a:lnTo>
                  <a:lnTo>
                    <a:pt x="185" y="142"/>
                  </a:lnTo>
                  <a:lnTo>
                    <a:pt x="185" y="157"/>
                  </a:lnTo>
                  <a:lnTo>
                    <a:pt x="183" y="171"/>
                  </a:lnTo>
                  <a:lnTo>
                    <a:pt x="182" y="184"/>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4"/>
                  </a:lnTo>
                  <a:lnTo>
                    <a:pt x="92" y="284"/>
                  </a:lnTo>
                  <a:lnTo>
                    <a:pt x="83" y="284"/>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93" name="Freeform 16"/>
            <p:cNvSpPr>
              <a:spLocks/>
            </p:cNvSpPr>
            <p:nvPr/>
          </p:nvSpPr>
          <p:spPr bwMode="auto">
            <a:xfrm>
              <a:off x="1465"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3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6"/>
                  </a:lnTo>
                  <a:lnTo>
                    <a:pt x="74" y="3"/>
                  </a:lnTo>
                  <a:lnTo>
                    <a:pt x="83" y="1"/>
                  </a:lnTo>
                  <a:lnTo>
                    <a:pt x="92" y="0"/>
                  </a:lnTo>
                  <a:lnTo>
                    <a:pt x="102" y="1"/>
                  </a:lnTo>
                  <a:lnTo>
                    <a:pt x="111" y="3"/>
                  </a:lnTo>
                  <a:lnTo>
                    <a:pt x="120" y="6"/>
                  </a:lnTo>
                  <a:lnTo>
                    <a:pt x="128" y="12"/>
                  </a:lnTo>
                  <a:lnTo>
                    <a:pt x="137" y="17"/>
                  </a:lnTo>
                  <a:lnTo>
                    <a:pt x="145" y="23"/>
                  </a:lnTo>
                  <a:lnTo>
                    <a:pt x="152" y="32"/>
                  </a:lnTo>
                  <a:lnTo>
                    <a:pt x="159" y="42"/>
                  </a:lnTo>
                  <a:lnTo>
                    <a:pt x="164" y="52"/>
                  </a:lnTo>
                  <a:lnTo>
                    <a:pt x="169" y="62"/>
                  </a:lnTo>
                  <a:lnTo>
                    <a:pt x="174" y="74"/>
                  </a:lnTo>
                  <a:lnTo>
                    <a:pt x="178" y="86"/>
                  </a:lnTo>
                  <a:lnTo>
                    <a:pt x="182" y="100"/>
                  </a:lnTo>
                  <a:lnTo>
                    <a:pt x="183" y="113"/>
                  </a:lnTo>
                  <a:lnTo>
                    <a:pt x="185" y="129"/>
                  </a:lnTo>
                  <a:lnTo>
                    <a:pt x="185" y="142"/>
                  </a:lnTo>
                  <a:lnTo>
                    <a:pt x="185" y="157"/>
                  </a:lnTo>
                  <a:lnTo>
                    <a:pt x="183" y="171"/>
                  </a:lnTo>
                  <a:lnTo>
                    <a:pt x="182" y="184"/>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4"/>
                  </a:lnTo>
                  <a:lnTo>
                    <a:pt x="92" y="284"/>
                  </a:lnTo>
                  <a:lnTo>
                    <a:pt x="83" y="284"/>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94" name="Rectangle 17"/>
            <p:cNvSpPr>
              <a:spLocks noChangeArrowheads="1"/>
            </p:cNvSpPr>
            <p:nvPr/>
          </p:nvSpPr>
          <p:spPr bwMode="auto">
            <a:xfrm>
              <a:off x="1531" y="479"/>
              <a:ext cx="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795" name="Freeform 18"/>
            <p:cNvSpPr>
              <a:spLocks/>
            </p:cNvSpPr>
            <p:nvPr/>
          </p:nvSpPr>
          <p:spPr bwMode="auto">
            <a:xfrm>
              <a:off x="630" y="793"/>
              <a:ext cx="186" cy="142"/>
            </a:xfrm>
            <a:custGeom>
              <a:avLst/>
              <a:gdLst>
                <a:gd name="T0" fmla="*/ 2 w 186"/>
                <a:gd name="T1" fmla="*/ 16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6 h 284"/>
                <a:gd name="T32" fmla="*/ 186 w 186"/>
                <a:gd name="T33" fmla="*/ 18 h 284"/>
                <a:gd name="T34" fmla="*/ 183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8"/>
                  </a:lnTo>
                  <a:lnTo>
                    <a:pt x="3" y="113"/>
                  </a:lnTo>
                  <a:lnTo>
                    <a:pt x="5" y="100"/>
                  </a:lnTo>
                  <a:lnTo>
                    <a:pt x="7" y="86"/>
                  </a:lnTo>
                  <a:lnTo>
                    <a:pt x="12" y="74"/>
                  </a:lnTo>
                  <a:lnTo>
                    <a:pt x="17" y="62"/>
                  </a:lnTo>
                  <a:lnTo>
                    <a:pt x="21" y="52"/>
                  </a:lnTo>
                  <a:lnTo>
                    <a:pt x="28" y="42"/>
                  </a:lnTo>
                  <a:lnTo>
                    <a:pt x="34" y="32"/>
                  </a:lnTo>
                  <a:lnTo>
                    <a:pt x="41" y="23"/>
                  </a:lnTo>
                  <a:lnTo>
                    <a:pt x="49" y="17"/>
                  </a:lnTo>
                  <a:lnTo>
                    <a:pt x="57" y="11"/>
                  </a:lnTo>
                  <a:lnTo>
                    <a:pt x="65" y="6"/>
                  </a:lnTo>
                  <a:lnTo>
                    <a:pt x="75" y="3"/>
                  </a:lnTo>
                  <a:lnTo>
                    <a:pt x="84" y="1"/>
                  </a:lnTo>
                  <a:lnTo>
                    <a:pt x="93" y="0"/>
                  </a:lnTo>
                  <a:lnTo>
                    <a:pt x="102" y="1"/>
                  </a:lnTo>
                  <a:lnTo>
                    <a:pt x="112" y="3"/>
                  </a:lnTo>
                  <a:lnTo>
                    <a:pt x="121" y="6"/>
                  </a:lnTo>
                  <a:lnTo>
                    <a:pt x="129" y="11"/>
                  </a:lnTo>
                  <a:lnTo>
                    <a:pt x="137" y="17"/>
                  </a:lnTo>
                  <a:lnTo>
                    <a:pt x="145" y="23"/>
                  </a:lnTo>
                  <a:lnTo>
                    <a:pt x="152" y="32"/>
                  </a:lnTo>
                  <a:lnTo>
                    <a:pt x="159" y="42"/>
                  </a:lnTo>
                  <a:lnTo>
                    <a:pt x="165" y="52"/>
                  </a:lnTo>
                  <a:lnTo>
                    <a:pt x="170" y="62"/>
                  </a:lnTo>
                  <a:lnTo>
                    <a:pt x="174" y="74"/>
                  </a:lnTo>
                  <a:lnTo>
                    <a:pt x="179" y="86"/>
                  </a:lnTo>
                  <a:lnTo>
                    <a:pt x="182" y="100"/>
                  </a:lnTo>
                  <a:lnTo>
                    <a:pt x="183" y="113"/>
                  </a:lnTo>
                  <a:lnTo>
                    <a:pt x="186" y="128"/>
                  </a:lnTo>
                  <a:lnTo>
                    <a:pt x="186" y="142"/>
                  </a:lnTo>
                  <a:lnTo>
                    <a:pt x="186" y="157"/>
                  </a:lnTo>
                  <a:lnTo>
                    <a:pt x="183" y="171"/>
                  </a:lnTo>
                  <a:lnTo>
                    <a:pt x="182" y="184"/>
                  </a:lnTo>
                  <a:lnTo>
                    <a:pt x="179" y="198"/>
                  </a:lnTo>
                  <a:lnTo>
                    <a:pt x="174" y="210"/>
                  </a:lnTo>
                  <a:lnTo>
                    <a:pt x="170" y="222"/>
                  </a:lnTo>
                  <a:lnTo>
                    <a:pt x="165" y="234"/>
                  </a:lnTo>
                  <a:lnTo>
                    <a:pt x="159" y="244"/>
                  </a:lnTo>
                  <a:lnTo>
                    <a:pt x="152" y="252"/>
                  </a:lnTo>
                  <a:lnTo>
                    <a:pt x="145" y="261"/>
                  </a:lnTo>
                  <a:lnTo>
                    <a:pt x="137" y="267"/>
                  </a:lnTo>
                  <a:lnTo>
                    <a:pt x="129" y="274"/>
                  </a:lnTo>
                  <a:lnTo>
                    <a:pt x="121" y="278"/>
                  </a:lnTo>
                  <a:lnTo>
                    <a:pt x="112" y="281"/>
                  </a:lnTo>
                  <a:lnTo>
                    <a:pt x="102" y="284"/>
                  </a:lnTo>
                  <a:lnTo>
                    <a:pt x="93" y="284"/>
                  </a:lnTo>
                  <a:lnTo>
                    <a:pt x="84" y="284"/>
                  </a:lnTo>
                  <a:lnTo>
                    <a:pt x="75" y="281"/>
                  </a:lnTo>
                  <a:lnTo>
                    <a:pt x="65" y="278"/>
                  </a:lnTo>
                  <a:lnTo>
                    <a:pt x="57" y="274"/>
                  </a:lnTo>
                  <a:lnTo>
                    <a:pt x="49" y="267"/>
                  </a:lnTo>
                  <a:lnTo>
                    <a:pt x="41" y="261"/>
                  </a:lnTo>
                  <a:lnTo>
                    <a:pt x="34" y="252"/>
                  </a:lnTo>
                  <a:lnTo>
                    <a:pt x="28" y="244"/>
                  </a:lnTo>
                  <a:lnTo>
                    <a:pt x="21" y="234"/>
                  </a:lnTo>
                  <a:lnTo>
                    <a:pt x="17" y="222"/>
                  </a:lnTo>
                  <a:lnTo>
                    <a:pt x="12" y="210"/>
                  </a:lnTo>
                  <a:lnTo>
                    <a:pt x="7" y="198"/>
                  </a:lnTo>
                  <a:lnTo>
                    <a:pt x="5" y="184"/>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96" name="Freeform 19"/>
            <p:cNvSpPr>
              <a:spLocks/>
            </p:cNvSpPr>
            <p:nvPr/>
          </p:nvSpPr>
          <p:spPr bwMode="auto">
            <a:xfrm>
              <a:off x="630" y="793"/>
              <a:ext cx="186" cy="142"/>
            </a:xfrm>
            <a:custGeom>
              <a:avLst/>
              <a:gdLst>
                <a:gd name="T0" fmla="*/ 2 w 186"/>
                <a:gd name="T1" fmla="*/ 16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6 h 284"/>
                <a:gd name="T32" fmla="*/ 186 w 186"/>
                <a:gd name="T33" fmla="*/ 18 h 284"/>
                <a:gd name="T34" fmla="*/ 183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8"/>
                  </a:lnTo>
                  <a:lnTo>
                    <a:pt x="3" y="113"/>
                  </a:lnTo>
                  <a:lnTo>
                    <a:pt x="5" y="100"/>
                  </a:lnTo>
                  <a:lnTo>
                    <a:pt x="7" y="86"/>
                  </a:lnTo>
                  <a:lnTo>
                    <a:pt x="12" y="74"/>
                  </a:lnTo>
                  <a:lnTo>
                    <a:pt x="17" y="62"/>
                  </a:lnTo>
                  <a:lnTo>
                    <a:pt x="21" y="52"/>
                  </a:lnTo>
                  <a:lnTo>
                    <a:pt x="28" y="42"/>
                  </a:lnTo>
                  <a:lnTo>
                    <a:pt x="34" y="32"/>
                  </a:lnTo>
                  <a:lnTo>
                    <a:pt x="41" y="23"/>
                  </a:lnTo>
                  <a:lnTo>
                    <a:pt x="49" y="17"/>
                  </a:lnTo>
                  <a:lnTo>
                    <a:pt x="57" y="11"/>
                  </a:lnTo>
                  <a:lnTo>
                    <a:pt x="65" y="6"/>
                  </a:lnTo>
                  <a:lnTo>
                    <a:pt x="75" y="3"/>
                  </a:lnTo>
                  <a:lnTo>
                    <a:pt x="84" y="1"/>
                  </a:lnTo>
                  <a:lnTo>
                    <a:pt x="93" y="0"/>
                  </a:lnTo>
                  <a:lnTo>
                    <a:pt x="102" y="1"/>
                  </a:lnTo>
                  <a:lnTo>
                    <a:pt x="112" y="3"/>
                  </a:lnTo>
                  <a:lnTo>
                    <a:pt x="121" y="6"/>
                  </a:lnTo>
                  <a:lnTo>
                    <a:pt x="129" y="11"/>
                  </a:lnTo>
                  <a:lnTo>
                    <a:pt x="137" y="17"/>
                  </a:lnTo>
                  <a:lnTo>
                    <a:pt x="145" y="23"/>
                  </a:lnTo>
                  <a:lnTo>
                    <a:pt x="152" y="32"/>
                  </a:lnTo>
                  <a:lnTo>
                    <a:pt x="159" y="42"/>
                  </a:lnTo>
                  <a:lnTo>
                    <a:pt x="165" y="52"/>
                  </a:lnTo>
                  <a:lnTo>
                    <a:pt x="170" y="62"/>
                  </a:lnTo>
                  <a:lnTo>
                    <a:pt x="174" y="74"/>
                  </a:lnTo>
                  <a:lnTo>
                    <a:pt x="179" y="86"/>
                  </a:lnTo>
                  <a:lnTo>
                    <a:pt x="182" y="100"/>
                  </a:lnTo>
                  <a:lnTo>
                    <a:pt x="183" y="113"/>
                  </a:lnTo>
                  <a:lnTo>
                    <a:pt x="186" y="128"/>
                  </a:lnTo>
                  <a:lnTo>
                    <a:pt x="186" y="142"/>
                  </a:lnTo>
                  <a:lnTo>
                    <a:pt x="186" y="157"/>
                  </a:lnTo>
                  <a:lnTo>
                    <a:pt x="183" y="171"/>
                  </a:lnTo>
                  <a:lnTo>
                    <a:pt x="182" y="184"/>
                  </a:lnTo>
                  <a:lnTo>
                    <a:pt x="179" y="198"/>
                  </a:lnTo>
                  <a:lnTo>
                    <a:pt x="174" y="210"/>
                  </a:lnTo>
                  <a:lnTo>
                    <a:pt x="170" y="222"/>
                  </a:lnTo>
                  <a:lnTo>
                    <a:pt x="165" y="234"/>
                  </a:lnTo>
                  <a:lnTo>
                    <a:pt x="159" y="244"/>
                  </a:lnTo>
                  <a:lnTo>
                    <a:pt x="152" y="252"/>
                  </a:lnTo>
                  <a:lnTo>
                    <a:pt x="145" y="261"/>
                  </a:lnTo>
                  <a:lnTo>
                    <a:pt x="137" y="267"/>
                  </a:lnTo>
                  <a:lnTo>
                    <a:pt x="129" y="274"/>
                  </a:lnTo>
                  <a:lnTo>
                    <a:pt x="121" y="278"/>
                  </a:lnTo>
                  <a:lnTo>
                    <a:pt x="112" y="281"/>
                  </a:lnTo>
                  <a:lnTo>
                    <a:pt x="102" y="284"/>
                  </a:lnTo>
                  <a:lnTo>
                    <a:pt x="93" y="284"/>
                  </a:lnTo>
                  <a:lnTo>
                    <a:pt x="84" y="284"/>
                  </a:lnTo>
                  <a:lnTo>
                    <a:pt x="75" y="281"/>
                  </a:lnTo>
                  <a:lnTo>
                    <a:pt x="65" y="278"/>
                  </a:lnTo>
                  <a:lnTo>
                    <a:pt x="57" y="274"/>
                  </a:lnTo>
                  <a:lnTo>
                    <a:pt x="49" y="267"/>
                  </a:lnTo>
                  <a:lnTo>
                    <a:pt x="41" y="261"/>
                  </a:lnTo>
                  <a:lnTo>
                    <a:pt x="34" y="252"/>
                  </a:lnTo>
                  <a:lnTo>
                    <a:pt x="28" y="244"/>
                  </a:lnTo>
                  <a:lnTo>
                    <a:pt x="21" y="234"/>
                  </a:lnTo>
                  <a:lnTo>
                    <a:pt x="17" y="222"/>
                  </a:lnTo>
                  <a:lnTo>
                    <a:pt x="12" y="210"/>
                  </a:lnTo>
                  <a:lnTo>
                    <a:pt x="7" y="198"/>
                  </a:lnTo>
                  <a:lnTo>
                    <a:pt x="5" y="184"/>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97" name="Rectangle 20"/>
            <p:cNvSpPr>
              <a:spLocks noChangeArrowheads="1"/>
            </p:cNvSpPr>
            <p:nvPr/>
          </p:nvSpPr>
          <p:spPr bwMode="auto">
            <a:xfrm>
              <a:off x="696" y="822"/>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798" name="Freeform 21"/>
            <p:cNvSpPr>
              <a:spLocks/>
            </p:cNvSpPr>
            <p:nvPr/>
          </p:nvSpPr>
          <p:spPr bwMode="auto">
            <a:xfrm>
              <a:off x="1187"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5"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5"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99" name="Freeform 22"/>
            <p:cNvSpPr>
              <a:spLocks/>
            </p:cNvSpPr>
            <p:nvPr/>
          </p:nvSpPr>
          <p:spPr bwMode="auto">
            <a:xfrm>
              <a:off x="1187"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5"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5"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00" name="Rectangle 23"/>
            <p:cNvSpPr>
              <a:spLocks noChangeArrowheads="1"/>
            </p:cNvSpPr>
            <p:nvPr/>
          </p:nvSpPr>
          <p:spPr bwMode="auto">
            <a:xfrm>
              <a:off x="1253" y="822"/>
              <a:ext cx="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801" name="Freeform 24"/>
            <p:cNvSpPr>
              <a:spLocks/>
            </p:cNvSpPr>
            <p:nvPr/>
          </p:nvSpPr>
          <p:spPr bwMode="auto">
            <a:xfrm>
              <a:off x="908"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02" name="Freeform 25"/>
            <p:cNvSpPr>
              <a:spLocks/>
            </p:cNvSpPr>
            <p:nvPr/>
          </p:nvSpPr>
          <p:spPr bwMode="auto">
            <a:xfrm>
              <a:off x="908"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03" name="Rectangle 26"/>
            <p:cNvSpPr>
              <a:spLocks noChangeArrowheads="1"/>
            </p:cNvSpPr>
            <p:nvPr/>
          </p:nvSpPr>
          <p:spPr bwMode="auto">
            <a:xfrm>
              <a:off x="975" y="479"/>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804" name="Line 27"/>
            <p:cNvSpPr>
              <a:spLocks noChangeShapeType="1"/>
            </p:cNvSpPr>
            <p:nvPr/>
          </p:nvSpPr>
          <p:spPr bwMode="auto">
            <a:xfrm>
              <a:off x="1050" y="583"/>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05" name="Rectangle 28"/>
            <p:cNvSpPr>
              <a:spLocks noChangeArrowheads="1"/>
            </p:cNvSpPr>
            <p:nvPr/>
          </p:nvSpPr>
          <p:spPr bwMode="auto">
            <a:xfrm>
              <a:off x="1175" y="635"/>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806" name="Freeform 29"/>
            <p:cNvSpPr>
              <a:spLocks/>
            </p:cNvSpPr>
            <p:nvPr/>
          </p:nvSpPr>
          <p:spPr bwMode="auto">
            <a:xfrm>
              <a:off x="2485"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4"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4"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07" name="Freeform 30"/>
            <p:cNvSpPr>
              <a:spLocks/>
            </p:cNvSpPr>
            <p:nvPr/>
          </p:nvSpPr>
          <p:spPr bwMode="auto">
            <a:xfrm>
              <a:off x="2485"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4"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4"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08" name="Rectangle 31"/>
            <p:cNvSpPr>
              <a:spLocks noChangeArrowheads="1"/>
            </p:cNvSpPr>
            <p:nvPr/>
          </p:nvSpPr>
          <p:spPr bwMode="auto">
            <a:xfrm>
              <a:off x="2551" y="137"/>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809" name="Freeform 32"/>
            <p:cNvSpPr>
              <a:spLocks/>
            </p:cNvSpPr>
            <p:nvPr/>
          </p:nvSpPr>
          <p:spPr bwMode="auto">
            <a:xfrm>
              <a:off x="3041"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9"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9"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10" name="Freeform 33"/>
            <p:cNvSpPr>
              <a:spLocks/>
            </p:cNvSpPr>
            <p:nvPr/>
          </p:nvSpPr>
          <p:spPr bwMode="auto">
            <a:xfrm>
              <a:off x="3041"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9"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9"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11" name="Rectangle 34"/>
            <p:cNvSpPr>
              <a:spLocks noChangeArrowheads="1"/>
            </p:cNvSpPr>
            <p:nvPr/>
          </p:nvSpPr>
          <p:spPr bwMode="auto">
            <a:xfrm>
              <a:off x="3107" y="137"/>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812" name="Freeform 35"/>
            <p:cNvSpPr>
              <a:spLocks/>
            </p:cNvSpPr>
            <p:nvPr/>
          </p:nvSpPr>
          <p:spPr bwMode="auto">
            <a:xfrm>
              <a:off x="2206"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13" name="Freeform 36"/>
            <p:cNvSpPr>
              <a:spLocks/>
            </p:cNvSpPr>
            <p:nvPr/>
          </p:nvSpPr>
          <p:spPr bwMode="auto">
            <a:xfrm>
              <a:off x="2206"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14" name="Rectangle 37"/>
            <p:cNvSpPr>
              <a:spLocks noChangeArrowheads="1"/>
            </p:cNvSpPr>
            <p:nvPr/>
          </p:nvSpPr>
          <p:spPr bwMode="auto">
            <a:xfrm>
              <a:off x="2273" y="479"/>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815" name="Freeform 38"/>
            <p:cNvSpPr>
              <a:spLocks/>
            </p:cNvSpPr>
            <p:nvPr/>
          </p:nvSpPr>
          <p:spPr bwMode="auto">
            <a:xfrm>
              <a:off x="3319"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5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1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5"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5"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16" name="Freeform 39"/>
            <p:cNvSpPr>
              <a:spLocks/>
            </p:cNvSpPr>
            <p:nvPr/>
          </p:nvSpPr>
          <p:spPr bwMode="auto">
            <a:xfrm>
              <a:off x="3319"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5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1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5"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5"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17" name="Rectangle 40"/>
            <p:cNvSpPr>
              <a:spLocks noChangeArrowheads="1"/>
            </p:cNvSpPr>
            <p:nvPr/>
          </p:nvSpPr>
          <p:spPr bwMode="auto">
            <a:xfrm>
              <a:off x="3385" y="479"/>
              <a:ext cx="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818" name="Freeform 41"/>
            <p:cNvSpPr>
              <a:spLocks/>
            </p:cNvSpPr>
            <p:nvPr/>
          </p:nvSpPr>
          <p:spPr bwMode="auto">
            <a:xfrm>
              <a:off x="2485"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4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4"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4"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19" name="Freeform 42"/>
            <p:cNvSpPr>
              <a:spLocks/>
            </p:cNvSpPr>
            <p:nvPr/>
          </p:nvSpPr>
          <p:spPr bwMode="auto">
            <a:xfrm>
              <a:off x="2485"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4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4"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4"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20" name="Rectangle 43"/>
            <p:cNvSpPr>
              <a:spLocks noChangeArrowheads="1"/>
            </p:cNvSpPr>
            <p:nvPr/>
          </p:nvSpPr>
          <p:spPr bwMode="auto">
            <a:xfrm>
              <a:off x="2551" y="822"/>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821" name="Freeform 44"/>
            <p:cNvSpPr>
              <a:spLocks/>
            </p:cNvSpPr>
            <p:nvPr/>
          </p:nvSpPr>
          <p:spPr bwMode="auto">
            <a:xfrm>
              <a:off x="3041"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9"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9"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22" name="Freeform 45"/>
            <p:cNvSpPr>
              <a:spLocks/>
            </p:cNvSpPr>
            <p:nvPr/>
          </p:nvSpPr>
          <p:spPr bwMode="auto">
            <a:xfrm>
              <a:off x="3041"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9"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9"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23" name="Rectangle 46"/>
            <p:cNvSpPr>
              <a:spLocks noChangeArrowheads="1"/>
            </p:cNvSpPr>
            <p:nvPr/>
          </p:nvSpPr>
          <p:spPr bwMode="auto">
            <a:xfrm>
              <a:off x="3107" y="822"/>
              <a:ext cx="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824" name="Freeform 47"/>
            <p:cNvSpPr>
              <a:spLocks/>
            </p:cNvSpPr>
            <p:nvPr/>
          </p:nvSpPr>
          <p:spPr bwMode="auto">
            <a:xfrm>
              <a:off x="2763"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2" y="32"/>
                  </a:lnTo>
                  <a:lnTo>
                    <a:pt x="158"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8" y="244"/>
                  </a:lnTo>
                  <a:lnTo>
                    <a:pt x="152"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25" name="Freeform 48"/>
            <p:cNvSpPr>
              <a:spLocks/>
            </p:cNvSpPr>
            <p:nvPr/>
          </p:nvSpPr>
          <p:spPr bwMode="auto">
            <a:xfrm>
              <a:off x="2763"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2" y="32"/>
                  </a:lnTo>
                  <a:lnTo>
                    <a:pt x="158"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8" y="244"/>
                  </a:lnTo>
                  <a:lnTo>
                    <a:pt x="152"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26" name="Rectangle 49"/>
            <p:cNvSpPr>
              <a:spLocks noChangeArrowheads="1"/>
            </p:cNvSpPr>
            <p:nvPr/>
          </p:nvSpPr>
          <p:spPr bwMode="auto">
            <a:xfrm>
              <a:off x="2829" y="479"/>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827" name="Line 50"/>
            <p:cNvSpPr>
              <a:spLocks noChangeShapeType="1"/>
            </p:cNvSpPr>
            <p:nvPr/>
          </p:nvSpPr>
          <p:spPr bwMode="auto">
            <a:xfrm>
              <a:off x="2904" y="583"/>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28" name="Line 51"/>
            <p:cNvSpPr>
              <a:spLocks noChangeShapeType="1"/>
            </p:cNvSpPr>
            <p:nvPr/>
          </p:nvSpPr>
          <p:spPr bwMode="auto">
            <a:xfrm>
              <a:off x="2349" y="582"/>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29" name="Rectangle 52"/>
            <p:cNvSpPr>
              <a:spLocks noChangeArrowheads="1"/>
            </p:cNvSpPr>
            <p:nvPr/>
          </p:nvSpPr>
          <p:spPr bwMode="auto">
            <a:xfrm>
              <a:off x="3029" y="635"/>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830" name="Rectangle 53"/>
            <p:cNvSpPr>
              <a:spLocks noChangeArrowheads="1"/>
            </p:cNvSpPr>
            <p:nvPr/>
          </p:nvSpPr>
          <p:spPr bwMode="auto">
            <a:xfrm>
              <a:off x="2325" y="683"/>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40</a:t>
              </a:r>
            </a:p>
          </p:txBody>
        </p:sp>
        <p:sp>
          <p:nvSpPr>
            <p:cNvPr id="116831" name="Freeform 54"/>
            <p:cNvSpPr>
              <a:spLocks/>
            </p:cNvSpPr>
            <p:nvPr/>
          </p:nvSpPr>
          <p:spPr bwMode="auto">
            <a:xfrm>
              <a:off x="4339"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32" name="Freeform 55"/>
            <p:cNvSpPr>
              <a:spLocks/>
            </p:cNvSpPr>
            <p:nvPr/>
          </p:nvSpPr>
          <p:spPr bwMode="auto">
            <a:xfrm>
              <a:off x="4339"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33" name="Rectangle 56"/>
            <p:cNvSpPr>
              <a:spLocks noChangeArrowheads="1"/>
            </p:cNvSpPr>
            <p:nvPr/>
          </p:nvSpPr>
          <p:spPr bwMode="auto">
            <a:xfrm>
              <a:off x="4405" y="137"/>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834" name="Freeform 57"/>
            <p:cNvSpPr>
              <a:spLocks/>
            </p:cNvSpPr>
            <p:nvPr/>
          </p:nvSpPr>
          <p:spPr bwMode="auto">
            <a:xfrm>
              <a:off x="4895" y="108"/>
              <a:ext cx="185" cy="142"/>
            </a:xfrm>
            <a:custGeom>
              <a:avLst/>
              <a:gdLst>
                <a:gd name="T0" fmla="*/ 1 w 185"/>
                <a:gd name="T1" fmla="*/ 16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6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5" y="100"/>
                  </a:lnTo>
                  <a:lnTo>
                    <a:pt x="8" y="88"/>
                  </a:lnTo>
                  <a:lnTo>
                    <a:pt x="12" y="74"/>
                  </a:lnTo>
                  <a:lnTo>
                    <a:pt x="16" y="62"/>
                  </a:lnTo>
                  <a:lnTo>
                    <a:pt x="22" y="52"/>
                  </a:lnTo>
                  <a:lnTo>
                    <a:pt x="28" y="42"/>
                  </a:lnTo>
                  <a:lnTo>
                    <a:pt x="34" y="32"/>
                  </a:lnTo>
                  <a:lnTo>
                    <a:pt x="42" y="25"/>
                  </a:lnTo>
                  <a:lnTo>
                    <a:pt x="49" y="17"/>
                  </a:lnTo>
                  <a:lnTo>
                    <a:pt x="57" y="12"/>
                  </a:lnTo>
                  <a:lnTo>
                    <a:pt x="65" y="7"/>
                  </a:lnTo>
                  <a:lnTo>
                    <a:pt x="74" y="3"/>
                  </a:lnTo>
                  <a:lnTo>
                    <a:pt x="84" y="1"/>
                  </a:lnTo>
                  <a:lnTo>
                    <a:pt x="93" y="0"/>
                  </a:lnTo>
                  <a:lnTo>
                    <a:pt x="102" y="1"/>
                  </a:lnTo>
                  <a:lnTo>
                    <a:pt x="111" y="3"/>
                  </a:lnTo>
                  <a:lnTo>
                    <a:pt x="121" y="7"/>
                  </a:lnTo>
                  <a:lnTo>
                    <a:pt x="129" y="12"/>
                  </a:lnTo>
                  <a:lnTo>
                    <a:pt x="137" y="17"/>
                  </a:lnTo>
                  <a:lnTo>
                    <a:pt x="145" y="25"/>
                  </a:lnTo>
                  <a:lnTo>
                    <a:pt x="152" y="32"/>
                  </a:lnTo>
                  <a:lnTo>
                    <a:pt x="159" y="42"/>
                  </a:lnTo>
                  <a:lnTo>
                    <a:pt x="165" y="52"/>
                  </a:lnTo>
                  <a:lnTo>
                    <a:pt x="170" y="62"/>
                  </a:lnTo>
                  <a:lnTo>
                    <a:pt x="175" y="74"/>
                  </a:lnTo>
                  <a:lnTo>
                    <a:pt x="179" y="88"/>
                  </a:lnTo>
                  <a:lnTo>
                    <a:pt x="182" y="100"/>
                  </a:lnTo>
                  <a:lnTo>
                    <a:pt x="184" y="113"/>
                  </a:lnTo>
                  <a:lnTo>
                    <a:pt x="185" y="129"/>
                  </a:lnTo>
                  <a:lnTo>
                    <a:pt x="185" y="142"/>
                  </a:lnTo>
                  <a:lnTo>
                    <a:pt x="185" y="157"/>
                  </a:lnTo>
                  <a:lnTo>
                    <a:pt x="184" y="171"/>
                  </a:lnTo>
                  <a:lnTo>
                    <a:pt x="182" y="185"/>
                  </a:lnTo>
                  <a:lnTo>
                    <a:pt x="179" y="198"/>
                  </a:lnTo>
                  <a:lnTo>
                    <a:pt x="175" y="210"/>
                  </a:lnTo>
                  <a:lnTo>
                    <a:pt x="170" y="222"/>
                  </a:lnTo>
                  <a:lnTo>
                    <a:pt x="165" y="234"/>
                  </a:lnTo>
                  <a:lnTo>
                    <a:pt x="159" y="244"/>
                  </a:lnTo>
                  <a:lnTo>
                    <a:pt x="152" y="252"/>
                  </a:lnTo>
                  <a:lnTo>
                    <a:pt x="145" y="261"/>
                  </a:lnTo>
                  <a:lnTo>
                    <a:pt x="137" y="268"/>
                  </a:lnTo>
                  <a:lnTo>
                    <a:pt x="129" y="274"/>
                  </a:lnTo>
                  <a:lnTo>
                    <a:pt x="121" y="278"/>
                  </a:lnTo>
                  <a:lnTo>
                    <a:pt x="111" y="283"/>
                  </a:lnTo>
                  <a:lnTo>
                    <a:pt x="102" y="285"/>
                  </a:lnTo>
                  <a:lnTo>
                    <a:pt x="93" y="285"/>
                  </a:lnTo>
                  <a:lnTo>
                    <a:pt x="84" y="285"/>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35" name="Freeform 58"/>
            <p:cNvSpPr>
              <a:spLocks/>
            </p:cNvSpPr>
            <p:nvPr/>
          </p:nvSpPr>
          <p:spPr bwMode="auto">
            <a:xfrm>
              <a:off x="4895" y="108"/>
              <a:ext cx="185" cy="142"/>
            </a:xfrm>
            <a:custGeom>
              <a:avLst/>
              <a:gdLst>
                <a:gd name="T0" fmla="*/ 1 w 185"/>
                <a:gd name="T1" fmla="*/ 16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6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5" y="100"/>
                  </a:lnTo>
                  <a:lnTo>
                    <a:pt x="8" y="88"/>
                  </a:lnTo>
                  <a:lnTo>
                    <a:pt x="12" y="74"/>
                  </a:lnTo>
                  <a:lnTo>
                    <a:pt x="16" y="62"/>
                  </a:lnTo>
                  <a:lnTo>
                    <a:pt x="22" y="52"/>
                  </a:lnTo>
                  <a:lnTo>
                    <a:pt x="28" y="42"/>
                  </a:lnTo>
                  <a:lnTo>
                    <a:pt x="34" y="32"/>
                  </a:lnTo>
                  <a:lnTo>
                    <a:pt x="42" y="25"/>
                  </a:lnTo>
                  <a:lnTo>
                    <a:pt x="49" y="17"/>
                  </a:lnTo>
                  <a:lnTo>
                    <a:pt x="57" y="12"/>
                  </a:lnTo>
                  <a:lnTo>
                    <a:pt x="65" y="7"/>
                  </a:lnTo>
                  <a:lnTo>
                    <a:pt x="74" y="3"/>
                  </a:lnTo>
                  <a:lnTo>
                    <a:pt x="84" y="1"/>
                  </a:lnTo>
                  <a:lnTo>
                    <a:pt x="93" y="0"/>
                  </a:lnTo>
                  <a:lnTo>
                    <a:pt x="102" y="1"/>
                  </a:lnTo>
                  <a:lnTo>
                    <a:pt x="111" y="3"/>
                  </a:lnTo>
                  <a:lnTo>
                    <a:pt x="121" y="7"/>
                  </a:lnTo>
                  <a:lnTo>
                    <a:pt x="129" y="12"/>
                  </a:lnTo>
                  <a:lnTo>
                    <a:pt x="137" y="17"/>
                  </a:lnTo>
                  <a:lnTo>
                    <a:pt x="145" y="25"/>
                  </a:lnTo>
                  <a:lnTo>
                    <a:pt x="152" y="32"/>
                  </a:lnTo>
                  <a:lnTo>
                    <a:pt x="159" y="42"/>
                  </a:lnTo>
                  <a:lnTo>
                    <a:pt x="165" y="52"/>
                  </a:lnTo>
                  <a:lnTo>
                    <a:pt x="170" y="62"/>
                  </a:lnTo>
                  <a:lnTo>
                    <a:pt x="175" y="74"/>
                  </a:lnTo>
                  <a:lnTo>
                    <a:pt x="179" y="88"/>
                  </a:lnTo>
                  <a:lnTo>
                    <a:pt x="182" y="100"/>
                  </a:lnTo>
                  <a:lnTo>
                    <a:pt x="184" y="113"/>
                  </a:lnTo>
                  <a:lnTo>
                    <a:pt x="185" y="129"/>
                  </a:lnTo>
                  <a:lnTo>
                    <a:pt x="185" y="142"/>
                  </a:lnTo>
                  <a:lnTo>
                    <a:pt x="185" y="157"/>
                  </a:lnTo>
                  <a:lnTo>
                    <a:pt x="184" y="171"/>
                  </a:lnTo>
                  <a:lnTo>
                    <a:pt x="182" y="185"/>
                  </a:lnTo>
                  <a:lnTo>
                    <a:pt x="179" y="198"/>
                  </a:lnTo>
                  <a:lnTo>
                    <a:pt x="175" y="210"/>
                  </a:lnTo>
                  <a:lnTo>
                    <a:pt x="170" y="222"/>
                  </a:lnTo>
                  <a:lnTo>
                    <a:pt x="165" y="234"/>
                  </a:lnTo>
                  <a:lnTo>
                    <a:pt x="159" y="244"/>
                  </a:lnTo>
                  <a:lnTo>
                    <a:pt x="152" y="252"/>
                  </a:lnTo>
                  <a:lnTo>
                    <a:pt x="145" y="261"/>
                  </a:lnTo>
                  <a:lnTo>
                    <a:pt x="137" y="268"/>
                  </a:lnTo>
                  <a:lnTo>
                    <a:pt x="129" y="274"/>
                  </a:lnTo>
                  <a:lnTo>
                    <a:pt x="121" y="278"/>
                  </a:lnTo>
                  <a:lnTo>
                    <a:pt x="111" y="283"/>
                  </a:lnTo>
                  <a:lnTo>
                    <a:pt x="102" y="285"/>
                  </a:lnTo>
                  <a:lnTo>
                    <a:pt x="93" y="285"/>
                  </a:lnTo>
                  <a:lnTo>
                    <a:pt x="84" y="285"/>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36" name="Rectangle 59"/>
            <p:cNvSpPr>
              <a:spLocks noChangeArrowheads="1"/>
            </p:cNvSpPr>
            <p:nvPr/>
          </p:nvSpPr>
          <p:spPr bwMode="auto">
            <a:xfrm>
              <a:off x="4961" y="137"/>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837" name="Freeform 60"/>
            <p:cNvSpPr>
              <a:spLocks/>
            </p:cNvSpPr>
            <p:nvPr/>
          </p:nvSpPr>
          <p:spPr bwMode="auto">
            <a:xfrm>
              <a:off x="4061"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7"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1" y="32"/>
                  </a:lnTo>
                  <a:lnTo>
                    <a:pt x="158" y="42"/>
                  </a:lnTo>
                  <a:lnTo>
                    <a:pt x="164" y="52"/>
                  </a:lnTo>
                  <a:lnTo>
                    <a:pt x="169" y="62"/>
                  </a:lnTo>
                  <a:lnTo>
                    <a:pt x="173" y="74"/>
                  </a:lnTo>
                  <a:lnTo>
                    <a:pt x="178" y="86"/>
                  </a:lnTo>
                  <a:lnTo>
                    <a:pt x="182" y="100"/>
                  </a:lnTo>
                  <a:lnTo>
                    <a:pt x="184" y="113"/>
                  </a:lnTo>
                  <a:lnTo>
                    <a:pt x="185" y="129"/>
                  </a:lnTo>
                  <a:lnTo>
                    <a:pt x="185" y="142"/>
                  </a:lnTo>
                  <a:lnTo>
                    <a:pt x="185" y="157"/>
                  </a:lnTo>
                  <a:lnTo>
                    <a:pt x="184" y="171"/>
                  </a:lnTo>
                  <a:lnTo>
                    <a:pt x="182" y="184"/>
                  </a:lnTo>
                  <a:lnTo>
                    <a:pt x="178" y="198"/>
                  </a:lnTo>
                  <a:lnTo>
                    <a:pt x="173" y="210"/>
                  </a:lnTo>
                  <a:lnTo>
                    <a:pt x="169" y="222"/>
                  </a:lnTo>
                  <a:lnTo>
                    <a:pt x="164" y="234"/>
                  </a:lnTo>
                  <a:lnTo>
                    <a:pt x="158" y="244"/>
                  </a:lnTo>
                  <a:lnTo>
                    <a:pt x="151"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7"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38" name="Freeform 61"/>
            <p:cNvSpPr>
              <a:spLocks/>
            </p:cNvSpPr>
            <p:nvPr/>
          </p:nvSpPr>
          <p:spPr bwMode="auto">
            <a:xfrm>
              <a:off x="4061"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7"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1" y="32"/>
                  </a:lnTo>
                  <a:lnTo>
                    <a:pt x="158" y="42"/>
                  </a:lnTo>
                  <a:lnTo>
                    <a:pt x="164" y="52"/>
                  </a:lnTo>
                  <a:lnTo>
                    <a:pt x="169" y="62"/>
                  </a:lnTo>
                  <a:lnTo>
                    <a:pt x="173" y="74"/>
                  </a:lnTo>
                  <a:lnTo>
                    <a:pt x="178" y="86"/>
                  </a:lnTo>
                  <a:lnTo>
                    <a:pt x="182" y="100"/>
                  </a:lnTo>
                  <a:lnTo>
                    <a:pt x="184" y="113"/>
                  </a:lnTo>
                  <a:lnTo>
                    <a:pt x="185" y="129"/>
                  </a:lnTo>
                  <a:lnTo>
                    <a:pt x="185" y="142"/>
                  </a:lnTo>
                  <a:lnTo>
                    <a:pt x="185" y="157"/>
                  </a:lnTo>
                  <a:lnTo>
                    <a:pt x="184" y="171"/>
                  </a:lnTo>
                  <a:lnTo>
                    <a:pt x="182" y="184"/>
                  </a:lnTo>
                  <a:lnTo>
                    <a:pt x="178" y="198"/>
                  </a:lnTo>
                  <a:lnTo>
                    <a:pt x="173" y="210"/>
                  </a:lnTo>
                  <a:lnTo>
                    <a:pt x="169" y="222"/>
                  </a:lnTo>
                  <a:lnTo>
                    <a:pt x="164" y="234"/>
                  </a:lnTo>
                  <a:lnTo>
                    <a:pt x="158" y="244"/>
                  </a:lnTo>
                  <a:lnTo>
                    <a:pt x="151"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7"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39" name="Rectangle 62"/>
            <p:cNvSpPr>
              <a:spLocks noChangeArrowheads="1"/>
            </p:cNvSpPr>
            <p:nvPr/>
          </p:nvSpPr>
          <p:spPr bwMode="auto">
            <a:xfrm>
              <a:off x="4127" y="479"/>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840" name="Freeform 63"/>
            <p:cNvSpPr>
              <a:spLocks/>
            </p:cNvSpPr>
            <p:nvPr/>
          </p:nvSpPr>
          <p:spPr bwMode="auto">
            <a:xfrm>
              <a:off x="5173" y="450"/>
              <a:ext cx="186" cy="143"/>
            </a:xfrm>
            <a:custGeom>
              <a:avLst/>
              <a:gdLst>
                <a:gd name="T0" fmla="*/ 1 w 186"/>
                <a:gd name="T1" fmla="*/ 17 h 284"/>
                <a:gd name="T2" fmla="*/ 5 w 186"/>
                <a:gd name="T3" fmla="*/ 13 h 284"/>
                <a:gd name="T4" fmla="*/ 12 w 186"/>
                <a:gd name="T5" fmla="*/ 10 h 284"/>
                <a:gd name="T6" fmla="*/ 22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5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1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2 w 186"/>
                <a:gd name="T55" fmla="*/ 33 h 284"/>
                <a:gd name="T56" fmla="*/ 28 w 186"/>
                <a:gd name="T57" fmla="*/ 31 h 284"/>
                <a:gd name="T58" fmla="*/ 16 w 186"/>
                <a:gd name="T59" fmla="*/ 28 h 284"/>
                <a:gd name="T60" fmla="*/ 8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8" y="88"/>
                  </a:lnTo>
                  <a:lnTo>
                    <a:pt x="12" y="74"/>
                  </a:lnTo>
                  <a:lnTo>
                    <a:pt x="16" y="62"/>
                  </a:lnTo>
                  <a:lnTo>
                    <a:pt x="22" y="52"/>
                  </a:lnTo>
                  <a:lnTo>
                    <a:pt x="28" y="42"/>
                  </a:lnTo>
                  <a:lnTo>
                    <a:pt x="34" y="32"/>
                  </a:lnTo>
                  <a:lnTo>
                    <a:pt x="42" y="25"/>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5"/>
                  </a:lnTo>
                  <a:lnTo>
                    <a:pt x="152" y="32"/>
                  </a:lnTo>
                  <a:lnTo>
                    <a:pt x="159" y="42"/>
                  </a:lnTo>
                  <a:lnTo>
                    <a:pt x="165" y="52"/>
                  </a:lnTo>
                  <a:lnTo>
                    <a:pt x="171" y="62"/>
                  </a:lnTo>
                  <a:lnTo>
                    <a:pt x="175" y="74"/>
                  </a:lnTo>
                  <a:lnTo>
                    <a:pt x="179" y="88"/>
                  </a:lnTo>
                  <a:lnTo>
                    <a:pt x="182" y="100"/>
                  </a:lnTo>
                  <a:lnTo>
                    <a:pt x="184" y="113"/>
                  </a:lnTo>
                  <a:lnTo>
                    <a:pt x="186" y="129"/>
                  </a:lnTo>
                  <a:lnTo>
                    <a:pt x="186" y="142"/>
                  </a:lnTo>
                  <a:lnTo>
                    <a:pt x="186" y="157"/>
                  </a:lnTo>
                  <a:lnTo>
                    <a:pt x="184" y="171"/>
                  </a:lnTo>
                  <a:lnTo>
                    <a:pt x="182" y="184"/>
                  </a:lnTo>
                  <a:lnTo>
                    <a:pt x="179" y="198"/>
                  </a:lnTo>
                  <a:lnTo>
                    <a:pt x="175" y="210"/>
                  </a:lnTo>
                  <a:lnTo>
                    <a:pt x="171" y="222"/>
                  </a:lnTo>
                  <a:lnTo>
                    <a:pt x="165" y="234"/>
                  </a:lnTo>
                  <a:lnTo>
                    <a:pt x="159" y="244"/>
                  </a:lnTo>
                  <a:lnTo>
                    <a:pt x="152" y="252"/>
                  </a:lnTo>
                  <a:lnTo>
                    <a:pt x="145" y="261"/>
                  </a:lnTo>
                  <a:lnTo>
                    <a:pt x="137" y="268"/>
                  </a:lnTo>
                  <a:lnTo>
                    <a:pt x="129" y="274"/>
                  </a:lnTo>
                  <a:lnTo>
                    <a:pt x="121" y="278"/>
                  </a:lnTo>
                  <a:lnTo>
                    <a:pt x="111" y="283"/>
                  </a:lnTo>
                  <a:lnTo>
                    <a:pt x="102" y="284"/>
                  </a:lnTo>
                  <a:lnTo>
                    <a:pt x="93" y="284"/>
                  </a:lnTo>
                  <a:lnTo>
                    <a:pt x="84" y="284"/>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4"/>
                  </a:lnTo>
                  <a:lnTo>
                    <a:pt x="3"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41" name="Freeform 64"/>
            <p:cNvSpPr>
              <a:spLocks/>
            </p:cNvSpPr>
            <p:nvPr/>
          </p:nvSpPr>
          <p:spPr bwMode="auto">
            <a:xfrm>
              <a:off x="5173" y="450"/>
              <a:ext cx="186" cy="143"/>
            </a:xfrm>
            <a:custGeom>
              <a:avLst/>
              <a:gdLst>
                <a:gd name="T0" fmla="*/ 1 w 186"/>
                <a:gd name="T1" fmla="*/ 17 h 284"/>
                <a:gd name="T2" fmla="*/ 5 w 186"/>
                <a:gd name="T3" fmla="*/ 13 h 284"/>
                <a:gd name="T4" fmla="*/ 12 w 186"/>
                <a:gd name="T5" fmla="*/ 10 h 284"/>
                <a:gd name="T6" fmla="*/ 22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5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1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2 w 186"/>
                <a:gd name="T55" fmla="*/ 33 h 284"/>
                <a:gd name="T56" fmla="*/ 28 w 186"/>
                <a:gd name="T57" fmla="*/ 31 h 284"/>
                <a:gd name="T58" fmla="*/ 16 w 186"/>
                <a:gd name="T59" fmla="*/ 28 h 284"/>
                <a:gd name="T60" fmla="*/ 8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8" y="88"/>
                  </a:lnTo>
                  <a:lnTo>
                    <a:pt x="12" y="74"/>
                  </a:lnTo>
                  <a:lnTo>
                    <a:pt x="16" y="62"/>
                  </a:lnTo>
                  <a:lnTo>
                    <a:pt x="22" y="52"/>
                  </a:lnTo>
                  <a:lnTo>
                    <a:pt x="28" y="42"/>
                  </a:lnTo>
                  <a:lnTo>
                    <a:pt x="34" y="32"/>
                  </a:lnTo>
                  <a:lnTo>
                    <a:pt x="42" y="25"/>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5"/>
                  </a:lnTo>
                  <a:lnTo>
                    <a:pt x="152" y="32"/>
                  </a:lnTo>
                  <a:lnTo>
                    <a:pt x="159" y="42"/>
                  </a:lnTo>
                  <a:lnTo>
                    <a:pt x="165" y="52"/>
                  </a:lnTo>
                  <a:lnTo>
                    <a:pt x="171" y="62"/>
                  </a:lnTo>
                  <a:lnTo>
                    <a:pt x="175" y="74"/>
                  </a:lnTo>
                  <a:lnTo>
                    <a:pt x="179" y="88"/>
                  </a:lnTo>
                  <a:lnTo>
                    <a:pt x="182" y="100"/>
                  </a:lnTo>
                  <a:lnTo>
                    <a:pt x="184" y="113"/>
                  </a:lnTo>
                  <a:lnTo>
                    <a:pt x="186" y="129"/>
                  </a:lnTo>
                  <a:lnTo>
                    <a:pt x="186" y="142"/>
                  </a:lnTo>
                  <a:lnTo>
                    <a:pt x="186" y="157"/>
                  </a:lnTo>
                  <a:lnTo>
                    <a:pt x="184" y="171"/>
                  </a:lnTo>
                  <a:lnTo>
                    <a:pt x="182" y="184"/>
                  </a:lnTo>
                  <a:lnTo>
                    <a:pt x="179" y="198"/>
                  </a:lnTo>
                  <a:lnTo>
                    <a:pt x="175" y="210"/>
                  </a:lnTo>
                  <a:lnTo>
                    <a:pt x="171" y="222"/>
                  </a:lnTo>
                  <a:lnTo>
                    <a:pt x="165" y="234"/>
                  </a:lnTo>
                  <a:lnTo>
                    <a:pt x="159" y="244"/>
                  </a:lnTo>
                  <a:lnTo>
                    <a:pt x="152" y="252"/>
                  </a:lnTo>
                  <a:lnTo>
                    <a:pt x="145" y="261"/>
                  </a:lnTo>
                  <a:lnTo>
                    <a:pt x="137" y="268"/>
                  </a:lnTo>
                  <a:lnTo>
                    <a:pt x="129" y="274"/>
                  </a:lnTo>
                  <a:lnTo>
                    <a:pt x="121" y="278"/>
                  </a:lnTo>
                  <a:lnTo>
                    <a:pt x="111" y="283"/>
                  </a:lnTo>
                  <a:lnTo>
                    <a:pt x="102" y="284"/>
                  </a:lnTo>
                  <a:lnTo>
                    <a:pt x="93" y="284"/>
                  </a:lnTo>
                  <a:lnTo>
                    <a:pt x="84" y="284"/>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4"/>
                  </a:lnTo>
                  <a:lnTo>
                    <a:pt x="3"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42" name="Rectangle 65"/>
            <p:cNvSpPr>
              <a:spLocks noChangeArrowheads="1"/>
            </p:cNvSpPr>
            <p:nvPr/>
          </p:nvSpPr>
          <p:spPr bwMode="auto">
            <a:xfrm>
              <a:off x="5239" y="479"/>
              <a:ext cx="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843" name="Freeform 66"/>
            <p:cNvSpPr>
              <a:spLocks/>
            </p:cNvSpPr>
            <p:nvPr/>
          </p:nvSpPr>
          <p:spPr bwMode="auto">
            <a:xfrm>
              <a:off x="4339"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8"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8"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44" name="Freeform 67"/>
            <p:cNvSpPr>
              <a:spLocks/>
            </p:cNvSpPr>
            <p:nvPr/>
          </p:nvSpPr>
          <p:spPr bwMode="auto">
            <a:xfrm>
              <a:off x="4339"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8"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8"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45" name="Rectangle 68"/>
            <p:cNvSpPr>
              <a:spLocks noChangeArrowheads="1"/>
            </p:cNvSpPr>
            <p:nvPr/>
          </p:nvSpPr>
          <p:spPr bwMode="auto">
            <a:xfrm>
              <a:off x="4405" y="822"/>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846" name="Freeform 69"/>
            <p:cNvSpPr>
              <a:spLocks/>
            </p:cNvSpPr>
            <p:nvPr/>
          </p:nvSpPr>
          <p:spPr bwMode="auto">
            <a:xfrm>
              <a:off x="4895" y="793"/>
              <a:ext cx="185" cy="142"/>
            </a:xfrm>
            <a:custGeom>
              <a:avLst/>
              <a:gdLst>
                <a:gd name="T0" fmla="*/ 1 w 185"/>
                <a:gd name="T1" fmla="*/ 16 h 284"/>
                <a:gd name="T2" fmla="*/ 5 w 185"/>
                <a:gd name="T3" fmla="*/ 13 h 284"/>
                <a:gd name="T4" fmla="*/ 12 w 185"/>
                <a:gd name="T5" fmla="*/ 10 h 284"/>
                <a:gd name="T6" fmla="*/ 22 w 185"/>
                <a:gd name="T7" fmla="*/ 7 h 284"/>
                <a:gd name="T8" fmla="*/ 34 w 185"/>
                <a:gd name="T9" fmla="*/ 4 h 284"/>
                <a:gd name="T10" fmla="*/ 49 w 185"/>
                <a:gd name="T11" fmla="*/ 3 h 284"/>
                <a:gd name="T12" fmla="*/ 65 w 185"/>
                <a:gd name="T13" fmla="*/ 1 h 284"/>
                <a:gd name="T14" fmla="*/ 84 w 185"/>
                <a:gd name="T15" fmla="*/ 1 h 284"/>
                <a:gd name="T16" fmla="*/ 102 w 185"/>
                <a:gd name="T17" fmla="*/ 1 h 284"/>
                <a:gd name="T18" fmla="*/ 121 w 185"/>
                <a:gd name="T19" fmla="*/ 1 h 284"/>
                <a:gd name="T20" fmla="*/ 137 w 185"/>
                <a:gd name="T21" fmla="*/ 3 h 284"/>
                <a:gd name="T22" fmla="*/ 152 w 185"/>
                <a:gd name="T23" fmla="*/ 4 h 284"/>
                <a:gd name="T24" fmla="*/ 165 w 185"/>
                <a:gd name="T25" fmla="*/ 7 h 284"/>
                <a:gd name="T26" fmla="*/ 175 w 185"/>
                <a:gd name="T27" fmla="*/ 10 h 284"/>
                <a:gd name="T28" fmla="*/ 182 w 185"/>
                <a:gd name="T29" fmla="*/ 13 h 284"/>
                <a:gd name="T30" fmla="*/ 185 w 185"/>
                <a:gd name="T31" fmla="*/ 16 h 284"/>
                <a:gd name="T32" fmla="*/ 185 w 185"/>
                <a:gd name="T33" fmla="*/ 18 h 284"/>
                <a:gd name="T34" fmla="*/ 184 w 185"/>
                <a:gd name="T35" fmla="*/ 22 h 284"/>
                <a:gd name="T36" fmla="*/ 179 w 185"/>
                <a:gd name="T37" fmla="*/ 25 h 284"/>
                <a:gd name="T38" fmla="*/ 170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2 w 185"/>
                <a:gd name="T55" fmla="*/ 33 h 284"/>
                <a:gd name="T56" fmla="*/ 28 w 185"/>
                <a:gd name="T57" fmla="*/ 31 h 284"/>
                <a:gd name="T58" fmla="*/ 16 w 185"/>
                <a:gd name="T59" fmla="*/ 28 h 284"/>
                <a:gd name="T60" fmla="*/ 8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5" y="100"/>
                  </a:lnTo>
                  <a:lnTo>
                    <a:pt x="8" y="88"/>
                  </a:lnTo>
                  <a:lnTo>
                    <a:pt x="12" y="74"/>
                  </a:lnTo>
                  <a:lnTo>
                    <a:pt x="16" y="62"/>
                  </a:lnTo>
                  <a:lnTo>
                    <a:pt x="22" y="52"/>
                  </a:lnTo>
                  <a:lnTo>
                    <a:pt x="28" y="42"/>
                  </a:lnTo>
                  <a:lnTo>
                    <a:pt x="34" y="32"/>
                  </a:lnTo>
                  <a:lnTo>
                    <a:pt x="42" y="25"/>
                  </a:lnTo>
                  <a:lnTo>
                    <a:pt x="49" y="17"/>
                  </a:lnTo>
                  <a:lnTo>
                    <a:pt x="57" y="11"/>
                  </a:lnTo>
                  <a:lnTo>
                    <a:pt x="65" y="6"/>
                  </a:lnTo>
                  <a:lnTo>
                    <a:pt x="74" y="3"/>
                  </a:lnTo>
                  <a:lnTo>
                    <a:pt x="84" y="1"/>
                  </a:lnTo>
                  <a:lnTo>
                    <a:pt x="93" y="0"/>
                  </a:lnTo>
                  <a:lnTo>
                    <a:pt x="102" y="1"/>
                  </a:lnTo>
                  <a:lnTo>
                    <a:pt x="111" y="3"/>
                  </a:lnTo>
                  <a:lnTo>
                    <a:pt x="121" y="6"/>
                  </a:lnTo>
                  <a:lnTo>
                    <a:pt x="129" y="11"/>
                  </a:lnTo>
                  <a:lnTo>
                    <a:pt x="137" y="17"/>
                  </a:lnTo>
                  <a:lnTo>
                    <a:pt x="145" y="25"/>
                  </a:lnTo>
                  <a:lnTo>
                    <a:pt x="152" y="32"/>
                  </a:lnTo>
                  <a:lnTo>
                    <a:pt x="159" y="42"/>
                  </a:lnTo>
                  <a:lnTo>
                    <a:pt x="165" y="52"/>
                  </a:lnTo>
                  <a:lnTo>
                    <a:pt x="170" y="62"/>
                  </a:lnTo>
                  <a:lnTo>
                    <a:pt x="175" y="74"/>
                  </a:lnTo>
                  <a:lnTo>
                    <a:pt x="179" y="88"/>
                  </a:lnTo>
                  <a:lnTo>
                    <a:pt x="182" y="100"/>
                  </a:lnTo>
                  <a:lnTo>
                    <a:pt x="184" y="113"/>
                  </a:lnTo>
                  <a:lnTo>
                    <a:pt x="185" y="128"/>
                  </a:lnTo>
                  <a:lnTo>
                    <a:pt x="185" y="142"/>
                  </a:lnTo>
                  <a:lnTo>
                    <a:pt x="185" y="157"/>
                  </a:lnTo>
                  <a:lnTo>
                    <a:pt x="184" y="171"/>
                  </a:lnTo>
                  <a:lnTo>
                    <a:pt x="182" y="184"/>
                  </a:lnTo>
                  <a:lnTo>
                    <a:pt x="179" y="198"/>
                  </a:lnTo>
                  <a:lnTo>
                    <a:pt x="175" y="210"/>
                  </a:lnTo>
                  <a:lnTo>
                    <a:pt x="170" y="222"/>
                  </a:lnTo>
                  <a:lnTo>
                    <a:pt x="165" y="234"/>
                  </a:lnTo>
                  <a:lnTo>
                    <a:pt x="159" y="244"/>
                  </a:lnTo>
                  <a:lnTo>
                    <a:pt x="152" y="252"/>
                  </a:lnTo>
                  <a:lnTo>
                    <a:pt x="145" y="261"/>
                  </a:lnTo>
                  <a:lnTo>
                    <a:pt x="137" y="267"/>
                  </a:lnTo>
                  <a:lnTo>
                    <a:pt x="129" y="274"/>
                  </a:lnTo>
                  <a:lnTo>
                    <a:pt x="121" y="278"/>
                  </a:lnTo>
                  <a:lnTo>
                    <a:pt x="111" y="283"/>
                  </a:lnTo>
                  <a:lnTo>
                    <a:pt x="102" y="284"/>
                  </a:lnTo>
                  <a:lnTo>
                    <a:pt x="93" y="284"/>
                  </a:lnTo>
                  <a:lnTo>
                    <a:pt x="84" y="284"/>
                  </a:lnTo>
                  <a:lnTo>
                    <a:pt x="74" y="283"/>
                  </a:lnTo>
                  <a:lnTo>
                    <a:pt x="65" y="278"/>
                  </a:lnTo>
                  <a:lnTo>
                    <a:pt x="57" y="274"/>
                  </a:lnTo>
                  <a:lnTo>
                    <a:pt x="49" y="267"/>
                  </a:lnTo>
                  <a:lnTo>
                    <a:pt x="42" y="261"/>
                  </a:lnTo>
                  <a:lnTo>
                    <a:pt x="34" y="252"/>
                  </a:lnTo>
                  <a:lnTo>
                    <a:pt x="28" y="244"/>
                  </a:lnTo>
                  <a:lnTo>
                    <a:pt x="22" y="234"/>
                  </a:lnTo>
                  <a:lnTo>
                    <a:pt x="16" y="222"/>
                  </a:lnTo>
                  <a:lnTo>
                    <a:pt x="12" y="210"/>
                  </a:lnTo>
                  <a:lnTo>
                    <a:pt x="8" y="198"/>
                  </a:lnTo>
                  <a:lnTo>
                    <a:pt x="5"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47" name="Freeform 70"/>
            <p:cNvSpPr>
              <a:spLocks/>
            </p:cNvSpPr>
            <p:nvPr/>
          </p:nvSpPr>
          <p:spPr bwMode="auto">
            <a:xfrm>
              <a:off x="4895" y="793"/>
              <a:ext cx="185" cy="142"/>
            </a:xfrm>
            <a:custGeom>
              <a:avLst/>
              <a:gdLst>
                <a:gd name="T0" fmla="*/ 1 w 185"/>
                <a:gd name="T1" fmla="*/ 16 h 284"/>
                <a:gd name="T2" fmla="*/ 5 w 185"/>
                <a:gd name="T3" fmla="*/ 13 h 284"/>
                <a:gd name="T4" fmla="*/ 12 w 185"/>
                <a:gd name="T5" fmla="*/ 10 h 284"/>
                <a:gd name="T6" fmla="*/ 22 w 185"/>
                <a:gd name="T7" fmla="*/ 7 h 284"/>
                <a:gd name="T8" fmla="*/ 34 w 185"/>
                <a:gd name="T9" fmla="*/ 4 h 284"/>
                <a:gd name="T10" fmla="*/ 49 w 185"/>
                <a:gd name="T11" fmla="*/ 3 h 284"/>
                <a:gd name="T12" fmla="*/ 65 w 185"/>
                <a:gd name="T13" fmla="*/ 1 h 284"/>
                <a:gd name="T14" fmla="*/ 84 w 185"/>
                <a:gd name="T15" fmla="*/ 1 h 284"/>
                <a:gd name="T16" fmla="*/ 102 w 185"/>
                <a:gd name="T17" fmla="*/ 1 h 284"/>
                <a:gd name="T18" fmla="*/ 121 w 185"/>
                <a:gd name="T19" fmla="*/ 1 h 284"/>
                <a:gd name="T20" fmla="*/ 137 w 185"/>
                <a:gd name="T21" fmla="*/ 3 h 284"/>
                <a:gd name="T22" fmla="*/ 152 w 185"/>
                <a:gd name="T23" fmla="*/ 4 h 284"/>
                <a:gd name="T24" fmla="*/ 165 w 185"/>
                <a:gd name="T25" fmla="*/ 7 h 284"/>
                <a:gd name="T26" fmla="*/ 175 w 185"/>
                <a:gd name="T27" fmla="*/ 10 h 284"/>
                <a:gd name="T28" fmla="*/ 182 w 185"/>
                <a:gd name="T29" fmla="*/ 13 h 284"/>
                <a:gd name="T30" fmla="*/ 185 w 185"/>
                <a:gd name="T31" fmla="*/ 16 h 284"/>
                <a:gd name="T32" fmla="*/ 185 w 185"/>
                <a:gd name="T33" fmla="*/ 18 h 284"/>
                <a:gd name="T34" fmla="*/ 184 w 185"/>
                <a:gd name="T35" fmla="*/ 22 h 284"/>
                <a:gd name="T36" fmla="*/ 179 w 185"/>
                <a:gd name="T37" fmla="*/ 25 h 284"/>
                <a:gd name="T38" fmla="*/ 170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2 w 185"/>
                <a:gd name="T55" fmla="*/ 33 h 284"/>
                <a:gd name="T56" fmla="*/ 28 w 185"/>
                <a:gd name="T57" fmla="*/ 31 h 284"/>
                <a:gd name="T58" fmla="*/ 16 w 185"/>
                <a:gd name="T59" fmla="*/ 28 h 284"/>
                <a:gd name="T60" fmla="*/ 8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5" y="100"/>
                  </a:lnTo>
                  <a:lnTo>
                    <a:pt x="8" y="88"/>
                  </a:lnTo>
                  <a:lnTo>
                    <a:pt x="12" y="74"/>
                  </a:lnTo>
                  <a:lnTo>
                    <a:pt x="16" y="62"/>
                  </a:lnTo>
                  <a:lnTo>
                    <a:pt x="22" y="52"/>
                  </a:lnTo>
                  <a:lnTo>
                    <a:pt x="28" y="42"/>
                  </a:lnTo>
                  <a:lnTo>
                    <a:pt x="34" y="32"/>
                  </a:lnTo>
                  <a:lnTo>
                    <a:pt x="42" y="25"/>
                  </a:lnTo>
                  <a:lnTo>
                    <a:pt x="49" y="17"/>
                  </a:lnTo>
                  <a:lnTo>
                    <a:pt x="57" y="11"/>
                  </a:lnTo>
                  <a:lnTo>
                    <a:pt x="65" y="6"/>
                  </a:lnTo>
                  <a:lnTo>
                    <a:pt x="74" y="3"/>
                  </a:lnTo>
                  <a:lnTo>
                    <a:pt x="84" y="1"/>
                  </a:lnTo>
                  <a:lnTo>
                    <a:pt x="93" y="0"/>
                  </a:lnTo>
                  <a:lnTo>
                    <a:pt x="102" y="1"/>
                  </a:lnTo>
                  <a:lnTo>
                    <a:pt x="111" y="3"/>
                  </a:lnTo>
                  <a:lnTo>
                    <a:pt x="121" y="6"/>
                  </a:lnTo>
                  <a:lnTo>
                    <a:pt x="129" y="11"/>
                  </a:lnTo>
                  <a:lnTo>
                    <a:pt x="137" y="17"/>
                  </a:lnTo>
                  <a:lnTo>
                    <a:pt x="145" y="25"/>
                  </a:lnTo>
                  <a:lnTo>
                    <a:pt x="152" y="32"/>
                  </a:lnTo>
                  <a:lnTo>
                    <a:pt x="159" y="42"/>
                  </a:lnTo>
                  <a:lnTo>
                    <a:pt x="165" y="52"/>
                  </a:lnTo>
                  <a:lnTo>
                    <a:pt x="170" y="62"/>
                  </a:lnTo>
                  <a:lnTo>
                    <a:pt x="175" y="74"/>
                  </a:lnTo>
                  <a:lnTo>
                    <a:pt x="179" y="88"/>
                  </a:lnTo>
                  <a:lnTo>
                    <a:pt x="182" y="100"/>
                  </a:lnTo>
                  <a:lnTo>
                    <a:pt x="184" y="113"/>
                  </a:lnTo>
                  <a:lnTo>
                    <a:pt x="185" y="128"/>
                  </a:lnTo>
                  <a:lnTo>
                    <a:pt x="185" y="142"/>
                  </a:lnTo>
                  <a:lnTo>
                    <a:pt x="185" y="157"/>
                  </a:lnTo>
                  <a:lnTo>
                    <a:pt x="184" y="171"/>
                  </a:lnTo>
                  <a:lnTo>
                    <a:pt x="182" y="184"/>
                  </a:lnTo>
                  <a:lnTo>
                    <a:pt x="179" y="198"/>
                  </a:lnTo>
                  <a:lnTo>
                    <a:pt x="175" y="210"/>
                  </a:lnTo>
                  <a:lnTo>
                    <a:pt x="170" y="222"/>
                  </a:lnTo>
                  <a:lnTo>
                    <a:pt x="165" y="234"/>
                  </a:lnTo>
                  <a:lnTo>
                    <a:pt x="159" y="244"/>
                  </a:lnTo>
                  <a:lnTo>
                    <a:pt x="152" y="252"/>
                  </a:lnTo>
                  <a:lnTo>
                    <a:pt x="145" y="261"/>
                  </a:lnTo>
                  <a:lnTo>
                    <a:pt x="137" y="267"/>
                  </a:lnTo>
                  <a:lnTo>
                    <a:pt x="129" y="274"/>
                  </a:lnTo>
                  <a:lnTo>
                    <a:pt x="121" y="278"/>
                  </a:lnTo>
                  <a:lnTo>
                    <a:pt x="111" y="283"/>
                  </a:lnTo>
                  <a:lnTo>
                    <a:pt x="102" y="284"/>
                  </a:lnTo>
                  <a:lnTo>
                    <a:pt x="93" y="284"/>
                  </a:lnTo>
                  <a:lnTo>
                    <a:pt x="84" y="284"/>
                  </a:lnTo>
                  <a:lnTo>
                    <a:pt x="74" y="283"/>
                  </a:lnTo>
                  <a:lnTo>
                    <a:pt x="65" y="278"/>
                  </a:lnTo>
                  <a:lnTo>
                    <a:pt x="57" y="274"/>
                  </a:lnTo>
                  <a:lnTo>
                    <a:pt x="49" y="267"/>
                  </a:lnTo>
                  <a:lnTo>
                    <a:pt x="42" y="261"/>
                  </a:lnTo>
                  <a:lnTo>
                    <a:pt x="34" y="252"/>
                  </a:lnTo>
                  <a:lnTo>
                    <a:pt x="28" y="244"/>
                  </a:lnTo>
                  <a:lnTo>
                    <a:pt x="22" y="234"/>
                  </a:lnTo>
                  <a:lnTo>
                    <a:pt x="16" y="222"/>
                  </a:lnTo>
                  <a:lnTo>
                    <a:pt x="12" y="210"/>
                  </a:lnTo>
                  <a:lnTo>
                    <a:pt x="8" y="198"/>
                  </a:lnTo>
                  <a:lnTo>
                    <a:pt x="5"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48" name="Rectangle 71"/>
            <p:cNvSpPr>
              <a:spLocks noChangeArrowheads="1"/>
            </p:cNvSpPr>
            <p:nvPr/>
          </p:nvSpPr>
          <p:spPr bwMode="auto">
            <a:xfrm>
              <a:off x="4961" y="822"/>
              <a:ext cx="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849" name="Freeform 72"/>
            <p:cNvSpPr>
              <a:spLocks/>
            </p:cNvSpPr>
            <p:nvPr/>
          </p:nvSpPr>
          <p:spPr bwMode="auto">
            <a:xfrm>
              <a:off x="4617"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0"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0" y="261"/>
                  </a:lnTo>
                  <a:lnTo>
                    <a:pt x="34" y="252"/>
                  </a:lnTo>
                  <a:lnTo>
                    <a:pt x="28" y="244"/>
                  </a:lnTo>
                  <a:lnTo>
                    <a:pt x="21" y="234"/>
                  </a:lnTo>
                  <a:lnTo>
                    <a:pt x="16" y="222"/>
                  </a:lnTo>
                  <a:lnTo>
                    <a:pt x="12" y="210"/>
                  </a:lnTo>
                  <a:lnTo>
                    <a:pt x="7" y="198"/>
                  </a:lnTo>
                  <a:lnTo>
                    <a:pt x="5"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50" name="Freeform 73"/>
            <p:cNvSpPr>
              <a:spLocks/>
            </p:cNvSpPr>
            <p:nvPr/>
          </p:nvSpPr>
          <p:spPr bwMode="auto">
            <a:xfrm>
              <a:off x="4617"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0"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0" y="261"/>
                  </a:lnTo>
                  <a:lnTo>
                    <a:pt x="34" y="252"/>
                  </a:lnTo>
                  <a:lnTo>
                    <a:pt x="28" y="244"/>
                  </a:lnTo>
                  <a:lnTo>
                    <a:pt x="21" y="234"/>
                  </a:lnTo>
                  <a:lnTo>
                    <a:pt x="16" y="222"/>
                  </a:lnTo>
                  <a:lnTo>
                    <a:pt x="12" y="210"/>
                  </a:lnTo>
                  <a:lnTo>
                    <a:pt x="7" y="198"/>
                  </a:lnTo>
                  <a:lnTo>
                    <a:pt x="5"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51" name="Rectangle 74"/>
            <p:cNvSpPr>
              <a:spLocks noChangeArrowheads="1"/>
            </p:cNvSpPr>
            <p:nvPr/>
          </p:nvSpPr>
          <p:spPr bwMode="auto">
            <a:xfrm>
              <a:off x="4683" y="479"/>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852" name="Line 75"/>
            <p:cNvSpPr>
              <a:spLocks noChangeShapeType="1"/>
            </p:cNvSpPr>
            <p:nvPr/>
          </p:nvSpPr>
          <p:spPr bwMode="auto">
            <a:xfrm>
              <a:off x="4802" y="522"/>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53" name="Line 76"/>
            <p:cNvSpPr>
              <a:spLocks noChangeShapeType="1"/>
            </p:cNvSpPr>
            <p:nvPr/>
          </p:nvSpPr>
          <p:spPr bwMode="auto">
            <a:xfrm>
              <a:off x="4758" y="583"/>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54" name="Line 77"/>
            <p:cNvSpPr>
              <a:spLocks noChangeShapeType="1"/>
            </p:cNvSpPr>
            <p:nvPr/>
          </p:nvSpPr>
          <p:spPr bwMode="auto">
            <a:xfrm>
              <a:off x="4203" y="582"/>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55" name="Rectangle 78"/>
            <p:cNvSpPr>
              <a:spLocks noChangeArrowheads="1"/>
            </p:cNvSpPr>
            <p:nvPr/>
          </p:nvSpPr>
          <p:spPr bwMode="auto">
            <a:xfrm>
              <a:off x="4941" y="441"/>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42</a:t>
              </a:r>
            </a:p>
          </p:txBody>
        </p:sp>
        <p:sp>
          <p:nvSpPr>
            <p:cNvPr id="116856" name="Rectangle 79"/>
            <p:cNvSpPr>
              <a:spLocks noChangeArrowheads="1"/>
            </p:cNvSpPr>
            <p:nvPr/>
          </p:nvSpPr>
          <p:spPr bwMode="auto">
            <a:xfrm>
              <a:off x="4883" y="635"/>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857" name="Rectangle 80"/>
            <p:cNvSpPr>
              <a:spLocks noChangeArrowheads="1"/>
            </p:cNvSpPr>
            <p:nvPr/>
          </p:nvSpPr>
          <p:spPr bwMode="auto">
            <a:xfrm>
              <a:off x="4179" y="683"/>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40</a:t>
              </a:r>
            </a:p>
          </p:txBody>
        </p:sp>
        <p:sp>
          <p:nvSpPr>
            <p:cNvPr id="116858" name="Freeform 81"/>
            <p:cNvSpPr>
              <a:spLocks/>
            </p:cNvSpPr>
            <p:nvPr/>
          </p:nvSpPr>
          <p:spPr bwMode="auto">
            <a:xfrm>
              <a:off x="630" y="1331"/>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3"/>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3" y="114"/>
                  </a:lnTo>
                  <a:lnTo>
                    <a:pt x="186" y="127"/>
                  </a:lnTo>
                  <a:lnTo>
                    <a:pt x="186" y="143"/>
                  </a:lnTo>
                  <a:lnTo>
                    <a:pt x="186" y="156"/>
                  </a:lnTo>
                  <a:lnTo>
                    <a:pt x="183" y="171"/>
                  </a:lnTo>
                  <a:lnTo>
                    <a:pt x="182" y="185"/>
                  </a:lnTo>
                  <a:lnTo>
                    <a:pt x="179" y="197"/>
                  </a:lnTo>
                  <a:lnTo>
                    <a:pt x="174" y="210"/>
                  </a:lnTo>
                  <a:lnTo>
                    <a:pt x="170" y="222"/>
                  </a:lnTo>
                  <a:lnTo>
                    <a:pt x="165" y="232"/>
                  </a:lnTo>
                  <a:lnTo>
                    <a:pt x="159" y="243"/>
                  </a:lnTo>
                  <a:lnTo>
                    <a:pt x="152" y="253"/>
                  </a:lnTo>
                  <a:lnTo>
                    <a:pt x="145" y="260"/>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60"/>
                  </a:lnTo>
                  <a:lnTo>
                    <a:pt x="34" y="253"/>
                  </a:lnTo>
                  <a:lnTo>
                    <a:pt x="28" y="243"/>
                  </a:lnTo>
                  <a:lnTo>
                    <a:pt x="21" y="232"/>
                  </a:lnTo>
                  <a:lnTo>
                    <a:pt x="17" y="222"/>
                  </a:lnTo>
                  <a:lnTo>
                    <a:pt x="12" y="210"/>
                  </a:lnTo>
                  <a:lnTo>
                    <a:pt x="7" y="197"/>
                  </a:lnTo>
                  <a:lnTo>
                    <a:pt x="5" y="185"/>
                  </a:lnTo>
                  <a:lnTo>
                    <a:pt x="3" y="171"/>
                  </a:lnTo>
                  <a:lnTo>
                    <a:pt x="2"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59" name="Freeform 82"/>
            <p:cNvSpPr>
              <a:spLocks/>
            </p:cNvSpPr>
            <p:nvPr/>
          </p:nvSpPr>
          <p:spPr bwMode="auto">
            <a:xfrm>
              <a:off x="630" y="1331"/>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3"/>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3" y="114"/>
                  </a:lnTo>
                  <a:lnTo>
                    <a:pt x="186" y="127"/>
                  </a:lnTo>
                  <a:lnTo>
                    <a:pt x="186" y="143"/>
                  </a:lnTo>
                  <a:lnTo>
                    <a:pt x="186" y="156"/>
                  </a:lnTo>
                  <a:lnTo>
                    <a:pt x="183" y="171"/>
                  </a:lnTo>
                  <a:lnTo>
                    <a:pt x="182" y="185"/>
                  </a:lnTo>
                  <a:lnTo>
                    <a:pt x="179" y="197"/>
                  </a:lnTo>
                  <a:lnTo>
                    <a:pt x="174" y="210"/>
                  </a:lnTo>
                  <a:lnTo>
                    <a:pt x="170" y="222"/>
                  </a:lnTo>
                  <a:lnTo>
                    <a:pt x="165" y="232"/>
                  </a:lnTo>
                  <a:lnTo>
                    <a:pt x="159" y="243"/>
                  </a:lnTo>
                  <a:lnTo>
                    <a:pt x="152" y="253"/>
                  </a:lnTo>
                  <a:lnTo>
                    <a:pt x="145" y="260"/>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60"/>
                  </a:lnTo>
                  <a:lnTo>
                    <a:pt x="34" y="253"/>
                  </a:lnTo>
                  <a:lnTo>
                    <a:pt x="28" y="243"/>
                  </a:lnTo>
                  <a:lnTo>
                    <a:pt x="21" y="232"/>
                  </a:lnTo>
                  <a:lnTo>
                    <a:pt x="17" y="222"/>
                  </a:lnTo>
                  <a:lnTo>
                    <a:pt x="12" y="210"/>
                  </a:lnTo>
                  <a:lnTo>
                    <a:pt x="7" y="197"/>
                  </a:lnTo>
                  <a:lnTo>
                    <a:pt x="5" y="185"/>
                  </a:lnTo>
                  <a:lnTo>
                    <a:pt x="3" y="171"/>
                  </a:lnTo>
                  <a:lnTo>
                    <a:pt x="2"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60" name="Rectangle 83"/>
            <p:cNvSpPr>
              <a:spLocks noChangeArrowheads="1"/>
            </p:cNvSpPr>
            <p:nvPr/>
          </p:nvSpPr>
          <p:spPr bwMode="auto">
            <a:xfrm>
              <a:off x="696" y="1360"/>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861" name="Freeform 84"/>
            <p:cNvSpPr>
              <a:spLocks/>
            </p:cNvSpPr>
            <p:nvPr/>
          </p:nvSpPr>
          <p:spPr bwMode="auto">
            <a:xfrm>
              <a:off x="1187"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62" name="Freeform 85"/>
            <p:cNvSpPr>
              <a:spLocks/>
            </p:cNvSpPr>
            <p:nvPr/>
          </p:nvSpPr>
          <p:spPr bwMode="auto">
            <a:xfrm>
              <a:off x="1187"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63" name="Rectangle 86"/>
            <p:cNvSpPr>
              <a:spLocks noChangeArrowheads="1"/>
            </p:cNvSpPr>
            <p:nvPr/>
          </p:nvSpPr>
          <p:spPr bwMode="auto">
            <a:xfrm>
              <a:off x="1253" y="1360"/>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864" name="Freeform 87"/>
            <p:cNvSpPr>
              <a:spLocks/>
            </p:cNvSpPr>
            <p:nvPr/>
          </p:nvSpPr>
          <p:spPr bwMode="auto">
            <a:xfrm>
              <a:off x="352" y="1674"/>
              <a:ext cx="186" cy="142"/>
            </a:xfrm>
            <a:custGeom>
              <a:avLst/>
              <a:gdLst>
                <a:gd name="T0" fmla="*/ 1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69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1 w 186"/>
                <a:gd name="T55" fmla="*/ 32 h 285"/>
                <a:gd name="T56" fmla="*/ 28 w 186"/>
                <a:gd name="T57" fmla="*/ 30 h 285"/>
                <a:gd name="T58" fmla="*/ 16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69" y="63"/>
                  </a:lnTo>
                  <a:lnTo>
                    <a:pt x="174" y="75"/>
                  </a:lnTo>
                  <a:lnTo>
                    <a:pt x="179" y="87"/>
                  </a:lnTo>
                  <a:lnTo>
                    <a:pt x="182" y="100"/>
                  </a:lnTo>
                  <a:lnTo>
                    <a:pt x="183" y="114"/>
                  </a:lnTo>
                  <a:lnTo>
                    <a:pt x="186" y="127"/>
                  </a:lnTo>
                  <a:lnTo>
                    <a:pt x="186" y="142"/>
                  </a:lnTo>
                  <a:lnTo>
                    <a:pt x="186" y="156"/>
                  </a:lnTo>
                  <a:lnTo>
                    <a:pt x="183" y="171"/>
                  </a:lnTo>
                  <a:lnTo>
                    <a:pt x="182" y="185"/>
                  </a:lnTo>
                  <a:lnTo>
                    <a:pt x="179" y="197"/>
                  </a:lnTo>
                  <a:lnTo>
                    <a:pt x="174" y="210"/>
                  </a:lnTo>
                  <a:lnTo>
                    <a:pt x="169"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1" y="259"/>
                  </a:lnTo>
                  <a:lnTo>
                    <a:pt x="34" y="253"/>
                  </a:lnTo>
                  <a:lnTo>
                    <a:pt x="28" y="243"/>
                  </a:lnTo>
                  <a:lnTo>
                    <a:pt x="21" y="232"/>
                  </a:lnTo>
                  <a:lnTo>
                    <a:pt x="16" y="222"/>
                  </a:lnTo>
                  <a:lnTo>
                    <a:pt x="12" y="210"/>
                  </a:lnTo>
                  <a:lnTo>
                    <a:pt x="7" y="197"/>
                  </a:lnTo>
                  <a:lnTo>
                    <a:pt x="5" y="185"/>
                  </a:lnTo>
                  <a:lnTo>
                    <a:pt x="3"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65" name="Freeform 88"/>
            <p:cNvSpPr>
              <a:spLocks/>
            </p:cNvSpPr>
            <p:nvPr/>
          </p:nvSpPr>
          <p:spPr bwMode="auto">
            <a:xfrm>
              <a:off x="352" y="1674"/>
              <a:ext cx="186" cy="142"/>
            </a:xfrm>
            <a:custGeom>
              <a:avLst/>
              <a:gdLst>
                <a:gd name="T0" fmla="*/ 1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69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1 w 186"/>
                <a:gd name="T55" fmla="*/ 32 h 285"/>
                <a:gd name="T56" fmla="*/ 28 w 186"/>
                <a:gd name="T57" fmla="*/ 30 h 285"/>
                <a:gd name="T58" fmla="*/ 16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69" y="63"/>
                  </a:lnTo>
                  <a:lnTo>
                    <a:pt x="174" y="75"/>
                  </a:lnTo>
                  <a:lnTo>
                    <a:pt x="179" y="87"/>
                  </a:lnTo>
                  <a:lnTo>
                    <a:pt x="182" y="100"/>
                  </a:lnTo>
                  <a:lnTo>
                    <a:pt x="183" y="114"/>
                  </a:lnTo>
                  <a:lnTo>
                    <a:pt x="186" y="127"/>
                  </a:lnTo>
                  <a:lnTo>
                    <a:pt x="186" y="142"/>
                  </a:lnTo>
                  <a:lnTo>
                    <a:pt x="186" y="156"/>
                  </a:lnTo>
                  <a:lnTo>
                    <a:pt x="183" y="171"/>
                  </a:lnTo>
                  <a:lnTo>
                    <a:pt x="182" y="185"/>
                  </a:lnTo>
                  <a:lnTo>
                    <a:pt x="179" y="197"/>
                  </a:lnTo>
                  <a:lnTo>
                    <a:pt x="174" y="210"/>
                  </a:lnTo>
                  <a:lnTo>
                    <a:pt x="169"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1" y="259"/>
                  </a:lnTo>
                  <a:lnTo>
                    <a:pt x="34" y="253"/>
                  </a:lnTo>
                  <a:lnTo>
                    <a:pt x="28" y="243"/>
                  </a:lnTo>
                  <a:lnTo>
                    <a:pt x="21" y="232"/>
                  </a:lnTo>
                  <a:lnTo>
                    <a:pt x="16" y="222"/>
                  </a:lnTo>
                  <a:lnTo>
                    <a:pt x="12" y="210"/>
                  </a:lnTo>
                  <a:lnTo>
                    <a:pt x="7" y="197"/>
                  </a:lnTo>
                  <a:lnTo>
                    <a:pt x="5" y="185"/>
                  </a:lnTo>
                  <a:lnTo>
                    <a:pt x="3"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66" name="Rectangle 89"/>
            <p:cNvSpPr>
              <a:spLocks noChangeArrowheads="1"/>
            </p:cNvSpPr>
            <p:nvPr/>
          </p:nvSpPr>
          <p:spPr bwMode="auto">
            <a:xfrm>
              <a:off x="418" y="1703"/>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867" name="Freeform 90"/>
            <p:cNvSpPr>
              <a:spLocks/>
            </p:cNvSpPr>
            <p:nvPr/>
          </p:nvSpPr>
          <p:spPr bwMode="auto">
            <a:xfrm>
              <a:off x="1465"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2"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3" y="114"/>
                  </a:lnTo>
                  <a:lnTo>
                    <a:pt x="185" y="127"/>
                  </a:lnTo>
                  <a:lnTo>
                    <a:pt x="185" y="142"/>
                  </a:lnTo>
                  <a:lnTo>
                    <a:pt x="185" y="156"/>
                  </a:lnTo>
                  <a:lnTo>
                    <a:pt x="183" y="171"/>
                  </a:lnTo>
                  <a:lnTo>
                    <a:pt x="182" y="185"/>
                  </a:lnTo>
                  <a:lnTo>
                    <a:pt x="178" y="197"/>
                  </a:lnTo>
                  <a:lnTo>
                    <a:pt x="174" y="210"/>
                  </a:lnTo>
                  <a:lnTo>
                    <a:pt x="169" y="222"/>
                  </a:lnTo>
                  <a:lnTo>
                    <a:pt x="164" y="232"/>
                  </a:lnTo>
                  <a:lnTo>
                    <a:pt x="159" y="243"/>
                  </a:lnTo>
                  <a:lnTo>
                    <a:pt x="152" y="253"/>
                  </a:lnTo>
                  <a:lnTo>
                    <a:pt x="145" y="259"/>
                  </a:lnTo>
                  <a:lnTo>
                    <a:pt x="137" y="268"/>
                  </a:lnTo>
                  <a:lnTo>
                    <a:pt x="128" y="273"/>
                  </a:lnTo>
                  <a:lnTo>
                    <a:pt x="120" y="278"/>
                  </a:lnTo>
                  <a:lnTo>
                    <a:pt x="111" y="282"/>
                  </a:lnTo>
                  <a:lnTo>
                    <a:pt x="102" y="283"/>
                  </a:lnTo>
                  <a:lnTo>
                    <a:pt x="92" y="285"/>
                  </a:lnTo>
                  <a:lnTo>
                    <a:pt x="83" y="283"/>
                  </a:lnTo>
                  <a:lnTo>
                    <a:pt x="74" y="282"/>
                  </a:lnTo>
                  <a:lnTo>
                    <a:pt x="65" y="278"/>
                  </a:lnTo>
                  <a:lnTo>
                    <a:pt x="57" y="273"/>
                  </a:lnTo>
                  <a:lnTo>
                    <a:pt x="48" y="268"/>
                  </a:lnTo>
                  <a:lnTo>
                    <a:pt x="40" y="259"/>
                  </a:lnTo>
                  <a:lnTo>
                    <a:pt x="33" y="253"/>
                  </a:lnTo>
                  <a:lnTo>
                    <a:pt x="28" y="243"/>
                  </a:lnTo>
                  <a:lnTo>
                    <a:pt x="21" y="232"/>
                  </a:lnTo>
                  <a:lnTo>
                    <a:pt x="16" y="222"/>
                  </a:lnTo>
                  <a:lnTo>
                    <a:pt x="11" y="210"/>
                  </a:lnTo>
                  <a:lnTo>
                    <a:pt x="7" y="197"/>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68" name="Freeform 91"/>
            <p:cNvSpPr>
              <a:spLocks/>
            </p:cNvSpPr>
            <p:nvPr/>
          </p:nvSpPr>
          <p:spPr bwMode="auto">
            <a:xfrm>
              <a:off x="1465"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2"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3" y="114"/>
                  </a:lnTo>
                  <a:lnTo>
                    <a:pt x="185" y="127"/>
                  </a:lnTo>
                  <a:lnTo>
                    <a:pt x="185" y="142"/>
                  </a:lnTo>
                  <a:lnTo>
                    <a:pt x="185" y="156"/>
                  </a:lnTo>
                  <a:lnTo>
                    <a:pt x="183" y="171"/>
                  </a:lnTo>
                  <a:lnTo>
                    <a:pt x="182" y="185"/>
                  </a:lnTo>
                  <a:lnTo>
                    <a:pt x="178" y="197"/>
                  </a:lnTo>
                  <a:lnTo>
                    <a:pt x="174" y="210"/>
                  </a:lnTo>
                  <a:lnTo>
                    <a:pt x="169" y="222"/>
                  </a:lnTo>
                  <a:lnTo>
                    <a:pt x="164" y="232"/>
                  </a:lnTo>
                  <a:lnTo>
                    <a:pt x="159" y="243"/>
                  </a:lnTo>
                  <a:lnTo>
                    <a:pt x="152" y="253"/>
                  </a:lnTo>
                  <a:lnTo>
                    <a:pt x="145" y="259"/>
                  </a:lnTo>
                  <a:lnTo>
                    <a:pt x="137" y="268"/>
                  </a:lnTo>
                  <a:lnTo>
                    <a:pt x="128" y="273"/>
                  </a:lnTo>
                  <a:lnTo>
                    <a:pt x="120" y="278"/>
                  </a:lnTo>
                  <a:lnTo>
                    <a:pt x="111" y="282"/>
                  </a:lnTo>
                  <a:lnTo>
                    <a:pt x="102" y="283"/>
                  </a:lnTo>
                  <a:lnTo>
                    <a:pt x="92" y="285"/>
                  </a:lnTo>
                  <a:lnTo>
                    <a:pt x="83" y="283"/>
                  </a:lnTo>
                  <a:lnTo>
                    <a:pt x="74" y="282"/>
                  </a:lnTo>
                  <a:lnTo>
                    <a:pt x="65" y="278"/>
                  </a:lnTo>
                  <a:lnTo>
                    <a:pt x="57" y="273"/>
                  </a:lnTo>
                  <a:lnTo>
                    <a:pt x="48" y="268"/>
                  </a:lnTo>
                  <a:lnTo>
                    <a:pt x="40" y="259"/>
                  </a:lnTo>
                  <a:lnTo>
                    <a:pt x="33" y="253"/>
                  </a:lnTo>
                  <a:lnTo>
                    <a:pt x="28" y="243"/>
                  </a:lnTo>
                  <a:lnTo>
                    <a:pt x="21" y="232"/>
                  </a:lnTo>
                  <a:lnTo>
                    <a:pt x="16" y="222"/>
                  </a:lnTo>
                  <a:lnTo>
                    <a:pt x="11" y="210"/>
                  </a:lnTo>
                  <a:lnTo>
                    <a:pt x="7" y="197"/>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69" name="Rectangle 92"/>
            <p:cNvSpPr>
              <a:spLocks noChangeArrowheads="1"/>
            </p:cNvSpPr>
            <p:nvPr/>
          </p:nvSpPr>
          <p:spPr bwMode="auto">
            <a:xfrm>
              <a:off x="1531" y="1703"/>
              <a:ext cx="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870" name="Freeform 93"/>
            <p:cNvSpPr>
              <a:spLocks/>
            </p:cNvSpPr>
            <p:nvPr/>
          </p:nvSpPr>
          <p:spPr bwMode="auto">
            <a:xfrm>
              <a:off x="630" y="2016"/>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5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6"/>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6"/>
                  </a:lnTo>
                  <a:lnTo>
                    <a:pt x="182" y="100"/>
                  </a:lnTo>
                  <a:lnTo>
                    <a:pt x="185" y="114"/>
                  </a:lnTo>
                  <a:lnTo>
                    <a:pt x="186" y="127"/>
                  </a:lnTo>
                  <a:lnTo>
                    <a:pt x="186" y="142"/>
                  </a:lnTo>
                  <a:lnTo>
                    <a:pt x="186" y="156"/>
                  </a:lnTo>
                  <a:lnTo>
                    <a:pt x="185" y="171"/>
                  </a:lnTo>
                  <a:lnTo>
                    <a:pt x="182" y="185"/>
                  </a:lnTo>
                  <a:lnTo>
                    <a:pt x="179" y="198"/>
                  </a:lnTo>
                  <a:lnTo>
                    <a:pt x="174" y="210"/>
                  </a:lnTo>
                  <a:lnTo>
                    <a:pt x="170" y="222"/>
                  </a:lnTo>
                  <a:lnTo>
                    <a:pt x="165" y="232"/>
                  </a:lnTo>
                  <a:lnTo>
                    <a:pt x="159" y="242"/>
                  </a:lnTo>
                  <a:lnTo>
                    <a:pt x="152" y="253"/>
                  </a:lnTo>
                  <a:lnTo>
                    <a:pt x="145" y="259"/>
                  </a:lnTo>
                  <a:lnTo>
                    <a:pt x="137" y="268"/>
                  </a:lnTo>
                  <a:lnTo>
                    <a:pt x="129" y="273"/>
                  </a:lnTo>
                  <a:lnTo>
                    <a:pt x="121" y="278"/>
                  </a:lnTo>
                  <a:lnTo>
                    <a:pt x="112" y="281"/>
                  </a:lnTo>
                  <a:lnTo>
                    <a:pt x="102" y="283"/>
                  </a:lnTo>
                  <a:lnTo>
                    <a:pt x="93" y="285"/>
                  </a:lnTo>
                  <a:lnTo>
                    <a:pt x="84" y="283"/>
                  </a:lnTo>
                  <a:lnTo>
                    <a:pt x="75" y="281"/>
                  </a:lnTo>
                  <a:lnTo>
                    <a:pt x="65" y="278"/>
                  </a:lnTo>
                  <a:lnTo>
                    <a:pt x="57" y="273"/>
                  </a:lnTo>
                  <a:lnTo>
                    <a:pt x="49" y="268"/>
                  </a:lnTo>
                  <a:lnTo>
                    <a:pt x="41" y="259"/>
                  </a:lnTo>
                  <a:lnTo>
                    <a:pt x="34" y="253"/>
                  </a:lnTo>
                  <a:lnTo>
                    <a:pt x="28" y="242"/>
                  </a:lnTo>
                  <a:lnTo>
                    <a:pt x="21" y="232"/>
                  </a:lnTo>
                  <a:lnTo>
                    <a:pt x="17" y="222"/>
                  </a:lnTo>
                  <a:lnTo>
                    <a:pt x="12" y="210"/>
                  </a:lnTo>
                  <a:lnTo>
                    <a:pt x="7" y="198"/>
                  </a:lnTo>
                  <a:lnTo>
                    <a:pt x="5" y="185"/>
                  </a:lnTo>
                  <a:lnTo>
                    <a:pt x="3" y="171"/>
                  </a:lnTo>
                  <a:lnTo>
                    <a:pt x="2"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71" name="Freeform 94"/>
            <p:cNvSpPr>
              <a:spLocks/>
            </p:cNvSpPr>
            <p:nvPr/>
          </p:nvSpPr>
          <p:spPr bwMode="auto">
            <a:xfrm>
              <a:off x="630" y="2016"/>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5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6"/>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6"/>
                  </a:lnTo>
                  <a:lnTo>
                    <a:pt x="182" y="100"/>
                  </a:lnTo>
                  <a:lnTo>
                    <a:pt x="185" y="114"/>
                  </a:lnTo>
                  <a:lnTo>
                    <a:pt x="186" y="127"/>
                  </a:lnTo>
                  <a:lnTo>
                    <a:pt x="186" y="142"/>
                  </a:lnTo>
                  <a:lnTo>
                    <a:pt x="186" y="156"/>
                  </a:lnTo>
                  <a:lnTo>
                    <a:pt x="185" y="171"/>
                  </a:lnTo>
                  <a:lnTo>
                    <a:pt x="182" y="185"/>
                  </a:lnTo>
                  <a:lnTo>
                    <a:pt x="179" y="198"/>
                  </a:lnTo>
                  <a:lnTo>
                    <a:pt x="174" y="210"/>
                  </a:lnTo>
                  <a:lnTo>
                    <a:pt x="170" y="222"/>
                  </a:lnTo>
                  <a:lnTo>
                    <a:pt x="165" y="232"/>
                  </a:lnTo>
                  <a:lnTo>
                    <a:pt x="159" y="242"/>
                  </a:lnTo>
                  <a:lnTo>
                    <a:pt x="152" y="253"/>
                  </a:lnTo>
                  <a:lnTo>
                    <a:pt x="145" y="259"/>
                  </a:lnTo>
                  <a:lnTo>
                    <a:pt x="137" y="268"/>
                  </a:lnTo>
                  <a:lnTo>
                    <a:pt x="129" y="273"/>
                  </a:lnTo>
                  <a:lnTo>
                    <a:pt x="121" y="278"/>
                  </a:lnTo>
                  <a:lnTo>
                    <a:pt x="112" y="281"/>
                  </a:lnTo>
                  <a:lnTo>
                    <a:pt x="102" y="283"/>
                  </a:lnTo>
                  <a:lnTo>
                    <a:pt x="93" y="285"/>
                  </a:lnTo>
                  <a:lnTo>
                    <a:pt x="84" y="283"/>
                  </a:lnTo>
                  <a:lnTo>
                    <a:pt x="75" y="281"/>
                  </a:lnTo>
                  <a:lnTo>
                    <a:pt x="65" y="278"/>
                  </a:lnTo>
                  <a:lnTo>
                    <a:pt x="57" y="273"/>
                  </a:lnTo>
                  <a:lnTo>
                    <a:pt x="49" y="268"/>
                  </a:lnTo>
                  <a:lnTo>
                    <a:pt x="41" y="259"/>
                  </a:lnTo>
                  <a:lnTo>
                    <a:pt x="34" y="253"/>
                  </a:lnTo>
                  <a:lnTo>
                    <a:pt x="28" y="242"/>
                  </a:lnTo>
                  <a:lnTo>
                    <a:pt x="21" y="232"/>
                  </a:lnTo>
                  <a:lnTo>
                    <a:pt x="17" y="222"/>
                  </a:lnTo>
                  <a:lnTo>
                    <a:pt x="12" y="210"/>
                  </a:lnTo>
                  <a:lnTo>
                    <a:pt x="7" y="198"/>
                  </a:lnTo>
                  <a:lnTo>
                    <a:pt x="5" y="185"/>
                  </a:lnTo>
                  <a:lnTo>
                    <a:pt x="3" y="171"/>
                  </a:lnTo>
                  <a:lnTo>
                    <a:pt x="2"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72" name="Rectangle 95"/>
            <p:cNvSpPr>
              <a:spLocks noChangeArrowheads="1"/>
            </p:cNvSpPr>
            <p:nvPr/>
          </p:nvSpPr>
          <p:spPr bwMode="auto">
            <a:xfrm>
              <a:off x="696" y="2045"/>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873" name="Freeform 96"/>
            <p:cNvSpPr>
              <a:spLocks/>
            </p:cNvSpPr>
            <p:nvPr/>
          </p:nvSpPr>
          <p:spPr bwMode="auto">
            <a:xfrm>
              <a:off x="1187"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5"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74" name="Freeform 97"/>
            <p:cNvSpPr>
              <a:spLocks/>
            </p:cNvSpPr>
            <p:nvPr/>
          </p:nvSpPr>
          <p:spPr bwMode="auto">
            <a:xfrm>
              <a:off x="1187"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5"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75" name="Rectangle 98"/>
            <p:cNvSpPr>
              <a:spLocks noChangeArrowheads="1"/>
            </p:cNvSpPr>
            <p:nvPr/>
          </p:nvSpPr>
          <p:spPr bwMode="auto">
            <a:xfrm>
              <a:off x="1253" y="2045"/>
              <a:ext cx="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876" name="Freeform 99"/>
            <p:cNvSpPr>
              <a:spLocks/>
            </p:cNvSpPr>
            <p:nvPr/>
          </p:nvSpPr>
          <p:spPr bwMode="auto">
            <a:xfrm>
              <a:off x="908"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77" name="Freeform 100"/>
            <p:cNvSpPr>
              <a:spLocks/>
            </p:cNvSpPr>
            <p:nvPr/>
          </p:nvSpPr>
          <p:spPr bwMode="auto">
            <a:xfrm>
              <a:off x="908"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78" name="Rectangle 101"/>
            <p:cNvSpPr>
              <a:spLocks noChangeArrowheads="1"/>
            </p:cNvSpPr>
            <p:nvPr/>
          </p:nvSpPr>
          <p:spPr bwMode="auto">
            <a:xfrm>
              <a:off x="975" y="1703"/>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879" name="Line 102"/>
            <p:cNvSpPr>
              <a:spLocks noChangeShapeType="1"/>
            </p:cNvSpPr>
            <p:nvPr/>
          </p:nvSpPr>
          <p:spPr bwMode="auto">
            <a:xfrm>
              <a:off x="1094" y="1745"/>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80" name="Line 103"/>
            <p:cNvSpPr>
              <a:spLocks noChangeShapeType="1"/>
            </p:cNvSpPr>
            <p:nvPr/>
          </p:nvSpPr>
          <p:spPr bwMode="auto">
            <a:xfrm>
              <a:off x="1050" y="1806"/>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81" name="Line 104"/>
            <p:cNvSpPr>
              <a:spLocks noChangeShapeType="1"/>
            </p:cNvSpPr>
            <p:nvPr/>
          </p:nvSpPr>
          <p:spPr bwMode="auto">
            <a:xfrm>
              <a:off x="1329" y="1462"/>
              <a:ext cx="177" cy="22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82" name="Line 105"/>
            <p:cNvSpPr>
              <a:spLocks noChangeShapeType="1"/>
            </p:cNvSpPr>
            <p:nvPr/>
          </p:nvSpPr>
          <p:spPr bwMode="auto">
            <a:xfrm>
              <a:off x="495" y="1805"/>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83" name="Rectangle 106"/>
            <p:cNvSpPr>
              <a:spLocks noChangeArrowheads="1"/>
            </p:cNvSpPr>
            <p:nvPr/>
          </p:nvSpPr>
          <p:spPr bwMode="auto">
            <a:xfrm>
              <a:off x="1435" y="1520"/>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45</a:t>
              </a:r>
            </a:p>
          </p:txBody>
        </p:sp>
        <p:sp>
          <p:nvSpPr>
            <p:cNvPr id="116884" name="Rectangle 107"/>
            <p:cNvSpPr>
              <a:spLocks noChangeArrowheads="1"/>
            </p:cNvSpPr>
            <p:nvPr/>
          </p:nvSpPr>
          <p:spPr bwMode="auto">
            <a:xfrm>
              <a:off x="1245" y="1651"/>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42</a:t>
              </a:r>
            </a:p>
          </p:txBody>
        </p:sp>
        <p:sp>
          <p:nvSpPr>
            <p:cNvPr id="116885" name="Rectangle 108"/>
            <p:cNvSpPr>
              <a:spLocks noChangeArrowheads="1"/>
            </p:cNvSpPr>
            <p:nvPr/>
          </p:nvSpPr>
          <p:spPr bwMode="auto">
            <a:xfrm>
              <a:off x="1175" y="1859"/>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886" name="Rectangle 109"/>
            <p:cNvSpPr>
              <a:spLocks noChangeArrowheads="1"/>
            </p:cNvSpPr>
            <p:nvPr/>
          </p:nvSpPr>
          <p:spPr bwMode="auto">
            <a:xfrm>
              <a:off x="470" y="1906"/>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40</a:t>
              </a:r>
            </a:p>
          </p:txBody>
        </p:sp>
        <p:sp>
          <p:nvSpPr>
            <p:cNvPr id="116887" name="Freeform 110"/>
            <p:cNvSpPr>
              <a:spLocks/>
            </p:cNvSpPr>
            <p:nvPr/>
          </p:nvSpPr>
          <p:spPr bwMode="auto">
            <a:xfrm>
              <a:off x="2485"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4"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88" name="Freeform 111"/>
            <p:cNvSpPr>
              <a:spLocks/>
            </p:cNvSpPr>
            <p:nvPr/>
          </p:nvSpPr>
          <p:spPr bwMode="auto">
            <a:xfrm>
              <a:off x="2485"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4"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89" name="Rectangle 112"/>
            <p:cNvSpPr>
              <a:spLocks noChangeArrowheads="1"/>
            </p:cNvSpPr>
            <p:nvPr/>
          </p:nvSpPr>
          <p:spPr bwMode="auto">
            <a:xfrm>
              <a:off x="2551" y="1360"/>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890" name="Freeform 113"/>
            <p:cNvSpPr>
              <a:spLocks/>
            </p:cNvSpPr>
            <p:nvPr/>
          </p:nvSpPr>
          <p:spPr bwMode="auto">
            <a:xfrm>
              <a:off x="3041"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9"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91" name="Freeform 114"/>
            <p:cNvSpPr>
              <a:spLocks/>
            </p:cNvSpPr>
            <p:nvPr/>
          </p:nvSpPr>
          <p:spPr bwMode="auto">
            <a:xfrm>
              <a:off x="3041"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9"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92" name="Rectangle 115"/>
            <p:cNvSpPr>
              <a:spLocks noChangeArrowheads="1"/>
            </p:cNvSpPr>
            <p:nvPr/>
          </p:nvSpPr>
          <p:spPr bwMode="auto">
            <a:xfrm>
              <a:off x="3107" y="1360"/>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893" name="Freeform 116"/>
            <p:cNvSpPr>
              <a:spLocks/>
            </p:cNvSpPr>
            <p:nvPr/>
          </p:nvSpPr>
          <p:spPr bwMode="auto">
            <a:xfrm>
              <a:off x="2206"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94" name="Freeform 117"/>
            <p:cNvSpPr>
              <a:spLocks/>
            </p:cNvSpPr>
            <p:nvPr/>
          </p:nvSpPr>
          <p:spPr bwMode="auto">
            <a:xfrm>
              <a:off x="2206"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95" name="Rectangle 118"/>
            <p:cNvSpPr>
              <a:spLocks noChangeArrowheads="1"/>
            </p:cNvSpPr>
            <p:nvPr/>
          </p:nvSpPr>
          <p:spPr bwMode="auto">
            <a:xfrm>
              <a:off x="2273" y="1703"/>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896" name="Freeform 119"/>
            <p:cNvSpPr>
              <a:spLocks/>
            </p:cNvSpPr>
            <p:nvPr/>
          </p:nvSpPr>
          <p:spPr bwMode="auto">
            <a:xfrm>
              <a:off x="3319"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5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1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5"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5"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1" y="259"/>
                  </a:lnTo>
                  <a:lnTo>
                    <a:pt x="34" y="253"/>
                  </a:lnTo>
                  <a:lnTo>
                    <a:pt x="28" y="243"/>
                  </a:lnTo>
                  <a:lnTo>
                    <a:pt x="21" y="232"/>
                  </a:lnTo>
                  <a:lnTo>
                    <a:pt x="16" y="222"/>
                  </a:lnTo>
                  <a:lnTo>
                    <a:pt x="12" y="210"/>
                  </a:lnTo>
                  <a:lnTo>
                    <a:pt x="7" y="198"/>
                  </a:lnTo>
                  <a:lnTo>
                    <a:pt x="5"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97" name="Freeform 120"/>
            <p:cNvSpPr>
              <a:spLocks/>
            </p:cNvSpPr>
            <p:nvPr/>
          </p:nvSpPr>
          <p:spPr bwMode="auto">
            <a:xfrm>
              <a:off x="3319"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5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1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5"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5"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1" y="259"/>
                  </a:lnTo>
                  <a:lnTo>
                    <a:pt x="34" y="253"/>
                  </a:lnTo>
                  <a:lnTo>
                    <a:pt x="28" y="243"/>
                  </a:lnTo>
                  <a:lnTo>
                    <a:pt x="21" y="232"/>
                  </a:lnTo>
                  <a:lnTo>
                    <a:pt x="16" y="222"/>
                  </a:lnTo>
                  <a:lnTo>
                    <a:pt x="12" y="210"/>
                  </a:lnTo>
                  <a:lnTo>
                    <a:pt x="7" y="198"/>
                  </a:lnTo>
                  <a:lnTo>
                    <a:pt x="5"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98" name="Rectangle 121"/>
            <p:cNvSpPr>
              <a:spLocks noChangeArrowheads="1"/>
            </p:cNvSpPr>
            <p:nvPr/>
          </p:nvSpPr>
          <p:spPr bwMode="auto">
            <a:xfrm>
              <a:off x="3385" y="1703"/>
              <a:ext cx="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899" name="Freeform 122"/>
            <p:cNvSpPr>
              <a:spLocks/>
            </p:cNvSpPr>
            <p:nvPr/>
          </p:nvSpPr>
          <p:spPr bwMode="auto">
            <a:xfrm>
              <a:off x="2485"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4"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00" name="Freeform 123"/>
            <p:cNvSpPr>
              <a:spLocks/>
            </p:cNvSpPr>
            <p:nvPr/>
          </p:nvSpPr>
          <p:spPr bwMode="auto">
            <a:xfrm>
              <a:off x="2485"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4"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01" name="Rectangle 124"/>
            <p:cNvSpPr>
              <a:spLocks noChangeArrowheads="1"/>
            </p:cNvSpPr>
            <p:nvPr/>
          </p:nvSpPr>
          <p:spPr bwMode="auto">
            <a:xfrm>
              <a:off x="2551" y="2045"/>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902" name="Freeform 125"/>
            <p:cNvSpPr>
              <a:spLocks/>
            </p:cNvSpPr>
            <p:nvPr/>
          </p:nvSpPr>
          <p:spPr bwMode="auto">
            <a:xfrm>
              <a:off x="3041"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9"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03" name="Freeform 126"/>
            <p:cNvSpPr>
              <a:spLocks/>
            </p:cNvSpPr>
            <p:nvPr/>
          </p:nvSpPr>
          <p:spPr bwMode="auto">
            <a:xfrm>
              <a:off x="3041"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9"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04" name="Rectangle 127"/>
            <p:cNvSpPr>
              <a:spLocks noChangeArrowheads="1"/>
            </p:cNvSpPr>
            <p:nvPr/>
          </p:nvSpPr>
          <p:spPr bwMode="auto">
            <a:xfrm>
              <a:off x="3107" y="2045"/>
              <a:ext cx="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905" name="Freeform 128"/>
            <p:cNvSpPr>
              <a:spLocks/>
            </p:cNvSpPr>
            <p:nvPr/>
          </p:nvSpPr>
          <p:spPr bwMode="auto">
            <a:xfrm>
              <a:off x="2763"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2" y="32"/>
                  </a:lnTo>
                  <a:lnTo>
                    <a:pt x="158"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8" y="243"/>
                  </a:lnTo>
                  <a:lnTo>
                    <a:pt x="152"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8" y="243"/>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06" name="Freeform 129"/>
            <p:cNvSpPr>
              <a:spLocks/>
            </p:cNvSpPr>
            <p:nvPr/>
          </p:nvSpPr>
          <p:spPr bwMode="auto">
            <a:xfrm>
              <a:off x="2763"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2" y="32"/>
                  </a:lnTo>
                  <a:lnTo>
                    <a:pt x="158"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8" y="243"/>
                  </a:lnTo>
                  <a:lnTo>
                    <a:pt x="152"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8" y="243"/>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07" name="Rectangle 130"/>
            <p:cNvSpPr>
              <a:spLocks noChangeArrowheads="1"/>
            </p:cNvSpPr>
            <p:nvPr/>
          </p:nvSpPr>
          <p:spPr bwMode="auto">
            <a:xfrm>
              <a:off x="2829" y="1703"/>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908" name="Line 131"/>
            <p:cNvSpPr>
              <a:spLocks noChangeShapeType="1"/>
            </p:cNvSpPr>
            <p:nvPr/>
          </p:nvSpPr>
          <p:spPr bwMode="auto">
            <a:xfrm>
              <a:off x="2948" y="1745"/>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09" name="Line 132"/>
            <p:cNvSpPr>
              <a:spLocks noChangeShapeType="1"/>
            </p:cNvSpPr>
            <p:nvPr/>
          </p:nvSpPr>
          <p:spPr bwMode="auto">
            <a:xfrm>
              <a:off x="2904" y="1806"/>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10" name="Line 133"/>
            <p:cNvSpPr>
              <a:spLocks noChangeShapeType="1"/>
            </p:cNvSpPr>
            <p:nvPr/>
          </p:nvSpPr>
          <p:spPr bwMode="auto">
            <a:xfrm>
              <a:off x="3183" y="1462"/>
              <a:ext cx="178" cy="22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11" name="Line 134"/>
            <p:cNvSpPr>
              <a:spLocks noChangeShapeType="1"/>
            </p:cNvSpPr>
            <p:nvPr/>
          </p:nvSpPr>
          <p:spPr bwMode="auto">
            <a:xfrm flipH="1">
              <a:off x="2355" y="1463"/>
              <a:ext cx="175" cy="22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12" name="Line 135"/>
            <p:cNvSpPr>
              <a:spLocks noChangeShapeType="1"/>
            </p:cNvSpPr>
            <p:nvPr/>
          </p:nvSpPr>
          <p:spPr bwMode="auto">
            <a:xfrm>
              <a:off x="2349" y="1805"/>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13" name="Rectangle 136"/>
            <p:cNvSpPr>
              <a:spLocks noChangeArrowheads="1"/>
            </p:cNvSpPr>
            <p:nvPr/>
          </p:nvSpPr>
          <p:spPr bwMode="auto">
            <a:xfrm>
              <a:off x="2325" y="1520"/>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50</a:t>
              </a:r>
            </a:p>
          </p:txBody>
        </p:sp>
        <p:sp>
          <p:nvSpPr>
            <p:cNvPr id="116914" name="Rectangle 137"/>
            <p:cNvSpPr>
              <a:spLocks noChangeArrowheads="1"/>
            </p:cNvSpPr>
            <p:nvPr/>
          </p:nvSpPr>
          <p:spPr bwMode="auto">
            <a:xfrm>
              <a:off x="3289" y="1520"/>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45</a:t>
              </a:r>
            </a:p>
          </p:txBody>
        </p:sp>
        <p:sp>
          <p:nvSpPr>
            <p:cNvPr id="116915" name="Rectangle 138"/>
            <p:cNvSpPr>
              <a:spLocks noChangeArrowheads="1"/>
            </p:cNvSpPr>
            <p:nvPr/>
          </p:nvSpPr>
          <p:spPr bwMode="auto">
            <a:xfrm>
              <a:off x="3096" y="1651"/>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42</a:t>
              </a:r>
            </a:p>
          </p:txBody>
        </p:sp>
        <p:sp>
          <p:nvSpPr>
            <p:cNvPr id="116916" name="Rectangle 139"/>
            <p:cNvSpPr>
              <a:spLocks noChangeArrowheads="1"/>
            </p:cNvSpPr>
            <p:nvPr/>
          </p:nvSpPr>
          <p:spPr bwMode="auto">
            <a:xfrm>
              <a:off x="3029" y="1859"/>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917" name="Rectangle 140"/>
            <p:cNvSpPr>
              <a:spLocks noChangeArrowheads="1"/>
            </p:cNvSpPr>
            <p:nvPr/>
          </p:nvSpPr>
          <p:spPr bwMode="auto">
            <a:xfrm>
              <a:off x="2325" y="1906"/>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40</a:t>
              </a:r>
            </a:p>
          </p:txBody>
        </p:sp>
        <p:sp>
          <p:nvSpPr>
            <p:cNvPr id="116918" name="Freeform 141"/>
            <p:cNvSpPr>
              <a:spLocks/>
            </p:cNvSpPr>
            <p:nvPr/>
          </p:nvSpPr>
          <p:spPr bwMode="auto">
            <a:xfrm>
              <a:off x="4339"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8"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19" name="Freeform 142"/>
            <p:cNvSpPr>
              <a:spLocks/>
            </p:cNvSpPr>
            <p:nvPr/>
          </p:nvSpPr>
          <p:spPr bwMode="auto">
            <a:xfrm>
              <a:off x="4339"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8"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20" name="Rectangle 143"/>
            <p:cNvSpPr>
              <a:spLocks noChangeArrowheads="1"/>
            </p:cNvSpPr>
            <p:nvPr/>
          </p:nvSpPr>
          <p:spPr bwMode="auto">
            <a:xfrm>
              <a:off x="4405" y="1360"/>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921" name="Freeform 144"/>
            <p:cNvSpPr>
              <a:spLocks/>
            </p:cNvSpPr>
            <p:nvPr/>
          </p:nvSpPr>
          <p:spPr bwMode="auto">
            <a:xfrm>
              <a:off x="4895" y="1331"/>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7"/>
                  </a:lnTo>
                  <a:lnTo>
                    <a:pt x="182" y="100"/>
                  </a:lnTo>
                  <a:lnTo>
                    <a:pt x="184" y="114"/>
                  </a:lnTo>
                  <a:lnTo>
                    <a:pt x="185" y="127"/>
                  </a:lnTo>
                  <a:lnTo>
                    <a:pt x="185" y="143"/>
                  </a:lnTo>
                  <a:lnTo>
                    <a:pt x="185" y="156"/>
                  </a:lnTo>
                  <a:lnTo>
                    <a:pt x="184" y="171"/>
                  </a:lnTo>
                  <a:lnTo>
                    <a:pt x="182" y="185"/>
                  </a:lnTo>
                  <a:lnTo>
                    <a:pt x="179" y="199"/>
                  </a:lnTo>
                  <a:lnTo>
                    <a:pt x="175" y="210"/>
                  </a:lnTo>
                  <a:lnTo>
                    <a:pt x="170" y="222"/>
                  </a:lnTo>
                  <a:lnTo>
                    <a:pt x="165" y="232"/>
                  </a:lnTo>
                  <a:lnTo>
                    <a:pt x="159" y="243"/>
                  </a:lnTo>
                  <a:lnTo>
                    <a:pt x="152" y="253"/>
                  </a:lnTo>
                  <a:lnTo>
                    <a:pt x="145" y="260"/>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60"/>
                  </a:lnTo>
                  <a:lnTo>
                    <a:pt x="34" y="253"/>
                  </a:lnTo>
                  <a:lnTo>
                    <a:pt x="28" y="243"/>
                  </a:lnTo>
                  <a:lnTo>
                    <a:pt x="22" y="232"/>
                  </a:lnTo>
                  <a:lnTo>
                    <a:pt x="16" y="222"/>
                  </a:lnTo>
                  <a:lnTo>
                    <a:pt x="12" y="210"/>
                  </a:lnTo>
                  <a:lnTo>
                    <a:pt x="8" y="199"/>
                  </a:lnTo>
                  <a:lnTo>
                    <a:pt x="5"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22" name="Freeform 145"/>
            <p:cNvSpPr>
              <a:spLocks/>
            </p:cNvSpPr>
            <p:nvPr/>
          </p:nvSpPr>
          <p:spPr bwMode="auto">
            <a:xfrm>
              <a:off x="4895" y="1331"/>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7"/>
                  </a:lnTo>
                  <a:lnTo>
                    <a:pt x="182" y="100"/>
                  </a:lnTo>
                  <a:lnTo>
                    <a:pt x="184" y="114"/>
                  </a:lnTo>
                  <a:lnTo>
                    <a:pt x="185" y="127"/>
                  </a:lnTo>
                  <a:lnTo>
                    <a:pt x="185" y="143"/>
                  </a:lnTo>
                  <a:lnTo>
                    <a:pt x="185" y="156"/>
                  </a:lnTo>
                  <a:lnTo>
                    <a:pt x="184" y="171"/>
                  </a:lnTo>
                  <a:lnTo>
                    <a:pt x="182" y="185"/>
                  </a:lnTo>
                  <a:lnTo>
                    <a:pt x="179" y="199"/>
                  </a:lnTo>
                  <a:lnTo>
                    <a:pt x="175" y="210"/>
                  </a:lnTo>
                  <a:lnTo>
                    <a:pt x="170" y="222"/>
                  </a:lnTo>
                  <a:lnTo>
                    <a:pt x="165" y="232"/>
                  </a:lnTo>
                  <a:lnTo>
                    <a:pt x="159" y="243"/>
                  </a:lnTo>
                  <a:lnTo>
                    <a:pt x="152" y="253"/>
                  </a:lnTo>
                  <a:lnTo>
                    <a:pt x="145" y="260"/>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60"/>
                  </a:lnTo>
                  <a:lnTo>
                    <a:pt x="34" y="253"/>
                  </a:lnTo>
                  <a:lnTo>
                    <a:pt x="28" y="243"/>
                  </a:lnTo>
                  <a:lnTo>
                    <a:pt x="22" y="232"/>
                  </a:lnTo>
                  <a:lnTo>
                    <a:pt x="16" y="222"/>
                  </a:lnTo>
                  <a:lnTo>
                    <a:pt x="12" y="210"/>
                  </a:lnTo>
                  <a:lnTo>
                    <a:pt x="8" y="199"/>
                  </a:lnTo>
                  <a:lnTo>
                    <a:pt x="5"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23" name="Rectangle 146"/>
            <p:cNvSpPr>
              <a:spLocks noChangeArrowheads="1"/>
            </p:cNvSpPr>
            <p:nvPr/>
          </p:nvSpPr>
          <p:spPr bwMode="auto">
            <a:xfrm>
              <a:off x="4961" y="1360"/>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924" name="Freeform 147"/>
            <p:cNvSpPr>
              <a:spLocks/>
            </p:cNvSpPr>
            <p:nvPr/>
          </p:nvSpPr>
          <p:spPr bwMode="auto">
            <a:xfrm>
              <a:off x="4061"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1" y="32"/>
                  </a:lnTo>
                  <a:lnTo>
                    <a:pt x="158" y="41"/>
                  </a:lnTo>
                  <a:lnTo>
                    <a:pt x="164" y="51"/>
                  </a:lnTo>
                  <a:lnTo>
                    <a:pt x="169" y="63"/>
                  </a:lnTo>
                  <a:lnTo>
                    <a:pt x="173" y="75"/>
                  </a:lnTo>
                  <a:lnTo>
                    <a:pt x="178" y="87"/>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3"/>
                  </a:lnTo>
                  <a:lnTo>
                    <a:pt x="151"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7" y="243"/>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25" name="Freeform 148"/>
            <p:cNvSpPr>
              <a:spLocks/>
            </p:cNvSpPr>
            <p:nvPr/>
          </p:nvSpPr>
          <p:spPr bwMode="auto">
            <a:xfrm>
              <a:off x="4061"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1" y="32"/>
                  </a:lnTo>
                  <a:lnTo>
                    <a:pt x="158" y="41"/>
                  </a:lnTo>
                  <a:lnTo>
                    <a:pt x="164" y="51"/>
                  </a:lnTo>
                  <a:lnTo>
                    <a:pt x="169" y="63"/>
                  </a:lnTo>
                  <a:lnTo>
                    <a:pt x="173" y="75"/>
                  </a:lnTo>
                  <a:lnTo>
                    <a:pt x="178" y="87"/>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3"/>
                  </a:lnTo>
                  <a:lnTo>
                    <a:pt x="151"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7" y="243"/>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26" name="Rectangle 149"/>
            <p:cNvSpPr>
              <a:spLocks noChangeArrowheads="1"/>
            </p:cNvSpPr>
            <p:nvPr/>
          </p:nvSpPr>
          <p:spPr bwMode="auto">
            <a:xfrm>
              <a:off x="4127" y="1703"/>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927" name="Freeform 150"/>
            <p:cNvSpPr>
              <a:spLocks/>
            </p:cNvSpPr>
            <p:nvPr/>
          </p:nvSpPr>
          <p:spPr bwMode="auto">
            <a:xfrm>
              <a:off x="5173" y="1674"/>
              <a:ext cx="186" cy="142"/>
            </a:xfrm>
            <a:custGeom>
              <a:avLst/>
              <a:gdLst>
                <a:gd name="T0" fmla="*/ 1 w 186"/>
                <a:gd name="T1" fmla="*/ 15 h 285"/>
                <a:gd name="T2" fmla="*/ 5 w 186"/>
                <a:gd name="T3" fmla="*/ 12 h 285"/>
                <a:gd name="T4" fmla="*/ 12 w 186"/>
                <a:gd name="T5" fmla="*/ 9 h 285"/>
                <a:gd name="T6" fmla="*/ 22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5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1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2 w 186"/>
                <a:gd name="T55" fmla="*/ 32 h 285"/>
                <a:gd name="T56" fmla="*/ 28 w 186"/>
                <a:gd name="T57" fmla="*/ 30 h 285"/>
                <a:gd name="T58" fmla="*/ 16 w 186"/>
                <a:gd name="T59" fmla="*/ 27 h 285"/>
                <a:gd name="T60" fmla="*/ 8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1" y="63"/>
                  </a:lnTo>
                  <a:lnTo>
                    <a:pt x="175" y="75"/>
                  </a:lnTo>
                  <a:lnTo>
                    <a:pt x="179" y="87"/>
                  </a:lnTo>
                  <a:lnTo>
                    <a:pt x="182" y="100"/>
                  </a:lnTo>
                  <a:lnTo>
                    <a:pt x="184" y="114"/>
                  </a:lnTo>
                  <a:lnTo>
                    <a:pt x="186" y="127"/>
                  </a:lnTo>
                  <a:lnTo>
                    <a:pt x="186" y="142"/>
                  </a:lnTo>
                  <a:lnTo>
                    <a:pt x="186" y="156"/>
                  </a:lnTo>
                  <a:lnTo>
                    <a:pt x="184" y="171"/>
                  </a:lnTo>
                  <a:lnTo>
                    <a:pt x="182" y="185"/>
                  </a:lnTo>
                  <a:lnTo>
                    <a:pt x="179" y="198"/>
                  </a:lnTo>
                  <a:lnTo>
                    <a:pt x="175" y="210"/>
                  </a:lnTo>
                  <a:lnTo>
                    <a:pt x="171"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59"/>
                  </a:lnTo>
                  <a:lnTo>
                    <a:pt x="34" y="253"/>
                  </a:lnTo>
                  <a:lnTo>
                    <a:pt x="28" y="243"/>
                  </a:lnTo>
                  <a:lnTo>
                    <a:pt x="22" y="232"/>
                  </a:lnTo>
                  <a:lnTo>
                    <a:pt x="16" y="222"/>
                  </a:lnTo>
                  <a:lnTo>
                    <a:pt x="12" y="210"/>
                  </a:lnTo>
                  <a:lnTo>
                    <a:pt x="8" y="198"/>
                  </a:lnTo>
                  <a:lnTo>
                    <a:pt x="5" y="185"/>
                  </a:lnTo>
                  <a:lnTo>
                    <a:pt x="3"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28" name="Freeform 151"/>
            <p:cNvSpPr>
              <a:spLocks/>
            </p:cNvSpPr>
            <p:nvPr/>
          </p:nvSpPr>
          <p:spPr bwMode="auto">
            <a:xfrm>
              <a:off x="5173" y="1674"/>
              <a:ext cx="186" cy="142"/>
            </a:xfrm>
            <a:custGeom>
              <a:avLst/>
              <a:gdLst>
                <a:gd name="T0" fmla="*/ 1 w 186"/>
                <a:gd name="T1" fmla="*/ 15 h 285"/>
                <a:gd name="T2" fmla="*/ 5 w 186"/>
                <a:gd name="T3" fmla="*/ 12 h 285"/>
                <a:gd name="T4" fmla="*/ 12 w 186"/>
                <a:gd name="T5" fmla="*/ 9 h 285"/>
                <a:gd name="T6" fmla="*/ 22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5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1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2 w 186"/>
                <a:gd name="T55" fmla="*/ 32 h 285"/>
                <a:gd name="T56" fmla="*/ 28 w 186"/>
                <a:gd name="T57" fmla="*/ 30 h 285"/>
                <a:gd name="T58" fmla="*/ 16 w 186"/>
                <a:gd name="T59" fmla="*/ 27 h 285"/>
                <a:gd name="T60" fmla="*/ 8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1" y="63"/>
                  </a:lnTo>
                  <a:lnTo>
                    <a:pt x="175" y="75"/>
                  </a:lnTo>
                  <a:lnTo>
                    <a:pt x="179" y="87"/>
                  </a:lnTo>
                  <a:lnTo>
                    <a:pt x="182" y="100"/>
                  </a:lnTo>
                  <a:lnTo>
                    <a:pt x="184" y="114"/>
                  </a:lnTo>
                  <a:lnTo>
                    <a:pt x="186" y="127"/>
                  </a:lnTo>
                  <a:lnTo>
                    <a:pt x="186" y="142"/>
                  </a:lnTo>
                  <a:lnTo>
                    <a:pt x="186" y="156"/>
                  </a:lnTo>
                  <a:lnTo>
                    <a:pt x="184" y="171"/>
                  </a:lnTo>
                  <a:lnTo>
                    <a:pt x="182" y="185"/>
                  </a:lnTo>
                  <a:lnTo>
                    <a:pt x="179" y="198"/>
                  </a:lnTo>
                  <a:lnTo>
                    <a:pt x="175" y="210"/>
                  </a:lnTo>
                  <a:lnTo>
                    <a:pt x="171"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59"/>
                  </a:lnTo>
                  <a:lnTo>
                    <a:pt x="34" y="253"/>
                  </a:lnTo>
                  <a:lnTo>
                    <a:pt x="28" y="243"/>
                  </a:lnTo>
                  <a:lnTo>
                    <a:pt x="22" y="232"/>
                  </a:lnTo>
                  <a:lnTo>
                    <a:pt x="16" y="222"/>
                  </a:lnTo>
                  <a:lnTo>
                    <a:pt x="12" y="210"/>
                  </a:lnTo>
                  <a:lnTo>
                    <a:pt x="8" y="198"/>
                  </a:lnTo>
                  <a:lnTo>
                    <a:pt x="5" y="185"/>
                  </a:lnTo>
                  <a:lnTo>
                    <a:pt x="3"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29" name="Rectangle 152"/>
            <p:cNvSpPr>
              <a:spLocks noChangeArrowheads="1"/>
            </p:cNvSpPr>
            <p:nvPr/>
          </p:nvSpPr>
          <p:spPr bwMode="auto">
            <a:xfrm>
              <a:off x="5239" y="1703"/>
              <a:ext cx="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930" name="Freeform 153"/>
            <p:cNvSpPr>
              <a:spLocks/>
            </p:cNvSpPr>
            <p:nvPr/>
          </p:nvSpPr>
          <p:spPr bwMode="auto">
            <a:xfrm>
              <a:off x="4339"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8"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31" name="Freeform 154"/>
            <p:cNvSpPr>
              <a:spLocks/>
            </p:cNvSpPr>
            <p:nvPr/>
          </p:nvSpPr>
          <p:spPr bwMode="auto">
            <a:xfrm>
              <a:off x="4339"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8"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32" name="Rectangle 155"/>
            <p:cNvSpPr>
              <a:spLocks noChangeArrowheads="1"/>
            </p:cNvSpPr>
            <p:nvPr/>
          </p:nvSpPr>
          <p:spPr bwMode="auto">
            <a:xfrm>
              <a:off x="4405" y="2045"/>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933" name="Freeform 156"/>
            <p:cNvSpPr>
              <a:spLocks/>
            </p:cNvSpPr>
            <p:nvPr/>
          </p:nvSpPr>
          <p:spPr bwMode="auto">
            <a:xfrm>
              <a:off x="4895" y="2016"/>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8" y="86"/>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6"/>
                  </a:lnTo>
                  <a:lnTo>
                    <a:pt x="182" y="100"/>
                  </a:lnTo>
                  <a:lnTo>
                    <a:pt x="184" y="114"/>
                  </a:lnTo>
                  <a:lnTo>
                    <a:pt x="185" y="127"/>
                  </a:lnTo>
                  <a:lnTo>
                    <a:pt x="185" y="142"/>
                  </a:lnTo>
                  <a:lnTo>
                    <a:pt x="185" y="156"/>
                  </a:lnTo>
                  <a:lnTo>
                    <a:pt x="184" y="171"/>
                  </a:lnTo>
                  <a:lnTo>
                    <a:pt x="182" y="185"/>
                  </a:lnTo>
                  <a:lnTo>
                    <a:pt x="179" y="198"/>
                  </a:lnTo>
                  <a:lnTo>
                    <a:pt x="175" y="210"/>
                  </a:lnTo>
                  <a:lnTo>
                    <a:pt x="170" y="222"/>
                  </a:lnTo>
                  <a:lnTo>
                    <a:pt x="165" y="232"/>
                  </a:lnTo>
                  <a:lnTo>
                    <a:pt x="159" y="242"/>
                  </a:lnTo>
                  <a:lnTo>
                    <a:pt x="152" y="253"/>
                  </a:lnTo>
                  <a:lnTo>
                    <a:pt x="145" y="259"/>
                  </a:lnTo>
                  <a:lnTo>
                    <a:pt x="137" y="268"/>
                  </a:lnTo>
                  <a:lnTo>
                    <a:pt x="129" y="273"/>
                  </a:lnTo>
                  <a:lnTo>
                    <a:pt x="121" y="278"/>
                  </a:lnTo>
                  <a:lnTo>
                    <a:pt x="111" y="281"/>
                  </a:lnTo>
                  <a:lnTo>
                    <a:pt x="102" y="283"/>
                  </a:lnTo>
                  <a:lnTo>
                    <a:pt x="93" y="285"/>
                  </a:lnTo>
                  <a:lnTo>
                    <a:pt x="84" y="283"/>
                  </a:lnTo>
                  <a:lnTo>
                    <a:pt x="74" y="281"/>
                  </a:lnTo>
                  <a:lnTo>
                    <a:pt x="65" y="278"/>
                  </a:lnTo>
                  <a:lnTo>
                    <a:pt x="57" y="273"/>
                  </a:lnTo>
                  <a:lnTo>
                    <a:pt x="49" y="268"/>
                  </a:lnTo>
                  <a:lnTo>
                    <a:pt x="42" y="259"/>
                  </a:lnTo>
                  <a:lnTo>
                    <a:pt x="34" y="253"/>
                  </a:lnTo>
                  <a:lnTo>
                    <a:pt x="28" y="242"/>
                  </a:lnTo>
                  <a:lnTo>
                    <a:pt x="22" y="232"/>
                  </a:lnTo>
                  <a:lnTo>
                    <a:pt x="16" y="222"/>
                  </a:lnTo>
                  <a:lnTo>
                    <a:pt x="12" y="210"/>
                  </a:lnTo>
                  <a:lnTo>
                    <a:pt x="8" y="198"/>
                  </a:lnTo>
                  <a:lnTo>
                    <a:pt x="5"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34" name="Freeform 157"/>
            <p:cNvSpPr>
              <a:spLocks/>
            </p:cNvSpPr>
            <p:nvPr/>
          </p:nvSpPr>
          <p:spPr bwMode="auto">
            <a:xfrm>
              <a:off x="4895" y="2016"/>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8" y="86"/>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6"/>
                  </a:lnTo>
                  <a:lnTo>
                    <a:pt x="182" y="100"/>
                  </a:lnTo>
                  <a:lnTo>
                    <a:pt x="184" y="114"/>
                  </a:lnTo>
                  <a:lnTo>
                    <a:pt x="185" y="127"/>
                  </a:lnTo>
                  <a:lnTo>
                    <a:pt x="185" y="142"/>
                  </a:lnTo>
                  <a:lnTo>
                    <a:pt x="185" y="156"/>
                  </a:lnTo>
                  <a:lnTo>
                    <a:pt x="184" y="171"/>
                  </a:lnTo>
                  <a:lnTo>
                    <a:pt x="182" y="185"/>
                  </a:lnTo>
                  <a:lnTo>
                    <a:pt x="179" y="198"/>
                  </a:lnTo>
                  <a:lnTo>
                    <a:pt x="175" y="210"/>
                  </a:lnTo>
                  <a:lnTo>
                    <a:pt x="170" y="222"/>
                  </a:lnTo>
                  <a:lnTo>
                    <a:pt x="165" y="232"/>
                  </a:lnTo>
                  <a:lnTo>
                    <a:pt x="159" y="242"/>
                  </a:lnTo>
                  <a:lnTo>
                    <a:pt x="152" y="253"/>
                  </a:lnTo>
                  <a:lnTo>
                    <a:pt x="145" y="259"/>
                  </a:lnTo>
                  <a:lnTo>
                    <a:pt x="137" y="268"/>
                  </a:lnTo>
                  <a:lnTo>
                    <a:pt x="129" y="273"/>
                  </a:lnTo>
                  <a:lnTo>
                    <a:pt x="121" y="278"/>
                  </a:lnTo>
                  <a:lnTo>
                    <a:pt x="111" y="281"/>
                  </a:lnTo>
                  <a:lnTo>
                    <a:pt x="102" y="283"/>
                  </a:lnTo>
                  <a:lnTo>
                    <a:pt x="93" y="285"/>
                  </a:lnTo>
                  <a:lnTo>
                    <a:pt x="84" y="283"/>
                  </a:lnTo>
                  <a:lnTo>
                    <a:pt x="74" y="281"/>
                  </a:lnTo>
                  <a:lnTo>
                    <a:pt x="65" y="278"/>
                  </a:lnTo>
                  <a:lnTo>
                    <a:pt x="57" y="273"/>
                  </a:lnTo>
                  <a:lnTo>
                    <a:pt x="49" y="268"/>
                  </a:lnTo>
                  <a:lnTo>
                    <a:pt x="42" y="259"/>
                  </a:lnTo>
                  <a:lnTo>
                    <a:pt x="34" y="253"/>
                  </a:lnTo>
                  <a:lnTo>
                    <a:pt x="28" y="242"/>
                  </a:lnTo>
                  <a:lnTo>
                    <a:pt x="22" y="232"/>
                  </a:lnTo>
                  <a:lnTo>
                    <a:pt x="16" y="222"/>
                  </a:lnTo>
                  <a:lnTo>
                    <a:pt x="12" y="210"/>
                  </a:lnTo>
                  <a:lnTo>
                    <a:pt x="8" y="198"/>
                  </a:lnTo>
                  <a:lnTo>
                    <a:pt x="5"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35" name="Rectangle 158"/>
            <p:cNvSpPr>
              <a:spLocks noChangeArrowheads="1"/>
            </p:cNvSpPr>
            <p:nvPr/>
          </p:nvSpPr>
          <p:spPr bwMode="auto">
            <a:xfrm>
              <a:off x="4961" y="2045"/>
              <a:ext cx="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936" name="Freeform 159"/>
            <p:cNvSpPr>
              <a:spLocks/>
            </p:cNvSpPr>
            <p:nvPr/>
          </p:nvSpPr>
          <p:spPr bwMode="auto">
            <a:xfrm>
              <a:off x="4617"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0"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0" y="259"/>
                  </a:lnTo>
                  <a:lnTo>
                    <a:pt x="34" y="253"/>
                  </a:lnTo>
                  <a:lnTo>
                    <a:pt x="28" y="243"/>
                  </a:lnTo>
                  <a:lnTo>
                    <a:pt x="21" y="232"/>
                  </a:lnTo>
                  <a:lnTo>
                    <a:pt x="16" y="222"/>
                  </a:lnTo>
                  <a:lnTo>
                    <a:pt x="12" y="210"/>
                  </a:lnTo>
                  <a:lnTo>
                    <a:pt x="7" y="198"/>
                  </a:lnTo>
                  <a:lnTo>
                    <a:pt x="5"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37" name="Freeform 160"/>
            <p:cNvSpPr>
              <a:spLocks/>
            </p:cNvSpPr>
            <p:nvPr/>
          </p:nvSpPr>
          <p:spPr bwMode="auto">
            <a:xfrm>
              <a:off x="4617"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0"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0" y="259"/>
                  </a:lnTo>
                  <a:lnTo>
                    <a:pt x="34" y="253"/>
                  </a:lnTo>
                  <a:lnTo>
                    <a:pt x="28" y="243"/>
                  </a:lnTo>
                  <a:lnTo>
                    <a:pt x="21" y="232"/>
                  </a:lnTo>
                  <a:lnTo>
                    <a:pt x="16" y="222"/>
                  </a:lnTo>
                  <a:lnTo>
                    <a:pt x="12" y="210"/>
                  </a:lnTo>
                  <a:lnTo>
                    <a:pt x="7" y="198"/>
                  </a:lnTo>
                  <a:lnTo>
                    <a:pt x="5"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38" name="Rectangle 161"/>
            <p:cNvSpPr>
              <a:spLocks noChangeArrowheads="1"/>
            </p:cNvSpPr>
            <p:nvPr/>
          </p:nvSpPr>
          <p:spPr bwMode="auto">
            <a:xfrm>
              <a:off x="4683" y="1703"/>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939" name="Line 162"/>
            <p:cNvSpPr>
              <a:spLocks noChangeShapeType="1"/>
            </p:cNvSpPr>
            <p:nvPr/>
          </p:nvSpPr>
          <p:spPr bwMode="auto">
            <a:xfrm>
              <a:off x="4802" y="1745"/>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0" name="Line 163"/>
            <p:cNvSpPr>
              <a:spLocks noChangeShapeType="1"/>
            </p:cNvSpPr>
            <p:nvPr/>
          </p:nvSpPr>
          <p:spPr bwMode="auto">
            <a:xfrm flipH="1">
              <a:off x="4485" y="1803"/>
              <a:ext cx="172" cy="226"/>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1" name="Line 164"/>
            <p:cNvSpPr>
              <a:spLocks noChangeShapeType="1"/>
            </p:cNvSpPr>
            <p:nvPr/>
          </p:nvSpPr>
          <p:spPr bwMode="auto">
            <a:xfrm>
              <a:off x="4758" y="1806"/>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2" name="Line 165"/>
            <p:cNvSpPr>
              <a:spLocks noChangeShapeType="1"/>
            </p:cNvSpPr>
            <p:nvPr/>
          </p:nvSpPr>
          <p:spPr bwMode="auto">
            <a:xfrm>
              <a:off x="5039" y="1462"/>
              <a:ext cx="176" cy="22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3" name="Line 166"/>
            <p:cNvSpPr>
              <a:spLocks noChangeShapeType="1"/>
            </p:cNvSpPr>
            <p:nvPr/>
          </p:nvSpPr>
          <p:spPr bwMode="auto">
            <a:xfrm flipH="1">
              <a:off x="4209" y="1463"/>
              <a:ext cx="175" cy="22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4" name="Line 167"/>
            <p:cNvSpPr>
              <a:spLocks noChangeShapeType="1"/>
            </p:cNvSpPr>
            <p:nvPr/>
          </p:nvSpPr>
          <p:spPr bwMode="auto">
            <a:xfrm>
              <a:off x="4203" y="1805"/>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5" name="Rectangle 168"/>
            <p:cNvSpPr>
              <a:spLocks noChangeArrowheads="1"/>
            </p:cNvSpPr>
            <p:nvPr/>
          </p:nvSpPr>
          <p:spPr bwMode="auto">
            <a:xfrm>
              <a:off x="4179" y="1520"/>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50</a:t>
              </a:r>
            </a:p>
          </p:txBody>
        </p:sp>
        <p:sp>
          <p:nvSpPr>
            <p:cNvPr id="116946" name="Rectangle 169"/>
            <p:cNvSpPr>
              <a:spLocks noChangeArrowheads="1"/>
            </p:cNvSpPr>
            <p:nvPr/>
          </p:nvSpPr>
          <p:spPr bwMode="auto">
            <a:xfrm>
              <a:off x="5143" y="1520"/>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45</a:t>
              </a:r>
            </a:p>
          </p:txBody>
        </p:sp>
        <p:sp>
          <p:nvSpPr>
            <p:cNvPr id="116947" name="Rectangle 170"/>
            <p:cNvSpPr>
              <a:spLocks noChangeArrowheads="1"/>
            </p:cNvSpPr>
            <p:nvPr/>
          </p:nvSpPr>
          <p:spPr bwMode="auto">
            <a:xfrm>
              <a:off x="4951" y="1662"/>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42</a:t>
              </a:r>
            </a:p>
          </p:txBody>
        </p:sp>
        <p:sp>
          <p:nvSpPr>
            <p:cNvPr id="116948" name="Rectangle 171"/>
            <p:cNvSpPr>
              <a:spLocks noChangeArrowheads="1"/>
            </p:cNvSpPr>
            <p:nvPr/>
          </p:nvSpPr>
          <p:spPr bwMode="auto">
            <a:xfrm>
              <a:off x="4883" y="1859"/>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949" name="Rectangle 172"/>
            <p:cNvSpPr>
              <a:spLocks noChangeArrowheads="1"/>
            </p:cNvSpPr>
            <p:nvPr/>
          </p:nvSpPr>
          <p:spPr bwMode="auto">
            <a:xfrm>
              <a:off x="4457" y="1859"/>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50</a:t>
              </a:r>
            </a:p>
          </p:txBody>
        </p:sp>
        <p:sp>
          <p:nvSpPr>
            <p:cNvPr id="116950" name="Rectangle 173"/>
            <p:cNvSpPr>
              <a:spLocks noChangeArrowheads="1"/>
            </p:cNvSpPr>
            <p:nvPr/>
          </p:nvSpPr>
          <p:spPr bwMode="auto">
            <a:xfrm>
              <a:off x="4179" y="1906"/>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40</a:t>
              </a:r>
            </a:p>
          </p:txBody>
        </p:sp>
        <p:sp>
          <p:nvSpPr>
            <p:cNvPr id="116951" name="Rectangle 174"/>
            <p:cNvSpPr>
              <a:spLocks noChangeArrowheads="1"/>
            </p:cNvSpPr>
            <p:nvPr/>
          </p:nvSpPr>
          <p:spPr bwMode="auto">
            <a:xfrm>
              <a:off x="788" y="972"/>
              <a:ext cx="371" cy="2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52" name="Rectangle 175"/>
            <p:cNvSpPr>
              <a:spLocks noChangeArrowheads="1"/>
            </p:cNvSpPr>
            <p:nvPr/>
          </p:nvSpPr>
          <p:spPr bwMode="auto">
            <a:xfrm>
              <a:off x="895" y="1031"/>
              <a:ext cx="13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a)</a:t>
              </a:r>
            </a:p>
          </p:txBody>
        </p:sp>
        <p:sp>
          <p:nvSpPr>
            <p:cNvPr id="116953" name="Rectangle 176"/>
            <p:cNvSpPr>
              <a:spLocks noChangeArrowheads="1"/>
            </p:cNvSpPr>
            <p:nvPr/>
          </p:nvSpPr>
          <p:spPr bwMode="auto">
            <a:xfrm>
              <a:off x="2698" y="972"/>
              <a:ext cx="371" cy="2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54" name="Rectangle 177"/>
            <p:cNvSpPr>
              <a:spLocks noChangeArrowheads="1"/>
            </p:cNvSpPr>
            <p:nvPr/>
          </p:nvSpPr>
          <p:spPr bwMode="auto">
            <a:xfrm>
              <a:off x="2804" y="1031"/>
              <a:ext cx="13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b)</a:t>
              </a:r>
            </a:p>
          </p:txBody>
        </p:sp>
        <p:sp>
          <p:nvSpPr>
            <p:cNvPr id="116955" name="Rectangle 178"/>
            <p:cNvSpPr>
              <a:spLocks noChangeArrowheads="1"/>
            </p:cNvSpPr>
            <p:nvPr/>
          </p:nvSpPr>
          <p:spPr bwMode="auto">
            <a:xfrm>
              <a:off x="4617" y="972"/>
              <a:ext cx="371" cy="2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56" name="Rectangle 179"/>
            <p:cNvSpPr>
              <a:spLocks noChangeArrowheads="1"/>
            </p:cNvSpPr>
            <p:nvPr/>
          </p:nvSpPr>
          <p:spPr bwMode="auto">
            <a:xfrm>
              <a:off x="4724" y="1031"/>
              <a:ext cx="12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c)</a:t>
              </a:r>
            </a:p>
          </p:txBody>
        </p:sp>
        <p:sp>
          <p:nvSpPr>
            <p:cNvPr id="116957" name="Rectangle 180"/>
            <p:cNvSpPr>
              <a:spLocks noChangeArrowheads="1"/>
            </p:cNvSpPr>
            <p:nvPr/>
          </p:nvSpPr>
          <p:spPr bwMode="auto">
            <a:xfrm>
              <a:off x="807" y="2199"/>
              <a:ext cx="346" cy="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58" name="Rectangle 181"/>
            <p:cNvSpPr>
              <a:spLocks noChangeArrowheads="1"/>
            </p:cNvSpPr>
            <p:nvPr/>
          </p:nvSpPr>
          <p:spPr bwMode="auto">
            <a:xfrm>
              <a:off x="902" y="2252"/>
              <a:ext cx="13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d)</a:t>
              </a:r>
            </a:p>
          </p:txBody>
        </p:sp>
        <p:sp>
          <p:nvSpPr>
            <p:cNvPr id="116959" name="Rectangle 182"/>
            <p:cNvSpPr>
              <a:spLocks noChangeArrowheads="1"/>
            </p:cNvSpPr>
            <p:nvPr/>
          </p:nvSpPr>
          <p:spPr bwMode="auto">
            <a:xfrm>
              <a:off x="2707" y="2199"/>
              <a:ext cx="347" cy="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60" name="Rectangle 183"/>
            <p:cNvSpPr>
              <a:spLocks noChangeArrowheads="1"/>
            </p:cNvSpPr>
            <p:nvPr/>
          </p:nvSpPr>
          <p:spPr bwMode="auto">
            <a:xfrm>
              <a:off x="2802" y="2252"/>
              <a:ext cx="12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e)</a:t>
              </a:r>
            </a:p>
          </p:txBody>
        </p:sp>
        <p:sp>
          <p:nvSpPr>
            <p:cNvPr id="116961" name="Rectangle 184"/>
            <p:cNvSpPr>
              <a:spLocks noChangeArrowheads="1"/>
            </p:cNvSpPr>
            <p:nvPr/>
          </p:nvSpPr>
          <p:spPr bwMode="auto">
            <a:xfrm>
              <a:off x="4642" y="2199"/>
              <a:ext cx="346" cy="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62" name="Rectangle 185"/>
            <p:cNvSpPr>
              <a:spLocks noChangeArrowheads="1"/>
            </p:cNvSpPr>
            <p:nvPr/>
          </p:nvSpPr>
          <p:spPr bwMode="auto">
            <a:xfrm>
              <a:off x="4736" y="2252"/>
              <a:ext cx="11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f)</a:t>
              </a:r>
            </a:p>
          </p:txBody>
        </p:sp>
      </p:grpSp>
      <p:sp>
        <p:nvSpPr>
          <p:cNvPr id="116739" name="Rectangle 187"/>
          <p:cNvSpPr>
            <a:spLocks noChangeArrowheads="1"/>
          </p:cNvSpPr>
          <p:nvPr/>
        </p:nvSpPr>
        <p:spPr bwMode="auto">
          <a:xfrm>
            <a:off x="1704975" y="6280150"/>
            <a:ext cx="5715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a:solidFill>
                  <a:srgbClr val="080808"/>
                </a:solidFill>
                <a:latin typeface="楷体_GB2312" pitchFamily="1" charset="-122"/>
              </a:rPr>
              <a:t>克鲁斯卡尔算法构造最小生成树的过程 </a:t>
            </a:r>
          </a:p>
        </p:txBody>
      </p:sp>
      <p:grpSp>
        <p:nvGrpSpPr>
          <p:cNvPr id="116740" name="Group 3"/>
          <p:cNvGrpSpPr>
            <a:grpSpLocks/>
          </p:cNvGrpSpPr>
          <p:nvPr/>
        </p:nvGrpSpPr>
        <p:grpSpPr bwMode="auto">
          <a:xfrm>
            <a:off x="3290888" y="88900"/>
            <a:ext cx="2217737" cy="1817688"/>
            <a:chOff x="154" y="122"/>
            <a:chExt cx="1430" cy="947"/>
          </a:xfrm>
        </p:grpSpPr>
        <p:sp>
          <p:nvSpPr>
            <p:cNvPr id="116741" name="Freeform 4"/>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42" name="Freeform 5"/>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43" name="Rectangle 6"/>
            <p:cNvSpPr>
              <a:spLocks noChangeArrowheads="1"/>
            </p:cNvSpPr>
            <p:nvPr/>
          </p:nvSpPr>
          <p:spPr bwMode="auto">
            <a:xfrm>
              <a:off x="533" y="169"/>
              <a:ext cx="5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A</a:t>
              </a:r>
            </a:p>
          </p:txBody>
        </p:sp>
        <p:sp>
          <p:nvSpPr>
            <p:cNvPr id="116744" name="Freeform 7"/>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45" name="Freeform 8"/>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46" name="Rectangle 9"/>
            <p:cNvSpPr>
              <a:spLocks noChangeArrowheads="1"/>
            </p:cNvSpPr>
            <p:nvPr/>
          </p:nvSpPr>
          <p:spPr bwMode="auto">
            <a:xfrm>
              <a:off x="1146" y="169"/>
              <a:ext cx="9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C</a:t>
              </a:r>
            </a:p>
          </p:txBody>
        </p:sp>
        <p:sp>
          <p:nvSpPr>
            <p:cNvPr id="116747" name="Freeform 10"/>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48" name="Freeform 11"/>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49" name="Rectangle 12"/>
            <p:cNvSpPr>
              <a:spLocks noChangeArrowheads="1"/>
            </p:cNvSpPr>
            <p:nvPr/>
          </p:nvSpPr>
          <p:spPr bwMode="auto">
            <a:xfrm>
              <a:off x="227" y="541"/>
              <a:ext cx="5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B</a:t>
              </a:r>
            </a:p>
          </p:txBody>
        </p:sp>
        <p:sp>
          <p:nvSpPr>
            <p:cNvPr id="116750" name="Freeform 13"/>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51" name="Freeform 14"/>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52" name="Rectangle 15"/>
            <p:cNvSpPr>
              <a:spLocks noChangeArrowheads="1"/>
            </p:cNvSpPr>
            <p:nvPr/>
          </p:nvSpPr>
          <p:spPr bwMode="auto">
            <a:xfrm>
              <a:off x="1452" y="541"/>
              <a:ext cx="61"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G</a:t>
              </a:r>
            </a:p>
          </p:txBody>
        </p:sp>
        <p:sp>
          <p:nvSpPr>
            <p:cNvPr id="116753" name="Freeform 16"/>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54" name="Freeform 17"/>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55" name="Rectangle 18"/>
            <p:cNvSpPr>
              <a:spLocks noChangeArrowheads="1"/>
            </p:cNvSpPr>
            <p:nvPr/>
          </p:nvSpPr>
          <p:spPr bwMode="auto">
            <a:xfrm>
              <a:off x="533" y="911"/>
              <a:ext cx="52"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E</a:t>
              </a:r>
            </a:p>
          </p:txBody>
        </p:sp>
        <p:sp>
          <p:nvSpPr>
            <p:cNvPr id="116756" name="Freeform 19"/>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57" name="Freeform 20"/>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58" name="Rectangle 21"/>
            <p:cNvSpPr>
              <a:spLocks noChangeArrowheads="1"/>
            </p:cNvSpPr>
            <p:nvPr/>
          </p:nvSpPr>
          <p:spPr bwMode="auto">
            <a:xfrm>
              <a:off x="1146" y="911"/>
              <a:ext cx="48"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F</a:t>
              </a:r>
            </a:p>
          </p:txBody>
        </p:sp>
        <p:sp>
          <p:nvSpPr>
            <p:cNvPr id="116759" name="Freeform 22"/>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60" name="Freeform 23"/>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61" name="Rectangle 24"/>
            <p:cNvSpPr>
              <a:spLocks noChangeArrowheads="1"/>
            </p:cNvSpPr>
            <p:nvPr/>
          </p:nvSpPr>
          <p:spPr bwMode="auto">
            <a:xfrm>
              <a:off x="840" y="541"/>
              <a:ext cx="5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D</a:t>
              </a:r>
            </a:p>
          </p:txBody>
        </p:sp>
        <p:sp>
          <p:nvSpPr>
            <p:cNvPr id="116762" name="Line 25"/>
            <p:cNvSpPr>
              <a:spLocks noChangeShapeType="1"/>
            </p:cNvSpPr>
            <p:nvPr/>
          </p:nvSpPr>
          <p:spPr bwMode="auto">
            <a:xfrm>
              <a:off x="665" y="215"/>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3" name="Line 26"/>
            <p:cNvSpPr>
              <a:spLocks noChangeShapeType="1"/>
            </p:cNvSpPr>
            <p:nvPr/>
          </p:nvSpPr>
          <p:spPr bwMode="auto">
            <a:xfrm>
              <a:off x="358"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4" name="Line 27"/>
            <p:cNvSpPr>
              <a:spLocks noChangeShapeType="1"/>
            </p:cNvSpPr>
            <p:nvPr/>
          </p:nvSpPr>
          <p:spPr bwMode="auto">
            <a:xfrm>
              <a:off x="971"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5" name="Line 28"/>
            <p:cNvSpPr>
              <a:spLocks noChangeShapeType="1"/>
            </p:cNvSpPr>
            <p:nvPr/>
          </p:nvSpPr>
          <p:spPr bwMode="auto">
            <a:xfrm>
              <a:off x="665" y="956"/>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6" name="Line 29"/>
            <p:cNvSpPr>
              <a:spLocks noChangeShapeType="1"/>
            </p:cNvSpPr>
            <p:nvPr/>
          </p:nvSpPr>
          <p:spPr bwMode="auto">
            <a:xfrm flipH="1">
              <a:off x="923" y="280"/>
              <a:ext cx="197"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7" name="Line 30"/>
            <p:cNvSpPr>
              <a:spLocks noChangeShapeType="1"/>
            </p:cNvSpPr>
            <p:nvPr/>
          </p:nvSpPr>
          <p:spPr bwMode="auto">
            <a:xfrm flipH="1">
              <a:off x="621" y="650"/>
              <a:ext cx="191" cy="24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8" name="Line 31"/>
            <p:cNvSpPr>
              <a:spLocks noChangeShapeType="1"/>
            </p:cNvSpPr>
            <p:nvPr/>
          </p:nvSpPr>
          <p:spPr bwMode="auto">
            <a:xfrm>
              <a:off x="922" y="651"/>
              <a:ext cx="216" cy="23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9" name="Line 32"/>
            <p:cNvSpPr>
              <a:spLocks noChangeShapeType="1"/>
            </p:cNvSpPr>
            <p:nvPr/>
          </p:nvSpPr>
          <p:spPr bwMode="auto">
            <a:xfrm>
              <a:off x="1230" y="280"/>
              <a:ext cx="195"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0" name="Line 33"/>
            <p:cNvSpPr>
              <a:spLocks noChangeShapeType="1"/>
            </p:cNvSpPr>
            <p:nvPr/>
          </p:nvSpPr>
          <p:spPr bwMode="auto">
            <a:xfrm flipH="1">
              <a:off x="318" y="281"/>
              <a:ext cx="193" cy="2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1" name="Line 34"/>
            <p:cNvSpPr>
              <a:spLocks noChangeShapeType="1"/>
            </p:cNvSpPr>
            <p:nvPr/>
          </p:nvSpPr>
          <p:spPr bwMode="auto">
            <a:xfrm>
              <a:off x="311" y="650"/>
              <a:ext cx="184" cy="2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2" name="Rectangle 35"/>
            <p:cNvSpPr>
              <a:spLocks noChangeArrowheads="1"/>
            </p:cNvSpPr>
            <p:nvPr/>
          </p:nvSpPr>
          <p:spPr bwMode="auto">
            <a:xfrm>
              <a:off x="285" y="342"/>
              <a:ext cx="8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50</a:t>
              </a:r>
            </a:p>
          </p:txBody>
        </p:sp>
        <p:sp>
          <p:nvSpPr>
            <p:cNvPr id="116773" name="Rectangle 36"/>
            <p:cNvSpPr>
              <a:spLocks noChangeArrowheads="1"/>
            </p:cNvSpPr>
            <p:nvPr/>
          </p:nvSpPr>
          <p:spPr bwMode="auto">
            <a:xfrm>
              <a:off x="812" y="122"/>
              <a:ext cx="153"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60</a:t>
              </a:r>
            </a:p>
          </p:txBody>
        </p:sp>
        <p:sp>
          <p:nvSpPr>
            <p:cNvPr id="116774" name="Rectangle 37"/>
            <p:cNvSpPr>
              <a:spLocks noChangeArrowheads="1"/>
            </p:cNvSpPr>
            <p:nvPr/>
          </p:nvSpPr>
          <p:spPr bwMode="auto">
            <a:xfrm>
              <a:off x="1346" y="342"/>
              <a:ext cx="8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45</a:t>
              </a:r>
            </a:p>
          </p:txBody>
        </p:sp>
        <p:sp>
          <p:nvSpPr>
            <p:cNvPr id="116775" name="Rectangle 38"/>
            <p:cNvSpPr>
              <a:spLocks noChangeArrowheads="1"/>
            </p:cNvSpPr>
            <p:nvPr/>
          </p:nvSpPr>
          <p:spPr bwMode="auto">
            <a:xfrm>
              <a:off x="1033" y="393"/>
              <a:ext cx="8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52</a:t>
              </a:r>
            </a:p>
          </p:txBody>
        </p:sp>
        <p:sp>
          <p:nvSpPr>
            <p:cNvPr id="116776" name="Rectangle 39"/>
            <p:cNvSpPr>
              <a:spLocks noChangeArrowheads="1"/>
            </p:cNvSpPr>
            <p:nvPr/>
          </p:nvSpPr>
          <p:spPr bwMode="auto">
            <a:xfrm>
              <a:off x="1134" y="591"/>
              <a:ext cx="8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42</a:t>
              </a:r>
            </a:p>
          </p:txBody>
        </p:sp>
        <p:sp>
          <p:nvSpPr>
            <p:cNvPr id="116777" name="Rectangle 40"/>
            <p:cNvSpPr>
              <a:spLocks noChangeArrowheads="1"/>
            </p:cNvSpPr>
            <p:nvPr/>
          </p:nvSpPr>
          <p:spPr bwMode="auto">
            <a:xfrm>
              <a:off x="1061" y="709"/>
              <a:ext cx="8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30</a:t>
              </a:r>
            </a:p>
          </p:txBody>
        </p:sp>
        <p:sp>
          <p:nvSpPr>
            <p:cNvPr id="116778" name="Rectangle 41"/>
            <p:cNvSpPr>
              <a:spLocks noChangeArrowheads="1"/>
            </p:cNvSpPr>
            <p:nvPr/>
          </p:nvSpPr>
          <p:spPr bwMode="auto">
            <a:xfrm>
              <a:off x="489" y="489"/>
              <a:ext cx="8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65</a:t>
              </a:r>
            </a:p>
          </p:txBody>
        </p:sp>
        <p:sp>
          <p:nvSpPr>
            <p:cNvPr id="116779" name="Rectangle 42"/>
            <p:cNvSpPr>
              <a:spLocks noChangeArrowheads="1"/>
            </p:cNvSpPr>
            <p:nvPr/>
          </p:nvSpPr>
          <p:spPr bwMode="auto">
            <a:xfrm>
              <a:off x="591" y="709"/>
              <a:ext cx="8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50</a:t>
              </a:r>
            </a:p>
          </p:txBody>
        </p:sp>
        <p:sp>
          <p:nvSpPr>
            <p:cNvPr id="116780" name="Rectangle 43"/>
            <p:cNvSpPr>
              <a:spLocks noChangeArrowheads="1"/>
            </p:cNvSpPr>
            <p:nvPr/>
          </p:nvSpPr>
          <p:spPr bwMode="auto">
            <a:xfrm>
              <a:off x="285" y="760"/>
              <a:ext cx="8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40</a:t>
              </a:r>
            </a:p>
          </p:txBody>
        </p:sp>
        <p:sp>
          <p:nvSpPr>
            <p:cNvPr id="116781" name="Rectangle 44"/>
            <p:cNvSpPr>
              <a:spLocks noChangeArrowheads="1"/>
            </p:cNvSpPr>
            <p:nvPr/>
          </p:nvSpPr>
          <p:spPr bwMode="auto">
            <a:xfrm>
              <a:off x="829" y="870"/>
              <a:ext cx="8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70</a:t>
              </a:r>
            </a:p>
          </p:txBody>
        </p:sp>
        <p:sp>
          <p:nvSpPr>
            <p:cNvPr id="116782" name="Rectangle 46"/>
            <p:cNvSpPr>
              <a:spLocks noChangeArrowheads="1"/>
            </p:cNvSpPr>
            <p:nvPr/>
          </p:nvSpPr>
          <p:spPr bwMode="auto">
            <a:xfrm>
              <a:off x="732" y="999"/>
              <a:ext cx="294"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(a)G</a:t>
              </a:r>
            </a:p>
          </p:txBody>
        </p:sp>
      </p:gr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3"/>
          <p:cNvSpPr>
            <a:spLocks noGrp="1" noChangeArrowheads="1"/>
          </p:cNvSpPr>
          <p:nvPr>
            <p:ph idx="1"/>
          </p:nvPr>
        </p:nvSpPr>
        <p:spPr>
          <a:xfrm>
            <a:off x="179512" y="260648"/>
            <a:ext cx="8964488" cy="6096000"/>
          </a:xfrm>
        </p:spPr>
        <p:txBody>
          <a:bodyPr/>
          <a:lstStyle/>
          <a:p>
            <a:pPr algn="just" eaLnBrk="1" hangingPunct="1">
              <a:buFont typeface="Wingdings" panose="05000000000000000000" pitchFamily="2" charset="2"/>
              <a:buNone/>
              <a:defRPr/>
            </a:pPr>
            <a:r>
              <a:rPr kumimoji="1" lang="en-US" altLang="zh-CN" sz="3600" b="1" dirty="0" smtClean="0">
                <a:latin typeface="Times New Roman" panose="02020603050405020304" pitchFamily="18" charset="0"/>
              </a:rPr>
              <a:t>   </a:t>
            </a:r>
            <a:r>
              <a:rPr kumimoji="1" lang="en-US" altLang="zh-CN" sz="3600" b="1" dirty="0" err="1" smtClean="0">
                <a:solidFill>
                  <a:srgbClr val="0000FF"/>
                </a:solidFill>
                <a:latin typeface="Times New Roman" panose="02020603050405020304" pitchFamily="18" charset="0"/>
              </a:rPr>
              <a:t>Kruskal</a:t>
            </a:r>
            <a:r>
              <a:rPr kumimoji="1" lang="zh-CN" altLang="en-US" sz="3600" b="1" dirty="0" smtClean="0">
                <a:solidFill>
                  <a:srgbClr val="0000FF"/>
                </a:solidFill>
                <a:latin typeface="Times New Roman" panose="02020603050405020304" pitchFamily="18" charset="0"/>
              </a:rPr>
              <a:t>算法的伪代码</a:t>
            </a:r>
            <a:endParaRPr kumimoji="1" lang="en-US" altLang="zh-CN" sz="3600" b="1" dirty="0" smtClean="0">
              <a:solidFill>
                <a:srgbClr val="0000FF"/>
              </a:solidFill>
              <a:latin typeface="Times New Roman" panose="02020603050405020304" pitchFamily="18" charset="0"/>
            </a:endParaRPr>
          </a:p>
          <a:p>
            <a:pPr algn="just" eaLnBrk="1" hangingPunct="1">
              <a:buFont typeface="Wingdings" panose="05000000000000000000" pitchFamily="2" charset="2"/>
              <a:buNone/>
              <a:defRPr/>
            </a:pPr>
            <a:endParaRPr kumimoji="1" lang="en-US" altLang="zh-CN" sz="900" b="1" dirty="0" smtClean="0">
              <a:latin typeface="Times New Roman" panose="02020603050405020304" pitchFamily="18" charset="0"/>
            </a:endParaRPr>
          </a:p>
          <a:p>
            <a:pPr algn="just" eaLnBrk="1" hangingPunct="1">
              <a:buFont typeface="Wingdings" panose="05000000000000000000" pitchFamily="2" charset="2"/>
              <a:buNone/>
              <a:defRPr/>
            </a:pPr>
            <a:r>
              <a:rPr kumimoji="1" lang="en-US" altLang="zh-CN" sz="900" b="1" dirty="0" smtClean="0">
                <a:latin typeface="Times New Roman" panose="02020603050405020304" pitchFamily="18" charset="0"/>
              </a:rPr>
              <a:t> </a:t>
            </a:r>
          </a:p>
          <a:p>
            <a:pPr algn="just" eaLnBrk="1" hangingPunct="1">
              <a:buFont typeface="Wingdings" panose="05000000000000000000" pitchFamily="2" charset="2"/>
              <a:buNone/>
              <a:defRPr/>
            </a:pPr>
            <a:r>
              <a:rPr kumimoji="1" lang="en-US" altLang="zh-CN" sz="2800" b="1" dirty="0" smtClean="0">
                <a:latin typeface="Times New Roman" panose="02020603050405020304" pitchFamily="18" charset="0"/>
              </a:rPr>
              <a:t>    1. </a:t>
            </a:r>
            <a:r>
              <a:rPr kumimoji="1" lang="zh-CN" altLang="en-US" sz="2800" b="1" dirty="0" smtClean="0">
                <a:latin typeface="Times New Roman" panose="02020603050405020304" pitchFamily="18" charset="0"/>
              </a:rPr>
              <a:t>置</a:t>
            </a:r>
            <a:r>
              <a:rPr kumimoji="1" lang="en-US" altLang="zh-CN" sz="2800" b="1" dirty="0" smtClean="0">
                <a:latin typeface="Times New Roman" panose="02020603050405020304" pitchFamily="18" charset="0"/>
              </a:rPr>
              <a:t>E</a:t>
            </a:r>
            <a:r>
              <a:rPr kumimoji="1" lang="en-US" altLang="zh-CN" sz="2800" b="1" baseline="-25000" dirty="0" smtClean="0"/>
              <a:t>MST</a:t>
            </a:r>
            <a:r>
              <a:rPr kumimoji="1" lang="zh-CN" altLang="en-US" sz="2800" b="1" dirty="0" smtClean="0">
                <a:latin typeface="Times New Roman" panose="02020603050405020304" pitchFamily="18" charset="0"/>
              </a:rPr>
              <a:t>的初态为空集；</a:t>
            </a:r>
          </a:p>
          <a:p>
            <a:pPr algn="just" eaLnBrk="1" hangingPunct="1">
              <a:buFont typeface="Wingdings" panose="05000000000000000000" pitchFamily="2" charset="2"/>
              <a:buNone/>
              <a:defRPr/>
            </a:pPr>
            <a:r>
              <a:rPr kumimoji="1" lang="zh-CN" altLang="en-US" sz="2800" b="1" dirty="0" smtClean="0">
                <a:latin typeface="Times New Roman" panose="02020603050405020304" pitchFamily="18" charset="0"/>
              </a:rPr>
              <a:t>    </a:t>
            </a:r>
            <a:r>
              <a:rPr kumimoji="1" lang="en-US" altLang="zh-CN" sz="2800" b="1" dirty="0" smtClean="0">
                <a:latin typeface="Times New Roman" panose="02020603050405020304" pitchFamily="18" charset="0"/>
              </a:rPr>
              <a:t>2. while (E</a:t>
            </a:r>
            <a:r>
              <a:rPr kumimoji="1" lang="en-US" altLang="zh-CN" sz="2800" b="1" baseline="-25000" dirty="0" smtClean="0"/>
              <a:t>MST</a:t>
            </a:r>
            <a:r>
              <a:rPr kumimoji="1" lang="zh-CN" altLang="en-US" sz="2800" b="1" dirty="0" smtClean="0">
                <a:latin typeface="Times New Roman" panose="02020603050405020304" pitchFamily="18" charset="0"/>
              </a:rPr>
              <a:t>中</a:t>
            </a:r>
            <a:r>
              <a:rPr kumimoji="1" lang="zh-CN" altLang="en-US" sz="2800" b="1" dirty="0" smtClean="0">
                <a:solidFill>
                  <a:schemeClr val="hlink"/>
                </a:solidFill>
                <a:latin typeface="Times New Roman" panose="02020603050405020304" pitchFamily="18" charset="0"/>
              </a:rPr>
              <a:t>边数</a:t>
            </a:r>
            <a:r>
              <a:rPr kumimoji="1" lang="en-US" altLang="zh-CN" sz="2800" b="1" dirty="0" smtClean="0">
                <a:latin typeface="Times New Roman" panose="02020603050405020304" pitchFamily="18" charset="0"/>
              </a:rPr>
              <a:t>&lt;n</a:t>
            </a:r>
            <a:r>
              <a:rPr kumimoji="1" lang="en-US" altLang="zh-CN" sz="2800" b="1" dirty="0" smtClean="0">
                <a:latin typeface="宋体" panose="02010600030101010101" pitchFamily="2" charset="-122"/>
              </a:rPr>
              <a:t>-</a:t>
            </a:r>
            <a:r>
              <a:rPr kumimoji="1" lang="en-US" altLang="zh-CN" sz="2800" b="1" dirty="0" smtClean="0">
                <a:latin typeface="Times New Roman" panose="02020603050405020304" pitchFamily="18" charset="0"/>
              </a:rPr>
              <a:t>1)</a:t>
            </a:r>
          </a:p>
          <a:p>
            <a:pPr algn="just" eaLnBrk="1" hangingPunct="1">
              <a:buFont typeface="Wingdings" panose="05000000000000000000" pitchFamily="2" charset="2"/>
              <a:buNone/>
              <a:defRPr/>
            </a:pPr>
            <a:r>
              <a:rPr kumimoji="1" lang="en-US" altLang="zh-CN" sz="2800" b="1" dirty="0" smtClean="0">
                <a:latin typeface="Times New Roman" panose="02020603050405020304" pitchFamily="18" charset="0"/>
              </a:rPr>
              <a:t>          {  </a:t>
            </a:r>
          </a:p>
          <a:p>
            <a:pPr algn="just" eaLnBrk="1" hangingPunct="1">
              <a:buFont typeface="Wingdings" panose="05000000000000000000" pitchFamily="2" charset="2"/>
              <a:buNone/>
              <a:defRPr/>
            </a:pPr>
            <a:r>
              <a:rPr kumimoji="1" lang="en-US" altLang="zh-CN" sz="2800" b="1" dirty="0">
                <a:solidFill>
                  <a:schemeClr val="hlink"/>
                </a:solidFill>
                <a:latin typeface="Times New Roman" panose="02020603050405020304" pitchFamily="18" charset="0"/>
              </a:rPr>
              <a:t>	</a:t>
            </a:r>
            <a:r>
              <a:rPr kumimoji="1" lang="en-US" altLang="zh-CN" sz="2800" b="1" dirty="0" smtClean="0">
                <a:solidFill>
                  <a:schemeClr val="hlink"/>
                </a:solidFill>
                <a:latin typeface="Times New Roman" panose="02020603050405020304" pitchFamily="18" charset="0"/>
              </a:rPr>
              <a:t>	   </a:t>
            </a:r>
            <a:r>
              <a:rPr kumimoji="1" lang="zh-CN" altLang="en-US" sz="2800" b="1" dirty="0" smtClean="0">
                <a:solidFill>
                  <a:schemeClr val="hlink"/>
                </a:solidFill>
                <a:latin typeface="Times New Roman" panose="02020603050405020304" pitchFamily="18" charset="0"/>
              </a:rPr>
              <a:t>从</a:t>
            </a:r>
            <a:r>
              <a:rPr kumimoji="1" lang="en-US" altLang="zh-CN" sz="2800" b="1" dirty="0" smtClean="0">
                <a:solidFill>
                  <a:schemeClr val="hlink"/>
                </a:solidFill>
                <a:latin typeface="Times New Roman" panose="02020603050405020304" pitchFamily="18" charset="0"/>
              </a:rPr>
              <a:t>E(G)</a:t>
            </a:r>
            <a:r>
              <a:rPr kumimoji="1" lang="zh-CN" altLang="en-US" sz="2800" b="1" dirty="0" smtClean="0">
                <a:latin typeface="Times New Roman" panose="02020603050405020304" pitchFamily="18" charset="0"/>
              </a:rPr>
              <a:t>中选取</a:t>
            </a:r>
            <a:r>
              <a:rPr kumimoji="1" lang="zh-CN" altLang="en-US" sz="2800" b="1" dirty="0" smtClean="0">
                <a:solidFill>
                  <a:srgbClr val="FF0000"/>
                </a:solidFill>
                <a:latin typeface="Times New Roman" panose="02020603050405020304" pitchFamily="18" charset="0"/>
              </a:rPr>
              <a:t>权值最小的边</a:t>
            </a:r>
            <a:r>
              <a:rPr kumimoji="1" lang="en-US" altLang="zh-CN" sz="2800" b="1" dirty="0" smtClean="0">
                <a:latin typeface="Times New Roman" panose="02020603050405020304" pitchFamily="18" charset="0"/>
              </a:rPr>
              <a:t>e</a:t>
            </a:r>
            <a:r>
              <a:rPr kumimoji="1" lang="zh-CN" altLang="en-US" sz="2800" b="1" dirty="0" smtClean="0">
                <a:latin typeface="Times New Roman" panose="02020603050405020304" pitchFamily="18" charset="0"/>
              </a:rPr>
              <a:t>，并从</a:t>
            </a:r>
            <a:r>
              <a:rPr kumimoji="1" lang="en-US" altLang="zh-CN" sz="2800" b="1" dirty="0" smtClean="0">
                <a:latin typeface="Times New Roman" panose="02020603050405020304" pitchFamily="18" charset="0"/>
              </a:rPr>
              <a:t>E(G)</a:t>
            </a:r>
            <a:r>
              <a:rPr kumimoji="1" lang="zh-CN" altLang="en-US" sz="2800" b="1" dirty="0" smtClean="0">
                <a:latin typeface="Times New Roman" panose="02020603050405020304" pitchFamily="18" charset="0"/>
              </a:rPr>
              <a:t>中删                      去边</a:t>
            </a:r>
            <a:r>
              <a:rPr kumimoji="1" lang="en-US" altLang="zh-CN" sz="2800" b="1" dirty="0" smtClean="0">
                <a:latin typeface="Times New Roman" panose="02020603050405020304" pitchFamily="18" charset="0"/>
              </a:rPr>
              <a:t>e</a:t>
            </a:r>
            <a:r>
              <a:rPr kumimoji="1" lang="zh-CN" altLang="en-US" sz="2800" b="1" dirty="0" smtClean="0">
                <a:latin typeface="Times New Roman" panose="02020603050405020304" pitchFamily="18" charset="0"/>
              </a:rPr>
              <a:t>；</a:t>
            </a:r>
          </a:p>
          <a:p>
            <a:pPr algn="just" eaLnBrk="1" hangingPunct="1">
              <a:buFont typeface="Wingdings" panose="05000000000000000000" pitchFamily="2" charset="2"/>
              <a:buNone/>
              <a:defRPr/>
            </a:pPr>
            <a:r>
              <a:rPr kumimoji="1" lang="zh-CN" altLang="en-US" sz="2800" b="1" dirty="0" smtClean="0">
                <a:latin typeface="Times New Roman" panose="02020603050405020304" pitchFamily="18" charset="0"/>
              </a:rPr>
              <a:t>              </a:t>
            </a:r>
            <a:r>
              <a:rPr kumimoji="1" lang="en-US" altLang="zh-CN" sz="2800" b="1" dirty="0" smtClean="0">
                <a:latin typeface="Times New Roman" panose="02020603050405020304" pitchFamily="18" charset="0"/>
              </a:rPr>
              <a:t>if (</a:t>
            </a:r>
            <a:r>
              <a:rPr kumimoji="1" lang="zh-CN" altLang="en-US" sz="2800" b="1" dirty="0" smtClean="0">
                <a:latin typeface="Times New Roman" panose="02020603050405020304" pitchFamily="18" charset="0"/>
              </a:rPr>
              <a:t>边</a:t>
            </a:r>
            <a:r>
              <a:rPr kumimoji="1" lang="en-US" altLang="zh-CN" sz="2800" b="1" dirty="0" smtClean="0">
                <a:latin typeface="Times New Roman" panose="02020603050405020304" pitchFamily="18" charset="0"/>
              </a:rPr>
              <a:t>e</a:t>
            </a:r>
            <a:r>
              <a:rPr kumimoji="1" lang="zh-CN" altLang="en-US" sz="2800" b="1" dirty="0" smtClean="0">
                <a:latin typeface="Times New Roman" panose="02020603050405020304" pitchFamily="18" charset="0"/>
              </a:rPr>
              <a:t>加入</a:t>
            </a:r>
            <a:r>
              <a:rPr kumimoji="1" lang="en-US" altLang="zh-CN" sz="2800" b="1" dirty="0" smtClean="0">
                <a:latin typeface="Times New Roman" panose="02020603050405020304" pitchFamily="18" charset="0"/>
              </a:rPr>
              <a:t>E</a:t>
            </a:r>
            <a:r>
              <a:rPr kumimoji="1" lang="en-US" altLang="zh-CN" sz="2800" b="1" baseline="-25000" dirty="0" smtClean="0"/>
              <a:t>MST</a:t>
            </a:r>
            <a:r>
              <a:rPr kumimoji="1" lang="zh-CN" altLang="en-US" sz="2800" b="1" dirty="0" smtClean="0">
                <a:latin typeface="Times New Roman" panose="02020603050405020304" pitchFamily="18" charset="0"/>
              </a:rPr>
              <a:t>中</a:t>
            </a:r>
            <a:r>
              <a:rPr kumimoji="1" lang="zh-CN" altLang="en-US" sz="2800" b="1" dirty="0" smtClean="0">
                <a:solidFill>
                  <a:srgbClr val="FF0000"/>
                </a:solidFill>
                <a:latin typeface="Times New Roman" panose="02020603050405020304" pitchFamily="18" charset="0"/>
              </a:rPr>
              <a:t>不构成回路</a:t>
            </a:r>
            <a:r>
              <a:rPr kumimoji="1" lang="en-US" altLang="zh-CN" sz="2800" b="1" dirty="0" smtClean="0">
                <a:latin typeface="Times New Roman" panose="02020603050405020304" pitchFamily="18" charset="0"/>
              </a:rPr>
              <a:t>)</a:t>
            </a:r>
          </a:p>
          <a:p>
            <a:pPr algn="just" eaLnBrk="1" hangingPunct="1">
              <a:buFont typeface="Wingdings" panose="05000000000000000000" pitchFamily="2" charset="2"/>
              <a:buNone/>
              <a:defRPr/>
            </a:pPr>
            <a:r>
              <a:rPr kumimoji="1" lang="en-US" altLang="zh-CN" sz="2800" b="1" dirty="0" smtClean="0">
                <a:latin typeface="Times New Roman" panose="02020603050405020304" pitchFamily="18" charset="0"/>
              </a:rPr>
              <a:t>              {     </a:t>
            </a:r>
            <a:r>
              <a:rPr kumimoji="1" lang="zh-CN" altLang="en-US" sz="2800" b="1" dirty="0" smtClean="0">
                <a:latin typeface="Times New Roman" panose="02020603050405020304" pitchFamily="18" charset="0"/>
              </a:rPr>
              <a:t>将边</a:t>
            </a:r>
            <a:r>
              <a:rPr kumimoji="1" lang="en-US" altLang="zh-CN" sz="2800" b="1" dirty="0" smtClean="0">
                <a:latin typeface="Times New Roman" panose="02020603050405020304" pitchFamily="18" charset="0"/>
              </a:rPr>
              <a:t>e</a:t>
            </a:r>
            <a:r>
              <a:rPr kumimoji="1" lang="zh-CN" altLang="en-US" sz="2800" b="1" dirty="0" smtClean="0">
                <a:latin typeface="Times New Roman" panose="02020603050405020304" pitchFamily="18" charset="0"/>
              </a:rPr>
              <a:t>加入</a:t>
            </a:r>
            <a:r>
              <a:rPr kumimoji="1" lang="en-US" altLang="zh-CN" sz="2800" b="1" dirty="0" smtClean="0">
                <a:latin typeface="Times New Roman" panose="02020603050405020304" pitchFamily="18" charset="0"/>
              </a:rPr>
              <a:t>E</a:t>
            </a:r>
            <a:r>
              <a:rPr kumimoji="1" lang="en-US" altLang="zh-CN" sz="2800" b="1" baseline="-25000" dirty="0" smtClean="0"/>
              <a:t>MST</a:t>
            </a:r>
            <a:r>
              <a:rPr kumimoji="1" lang="zh-CN" altLang="en-US" sz="2800" b="1" dirty="0" smtClean="0">
                <a:latin typeface="Times New Roman" panose="02020603050405020304" pitchFamily="18" charset="0"/>
              </a:rPr>
              <a:t>中；</a:t>
            </a:r>
          </a:p>
          <a:p>
            <a:pPr algn="just" eaLnBrk="1" hangingPunct="1">
              <a:buFont typeface="Wingdings" panose="05000000000000000000" pitchFamily="2" charset="2"/>
              <a:buNone/>
              <a:defRPr/>
            </a:pPr>
            <a:r>
              <a:rPr kumimoji="1" lang="zh-CN" altLang="en-US" sz="2800" b="1" dirty="0" smtClean="0">
                <a:latin typeface="Times New Roman" panose="02020603050405020304" pitchFamily="18" charset="0"/>
              </a:rPr>
              <a:t>                     边数加</a:t>
            </a:r>
            <a:r>
              <a:rPr kumimoji="1" lang="en-US" altLang="zh-CN" sz="2800" b="1" dirty="0" smtClean="0">
                <a:latin typeface="Times New Roman" panose="02020603050405020304" pitchFamily="18" charset="0"/>
              </a:rPr>
              <a:t>1</a:t>
            </a:r>
            <a:r>
              <a:rPr kumimoji="1" lang="zh-CN" altLang="en-US" sz="2800" b="1" dirty="0" smtClean="0">
                <a:latin typeface="Times New Roman" panose="02020603050405020304" pitchFamily="18" charset="0"/>
              </a:rPr>
              <a:t>；</a:t>
            </a:r>
          </a:p>
          <a:p>
            <a:pPr algn="just" eaLnBrk="1" hangingPunct="1">
              <a:buFont typeface="Wingdings" panose="05000000000000000000" pitchFamily="2" charset="2"/>
              <a:buNone/>
              <a:defRPr/>
            </a:pPr>
            <a:r>
              <a:rPr kumimoji="1" lang="zh-CN" altLang="en-US" sz="2800" b="1" dirty="0" smtClean="0">
                <a:latin typeface="Times New Roman" panose="02020603050405020304" pitchFamily="18" charset="0"/>
              </a:rPr>
              <a:t>               </a:t>
            </a:r>
            <a:r>
              <a:rPr kumimoji="1" lang="en-US" altLang="zh-CN" sz="2800" b="1" dirty="0" smtClean="0">
                <a:latin typeface="Times New Roman" panose="02020603050405020304" pitchFamily="18" charset="0"/>
              </a:rPr>
              <a:t>}</a:t>
            </a:r>
          </a:p>
          <a:p>
            <a:pPr algn="just" eaLnBrk="1" hangingPunct="1">
              <a:buFont typeface="Wingdings" panose="05000000000000000000" pitchFamily="2" charset="2"/>
              <a:buNone/>
              <a:defRPr/>
            </a:pPr>
            <a:r>
              <a:rPr kumimoji="1" lang="en-US" altLang="zh-CN" sz="2800" b="1" dirty="0" smtClean="0">
                <a:latin typeface="Times New Roman" panose="02020603050405020304" pitchFamily="18" charset="0"/>
              </a:rPr>
              <a:t>            }</a:t>
            </a:r>
            <a:endParaRPr kumimoji="1" lang="en-US" altLang="zh-CN" sz="2800" b="1" dirty="0" smtClean="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noChangeArrowheads="1"/>
          </p:cNvSpPr>
          <p:nvPr>
            <p:ph type="title"/>
          </p:nvPr>
        </p:nvSpPr>
        <p:spPr>
          <a:xfrm>
            <a:off x="251520" y="116632"/>
            <a:ext cx="7793037" cy="779810"/>
          </a:xfrm>
        </p:spPr>
        <p:txBody>
          <a:bodyPr/>
          <a:lstStyle/>
          <a:p>
            <a:pPr eaLnBrk="1" hangingPunct="1"/>
            <a:r>
              <a:rPr lang="en-US" altLang="zh-CN" b="1" dirty="0" err="1" smtClean="0">
                <a:solidFill>
                  <a:srgbClr val="0000FF"/>
                </a:solidFill>
                <a:latin typeface="Times New Roman" panose="02020603050405020304" pitchFamily="18" charset="0"/>
                <a:cs typeface="Times New Roman" panose="02020603050405020304" pitchFamily="18" charset="0"/>
              </a:rPr>
              <a:t>Kruskal</a:t>
            </a:r>
            <a:r>
              <a:rPr lang="zh-CN" altLang="en-US" b="1" dirty="0" smtClean="0">
                <a:solidFill>
                  <a:srgbClr val="0000FF"/>
                </a:solidFill>
                <a:latin typeface="Times New Roman" panose="02020603050405020304" pitchFamily="18" charset="0"/>
                <a:cs typeface="Times New Roman" panose="02020603050405020304" pitchFamily="18" charset="0"/>
              </a:rPr>
              <a:t>算法设计</a:t>
            </a:r>
          </a:p>
        </p:txBody>
      </p:sp>
      <p:sp>
        <p:nvSpPr>
          <p:cNvPr id="172035" name="内容占位符 2"/>
          <p:cNvSpPr>
            <a:spLocks noGrp="1" noChangeArrowheads="1"/>
          </p:cNvSpPr>
          <p:nvPr>
            <p:ph idx="1"/>
          </p:nvPr>
        </p:nvSpPr>
        <p:spPr>
          <a:xfrm>
            <a:off x="395536" y="1628800"/>
            <a:ext cx="8208912" cy="4114800"/>
          </a:xfrm>
        </p:spPr>
        <p:txBody>
          <a:bodyPr/>
          <a:lstStyle/>
          <a:p>
            <a:pPr lvl="1" eaLnBrk="1" hangingPunct="1">
              <a:lnSpc>
                <a:spcPct val="90000"/>
              </a:lnSpc>
              <a:defRPr/>
            </a:pPr>
            <a:r>
              <a:rPr kumimoji="1" lang="zh-CN" altLang="en-US" b="1" dirty="0" smtClean="0">
                <a:latin typeface="Times New Roman" panose="02020603050405020304" pitchFamily="18" charset="0"/>
                <a:cs typeface="Times New Roman" panose="02020603050405020304" pitchFamily="18" charset="0"/>
              </a:rPr>
              <a:t>首先将</a:t>
            </a:r>
            <a:r>
              <a:rPr kumimoji="1" lang="en-US" altLang="zh-CN" b="1" dirty="0" smtClean="0">
                <a:latin typeface="Times New Roman" panose="02020603050405020304" pitchFamily="18" charset="0"/>
                <a:cs typeface="Times New Roman" panose="02020603050405020304" pitchFamily="18" charset="0"/>
              </a:rPr>
              <a:t>V(G)</a:t>
            </a:r>
            <a:r>
              <a:rPr kumimoji="1" lang="zh-CN" altLang="en-US" b="1" dirty="0" smtClean="0">
                <a:solidFill>
                  <a:srgbClr val="FF0000"/>
                </a:solidFill>
                <a:latin typeface="Times New Roman" panose="02020603050405020304" pitchFamily="18" charset="0"/>
                <a:cs typeface="Times New Roman" panose="02020603050405020304" pitchFamily="18" charset="0"/>
              </a:rPr>
              <a:t>分为</a:t>
            </a:r>
            <a:r>
              <a:rPr kumimoji="1" lang="en-US" altLang="zh-CN" b="1" dirty="0" smtClean="0">
                <a:solidFill>
                  <a:srgbClr val="FF0000"/>
                </a:solidFill>
                <a:latin typeface="Times New Roman" panose="02020603050405020304" pitchFamily="18" charset="0"/>
                <a:cs typeface="Times New Roman" panose="02020603050405020304" pitchFamily="18" charset="0"/>
              </a:rPr>
              <a:t>n</a:t>
            </a:r>
            <a:r>
              <a:rPr kumimoji="1" lang="zh-CN" altLang="en-US" b="1" dirty="0" smtClean="0">
                <a:solidFill>
                  <a:srgbClr val="FF0000"/>
                </a:solidFill>
                <a:latin typeface="Times New Roman" panose="02020603050405020304" pitchFamily="18" charset="0"/>
                <a:cs typeface="Times New Roman" panose="02020603050405020304" pitchFamily="18" charset="0"/>
              </a:rPr>
              <a:t>个等价类</a:t>
            </a:r>
            <a:r>
              <a:rPr kumimoji="1" lang="zh-CN" altLang="en-US" b="1" dirty="0" smtClean="0">
                <a:latin typeface="Times New Roman" panose="02020603050405020304" pitchFamily="18" charset="0"/>
                <a:cs typeface="Times New Roman" panose="02020603050405020304" pitchFamily="18" charset="0"/>
              </a:rPr>
              <a:t>，每个等价类包括一个顶点；</a:t>
            </a:r>
            <a:endParaRPr kumimoji="1" lang="en-US" altLang="zh-CN" b="1" dirty="0" smtClean="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zh-CN" altLang="en-US" b="1" dirty="0" smtClean="0">
              <a:latin typeface="Times New Roman" panose="02020603050405020304" pitchFamily="18" charset="0"/>
              <a:cs typeface="Times New Roman" panose="02020603050405020304" pitchFamily="18" charset="0"/>
            </a:endParaRPr>
          </a:p>
          <a:p>
            <a:pPr lvl="1" eaLnBrk="1" hangingPunct="1">
              <a:lnSpc>
                <a:spcPct val="90000"/>
              </a:lnSpc>
              <a:defRPr/>
            </a:pPr>
            <a:r>
              <a:rPr kumimoji="1" lang="zh-CN" altLang="en-US" b="1" dirty="0" smtClean="0">
                <a:latin typeface="Times New Roman" panose="02020603050405020304" pitchFamily="18" charset="0"/>
                <a:cs typeface="Times New Roman" panose="02020603050405020304" pitchFamily="18" charset="0"/>
              </a:rPr>
              <a:t>然后以权值的大小为顺序处理各条边，如果</a:t>
            </a:r>
            <a:r>
              <a:rPr kumimoji="1" lang="zh-CN" altLang="en-US" b="1" dirty="0" smtClean="0">
                <a:solidFill>
                  <a:srgbClr val="FF0000"/>
                </a:solidFill>
                <a:latin typeface="Times New Roman" panose="02020603050405020304" pitchFamily="18" charset="0"/>
                <a:cs typeface="Times New Roman" panose="02020603050405020304" pitchFamily="18" charset="0"/>
              </a:rPr>
              <a:t>某条边连接两个不同等价类的顶点，则这条边被添加到</a:t>
            </a:r>
            <a:r>
              <a:rPr kumimoji="1" lang="en-US" altLang="zh-CN" b="1" dirty="0" smtClean="0">
                <a:solidFill>
                  <a:srgbClr val="FF0000"/>
                </a:solidFill>
                <a:latin typeface="Times New Roman" panose="02020603050405020304" pitchFamily="18" charset="0"/>
                <a:cs typeface="Times New Roman" panose="02020603050405020304" pitchFamily="18" charset="0"/>
              </a:rPr>
              <a:t>MST</a:t>
            </a:r>
            <a:r>
              <a:rPr kumimoji="1" lang="zh-CN" altLang="en-US" b="1" dirty="0" smtClean="0">
                <a:latin typeface="Times New Roman" panose="02020603050405020304" pitchFamily="18" charset="0"/>
                <a:cs typeface="Times New Roman" panose="02020603050405020304" pitchFamily="18" charset="0"/>
              </a:rPr>
              <a:t>（</a:t>
            </a:r>
            <a:r>
              <a:rPr kumimoji="1" lang="zh-CN" altLang="en-US" b="1" dirty="0" smtClean="0">
                <a:solidFill>
                  <a:srgbClr val="FF0000"/>
                </a:solidFill>
                <a:latin typeface="Times New Roman" panose="02020603050405020304" pitchFamily="18" charset="0"/>
                <a:cs typeface="Times New Roman" panose="02020603050405020304" pitchFamily="18" charset="0"/>
              </a:rPr>
              <a:t>选取的边不与前面选取的边构成回路），两个等价类被合并为一个</a:t>
            </a:r>
            <a:r>
              <a:rPr kumimoji="1" lang="zh-CN" altLang="en-US" b="1" dirty="0" smtClean="0">
                <a:latin typeface="Times New Roman" panose="02020603050405020304" pitchFamily="18" charset="0"/>
                <a:cs typeface="Times New Roman" panose="02020603050405020304" pitchFamily="18" charset="0"/>
              </a:rPr>
              <a:t>；</a:t>
            </a:r>
            <a:endParaRPr kumimoji="1" lang="en-US" altLang="zh-CN" b="1" dirty="0" smtClean="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zh-CN" altLang="en-US" b="1" dirty="0" smtClean="0">
              <a:latin typeface="Times New Roman" panose="02020603050405020304" pitchFamily="18" charset="0"/>
              <a:cs typeface="Times New Roman" panose="02020603050405020304" pitchFamily="18" charset="0"/>
            </a:endParaRPr>
          </a:p>
          <a:p>
            <a:pPr lvl="1" eaLnBrk="1" hangingPunct="1">
              <a:lnSpc>
                <a:spcPct val="90000"/>
              </a:lnSpc>
              <a:defRPr/>
            </a:pPr>
            <a:r>
              <a:rPr kumimoji="1" lang="zh-CN" altLang="en-US" b="1" dirty="0" smtClean="0">
                <a:latin typeface="Times New Roman" panose="02020603050405020304" pitchFamily="18" charset="0"/>
                <a:cs typeface="Times New Roman" panose="02020603050405020304" pitchFamily="18" charset="0"/>
              </a:rPr>
              <a:t>反复执行此过程，直到只剩下一个等价类。</a:t>
            </a:r>
          </a:p>
          <a:p>
            <a:pPr eaLnBrk="1" hangingPunct="1">
              <a:defRPr/>
            </a:pPr>
            <a:endParaRPr kumimoji="1" lang="zh-CN" altLang="en-US" b="1"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2"/>
          <p:cNvSpPr>
            <a:spLocks noChangeArrowheads="1"/>
          </p:cNvSpPr>
          <p:nvPr/>
        </p:nvSpPr>
        <p:spPr bwMode="auto">
          <a:xfrm>
            <a:off x="2514600" y="15700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a</a:t>
            </a:r>
            <a:endParaRPr lang="en-US" altLang="zh-CN"/>
          </a:p>
        </p:txBody>
      </p:sp>
      <p:sp>
        <p:nvSpPr>
          <p:cNvPr id="5" name="Oval 3"/>
          <p:cNvSpPr>
            <a:spLocks noChangeArrowheads="1"/>
          </p:cNvSpPr>
          <p:nvPr/>
        </p:nvSpPr>
        <p:spPr bwMode="auto">
          <a:xfrm>
            <a:off x="5334000" y="15700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b</a:t>
            </a:r>
            <a:endParaRPr lang="en-US" altLang="zh-CN"/>
          </a:p>
        </p:txBody>
      </p:sp>
      <p:sp>
        <p:nvSpPr>
          <p:cNvPr id="6" name="Oval 4"/>
          <p:cNvSpPr>
            <a:spLocks noChangeArrowheads="1"/>
          </p:cNvSpPr>
          <p:nvPr/>
        </p:nvSpPr>
        <p:spPr bwMode="auto">
          <a:xfrm>
            <a:off x="7086600" y="24082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c</a:t>
            </a:r>
            <a:endParaRPr lang="en-US" altLang="zh-CN"/>
          </a:p>
        </p:txBody>
      </p:sp>
      <p:sp>
        <p:nvSpPr>
          <p:cNvPr id="7" name="Oval 5"/>
          <p:cNvSpPr>
            <a:spLocks noChangeArrowheads="1"/>
          </p:cNvSpPr>
          <p:nvPr/>
        </p:nvSpPr>
        <p:spPr bwMode="auto">
          <a:xfrm>
            <a:off x="5562600" y="40846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d</a:t>
            </a:r>
            <a:endParaRPr lang="en-US" altLang="zh-CN"/>
          </a:p>
        </p:txBody>
      </p:sp>
      <p:sp>
        <p:nvSpPr>
          <p:cNvPr id="8" name="Oval 6"/>
          <p:cNvSpPr>
            <a:spLocks noChangeArrowheads="1"/>
          </p:cNvSpPr>
          <p:nvPr/>
        </p:nvSpPr>
        <p:spPr bwMode="auto">
          <a:xfrm>
            <a:off x="3886200" y="31702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e</a:t>
            </a:r>
            <a:endParaRPr lang="en-US" altLang="zh-CN"/>
          </a:p>
        </p:txBody>
      </p:sp>
      <p:sp>
        <p:nvSpPr>
          <p:cNvPr id="9" name="Oval 7"/>
          <p:cNvSpPr>
            <a:spLocks noChangeArrowheads="1"/>
          </p:cNvSpPr>
          <p:nvPr/>
        </p:nvSpPr>
        <p:spPr bwMode="auto">
          <a:xfrm>
            <a:off x="1905000" y="40846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g</a:t>
            </a:r>
            <a:endParaRPr lang="en-US" altLang="zh-CN"/>
          </a:p>
        </p:txBody>
      </p:sp>
      <p:sp>
        <p:nvSpPr>
          <p:cNvPr id="10" name="Oval 8"/>
          <p:cNvSpPr>
            <a:spLocks noChangeArrowheads="1"/>
          </p:cNvSpPr>
          <p:nvPr/>
        </p:nvSpPr>
        <p:spPr bwMode="auto">
          <a:xfrm>
            <a:off x="4191000" y="52276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f</a:t>
            </a:r>
            <a:endParaRPr lang="en-US" altLang="zh-CN"/>
          </a:p>
        </p:txBody>
      </p:sp>
      <p:sp>
        <p:nvSpPr>
          <p:cNvPr id="11" name="Line 9"/>
          <p:cNvSpPr>
            <a:spLocks noChangeShapeType="1"/>
          </p:cNvSpPr>
          <p:nvPr/>
        </p:nvSpPr>
        <p:spPr bwMode="auto">
          <a:xfrm>
            <a:off x="3048000" y="1874838"/>
            <a:ext cx="2286000" cy="1587"/>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0"/>
          <p:cNvSpPr>
            <a:spLocks noChangeShapeType="1"/>
          </p:cNvSpPr>
          <p:nvPr/>
        </p:nvSpPr>
        <p:spPr bwMode="auto">
          <a:xfrm>
            <a:off x="2971800" y="2027238"/>
            <a:ext cx="9906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p:cNvSpPr>
            <a:spLocks noChangeShapeType="1"/>
          </p:cNvSpPr>
          <p:nvPr/>
        </p:nvSpPr>
        <p:spPr bwMode="auto">
          <a:xfrm flipH="1">
            <a:off x="4343400" y="2027238"/>
            <a:ext cx="10668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2"/>
          <p:cNvSpPr>
            <a:spLocks noChangeShapeType="1"/>
          </p:cNvSpPr>
          <p:nvPr/>
        </p:nvSpPr>
        <p:spPr bwMode="auto">
          <a:xfrm flipH="1">
            <a:off x="2209800" y="2027238"/>
            <a:ext cx="457200" cy="20574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3"/>
          <p:cNvSpPr>
            <a:spLocks noChangeShapeType="1"/>
          </p:cNvSpPr>
          <p:nvPr/>
        </p:nvSpPr>
        <p:spPr bwMode="auto">
          <a:xfrm flipV="1">
            <a:off x="2438400" y="3551238"/>
            <a:ext cx="1524000" cy="7620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4"/>
          <p:cNvSpPr>
            <a:spLocks noChangeShapeType="1"/>
          </p:cNvSpPr>
          <p:nvPr/>
        </p:nvSpPr>
        <p:spPr bwMode="auto">
          <a:xfrm>
            <a:off x="4419600" y="3551238"/>
            <a:ext cx="12192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5"/>
          <p:cNvSpPr>
            <a:spLocks noChangeShapeType="1"/>
          </p:cNvSpPr>
          <p:nvPr/>
        </p:nvSpPr>
        <p:spPr bwMode="auto">
          <a:xfrm>
            <a:off x="5867400" y="1874838"/>
            <a:ext cx="12954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6"/>
          <p:cNvSpPr>
            <a:spLocks noChangeShapeType="1"/>
          </p:cNvSpPr>
          <p:nvPr/>
        </p:nvSpPr>
        <p:spPr bwMode="auto">
          <a:xfrm flipH="1">
            <a:off x="6019800" y="2865438"/>
            <a:ext cx="1143000" cy="13716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p:cNvSpPr>
            <a:spLocks noChangeShapeType="1"/>
          </p:cNvSpPr>
          <p:nvPr/>
        </p:nvSpPr>
        <p:spPr bwMode="auto">
          <a:xfrm>
            <a:off x="5638800" y="2103438"/>
            <a:ext cx="152400" cy="1981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8"/>
          <p:cNvSpPr>
            <a:spLocks noChangeShapeType="1"/>
          </p:cNvSpPr>
          <p:nvPr/>
        </p:nvSpPr>
        <p:spPr bwMode="auto">
          <a:xfrm>
            <a:off x="2362200" y="4541838"/>
            <a:ext cx="18288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9"/>
          <p:cNvSpPr>
            <a:spLocks noChangeShapeType="1"/>
          </p:cNvSpPr>
          <p:nvPr/>
        </p:nvSpPr>
        <p:spPr bwMode="auto">
          <a:xfrm flipH="1">
            <a:off x="4724400" y="4541838"/>
            <a:ext cx="9144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Text Box 20"/>
          <p:cNvSpPr txBox="1">
            <a:spLocks noChangeArrowheads="1"/>
          </p:cNvSpPr>
          <p:nvPr/>
        </p:nvSpPr>
        <p:spPr bwMode="auto">
          <a:xfrm>
            <a:off x="3717925" y="137160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19</a:t>
            </a:r>
            <a:endParaRPr lang="en-US" altLang="zh-CN"/>
          </a:p>
        </p:txBody>
      </p:sp>
      <p:sp>
        <p:nvSpPr>
          <p:cNvPr id="23" name="Text Box 21"/>
          <p:cNvSpPr txBox="1">
            <a:spLocks noChangeArrowheads="1"/>
          </p:cNvSpPr>
          <p:nvPr/>
        </p:nvSpPr>
        <p:spPr bwMode="auto">
          <a:xfrm>
            <a:off x="6248400" y="16764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5</a:t>
            </a:r>
            <a:endParaRPr lang="en-US" altLang="zh-CN">
              <a:solidFill>
                <a:schemeClr val="tx2"/>
              </a:solidFill>
            </a:endParaRPr>
          </a:p>
        </p:txBody>
      </p:sp>
      <p:sp>
        <p:nvSpPr>
          <p:cNvPr id="24" name="Text Box 22"/>
          <p:cNvSpPr txBox="1">
            <a:spLocks noChangeArrowheads="1"/>
          </p:cNvSpPr>
          <p:nvPr/>
        </p:nvSpPr>
        <p:spPr bwMode="auto">
          <a:xfrm>
            <a:off x="3352800" y="2255838"/>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14</a:t>
            </a:r>
            <a:endParaRPr lang="en-US" altLang="zh-CN"/>
          </a:p>
        </p:txBody>
      </p:sp>
      <p:sp>
        <p:nvSpPr>
          <p:cNvPr id="25" name="Text Box 23"/>
          <p:cNvSpPr txBox="1">
            <a:spLocks noChangeArrowheads="1"/>
          </p:cNvSpPr>
          <p:nvPr/>
        </p:nvSpPr>
        <p:spPr bwMode="auto">
          <a:xfrm>
            <a:off x="1905000" y="2732088"/>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18</a:t>
            </a:r>
            <a:endParaRPr lang="en-US" altLang="zh-CN" sz="3200"/>
          </a:p>
        </p:txBody>
      </p:sp>
      <p:sp>
        <p:nvSpPr>
          <p:cNvPr id="26" name="Text Box 24"/>
          <p:cNvSpPr txBox="1">
            <a:spLocks noChangeArrowheads="1"/>
          </p:cNvSpPr>
          <p:nvPr/>
        </p:nvSpPr>
        <p:spPr bwMode="auto">
          <a:xfrm>
            <a:off x="2955925" y="4865688"/>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t>27</a:t>
            </a:r>
          </a:p>
        </p:txBody>
      </p:sp>
      <p:sp>
        <p:nvSpPr>
          <p:cNvPr id="27" name="Text Box 25"/>
          <p:cNvSpPr txBox="1">
            <a:spLocks noChangeArrowheads="1"/>
          </p:cNvSpPr>
          <p:nvPr/>
        </p:nvSpPr>
        <p:spPr bwMode="auto">
          <a:xfrm>
            <a:off x="2879725" y="3417888"/>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16</a:t>
            </a:r>
            <a:endParaRPr lang="en-US" altLang="zh-CN" sz="3200"/>
          </a:p>
        </p:txBody>
      </p:sp>
      <p:sp>
        <p:nvSpPr>
          <p:cNvPr id="28" name="Text Box 26"/>
          <p:cNvSpPr txBox="1">
            <a:spLocks noChangeArrowheads="1"/>
          </p:cNvSpPr>
          <p:nvPr/>
        </p:nvSpPr>
        <p:spPr bwMode="auto">
          <a:xfrm>
            <a:off x="4870450" y="34290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8</a:t>
            </a:r>
            <a:endParaRPr lang="en-US" altLang="zh-CN" sz="3200"/>
          </a:p>
        </p:txBody>
      </p:sp>
      <p:sp>
        <p:nvSpPr>
          <p:cNvPr id="29" name="Text Box 27"/>
          <p:cNvSpPr txBox="1">
            <a:spLocks noChangeArrowheads="1"/>
          </p:cNvSpPr>
          <p:nvPr/>
        </p:nvSpPr>
        <p:spPr bwMode="auto">
          <a:xfrm>
            <a:off x="4953000" y="4846638"/>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21</a:t>
            </a:r>
            <a:endParaRPr lang="en-US" altLang="zh-CN" sz="3200"/>
          </a:p>
        </p:txBody>
      </p:sp>
      <p:sp>
        <p:nvSpPr>
          <p:cNvPr id="30" name="Text Box 28"/>
          <p:cNvSpPr txBox="1">
            <a:spLocks noChangeArrowheads="1"/>
          </p:cNvSpPr>
          <p:nvPr/>
        </p:nvSpPr>
        <p:spPr bwMode="auto">
          <a:xfrm>
            <a:off x="6384925" y="3494088"/>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3</a:t>
            </a:r>
            <a:endParaRPr lang="en-US" altLang="zh-CN" sz="3200"/>
          </a:p>
        </p:txBody>
      </p:sp>
      <p:sp>
        <p:nvSpPr>
          <p:cNvPr id="31" name="Oval 29"/>
          <p:cNvSpPr>
            <a:spLocks noChangeArrowheads="1"/>
          </p:cNvSpPr>
          <p:nvPr/>
        </p:nvSpPr>
        <p:spPr bwMode="auto">
          <a:xfrm>
            <a:off x="2514600" y="15700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a</a:t>
            </a:r>
            <a:endParaRPr lang="en-US" altLang="zh-CN"/>
          </a:p>
        </p:txBody>
      </p:sp>
      <p:sp>
        <p:nvSpPr>
          <p:cNvPr id="32" name="Line 30"/>
          <p:cNvSpPr>
            <a:spLocks noChangeShapeType="1"/>
          </p:cNvSpPr>
          <p:nvPr/>
        </p:nvSpPr>
        <p:spPr bwMode="auto">
          <a:xfrm>
            <a:off x="2971800" y="2027238"/>
            <a:ext cx="990600" cy="1219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Oval 31"/>
          <p:cNvSpPr>
            <a:spLocks noChangeArrowheads="1"/>
          </p:cNvSpPr>
          <p:nvPr/>
        </p:nvSpPr>
        <p:spPr bwMode="auto">
          <a:xfrm>
            <a:off x="3886200" y="31702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e</a:t>
            </a:r>
            <a:endParaRPr lang="en-US" altLang="zh-CN"/>
          </a:p>
        </p:txBody>
      </p:sp>
      <p:sp>
        <p:nvSpPr>
          <p:cNvPr id="34" name="Line 32"/>
          <p:cNvSpPr>
            <a:spLocks noChangeShapeType="1"/>
          </p:cNvSpPr>
          <p:nvPr/>
        </p:nvSpPr>
        <p:spPr bwMode="auto">
          <a:xfrm>
            <a:off x="4419600" y="3551238"/>
            <a:ext cx="12192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Text Box 33"/>
          <p:cNvSpPr txBox="1">
            <a:spLocks noChangeArrowheads="1"/>
          </p:cNvSpPr>
          <p:nvPr/>
        </p:nvSpPr>
        <p:spPr bwMode="auto">
          <a:xfrm>
            <a:off x="4495800" y="205740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12</a:t>
            </a:r>
            <a:endParaRPr lang="en-US" altLang="zh-CN" sz="3200"/>
          </a:p>
        </p:txBody>
      </p:sp>
      <p:sp>
        <p:nvSpPr>
          <p:cNvPr id="36" name="Oval 34"/>
          <p:cNvSpPr>
            <a:spLocks noChangeArrowheads="1"/>
          </p:cNvSpPr>
          <p:nvPr/>
        </p:nvSpPr>
        <p:spPr bwMode="auto">
          <a:xfrm>
            <a:off x="5562600" y="40846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d</a:t>
            </a:r>
            <a:endParaRPr lang="en-US" altLang="zh-CN"/>
          </a:p>
        </p:txBody>
      </p:sp>
      <p:sp>
        <p:nvSpPr>
          <p:cNvPr id="37" name="Line 35"/>
          <p:cNvSpPr>
            <a:spLocks noChangeShapeType="1"/>
          </p:cNvSpPr>
          <p:nvPr/>
        </p:nvSpPr>
        <p:spPr bwMode="auto">
          <a:xfrm flipH="1">
            <a:off x="6019800" y="2865438"/>
            <a:ext cx="1143000" cy="13716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36"/>
          <p:cNvSpPr>
            <a:spLocks noChangeArrowheads="1"/>
          </p:cNvSpPr>
          <p:nvPr/>
        </p:nvSpPr>
        <p:spPr bwMode="auto">
          <a:xfrm>
            <a:off x="7086600" y="24082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c</a:t>
            </a:r>
            <a:endParaRPr lang="en-US" altLang="zh-CN"/>
          </a:p>
        </p:txBody>
      </p:sp>
      <p:sp>
        <p:nvSpPr>
          <p:cNvPr id="39" name="Line 37"/>
          <p:cNvSpPr>
            <a:spLocks noChangeShapeType="1"/>
          </p:cNvSpPr>
          <p:nvPr/>
        </p:nvSpPr>
        <p:spPr bwMode="auto">
          <a:xfrm>
            <a:off x="5867400" y="1874838"/>
            <a:ext cx="12954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38"/>
          <p:cNvSpPr>
            <a:spLocks noChangeArrowheads="1"/>
          </p:cNvSpPr>
          <p:nvPr/>
        </p:nvSpPr>
        <p:spPr bwMode="auto">
          <a:xfrm>
            <a:off x="5334000" y="15700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b</a:t>
            </a:r>
            <a:endParaRPr lang="en-US" altLang="zh-CN"/>
          </a:p>
        </p:txBody>
      </p:sp>
      <p:sp>
        <p:nvSpPr>
          <p:cNvPr id="41" name="Line 39"/>
          <p:cNvSpPr>
            <a:spLocks noChangeShapeType="1"/>
          </p:cNvSpPr>
          <p:nvPr/>
        </p:nvSpPr>
        <p:spPr bwMode="auto">
          <a:xfrm flipV="1">
            <a:off x="2438400" y="3551238"/>
            <a:ext cx="1524000" cy="7620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40"/>
          <p:cNvSpPr>
            <a:spLocks noChangeArrowheads="1"/>
          </p:cNvSpPr>
          <p:nvPr/>
        </p:nvSpPr>
        <p:spPr bwMode="auto">
          <a:xfrm>
            <a:off x="1905000" y="40846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g</a:t>
            </a:r>
            <a:endParaRPr lang="en-US" altLang="zh-CN"/>
          </a:p>
        </p:txBody>
      </p:sp>
      <p:sp>
        <p:nvSpPr>
          <p:cNvPr id="43" name="Line 41"/>
          <p:cNvSpPr>
            <a:spLocks noChangeShapeType="1"/>
          </p:cNvSpPr>
          <p:nvPr/>
        </p:nvSpPr>
        <p:spPr bwMode="auto">
          <a:xfrm flipH="1">
            <a:off x="4724400" y="4541838"/>
            <a:ext cx="914400" cy="838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Oval 42"/>
          <p:cNvSpPr>
            <a:spLocks noChangeArrowheads="1"/>
          </p:cNvSpPr>
          <p:nvPr/>
        </p:nvSpPr>
        <p:spPr bwMode="auto">
          <a:xfrm>
            <a:off x="4191000" y="5227638"/>
            <a:ext cx="533400" cy="533400"/>
          </a:xfrm>
          <a:prstGeom prst="ellipse">
            <a:avLst/>
          </a:prstGeom>
          <a:solidFill>
            <a:srgbClr val="FFFF99"/>
          </a:solidFill>
          <a:ln w="28575"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f</a:t>
            </a:r>
            <a:endParaRPr lang="en-US" altLang="zh-CN"/>
          </a:p>
        </p:txBody>
      </p:sp>
      <p:sp>
        <p:nvSpPr>
          <p:cNvPr id="45" name="Text Box 43"/>
          <p:cNvSpPr txBox="1">
            <a:spLocks noChangeArrowheads="1"/>
          </p:cNvSpPr>
          <p:nvPr/>
        </p:nvSpPr>
        <p:spPr bwMode="auto">
          <a:xfrm>
            <a:off x="5699125" y="2579688"/>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7</a:t>
            </a:r>
            <a:endParaRPr lang="en-US" altLang="zh-CN" sz="3200"/>
          </a:p>
        </p:txBody>
      </p:sp>
      <p:sp>
        <p:nvSpPr>
          <p:cNvPr id="46" name="Text Box 44"/>
          <p:cNvSpPr txBox="1">
            <a:spLocks noChangeArrowheads="1"/>
          </p:cNvSpPr>
          <p:nvPr/>
        </p:nvSpPr>
        <p:spPr bwMode="auto">
          <a:xfrm>
            <a:off x="3352800" y="2255838"/>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14</a:t>
            </a:r>
            <a:endParaRPr lang="en-US" altLang="zh-CN">
              <a:solidFill>
                <a:srgbClr val="FF0000"/>
              </a:solidFill>
            </a:endParaRPr>
          </a:p>
        </p:txBody>
      </p:sp>
      <p:sp>
        <p:nvSpPr>
          <p:cNvPr id="47" name="Text Box 45"/>
          <p:cNvSpPr txBox="1">
            <a:spLocks noChangeArrowheads="1"/>
          </p:cNvSpPr>
          <p:nvPr/>
        </p:nvSpPr>
        <p:spPr bwMode="auto">
          <a:xfrm>
            <a:off x="4870450" y="34290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8</a:t>
            </a:r>
            <a:endParaRPr lang="en-US" altLang="zh-CN" sz="3200"/>
          </a:p>
        </p:txBody>
      </p:sp>
      <p:sp>
        <p:nvSpPr>
          <p:cNvPr id="48" name="Text Box 46"/>
          <p:cNvSpPr txBox="1">
            <a:spLocks noChangeArrowheads="1"/>
          </p:cNvSpPr>
          <p:nvPr/>
        </p:nvSpPr>
        <p:spPr bwMode="auto">
          <a:xfrm>
            <a:off x="6248400" y="16764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5</a:t>
            </a:r>
            <a:endParaRPr lang="en-US" altLang="zh-CN">
              <a:solidFill>
                <a:schemeClr val="tx2"/>
              </a:solidFill>
            </a:endParaRPr>
          </a:p>
        </p:txBody>
      </p:sp>
      <p:sp>
        <p:nvSpPr>
          <p:cNvPr id="49" name="Text Box 47"/>
          <p:cNvSpPr txBox="1">
            <a:spLocks noChangeArrowheads="1"/>
          </p:cNvSpPr>
          <p:nvPr/>
        </p:nvSpPr>
        <p:spPr bwMode="auto">
          <a:xfrm>
            <a:off x="6394450" y="35052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3</a:t>
            </a:r>
            <a:endParaRPr lang="en-US" altLang="zh-CN" sz="3200"/>
          </a:p>
        </p:txBody>
      </p:sp>
      <p:sp>
        <p:nvSpPr>
          <p:cNvPr id="50" name="Text Box 48"/>
          <p:cNvSpPr txBox="1">
            <a:spLocks noChangeArrowheads="1"/>
          </p:cNvSpPr>
          <p:nvPr/>
        </p:nvSpPr>
        <p:spPr bwMode="auto">
          <a:xfrm>
            <a:off x="2895600" y="3398838"/>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16</a:t>
            </a:r>
          </a:p>
        </p:txBody>
      </p:sp>
      <p:sp>
        <p:nvSpPr>
          <p:cNvPr id="51" name="Text Box 49"/>
          <p:cNvSpPr txBox="1">
            <a:spLocks noChangeArrowheads="1"/>
          </p:cNvSpPr>
          <p:nvPr/>
        </p:nvSpPr>
        <p:spPr bwMode="auto">
          <a:xfrm>
            <a:off x="4953000" y="4846638"/>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21</a:t>
            </a:r>
            <a:endParaRPr lang="en-US" altLang="zh-CN" sz="3200"/>
          </a:p>
        </p:txBody>
      </p:sp>
      <p:sp>
        <p:nvSpPr>
          <p:cNvPr id="52" name="Text Box 50"/>
          <p:cNvSpPr txBox="1">
            <a:spLocks noChangeArrowheads="1"/>
          </p:cNvSpPr>
          <p:nvPr/>
        </p:nvSpPr>
        <p:spPr bwMode="auto">
          <a:xfrm>
            <a:off x="107504" y="260648"/>
            <a:ext cx="20313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3600" dirty="0">
                <a:solidFill>
                  <a:srgbClr val="000082"/>
                </a:solidFill>
                <a:latin typeface="楷体_GB2312" pitchFamily="1" charset="-122"/>
              </a:rPr>
              <a:t>课堂</a:t>
            </a:r>
            <a:r>
              <a:rPr lang="zh-CN" altLang="en-US" sz="3600" dirty="0" smtClean="0">
                <a:solidFill>
                  <a:srgbClr val="000082"/>
                </a:solidFill>
                <a:latin typeface="楷体_GB2312" pitchFamily="1" charset="-122"/>
              </a:rPr>
              <a:t>练习</a:t>
            </a:r>
            <a:endParaRPr lang="zh-CN" altLang="en-US" sz="3600" dirty="0"/>
          </a:p>
        </p:txBody>
      </p:sp>
      <p:sp>
        <p:nvSpPr>
          <p:cNvPr id="53" name="Line 51"/>
          <p:cNvSpPr>
            <a:spLocks noChangeShapeType="1"/>
          </p:cNvSpPr>
          <p:nvPr/>
        </p:nvSpPr>
        <p:spPr bwMode="auto">
          <a:xfrm>
            <a:off x="5638800" y="2103438"/>
            <a:ext cx="152400" cy="1981200"/>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52"/>
          <p:cNvSpPr>
            <a:spLocks noChangeShapeType="1"/>
          </p:cNvSpPr>
          <p:nvPr/>
        </p:nvSpPr>
        <p:spPr bwMode="auto">
          <a:xfrm flipH="1">
            <a:off x="4343400" y="2027238"/>
            <a:ext cx="1066800" cy="1219200"/>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53"/>
          <p:cNvSpPr>
            <a:spLocks noChangeShapeType="1"/>
          </p:cNvSpPr>
          <p:nvPr/>
        </p:nvSpPr>
        <p:spPr bwMode="auto">
          <a:xfrm flipH="1">
            <a:off x="2209800" y="2027238"/>
            <a:ext cx="457200" cy="2057400"/>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54"/>
          <p:cNvSpPr>
            <a:spLocks noChangeShapeType="1"/>
          </p:cNvSpPr>
          <p:nvPr/>
        </p:nvSpPr>
        <p:spPr bwMode="auto">
          <a:xfrm>
            <a:off x="3048000" y="1874838"/>
            <a:ext cx="2286000" cy="1587"/>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Text Box 55"/>
          <p:cNvSpPr txBox="1">
            <a:spLocks noChangeArrowheads="1"/>
          </p:cNvSpPr>
          <p:nvPr/>
        </p:nvSpPr>
        <p:spPr bwMode="auto">
          <a:xfrm>
            <a:off x="5715000" y="25908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7</a:t>
            </a:r>
            <a:endParaRPr lang="en-US" altLang="zh-CN" sz="3200"/>
          </a:p>
        </p:txBody>
      </p:sp>
      <p:sp>
        <p:nvSpPr>
          <p:cNvPr id="58" name="Text Box 56"/>
          <p:cNvSpPr txBox="1">
            <a:spLocks noChangeArrowheads="1"/>
          </p:cNvSpPr>
          <p:nvPr/>
        </p:nvSpPr>
        <p:spPr bwMode="auto">
          <a:xfrm>
            <a:off x="4495800" y="205740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12</a:t>
            </a:r>
            <a:endParaRPr lang="en-US" altLang="zh-CN" sz="3200"/>
          </a:p>
        </p:txBody>
      </p:sp>
      <p:sp>
        <p:nvSpPr>
          <p:cNvPr id="59" name="Text Box 57"/>
          <p:cNvSpPr txBox="1">
            <a:spLocks noChangeArrowheads="1"/>
          </p:cNvSpPr>
          <p:nvPr/>
        </p:nvSpPr>
        <p:spPr bwMode="auto">
          <a:xfrm>
            <a:off x="1905000" y="274320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18</a:t>
            </a:r>
            <a:endParaRPr lang="en-US" altLang="zh-CN" sz="3200"/>
          </a:p>
        </p:txBody>
      </p:sp>
      <p:sp>
        <p:nvSpPr>
          <p:cNvPr id="60" name="Text Box 58"/>
          <p:cNvSpPr txBox="1">
            <a:spLocks noChangeArrowheads="1"/>
          </p:cNvSpPr>
          <p:nvPr/>
        </p:nvSpPr>
        <p:spPr bwMode="auto">
          <a:xfrm>
            <a:off x="3733800" y="137160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19</a:t>
            </a:r>
            <a:endParaRPr lang="en-US" altLang="zh-CN"/>
          </a:p>
        </p:txBody>
      </p:sp>
      <p:pic>
        <p:nvPicPr>
          <p:cNvPr id="61"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927850" y="18458"/>
            <a:ext cx="2216150" cy="1477963"/>
          </a:xfrm>
        </p:spPr>
      </p:pic>
      <p:sp>
        <p:nvSpPr>
          <p:cNvPr id="62" name="文本框 61"/>
          <p:cNvSpPr txBox="1"/>
          <p:nvPr/>
        </p:nvSpPr>
        <p:spPr>
          <a:xfrm>
            <a:off x="8140700" y="1507331"/>
            <a:ext cx="977609" cy="1569660"/>
          </a:xfrm>
          <a:prstGeom prst="rect">
            <a:avLst/>
          </a:prstGeom>
          <a:noFill/>
        </p:spPr>
        <p:txBody>
          <a:bodyPr wrap="square" rtlCol="0">
            <a:spAutoFit/>
          </a:bodyPr>
          <a:lstStyle/>
          <a:p>
            <a:r>
              <a:rPr lang="en-US" altLang="zh-CN" dirty="0" smtClean="0"/>
              <a:t>1</a:t>
            </a:r>
            <a:r>
              <a:rPr lang="zh-CN" altLang="en-US" dirty="0" smtClean="0"/>
              <a:t>：</a:t>
            </a:r>
            <a:r>
              <a:rPr lang="en-US" altLang="zh-CN" dirty="0" smtClean="0"/>
              <a:t>a</a:t>
            </a:r>
          </a:p>
          <a:p>
            <a:r>
              <a:rPr lang="en-US" altLang="zh-CN" dirty="0" smtClean="0"/>
              <a:t>2</a:t>
            </a:r>
            <a:r>
              <a:rPr lang="zh-CN" altLang="en-US" dirty="0" smtClean="0"/>
              <a:t>：</a:t>
            </a:r>
            <a:r>
              <a:rPr lang="en-US" altLang="zh-CN" dirty="0" smtClean="0"/>
              <a:t>b</a:t>
            </a:r>
          </a:p>
          <a:p>
            <a:r>
              <a:rPr lang="en-US" altLang="zh-CN" dirty="0" smtClean="0"/>
              <a:t>3</a:t>
            </a:r>
            <a:r>
              <a:rPr lang="zh-CN" altLang="en-US" dirty="0" smtClean="0"/>
              <a:t>：</a:t>
            </a:r>
            <a:r>
              <a:rPr lang="en-US" altLang="zh-CN" dirty="0" smtClean="0"/>
              <a:t>c</a:t>
            </a:r>
          </a:p>
          <a:p>
            <a:r>
              <a:rPr lang="en-US" altLang="zh-CN" dirty="0" smtClean="0"/>
              <a:t>4</a:t>
            </a:r>
            <a:r>
              <a:rPr lang="zh-CN" altLang="en-US" dirty="0" smtClean="0"/>
              <a:t>：</a:t>
            </a:r>
            <a:r>
              <a:rPr lang="en-US" altLang="zh-CN" dirty="0" smtClean="0"/>
              <a:t>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4"/>
                                        </p:tgtEl>
                                        <p:attrNameLst>
                                          <p:attrName>style.visibility</p:attrName>
                                        </p:attrNameLst>
                                      </p:cBhvr>
                                      <p:to>
                                        <p:strVal val="visible"/>
                                      </p:to>
                                    </p:set>
                                  </p:childTnLst>
                                </p:cTn>
                              </p:par>
                            </p:childTnLst>
                          </p:cTn>
                        </p:par>
                        <p:par>
                          <p:cTn id="12" fill="hold" nodeType="afterGroup">
                            <p:stCondLst>
                              <p:cond delay="1000"/>
                            </p:stCondLst>
                            <p:childTnLst>
                              <p:par>
                                <p:cTn id="13" presetID="1" presetClass="entr" presetSubtype="0" fill="hold" grpId="0" nodeType="after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par>
                          <p:cTn id="15" fill="hold" nodeType="afterGroup">
                            <p:stCondLst>
                              <p:cond delay="1500"/>
                            </p:stCondLst>
                            <p:childTnLst>
                              <p:par>
                                <p:cTn id="16" presetID="1" presetClass="entr" presetSubtype="0" fill="hold" grpId="0" nodeType="afterEffect">
                                  <p:stCondLst>
                                    <p:cond delay="0"/>
                                  </p:stCondLst>
                                  <p:childTnLst>
                                    <p:set>
                                      <p:cBhvr>
                                        <p:cTn id="17" dur="1" fill="hold">
                                          <p:stCondLst>
                                            <p:cond delay="499"/>
                                          </p:stCondLst>
                                        </p:cTn>
                                        <p:tgtEl>
                                          <p:spTgt spid="6"/>
                                        </p:tgtEl>
                                        <p:attrNameLst>
                                          <p:attrName>style.visibility</p:attrName>
                                        </p:attrNameLst>
                                      </p:cBhvr>
                                      <p:to>
                                        <p:strVal val="visible"/>
                                      </p:to>
                                    </p:set>
                                  </p:childTnLst>
                                </p:cTn>
                              </p:par>
                            </p:childTnLst>
                          </p:cTn>
                        </p:par>
                        <p:par>
                          <p:cTn id="18" fill="hold" nodeType="afterGroup">
                            <p:stCondLst>
                              <p:cond delay="2000"/>
                            </p:stCondLst>
                            <p:childTnLst>
                              <p:par>
                                <p:cTn id="19" presetID="1" presetClass="entr" presetSubtype="0" fill="hold" grpId="0" nodeType="afterEffect">
                                  <p:stCondLst>
                                    <p:cond delay="0"/>
                                  </p:stCondLst>
                                  <p:childTnLst>
                                    <p:set>
                                      <p:cBhvr>
                                        <p:cTn id="20" dur="1" fill="hold">
                                          <p:stCondLst>
                                            <p:cond delay="499"/>
                                          </p:stCondLst>
                                        </p:cTn>
                                        <p:tgtEl>
                                          <p:spTgt spid="7"/>
                                        </p:tgtEl>
                                        <p:attrNameLst>
                                          <p:attrName>style.visibility</p:attrName>
                                        </p:attrNameLst>
                                      </p:cBhvr>
                                      <p:to>
                                        <p:strVal val="visible"/>
                                      </p:to>
                                    </p:set>
                                  </p:childTnLst>
                                </p:cTn>
                              </p:par>
                            </p:childTnLst>
                          </p:cTn>
                        </p:par>
                        <p:par>
                          <p:cTn id="21" fill="hold" nodeType="afterGroup">
                            <p:stCondLst>
                              <p:cond delay="2500"/>
                            </p:stCondLst>
                            <p:childTnLst>
                              <p:par>
                                <p:cTn id="22" presetID="1" presetClass="entr" presetSubtype="0" fill="hold" grpId="0" nodeType="afterEffect">
                                  <p:stCondLst>
                                    <p:cond delay="0"/>
                                  </p:stCondLst>
                                  <p:childTnLst>
                                    <p:set>
                                      <p:cBhvr>
                                        <p:cTn id="23" dur="1" fill="hold">
                                          <p:stCondLst>
                                            <p:cond delay="499"/>
                                          </p:stCondLst>
                                        </p:cTn>
                                        <p:tgtEl>
                                          <p:spTgt spid="8"/>
                                        </p:tgtEl>
                                        <p:attrNameLst>
                                          <p:attrName>style.visibility</p:attrName>
                                        </p:attrNameLst>
                                      </p:cBhvr>
                                      <p:to>
                                        <p:strVal val="visible"/>
                                      </p:to>
                                    </p:set>
                                  </p:childTnLst>
                                </p:cTn>
                              </p:par>
                            </p:childTnLst>
                          </p:cTn>
                        </p:par>
                        <p:par>
                          <p:cTn id="24" fill="hold" nodeType="afterGroup">
                            <p:stCondLst>
                              <p:cond delay="3000"/>
                            </p:stCondLst>
                            <p:childTnLst>
                              <p:par>
                                <p:cTn id="25" presetID="1" presetClass="entr" presetSubtype="0" fill="hold" grpId="0" nodeType="afterEffect">
                                  <p:stCondLst>
                                    <p:cond delay="0"/>
                                  </p:stCondLst>
                                  <p:childTnLst>
                                    <p:set>
                                      <p:cBhvr>
                                        <p:cTn id="26" dur="1" fill="hold">
                                          <p:stCondLst>
                                            <p:cond delay="499"/>
                                          </p:stCondLst>
                                        </p:cTn>
                                        <p:tgtEl>
                                          <p:spTgt spid="9"/>
                                        </p:tgtEl>
                                        <p:attrNameLst>
                                          <p:attrName>style.visibility</p:attrName>
                                        </p:attrNameLst>
                                      </p:cBhvr>
                                      <p:to>
                                        <p:strVal val="visible"/>
                                      </p:to>
                                    </p:set>
                                  </p:childTnLst>
                                </p:cTn>
                              </p:par>
                            </p:childTnLst>
                          </p:cTn>
                        </p:par>
                        <p:par>
                          <p:cTn id="27" fill="hold" nodeType="afterGroup">
                            <p:stCondLst>
                              <p:cond delay="3500"/>
                            </p:stCondLst>
                            <p:childTnLst>
                              <p:par>
                                <p:cTn id="28" presetID="1" presetClass="entr" presetSubtype="0" fill="hold" grpId="0" nodeType="afterEffect">
                                  <p:stCondLst>
                                    <p:cond delay="0"/>
                                  </p:stCondLst>
                                  <p:childTnLst>
                                    <p:set>
                                      <p:cBhvr>
                                        <p:cTn id="29" dur="1" fill="hold">
                                          <p:stCondLst>
                                            <p:cond delay="499"/>
                                          </p:stCondLst>
                                        </p:cTn>
                                        <p:tgtEl>
                                          <p:spTgt spid="10"/>
                                        </p:tgtEl>
                                        <p:attrNameLst>
                                          <p:attrName>style.visibility</p:attrName>
                                        </p:attrNameLst>
                                      </p:cBhvr>
                                      <p:to>
                                        <p:strVal val="visible"/>
                                      </p:to>
                                    </p:set>
                                  </p:childTnLst>
                                </p:cTn>
                              </p:par>
                            </p:childTnLst>
                          </p:cTn>
                        </p:par>
                        <p:par>
                          <p:cTn id="30" fill="hold" nodeType="afterGroup">
                            <p:stCondLst>
                              <p:cond delay="4000"/>
                            </p:stCondLst>
                            <p:childTnLst>
                              <p:par>
                                <p:cTn id="31" presetID="1" presetClass="entr" presetSubtype="0" fill="hold" grpId="0" nodeType="afterEffect">
                                  <p:stCondLst>
                                    <p:cond delay="0"/>
                                  </p:stCondLst>
                                  <p:childTnLst>
                                    <p:set>
                                      <p:cBhvr>
                                        <p:cTn id="32" dur="1" fill="hold">
                                          <p:stCondLst>
                                            <p:cond delay="499"/>
                                          </p:stCondLst>
                                        </p:cTn>
                                        <p:tgtEl>
                                          <p:spTgt spid="11"/>
                                        </p:tgtEl>
                                        <p:attrNameLst>
                                          <p:attrName>style.visibility</p:attrName>
                                        </p:attrNameLst>
                                      </p:cBhvr>
                                      <p:to>
                                        <p:strVal val="visible"/>
                                      </p:to>
                                    </p:set>
                                  </p:childTnLst>
                                </p:cTn>
                              </p:par>
                            </p:childTnLst>
                          </p:cTn>
                        </p:par>
                        <p:par>
                          <p:cTn id="33" fill="hold" nodeType="afterGroup">
                            <p:stCondLst>
                              <p:cond delay="4500"/>
                            </p:stCondLst>
                            <p:childTnLst>
                              <p:par>
                                <p:cTn id="34" presetID="1" presetClass="entr" presetSubtype="0" fill="hold" grpId="0" nodeType="afterEffect">
                                  <p:stCondLst>
                                    <p:cond delay="0"/>
                                  </p:stCondLst>
                                  <p:childTnLst>
                                    <p:set>
                                      <p:cBhvr>
                                        <p:cTn id="35" dur="1" fill="hold">
                                          <p:stCondLst>
                                            <p:cond delay="499"/>
                                          </p:stCondLst>
                                        </p:cTn>
                                        <p:tgtEl>
                                          <p:spTgt spid="12"/>
                                        </p:tgtEl>
                                        <p:attrNameLst>
                                          <p:attrName>style.visibility</p:attrName>
                                        </p:attrNameLst>
                                      </p:cBhvr>
                                      <p:to>
                                        <p:strVal val="visible"/>
                                      </p:to>
                                    </p:set>
                                  </p:childTnLst>
                                </p:cTn>
                              </p:par>
                            </p:childTnLst>
                          </p:cTn>
                        </p:par>
                        <p:par>
                          <p:cTn id="36" fill="hold" nodeType="afterGroup">
                            <p:stCondLst>
                              <p:cond delay="5000"/>
                            </p:stCondLst>
                            <p:childTnLst>
                              <p:par>
                                <p:cTn id="37" presetID="1" presetClass="entr" presetSubtype="0" fill="hold" grpId="0" nodeType="afterEffect">
                                  <p:stCondLst>
                                    <p:cond delay="0"/>
                                  </p:stCondLst>
                                  <p:childTnLst>
                                    <p:set>
                                      <p:cBhvr>
                                        <p:cTn id="38" dur="1" fill="hold">
                                          <p:stCondLst>
                                            <p:cond delay="499"/>
                                          </p:stCondLst>
                                        </p:cTn>
                                        <p:tgtEl>
                                          <p:spTgt spid="13"/>
                                        </p:tgtEl>
                                        <p:attrNameLst>
                                          <p:attrName>style.visibility</p:attrName>
                                        </p:attrNameLst>
                                      </p:cBhvr>
                                      <p:to>
                                        <p:strVal val="visible"/>
                                      </p:to>
                                    </p:set>
                                  </p:childTnLst>
                                </p:cTn>
                              </p:par>
                            </p:childTnLst>
                          </p:cTn>
                        </p:par>
                        <p:par>
                          <p:cTn id="39" fill="hold" nodeType="afterGroup">
                            <p:stCondLst>
                              <p:cond delay="5500"/>
                            </p:stCondLst>
                            <p:childTnLst>
                              <p:par>
                                <p:cTn id="40" presetID="1" presetClass="entr" presetSubtype="0" fill="hold" grpId="0" nodeType="afterEffect">
                                  <p:stCondLst>
                                    <p:cond delay="0"/>
                                  </p:stCondLst>
                                  <p:childTnLst>
                                    <p:set>
                                      <p:cBhvr>
                                        <p:cTn id="41" dur="1" fill="hold">
                                          <p:stCondLst>
                                            <p:cond delay="499"/>
                                          </p:stCondLst>
                                        </p:cTn>
                                        <p:tgtEl>
                                          <p:spTgt spid="14"/>
                                        </p:tgtEl>
                                        <p:attrNameLst>
                                          <p:attrName>style.visibility</p:attrName>
                                        </p:attrNameLst>
                                      </p:cBhvr>
                                      <p:to>
                                        <p:strVal val="visible"/>
                                      </p:to>
                                    </p:set>
                                  </p:childTnLst>
                                </p:cTn>
                              </p:par>
                            </p:childTnLst>
                          </p:cTn>
                        </p:par>
                        <p:par>
                          <p:cTn id="42" fill="hold" nodeType="afterGroup">
                            <p:stCondLst>
                              <p:cond delay="6000"/>
                            </p:stCondLst>
                            <p:childTnLst>
                              <p:par>
                                <p:cTn id="43" presetID="1" presetClass="entr" presetSubtype="0" fill="hold" grpId="0" nodeType="afterEffect">
                                  <p:stCondLst>
                                    <p:cond delay="0"/>
                                  </p:stCondLst>
                                  <p:childTnLst>
                                    <p:set>
                                      <p:cBhvr>
                                        <p:cTn id="44" dur="1" fill="hold">
                                          <p:stCondLst>
                                            <p:cond delay="499"/>
                                          </p:stCondLst>
                                        </p:cTn>
                                        <p:tgtEl>
                                          <p:spTgt spid="15"/>
                                        </p:tgtEl>
                                        <p:attrNameLst>
                                          <p:attrName>style.visibility</p:attrName>
                                        </p:attrNameLst>
                                      </p:cBhvr>
                                      <p:to>
                                        <p:strVal val="visible"/>
                                      </p:to>
                                    </p:set>
                                  </p:childTnLst>
                                </p:cTn>
                              </p:par>
                            </p:childTnLst>
                          </p:cTn>
                        </p:par>
                        <p:par>
                          <p:cTn id="45" fill="hold" nodeType="afterGroup">
                            <p:stCondLst>
                              <p:cond delay="6500"/>
                            </p:stCondLst>
                            <p:childTnLst>
                              <p:par>
                                <p:cTn id="46" presetID="1" presetClass="entr" presetSubtype="0" fill="hold" grpId="0" nodeType="afterEffect">
                                  <p:stCondLst>
                                    <p:cond delay="0"/>
                                  </p:stCondLst>
                                  <p:childTnLst>
                                    <p:set>
                                      <p:cBhvr>
                                        <p:cTn id="47" dur="1" fill="hold">
                                          <p:stCondLst>
                                            <p:cond delay="499"/>
                                          </p:stCondLst>
                                        </p:cTn>
                                        <p:tgtEl>
                                          <p:spTgt spid="16"/>
                                        </p:tgtEl>
                                        <p:attrNameLst>
                                          <p:attrName>style.visibility</p:attrName>
                                        </p:attrNameLst>
                                      </p:cBhvr>
                                      <p:to>
                                        <p:strVal val="visible"/>
                                      </p:to>
                                    </p:set>
                                  </p:childTnLst>
                                </p:cTn>
                              </p:par>
                            </p:childTnLst>
                          </p:cTn>
                        </p:par>
                        <p:par>
                          <p:cTn id="48" fill="hold" nodeType="afterGroup">
                            <p:stCondLst>
                              <p:cond delay="7000"/>
                            </p:stCondLst>
                            <p:childTnLst>
                              <p:par>
                                <p:cTn id="49" presetID="1" presetClass="entr" presetSubtype="0" fill="hold" grpId="0" nodeType="afterEffect">
                                  <p:stCondLst>
                                    <p:cond delay="0"/>
                                  </p:stCondLst>
                                  <p:childTnLst>
                                    <p:set>
                                      <p:cBhvr>
                                        <p:cTn id="50" dur="1" fill="hold">
                                          <p:stCondLst>
                                            <p:cond delay="499"/>
                                          </p:stCondLst>
                                        </p:cTn>
                                        <p:tgtEl>
                                          <p:spTgt spid="17"/>
                                        </p:tgtEl>
                                        <p:attrNameLst>
                                          <p:attrName>style.visibility</p:attrName>
                                        </p:attrNameLst>
                                      </p:cBhvr>
                                      <p:to>
                                        <p:strVal val="visible"/>
                                      </p:to>
                                    </p:set>
                                  </p:childTnLst>
                                </p:cTn>
                              </p:par>
                            </p:childTnLst>
                          </p:cTn>
                        </p:par>
                        <p:par>
                          <p:cTn id="51" fill="hold" nodeType="afterGroup">
                            <p:stCondLst>
                              <p:cond delay="7500"/>
                            </p:stCondLst>
                            <p:childTnLst>
                              <p:par>
                                <p:cTn id="52" presetID="1" presetClass="entr" presetSubtype="0" fill="hold" grpId="0" nodeType="afterEffect">
                                  <p:stCondLst>
                                    <p:cond delay="0"/>
                                  </p:stCondLst>
                                  <p:childTnLst>
                                    <p:set>
                                      <p:cBhvr>
                                        <p:cTn id="53" dur="1" fill="hold">
                                          <p:stCondLst>
                                            <p:cond delay="499"/>
                                          </p:stCondLst>
                                        </p:cTn>
                                        <p:tgtEl>
                                          <p:spTgt spid="18"/>
                                        </p:tgtEl>
                                        <p:attrNameLst>
                                          <p:attrName>style.visibility</p:attrName>
                                        </p:attrNameLst>
                                      </p:cBhvr>
                                      <p:to>
                                        <p:strVal val="visible"/>
                                      </p:to>
                                    </p:set>
                                  </p:childTnLst>
                                </p:cTn>
                              </p:par>
                            </p:childTnLst>
                          </p:cTn>
                        </p:par>
                        <p:par>
                          <p:cTn id="54" fill="hold" nodeType="afterGroup">
                            <p:stCondLst>
                              <p:cond delay="8000"/>
                            </p:stCondLst>
                            <p:childTnLst>
                              <p:par>
                                <p:cTn id="55" presetID="1" presetClass="entr" presetSubtype="0" fill="hold" grpId="0" nodeType="afterEffect">
                                  <p:stCondLst>
                                    <p:cond delay="0"/>
                                  </p:stCondLst>
                                  <p:childTnLst>
                                    <p:set>
                                      <p:cBhvr>
                                        <p:cTn id="56" dur="1" fill="hold">
                                          <p:stCondLst>
                                            <p:cond delay="499"/>
                                          </p:stCondLst>
                                        </p:cTn>
                                        <p:tgtEl>
                                          <p:spTgt spid="19"/>
                                        </p:tgtEl>
                                        <p:attrNameLst>
                                          <p:attrName>style.visibility</p:attrName>
                                        </p:attrNameLst>
                                      </p:cBhvr>
                                      <p:to>
                                        <p:strVal val="visible"/>
                                      </p:to>
                                    </p:set>
                                  </p:childTnLst>
                                </p:cTn>
                              </p:par>
                            </p:childTnLst>
                          </p:cTn>
                        </p:par>
                        <p:par>
                          <p:cTn id="57" fill="hold" nodeType="afterGroup">
                            <p:stCondLst>
                              <p:cond delay="8500"/>
                            </p:stCondLst>
                            <p:childTnLst>
                              <p:par>
                                <p:cTn id="58" presetID="1" presetClass="entr" presetSubtype="0" fill="hold" grpId="0" nodeType="afterEffect">
                                  <p:stCondLst>
                                    <p:cond delay="0"/>
                                  </p:stCondLst>
                                  <p:childTnLst>
                                    <p:set>
                                      <p:cBhvr>
                                        <p:cTn id="59" dur="1" fill="hold">
                                          <p:stCondLst>
                                            <p:cond delay="499"/>
                                          </p:stCondLst>
                                        </p:cTn>
                                        <p:tgtEl>
                                          <p:spTgt spid="20"/>
                                        </p:tgtEl>
                                        <p:attrNameLst>
                                          <p:attrName>style.visibility</p:attrName>
                                        </p:attrNameLst>
                                      </p:cBhvr>
                                      <p:to>
                                        <p:strVal val="visible"/>
                                      </p:to>
                                    </p:set>
                                  </p:childTnLst>
                                </p:cTn>
                              </p:par>
                            </p:childTnLst>
                          </p:cTn>
                        </p:par>
                        <p:par>
                          <p:cTn id="60" fill="hold" nodeType="afterGroup">
                            <p:stCondLst>
                              <p:cond delay="9000"/>
                            </p:stCondLst>
                            <p:childTnLst>
                              <p:par>
                                <p:cTn id="61" presetID="1" presetClass="entr" presetSubtype="0" fill="hold" grpId="0" nodeType="afterEffect">
                                  <p:stCondLst>
                                    <p:cond delay="0"/>
                                  </p:stCondLst>
                                  <p:childTnLst>
                                    <p:set>
                                      <p:cBhvr>
                                        <p:cTn id="62" dur="1" fill="hold">
                                          <p:stCondLst>
                                            <p:cond delay="499"/>
                                          </p:stCondLst>
                                        </p:cTn>
                                        <p:tgtEl>
                                          <p:spTgt spid="21"/>
                                        </p:tgtEl>
                                        <p:attrNameLst>
                                          <p:attrName>style.visibility</p:attrName>
                                        </p:attrNameLst>
                                      </p:cBhvr>
                                      <p:to>
                                        <p:strVal val="visible"/>
                                      </p:to>
                                    </p:set>
                                  </p:childTnLst>
                                </p:cTn>
                              </p:par>
                            </p:childTnLst>
                          </p:cTn>
                        </p:par>
                        <p:par>
                          <p:cTn id="63" fill="hold" nodeType="afterGroup">
                            <p:stCondLst>
                              <p:cond delay="9500"/>
                            </p:stCondLst>
                            <p:childTnLst>
                              <p:par>
                                <p:cTn id="64" presetID="1" presetClass="entr" presetSubtype="0" fill="hold" grpId="0" nodeType="afterEffect">
                                  <p:stCondLst>
                                    <p:cond delay="0"/>
                                  </p:stCondLst>
                                  <p:childTnLst>
                                    <p:set>
                                      <p:cBhvr>
                                        <p:cTn id="65" dur="1" fill="hold">
                                          <p:stCondLst>
                                            <p:cond delay="499"/>
                                          </p:stCondLst>
                                        </p:cTn>
                                        <p:tgtEl>
                                          <p:spTgt spid="22"/>
                                        </p:tgtEl>
                                        <p:attrNameLst>
                                          <p:attrName>style.visibility</p:attrName>
                                        </p:attrNameLst>
                                      </p:cBhvr>
                                      <p:to>
                                        <p:strVal val="visible"/>
                                      </p:to>
                                    </p:set>
                                  </p:childTnLst>
                                </p:cTn>
                              </p:par>
                            </p:childTnLst>
                          </p:cTn>
                        </p:par>
                        <p:par>
                          <p:cTn id="66" fill="hold" nodeType="afterGroup">
                            <p:stCondLst>
                              <p:cond delay="10000"/>
                            </p:stCondLst>
                            <p:childTnLst>
                              <p:par>
                                <p:cTn id="67" presetID="1" presetClass="entr" presetSubtype="0" fill="hold" grpId="0" nodeType="afterEffect">
                                  <p:stCondLst>
                                    <p:cond delay="0"/>
                                  </p:stCondLst>
                                  <p:childTnLst>
                                    <p:set>
                                      <p:cBhvr>
                                        <p:cTn id="68" dur="1" fill="hold">
                                          <p:stCondLst>
                                            <p:cond delay="499"/>
                                          </p:stCondLst>
                                        </p:cTn>
                                        <p:tgtEl>
                                          <p:spTgt spid="23"/>
                                        </p:tgtEl>
                                        <p:attrNameLst>
                                          <p:attrName>style.visibility</p:attrName>
                                        </p:attrNameLst>
                                      </p:cBhvr>
                                      <p:to>
                                        <p:strVal val="visible"/>
                                      </p:to>
                                    </p:set>
                                  </p:childTnLst>
                                </p:cTn>
                              </p:par>
                            </p:childTnLst>
                          </p:cTn>
                        </p:par>
                        <p:par>
                          <p:cTn id="69" fill="hold" nodeType="afterGroup">
                            <p:stCondLst>
                              <p:cond delay="10500"/>
                            </p:stCondLst>
                            <p:childTnLst>
                              <p:par>
                                <p:cTn id="70" presetID="1" presetClass="entr" presetSubtype="0" fill="hold" grpId="0" nodeType="afterEffect">
                                  <p:stCondLst>
                                    <p:cond delay="0"/>
                                  </p:stCondLst>
                                  <p:childTnLst>
                                    <p:set>
                                      <p:cBhvr>
                                        <p:cTn id="71" dur="1" fill="hold">
                                          <p:stCondLst>
                                            <p:cond delay="499"/>
                                          </p:stCondLst>
                                        </p:cTn>
                                        <p:tgtEl>
                                          <p:spTgt spid="24"/>
                                        </p:tgtEl>
                                        <p:attrNameLst>
                                          <p:attrName>style.visibility</p:attrName>
                                        </p:attrNameLst>
                                      </p:cBhvr>
                                      <p:to>
                                        <p:strVal val="visible"/>
                                      </p:to>
                                    </p:set>
                                  </p:childTnLst>
                                </p:cTn>
                              </p:par>
                            </p:childTnLst>
                          </p:cTn>
                        </p:par>
                        <p:par>
                          <p:cTn id="72" fill="hold" nodeType="afterGroup">
                            <p:stCondLst>
                              <p:cond delay="11000"/>
                            </p:stCondLst>
                            <p:childTnLst>
                              <p:par>
                                <p:cTn id="73" presetID="1" presetClass="entr" presetSubtype="0" fill="hold" grpId="0" nodeType="afterEffect">
                                  <p:stCondLst>
                                    <p:cond delay="0"/>
                                  </p:stCondLst>
                                  <p:childTnLst>
                                    <p:set>
                                      <p:cBhvr>
                                        <p:cTn id="74" dur="1" fill="hold">
                                          <p:stCondLst>
                                            <p:cond delay="499"/>
                                          </p:stCondLst>
                                        </p:cTn>
                                        <p:tgtEl>
                                          <p:spTgt spid="25"/>
                                        </p:tgtEl>
                                        <p:attrNameLst>
                                          <p:attrName>style.visibility</p:attrName>
                                        </p:attrNameLst>
                                      </p:cBhvr>
                                      <p:to>
                                        <p:strVal val="visible"/>
                                      </p:to>
                                    </p:set>
                                  </p:childTnLst>
                                </p:cTn>
                              </p:par>
                            </p:childTnLst>
                          </p:cTn>
                        </p:par>
                        <p:par>
                          <p:cTn id="75" fill="hold" nodeType="afterGroup">
                            <p:stCondLst>
                              <p:cond delay="11500"/>
                            </p:stCondLst>
                            <p:childTnLst>
                              <p:par>
                                <p:cTn id="76" presetID="1" presetClass="entr" presetSubtype="0" fill="hold" grpId="0" nodeType="afterEffect">
                                  <p:stCondLst>
                                    <p:cond delay="0"/>
                                  </p:stCondLst>
                                  <p:childTnLst>
                                    <p:set>
                                      <p:cBhvr>
                                        <p:cTn id="77" dur="1" fill="hold">
                                          <p:stCondLst>
                                            <p:cond delay="499"/>
                                          </p:stCondLst>
                                        </p:cTn>
                                        <p:tgtEl>
                                          <p:spTgt spid="26"/>
                                        </p:tgtEl>
                                        <p:attrNameLst>
                                          <p:attrName>style.visibility</p:attrName>
                                        </p:attrNameLst>
                                      </p:cBhvr>
                                      <p:to>
                                        <p:strVal val="visible"/>
                                      </p:to>
                                    </p:set>
                                  </p:childTnLst>
                                </p:cTn>
                              </p:par>
                            </p:childTnLst>
                          </p:cTn>
                        </p:par>
                        <p:par>
                          <p:cTn id="78" fill="hold" nodeType="afterGroup">
                            <p:stCondLst>
                              <p:cond delay="12000"/>
                            </p:stCondLst>
                            <p:childTnLst>
                              <p:par>
                                <p:cTn id="79" presetID="1" presetClass="entr" presetSubtype="0" fill="hold" grpId="0" nodeType="afterEffect">
                                  <p:stCondLst>
                                    <p:cond delay="0"/>
                                  </p:stCondLst>
                                  <p:childTnLst>
                                    <p:set>
                                      <p:cBhvr>
                                        <p:cTn id="80" dur="1" fill="hold">
                                          <p:stCondLst>
                                            <p:cond delay="499"/>
                                          </p:stCondLst>
                                        </p:cTn>
                                        <p:tgtEl>
                                          <p:spTgt spid="27"/>
                                        </p:tgtEl>
                                        <p:attrNameLst>
                                          <p:attrName>style.visibility</p:attrName>
                                        </p:attrNameLst>
                                      </p:cBhvr>
                                      <p:to>
                                        <p:strVal val="visible"/>
                                      </p:to>
                                    </p:set>
                                  </p:childTnLst>
                                </p:cTn>
                              </p:par>
                            </p:childTnLst>
                          </p:cTn>
                        </p:par>
                        <p:par>
                          <p:cTn id="81" fill="hold" nodeType="afterGroup">
                            <p:stCondLst>
                              <p:cond delay="12500"/>
                            </p:stCondLst>
                            <p:childTnLst>
                              <p:par>
                                <p:cTn id="82" presetID="1" presetClass="entr" presetSubtype="0" fill="hold" grpId="0" nodeType="afterEffect">
                                  <p:stCondLst>
                                    <p:cond delay="0"/>
                                  </p:stCondLst>
                                  <p:childTnLst>
                                    <p:set>
                                      <p:cBhvr>
                                        <p:cTn id="83" dur="1" fill="hold">
                                          <p:stCondLst>
                                            <p:cond delay="499"/>
                                          </p:stCondLst>
                                        </p:cTn>
                                        <p:tgtEl>
                                          <p:spTgt spid="29"/>
                                        </p:tgtEl>
                                        <p:attrNameLst>
                                          <p:attrName>style.visibility</p:attrName>
                                        </p:attrNameLst>
                                      </p:cBhvr>
                                      <p:to>
                                        <p:strVal val="visible"/>
                                      </p:to>
                                    </p:set>
                                  </p:childTnLst>
                                </p:cTn>
                              </p:par>
                            </p:childTnLst>
                          </p:cTn>
                        </p:par>
                        <p:par>
                          <p:cTn id="84" fill="hold" nodeType="afterGroup">
                            <p:stCondLst>
                              <p:cond delay="13000"/>
                            </p:stCondLst>
                            <p:childTnLst>
                              <p:par>
                                <p:cTn id="85" presetID="1" presetClass="entr" presetSubtype="0" fill="hold" grpId="0" nodeType="afterEffect">
                                  <p:stCondLst>
                                    <p:cond delay="0"/>
                                  </p:stCondLst>
                                  <p:childTnLst>
                                    <p:set>
                                      <p:cBhvr>
                                        <p:cTn id="86" dur="1" fill="hold">
                                          <p:stCondLst>
                                            <p:cond delay="499"/>
                                          </p:stCondLst>
                                        </p:cTn>
                                        <p:tgtEl>
                                          <p:spTgt spid="30"/>
                                        </p:tgtEl>
                                        <p:attrNameLst>
                                          <p:attrName>style.visibility</p:attrName>
                                        </p:attrNameLst>
                                      </p:cBhvr>
                                      <p:to>
                                        <p:strVal val="visible"/>
                                      </p:to>
                                    </p:set>
                                  </p:childTnLst>
                                </p:cTn>
                              </p:par>
                            </p:childTnLst>
                          </p:cTn>
                        </p:par>
                        <p:par>
                          <p:cTn id="87" fill="hold" nodeType="afterGroup">
                            <p:stCondLst>
                              <p:cond delay="13500"/>
                            </p:stCondLst>
                            <p:childTnLst>
                              <p:par>
                                <p:cTn id="88" presetID="1" presetClass="entr" presetSubtype="0" fill="hold" grpId="0" nodeType="afterEffect">
                                  <p:stCondLst>
                                    <p:cond delay="0"/>
                                  </p:stCondLst>
                                  <p:childTnLst>
                                    <p:set>
                                      <p:cBhvr>
                                        <p:cTn id="89" dur="1" fill="hold">
                                          <p:stCondLst>
                                            <p:cond delay="499"/>
                                          </p:stCondLst>
                                        </p:cTn>
                                        <p:tgtEl>
                                          <p:spTgt spid="35"/>
                                        </p:tgtEl>
                                        <p:attrNameLst>
                                          <p:attrName>style.visibility</p:attrName>
                                        </p:attrNameLst>
                                      </p:cBhvr>
                                      <p:to>
                                        <p:strVal val="visible"/>
                                      </p:to>
                                    </p:set>
                                  </p:childTnLst>
                                </p:cTn>
                              </p:par>
                            </p:childTnLst>
                          </p:cTn>
                        </p:par>
                        <p:par>
                          <p:cTn id="90" fill="hold" nodeType="afterGroup">
                            <p:stCondLst>
                              <p:cond delay="14000"/>
                            </p:stCondLst>
                            <p:childTnLst>
                              <p:par>
                                <p:cTn id="91" presetID="1" presetClass="entr" presetSubtype="0" fill="hold" grpId="0" nodeType="afterEffect">
                                  <p:stCondLst>
                                    <p:cond delay="0"/>
                                  </p:stCondLst>
                                  <p:childTnLst>
                                    <p:set>
                                      <p:cBhvr>
                                        <p:cTn id="92" dur="1" fill="hold">
                                          <p:stCondLst>
                                            <p:cond delay="499"/>
                                          </p:stCondLst>
                                        </p:cTn>
                                        <p:tgtEl>
                                          <p:spTgt spid="45"/>
                                        </p:tgtEl>
                                        <p:attrNameLst>
                                          <p:attrName>style.visibility</p:attrName>
                                        </p:attrNameLst>
                                      </p:cBhvr>
                                      <p:to>
                                        <p:strVal val="visible"/>
                                      </p:to>
                                    </p:set>
                                  </p:childTnLst>
                                </p:cTn>
                              </p:par>
                            </p:childTnLst>
                          </p:cTn>
                        </p:par>
                        <p:par>
                          <p:cTn id="93" fill="hold" nodeType="afterGroup">
                            <p:stCondLst>
                              <p:cond delay="14500"/>
                            </p:stCondLst>
                            <p:childTnLst>
                              <p:par>
                                <p:cTn id="94" presetID="1" presetClass="entr" presetSubtype="0" fill="hold" grpId="0" nodeType="afterEffect">
                                  <p:stCondLst>
                                    <p:cond delay="0"/>
                                  </p:stCondLst>
                                  <p:childTnLst>
                                    <p:set>
                                      <p:cBhvr>
                                        <p:cTn id="95" dur="1" fill="hold">
                                          <p:stCondLst>
                                            <p:cond delay="499"/>
                                          </p:stCondLst>
                                        </p:cTn>
                                        <p:tgtEl>
                                          <p:spTgt spid="28"/>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1" fill="hold" grpId="0"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wipe(up)">
                                      <p:cBhvr>
                                        <p:cTn id="100" dur="500"/>
                                        <p:tgtEl>
                                          <p:spTgt spid="31"/>
                                        </p:tgtEl>
                                      </p:cBhvr>
                                    </p:animEffect>
                                  </p:childTnLst>
                                </p:cTn>
                              </p:par>
                            </p:childTnLst>
                          </p:cTn>
                        </p:par>
                        <p:par>
                          <p:cTn id="101" fill="hold" nodeType="afterGroup">
                            <p:stCondLst>
                              <p:cond delay="500"/>
                            </p:stCondLst>
                            <p:childTnLst>
                              <p:par>
                                <p:cTn id="102" presetID="22" presetClass="entr" presetSubtype="1" fill="hold" grpId="0" nodeType="after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wipe(up)">
                                      <p:cBhvr>
                                        <p:cTn id="104" dur="500"/>
                                        <p:tgtEl>
                                          <p:spTgt spid="40"/>
                                        </p:tgtEl>
                                      </p:cBhvr>
                                    </p:animEffect>
                                  </p:childTnLst>
                                </p:cTn>
                              </p:par>
                            </p:childTnLst>
                          </p:cTn>
                        </p:par>
                        <p:par>
                          <p:cTn id="105" fill="hold" nodeType="afterGroup">
                            <p:stCondLst>
                              <p:cond delay="1000"/>
                            </p:stCondLst>
                            <p:childTnLst>
                              <p:par>
                                <p:cTn id="106" presetID="22" presetClass="entr" presetSubtype="8" fill="hold" grpId="0" nodeType="after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wipe(left)">
                                      <p:cBhvr>
                                        <p:cTn id="108" dur="500"/>
                                        <p:tgtEl>
                                          <p:spTgt spid="38"/>
                                        </p:tgtEl>
                                      </p:cBhvr>
                                    </p:animEffect>
                                  </p:childTnLst>
                                </p:cTn>
                              </p:par>
                            </p:childTnLst>
                          </p:cTn>
                        </p:par>
                        <p:par>
                          <p:cTn id="109" fill="hold" nodeType="afterGroup">
                            <p:stCondLst>
                              <p:cond delay="1500"/>
                            </p:stCondLst>
                            <p:childTnLst>
                              <p:par>
                                <p:cTn id="110" presetID="22" presetClass="entr" presetSubtype="1" fill="hold" grpId="0" nodeType="after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wipe(up)">
                                      <p:cBhvr>
                                        <p:cTn id="112" dur="500"/>
                                        <p:tgtEl>
                                          <p:spTgt spid="36"/>
                                        </p:tgtEl>
                                      </p:cBhvr>
                                    </p:animEffect>
                                  </p:childTnLst>
                                </p:cTn>
                              </p:par>
                            </p:childTnLst>
                          </p:cTn>
                        </p:par>
                        <p:par>
                          <p:cTn id="113" fill="hold" nodeType="afterGroup">
                            <p:stCondLst>
                              <p:cond delay="2000"/>
                            </p:stCondLst>
                            <p:childTnLst>
                              <p:par>
                                <p:cTn id="114" presetID="22" presetClass="entr" presetSubtype="1" fill="hold" grpId="0" nodeType="after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wipe(up)">
                                      <p:cBhvr>
                                        <p:cTn id="116" dur="500"/>
                                        <p:tgtEl>
                                          <p:spTgt spid="33"/>
                                        </p:tgtEl>
                                      </p:cBhvr>
                                    </p:animEffect>
                                  </p:childTnLst>
                                </p:cTn>
                              </p:par>
                            </p:childTnLst>
                          </p:cTn>
                        </p:par>
                        <p:par>
                          <p:cTn id="117" fill="hold" nodeType="afterGroup">
                            <p:stCondLst>
                              <p:cond delay="2500"/>
                            </p:stCondLst>
                            <p:childTnLst>
                              <p:par>
                                <p:cTn id="118" presetID="22" presetClass="entr" presetSubtype="1" fill="hold" grpId="0" nodeType="afterEffect">
                                  <p:stCondLst>
                                    <p:cond delay="0"/>
                                  </p:stCondLst>
                                  <p:childTnLst>
                                    <p:set>
                                      <p:cBhvr>
                                        <p:cTn id="119" dur="1" fill="hold">
                                          <p:stCondLst>
                                            <p:cond delay="0"/>
                                          </p:stCondLst>
                                        </p:cTn>
                                        <p:tgtEl>
                                          <p:spTgt spid="44"/>
                                        </p:tgtEl>
                                        <p:attrNameLst>
                                          <p:attrName>style.visibility</p:attrName>
                                        </p:attrNameLst>
                                      </p:cBhvr>
                                      <p:to>
                                        <p:strVal val="visible"/>
                                      </p:to>
                                    </p:set>
                                    <p:animEffect transition="in" filter="wipe(up)">
                                      <p:cBhvr>
                                        <p:cTn id="120" dur="500"/>
                                        <p:tgtEl>
                                          <p:spTgt spid="44"/>
                                        </p:tgtEl>
                                      </p:cBhvr>
                                    </p:animEffect>
                                  </p:childTnLst>
                                </p:cTn>
                              </p:par>
                            </p:childTnLst>
                          </p:cTn>
                        </p:par>
                        <p:par>
                          <p:cTn id="121" fill="hold" nodeType="afterGroup">
                            <p:stCondLst>
                              <p:cond delay="3000"/>
                            </p:stCondLst>
                            <p:childTnLst>
                              <p:par>
                                <p:cTn id="122" presetID="22" presetClass="entr" presetSubtype="1" fill="hold" grpId="0" nodeType="afterEffect">
                                  <p:stCondLst>
                                    <p:cond delay="0"/>
                                  </p:stCondLst>
                                  <p:childTnLst>
                                    <p:set>
                                      <p:cBhvr>
                                        <p:cTn id="123" dur="1" fill="hold">
                                          <p:stCondLst>
                                            <p:cond delay="0"/>
                                          </p:stCondLst>
                                        </p:cTn>
                                        <p:tgtEl>
                                          <p:spTgt spid="42"/>
                                        </p:tgtEl>
                                        <p:attrNameLst>
                                          <p:attrName>style.visibility</p:attrName>
                                        </p:attrNameLst>
                                      </p:cBhvr>
                                      <p:to>
                                        <p:strVal val="visible"/>
                                      </p:to>
                                    </p:set>
                                    <p:animEffect transition="in" filter="wipe(up)">
                                      <p:cBhvr>
                                        <p:cTn id="124" dur="500"/>
                                        <p:tgtEl>
                                          <p:spTgt spid="42"/>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7" presetClass="entr" presetSubtype="1" fill="hold" grpId="0" nodeType="clickEffect">
                                  <p:stCondLst>
                                    <p:cond delay="0"/>
                                  </p:stCondLst>
                                  <p:childTnLst>
                                    <p:set>
                                      <p:cBhvr>
                                        <p:cTn id="128" dur="1" fill="hold">
                                          <p:stCondLst>
                                            <p:cond delay="0"/>
                                          </p:stCondLst>
                                        </p:cTn>
                                        <p:tgtEl>
                                          <p:spTgt spid="37"/>
                                        </p:tgtEl>
                                        <p:attrNameLst>
                                          <p:attrName>style.visibility</p:attrName>
                                        </p:attrNameLst>
                                      </p:cBhvr>
                                      <p:to>
                                        <p:strVal val="visible"/>
                                      </p:to>
                                    </p:set>
                                    <p:anim calcmode="lin" valueType="num">
                                      <p:cBhvr>
                                        <p:cTn id="129" dur="500" fill="hold"/>
                                        <p:tgtEl>
                                          <p:spTgt spid="37"/>
                                        </p:tgtEl>
                                        <p:attrNameLst>
                                          <p:attrName>ppt_x</p:attrName>
                                        </p:attrNameLst>
                                      </p:cBhvr>
                                      <p:tavLst>
                                        <p:tav tm="0">
                                          <p:val>
                                            <p:strVal val="#ppt_x"/>
                                          </p:val>
                                        </p:tav>
                                        <p:tav tm="100000">
                                          <p:val>
                                            <p:strVal val="#ppt_x"/>
                                          </p:val>
                                        </p:tav>
                                      </p:tavLst>
                                    </p:anim>
                                    <p:anim calcmode="lin" valueType="num">
                                      <p:cBhvr>
                                        <p:cTn id="130" dur="500" fill="hold"/>
                                        <p:tgtEl>
                                          <p:spTgt spid="37"/>
                                        </p:tgtEl>
                                        <p:attrNameLst>
                                          <p:attrName>ppt_y</p:attrName>
                                        </p:attrNameLst>
                                      </p:cBhvr>
                                      <p:tavLst>
                                        <p:tav tm="0">
                                          <p:val>
                                            <p:strVal val="#ppt_y-#ppt_h/2"/>
                                          </p:val>
                                        </p:tav>
                                        <p:tav tm="100000">
                                          <p:val>
                                            <p:strVal val="#ppt_y"/>
                                          </p:val>
                                        </p:tav>
                                      </p:tavLst>
                                    </p:anim>
                                    <p:anim calcmode="lin" valueType="num">
                                      <p:cBhvr>
                                        <p:cTn id="131" dur="500" fill="hold"/>
                                        <p:tgtEl>
                                          <p:spTgt spid="37"/>
                                        </p:tgtEl>
                                        <p:attrNameLst>
                                          <p:attrName>ppt_w</p:attrName>
                                        </p:attrNameLst>
                                      </p:cBhvr>
                                      <p:tavLst>
                                        <p:tav tm="0">
                                          <p:val>
                                            <p:strVal val="#ppt_w"/>
                                          </p:val>
                                        </p:tav>
                                        <p:tav tm="100000">
                                          <p:val>
                                            <p:strVal val="#ppt_w"/>
                                          </p:val>
                                        </p:tav>
                                      </p:tavLst>
                                    </p:anim>
                                    <p:anim calcmode="lin" valueType="num">
                                      <p:cBhvr>
                                        <p:cTn id="132" dur="500" fill="hold"/>
                                        <p:tgtEl>
                                          <p:spTgt spid="37"/>
                                        </p:tgtEl>
                                        <p:attrNameLst>
                                          <p:attrName>ppt_h</p:attrName>
                                        </p:attrNameLst>
                                      </p:cBhvr>
                                      <p:tavLst>
                                        <p:tav tm="0">
                                          <p:val>
                                            <p:fltVal val="0"/>
                                          </p:val>
                                        </p:tav>
                                        <p:tav tm="100000">
                                          <p:val>
                                            <p:strVal val="#ppt_h"/>
                                          </p:val>
                                        </p:tav>
                                      </p:tavLst>
                                    </p:anim>
                                  </p:childTnLst>
                                </p:cTn>
                              </p:par>
                            </p:childTnLst>
                          </p:cTn>
                        </p:par>
                        <p:par>
                          <p:cTn id="133" fill="hold" nodeType="afterGroup">
                            <p:stCondLst>
                              <p:cond delay="500"/>
                            </p:stCondLst>
                            <p:childTnLst>
                              <p:par>
                                <p:cTn id="134" presetID="12" presetClass="entr" presetSubtype="1" fill="hold" grpId="0" nodeType="afterEffect">
                                  <p:stCondLst>
                                    <p:cond delay="0"/>
                                  </p:stCondLst>
                                  <p:childTnLst>
                                    <p:set>
                                      <p:cBhvr>
                                        <p:cTn id="135" dur="1" fill="hold">
                                          <p:stCondLst>
                                            <p:cond delay="0"/>
                                          </p:stCondLst>
                                        </p:cTn>
                                        <p:tgtEl>
                                          <p:spTgt spid="49"/>
                                        </p:tgtEl>
                                        <p:attrNameLst>
                                          <p:attrName>style.visibility</p:attrName>
                                        </p:attrNameLst>
                                      </p:cBhvr>
                                      <p:to>
                                        <p:strVal val="visible"/>
                                      </p:to>
                                    </p:set>
                                    <p:animEffect transition="in" filter="slide(fromTop)">
                                      <p:cBhvr>
                                        <p:cTn id="136" dur="500"/>
                                        <p:tgtEl>
                                          <p:spTgt spid="49"/>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7" presetClass="entr" presetSubtype="1" fill="hold" grpId="0" nodeType="clickEffect">
                                  <p:stCondLst>
                                    <p:cond delay="0"/>
                                  </p:stCondLst>
                                  <p:childTnLst>
                                    <p:set>
                                      <p:cBhvr>
                                        <p:cTn id="140" dur="1" fill="hold">
                                          <p:stCondLst>
                                            <p:cond delay="0"/>
                                          </p:stCondLst>
                                        </p:cTn>
                                        <p:tgtEl>
                                          <p:spTgt spid="39"/>
                                        </p:tgtEl>
                                        <p:attrNameLst>
                                          <p:attrName>style.visibility</p:attrName>
                                        </p:attrNameLst>
                                      </p:cBhvr>
                                      <p:to>
                                        <p:strVal val="visible"/>
                                      </p:to>
                                    </p:set>
                                    <p:anim calcmode="lin" valueType="num">
                                      <p:cBhvr>
                                        <p:cTn id="141" dur="500" fill="hold"/>
                                        <p:tgtEl>
                                          <p:spTgt spid="39"/>
                                        </p:tgtEl>
                                        <p:attrNameLst>
                                          <p:attrName>ppt_x</p:attrName>
                                        </p:attrNameLst>
                                      </p:cBhvr>
                                      <p:tavLst>
                                        <p:tav tm="0">
                                          <p:val>
                                            <p:strVal val="#ppt_x"/>
                                          </p:val>
                                        </p:tav>
                                        <p:tav tm="100000">
                                          <p:val>
                                            <p:strVal val="#ppt_x"/>
                                          </p:val>
                                        </p:tav>
                                      </p:tavLst>
                                    </p:anim>
                                    <p:anim calcmode="lin" valueType="num">
                                      <p:cBhvr>
                                        <p:cTn id="142" dur="500" fill="hold"/>
                                        <p:tgtEl>
                                          <p:spTgt spid="39"/>
                                        </p:tgtEl>
                                        <p:attrNameLst>
                                          <p:attrName>ppt_y</p:attrName>
                                        </p:attrNameLst>
                                      </p:cBhvr>
                                      <p:tavLst>
                                        <p:tav tm="0">
                                          <p:val>
                                            <p:strVal val="#ppt_y-#ppt_h/2"/>
                                          </p:val>
                                        </p:tav>
                                        <p:tav tm="100000">
                                          <p:val>
                                            <p:strVal val="#ppt_y"/>
                                          </p:val>
                                        </p:tav>
                                      </p:tavLst>
                                    </p:anim>
                                    <p:anim calcmode="lin" valueType="num">
                                      <p:cBhvr>
                                        <p:cTn id="143" dur="500" fill="hold"/>
                                        <p:tgtEl>
                                          <p:spTgt spid="39"/>
                                        </p:tgtEl>
                                        <p:attrNameLst>
                                          <p:attrName>ppt_w</p:attrName>
                                        </p:attrNameLst>
                                      </p:cBhvr>
                                      <p:tavLst>
                                        <p:tav tm="0">
                                          <p:val>
                                            <p:strVal val="#ppt_w"/>
                                          </p:val>
                                        </p:tav>
                                        <p:tav tm="100000">
                                          <p:val>
                                            <p:strVal val="#ppt_w"/>
                                          </p:val>
                                        </p:tav>
                                      </p:tavLst>
                                    </p:anim>
                                    <p:anim calcmode="lin" valueType="num">
                                      <p:cBhvr>
                                        <p:cTn id="144" dur="500" fill="hold"/>
                                        <p:tgtEl>
                                          <p:spTgt spid="39"/>
                                        </p:tgtEl>
                                        <p:attrNameLst>
                                          <p:attrName>ppt_h</p:attrName>
                                        </p:attrNameLst>
                                      </p:cBhvr>
                                      <p:tavLst>
                                        <p:tav tm="0">
                                          <p:val>
                                            <p:fltVal val="0"/>
                                          </p:val>
                                        </p:tav>
                                        <p:tav tm="100000">
                                          <p:val>
                                            <p:strVal val="#ppt_h"/>
                                          </p:val>
                                        </p:tav>
                                      </p:tavLst>
                                    </p:anim>
                                  </p:childTnLst>
                                </p:cTn>
                              </p:par>
                            </p:childTnLst>
                          </p:cTn>
                        </p:par>
                        <p:par>
                          <p:cTn id="145" fill="hold" nodeType="afterGroup">
                            <p:stCondLst>
                              <p:cond delay="500"/>
                            </p:stCondLst>
                            <p:childTnLst>
                              <p:par>
                                <p:cTn id="146" presetID="12" presetClass="entr" presetSubtype="1" fill="hold" grpId="0" nodeType="afterEffect">
                                  <p:stCondLst>
                                    <p:cond delay="0"/>
                                  </p:stCondLst>
                                  <p:childTnLst>
                                    <p:set>
                                      <p:cBhvr>
                                        <p:cTn id="147" dur="1" fill="hold">
                                          <p:stCondLst>
                                            <p:cond delay="0"/>
                                          </p:stCondLst>
                                        </p:cTn>
                                        <p:tgtEl>
                                          <p:spTgt spid="48"/>
                                        </p:tgtEl>
                                        <p:attrNameLst>
                                          <p:attrName>style.visibility</p:attrName>
                                        </p:attrNameLst>
                                      </p:cBhvr>
                                      <p:to>
                                        <p:strVal val="visible"/>
                                      </p:to>
                                    </p:set>
                                    <p:animEffect transition="in" filter="slide(fromTop)">
                                      <p:cBhvr>
                                        <p:cTn id="148" dur="500"/>
                                        <p:tgtEl>
                                          <p:spTgt spid="48"/>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7" presetClass="entr" presetSubtype="1" fill="hold" grpId="0" nodeType="clickEffect">
                                  <p:stCondLst>
                                    <p:cond delay="0"/>
                                  </p:stCondLst>
                                  <p:childTnLst>
                                    <p:set>
                                      <p:cBhvr>
                                        <p:cTn id="152" dur="1" fill="hold">
                                          <p:stCondLst>
                                            <p:cond delay="0"/>
                                          </p:stCondLst>
                                        </p:cTn>
                                        <p:tgtEl>
                                          <p:spTgt spid="53"/>
                                        </p:tgtEl>
                                        <p:attrNameLst>
                                          <p:attrName>style.visibility</p:attrName>
                                        </p:attrNameLst>
                                      </p:cBhvr>
                                      <p:to>
                                        <p:strVal val="visible"/>
                                      </p:to>
                                    </p:set>
                                    <p:anim calcmode="lin" valueType="num">
                                      <p:cBhvr>
                                        <p:cTn id="153" dur="500" fill="hold"/>
                                        <p:tgtEl>
                                          <p:spTgt spid="53"/>
                                        </p:tgtEl>
                                        <p:attrNameLst>
                                          <p:attrName>ppt_x</p:attrName>
                                        </p:attrNameLst>
                                      </p:cBhvr>
                                      <p:tavLst>
                                        <p:tav tm="0">
                                          <p:val>
                                            <p:strVal val="#ppt_x"/>
                                          </p:val>
                                        </p:tav>
                                        <p:tav tm="100000">
                                          <p:val>
                                            <p:strVal val="#ppt_x"/>
                                          </p:val>
                                        </p:tav>
                                      </p:tavLst>
                                    </p:anim>
                                    <p:anim calcmode="lin" valueType="num">
                                      <p:cBhvr>
                                        <p:cTn id="154" dur="500" fill="hold"/>
                                        <p:tgtEl>
                                          <p:spTgt spid="53"/>
                                        </p:tgtEl>
                                        <p:attrNameLst>
                                          <p:attrName>ppt_y</p:attrName>
                                        </p:attrNameLst>
                                      </p:cBhvr>
                                      <p:tavLst>
                                        <p:tav tm="0">
                                          <p:val>
                                            <p:strVal val="#ppt_y-#ppt_h/2"/>
                                          </p:val>
                                        </p:tav>
                                        <p:tav tm="100000">
                                          <p:val>
                                            <p:strVal val="#ppt_y"/>
                                          </p:val>
                                        </p:tav>
                                      </p:tavLst>
                                    </p:anim>
                                    <p:anim calcmode="lin" valueType="num">
                                      <p:cBhvr>
                                        <p:cTn id="155" dur="500" fill="hold"/>
                                        <p:tgtEl>
                                          <p:spTgt spid="53"/>
                                        </p:tgtEl>
                                        <p:attrNameLst>
                                          <p:attrName>ppt_w</p:attrName>
                                        </p:attrNameLst>
                                      </p:cBhvr>
                                      <p:tavLst>
                                        <p:tav tm="0">
                                          <p:val>
                                            <p:strVal val="#ppt_w"/>
                                          </p:val>
                                        </p:tav>
                                        <p:tav tm="100000">
                                          <p:val>
                                            <p:strVal val="#ppt_w"/>
                                          </p:val>
                                        </p:tav>
                                      </p:tavLst>
                                    </p:anim>
                                    <p:anim calcmode="lin" valueType="num">
                                      <p:cBhvr>
                                        <p:cTn id="156" dur="500" fill="hold"/>
                                        <p:tgtEl>
                                          <p:spTgt spid="53"/>
                                        </p:tgtEl>
                                        <p:attrNameLst>
                                          <p:attrName>ppt_h</p:attrName>
                                        </p:attrNameLst>
                                      </p:cBhvr>
                                      <p:tavLst>
                                        <p:tav tm="0">
                                          <p:val>
                                            <p:fltVal val="0"/>
                                          </p:val>
                                        </p:tav>
                                        <p:tav tm="100000">
                                          <p:val>
                                            <p:strVal val="#ppt_h"/>
                                          </p:val>
                                        </p:tav>
                                      </p:tavLst>
                                    </p:anim>
                                  </p:childTnLst>
                                </p:cTn>
                              </p:par>
                            </p:childTnLst>
                          </p:cTn>
                        </p:par>
                        <p:par>
                          <p:cTn id="157" fill="hold" nodeType="afterGroup">
                            <p:stCondLst>
                              <p:cond delay="500"/>
                            </p:stCondLst>
                            <p:childTnLst>
                              <p:par>
                                <p:cTn id="158" presetID="4" presetClass="entr" presetSubtype="32" fill="hold" grpId="0" nodeType="afterEffect">
                                  <p:stCondLst>
                                    <p:cond delay="0"/>
                                  </p:stCondLst>
                                  <p:childTnLst>
                                    <p:set>
                                      <p:cBhvr>
                                        <p:cTn id="159" dur="1" fill="hold">
                                          <p:stCondLst>
                                            <p:cond delay="0"/>
                                          </p:stCondLst>
                                        </p:cTn>
                                        <p:tgtEl>
                                          <p:spTgt spid="57"/>
                                        </p:tgtEl>
                                        <p:attrNameLst>
                                          <p:attrName>style.visibility</p:attrName>
                                        </p:attrNameLst>
                                      </p:cBhvr>
                                      <p:to>
                                        <p:strVal val="visible"/>
                                      </p:to>
                                    </p:set>
                                    <p:animEffect transition="in" filter="box(out)">
                                      <p:cBhvr>
                                        <p:cTn id="160" dur="500"/>
                                        <p:tgtEl>
                                          <p:spTgt spid="57"/>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17" presetClass="entr" presetSubtype="1" fill="hold" grpId="0" nodeType="clickEffect">
                                  <p:stCondLst>
                                    <p:cond delay="0"/>
                                  </p:stCondLst>
                                  <p:childTnLst>
                                    <p:set>
                                      <p:cBhvr>
                                        <p:cTn id="164" dur="1" fill="hold">
                                          <p:stCondLst>
                                            <p:cond delay="0"/>
                                          </p:stCondLst>
                                        </p:cTn>
                                        <p:tgtEl>
                                          <p:spTgt spid="34"/>
                                        </p:tgtEl>
                                        <p:attrNameLst>
                                          <p:attrName>style.visibility</p:attrName>
                                        </p:attrNameLst>
                                      </p:cBhvr>
                                      <p:to>
                                        <p:strVal val="visible"/>
                                      </p:to>
                                    </p:set>
                                    <p:anim calcmode="lin" valueType="num">
                                      <p:cBhvr>
                                        <p:cTn id="165" dur="500" fill="hold"/>
                                        <p:tgtEl>
                                          <p:spTgt spid="34"/>
                                        </p:tgtEl>
                                        <p:attrNameLst>
                                          <p:attrName>ppt_x</p:attrName>
                                        </p:attrNameLst>
                                      </p:cBhvr>
                                      <p:tavLst>
                                        <p:tav tm="0">
                                          <p:val>
                                            <p:strVal val="#ppt_x"/>
                                          </p:val>
                                        </p:tav>
                                        <p:tav tm="100000">
                                          <p:val>
                                            <p:strVal val="#ppt_x"/>
                                          </p:val>
                                        </p:tav>
                                      </p:tavLst>
                                    </p:anim>
                                    <p:anim calcmode="lin" valueType="num">
                                      <p:cBhvr>
                                        <p:cTn id="166" dur="500" fill="hold"/>
                                        <p:tgtEl>
                                          <p:spTgt spid="34"/>
                                        </p:tgtEl>
                                        <p:attrNameLst>
                                          <p:attrName>ppt_y</p:attrName>
                                        </p:attrNameLst>
                                      </p:cBhvr>
                                      <p:tavLst>
                                        <p:tav tm="0">
                                          <p:val>
                                            <p:strVal val="#ppt_y-#ppt_h/2"/>
                                          </p:val>
                                        </p:tav>
                                        <p:tav tm="100000">
                                          <p:val>
                                            <p:strVal val="#ppt_y"/>
                                          </p:val>
                                        </p:tav>
                                      </p:tavLst>
                                    </p:anim>
                                    <p:anim calcmode="lin" valueType="num">
                                      <p:cBhvr>
                                        <p:cTn id="167" dur="500" fill="hold"/>
                                        <p:tgtEl>
                                          <p:spTgt spid="34"/>
                                        </p:tgtEl>
                                        <p:attrNameLst>
                                          <p:attrName>ppt_w</p:attrName>
                                        </p:attrNameLst>
                                      </p:cBhvr>
                                      <p:tavLst>
                                        <p:tav tm="0">
                                          <p:val>
                                            <p:strVal val="#ppt_w"/>
                                          </p:val>
                                        </p:tav>
                                        <p:tav tm="100000">
                                          <p:val>
                                            <p:strVal val="#ppt_w"/>
                                          </p:val>
                                        </p:tav>
                                      </p:tavLst>
                                    </p:anim>
                                    <p:anim calcmode="lin" valueType="num">
                                      <p:cBhvr>
                                        <p:cTn id="168" dur="500" fill="hold"/>
                                        <p:tgtEl>
                                          <p:spTgt spid="34"/>
                                        </p:tgtEl>
                                        <p:attrNameLst>
                                          <p:attrName>ppt_h</p:attrName>
                                        </p:attrNameLst>
                                      </p:cBhvr>
                                      <p:tavLst>
                                        <p:tav tm="0">
                                          <p:val>
                                            <p:fltVal val="0"/>
                                          </p:val>
                                        </p:tav>
                                        <p:tav tm="100000">
                                          <p:val>
                                            <p:strVal val="#ppt_h"/>
                                          </p:val>
                                        </p:tav>
                                      </p:tavLst>
                                    </p:anim>
                                  </p:childTnLst>
                                </p:cTn>
                              </p:par>
                            </p:childTnLst>
                          </p:cTn>
                        </p:par>
                        <p:par>
                          <p:cTn id="169" fill="hold" nodeType="afterGroup">
                            <p:stCondLst>
                              <p:cond delay="500"/>
                            </p:stCondLst>
                            <p:childTnLst>
                              <p:par>
                                <p:cTn id="170" presetID="12" presetClass="entr" presetSubtype="1" fill="hold" grpId="0" nodeType="afterEffect">
                                  <p:stCondLst>
                                    <p:cond delay="0"/>
                                  </p:stCondLst>
                                  <p:childTnLst>
                                    <p:set>
                                      <p:cBhvr>
                                        <p:cTn id="171" dur="1" fill="hold">
                                          <p:stCondLst>
                                            <p:cond delay="0"/>
                                          </p:stCondLst>
                                        </p:cTn>
                                        <p:tgtEl>
                                          <p:spTgt spid="47"/>
                                        </p:tgtEl>
                                        <p:attrNameLst>
                                          <p:attrName>style.visibility</p:attrName>
                                        </p:attrNameLst>
                                      </p:cBhvr>
                                      <p:to>
                                        <p:strVal val="visible"/>
                                      </p:to>
                                    </p:set>
                                    <p:animEffect transition="in" filter="slide(fromTop)">
                                      <p:cBhvr>
                                        <p:cTn id="172" dur="500"/>
                                        <p:tgtEl>
                                          <p:spTgt spid="47"/>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17" presetClass="entr" presetSubtype="1" fill="hold" grpId="0" nodeType="clickEffect">
                                  <p:stCondLst>
                                    <p:cond delay="0"/>
                                  </p:stCondLst>
                                  <p:childTnLst>
                                    <p:set>
                                      <p:cBhvr>
                                        <p:cTn id="176" dur="1" fill="hold">
                                          <p:stCondLst>
                                            <p:cond delay="0"/>
                                          </p:stCondLst>
                                        </p:cTn>
                                        <p:tgtEl>
                                          <p:spTgt spid="54"/>
                                        </p:tgtEl>
                                        <p:attrNameLst>
                                          <p:attrName>style.visibility</p:attrName>
                                        </p:attrNameLst>
                                      </p:cBhvr>
                                      <p:to>
                                        <p:strVal val="visible"/>
                                      </p:to>
                                    </p:set>
                                    <p:anim calcmode="lin" valueType="num">
                                      <p:cBhvr>
                                        <p:cTn id="177" dur="500" fill="hold"/>
                                        <p:tgtEl>
                                          <p:spTgt spid="54"/>
                                        </p:tgtEl>
                                        <p:attrNameLst>
                                          <p:attrName>ppt_x</p:attrName>
                                        </p:attrNameLst>
                                      </p:cBhvr>
                                      <p:tavLst>
                                        <p:tav tm="0">
                                          <p:val>
                                            <p:strVal val="#ppt_x"/>
                                          </p:val>
                                        </p:tav>
                                        <p:tav tm="100000">
                                          <p:val>
                                            <p:strVal val="#ppt_x"/>
                                          </p:val>
                                        </p:tav>
                                      </p:tavLst>
                                    </p:anim>
                                    <p:anim calcmode="lin" valueType="num">
                                      <p:cBhvr>
                                        <p:cTn id="178" dur="500" fill="hold"/>
                                        <p:tgtEl>
                                          <p:spTgt spid="54"/>
                                        </p:tgtEl>
                                        <p:attrNameLst>
                                          <p:attrName>ppt_y</p:attrName>
                                        </p:attrNameLst>
                                      </p:cBhvr>
                                      <p:tavLst>
                                        <p:tav tm="0">
                                          <p:val>
                                            <p:strVal val="#ppt_y-#ppt_h/2"/>
                                          </p:val>
                                        </p:tav>
                                        <p:tav tm="100000">
                                          <p:val>
                                            <p:strVal val="#ppt_y"/>
                                          </p:val>
                                        </p:tav>
                                      </p:tavLst>
                                    </p:anim>
                                    <p:anim calcmode="lin" valueType="num">
                                      <p:cBhvr>
                                        <p:cTn id="179" dur="500" fill="hold"/>
                                        <p:tgtEl>
                                          <p:spTgt spid="54"/>
                                        </p:tgtEl>
                                        <p:attrNameLst>
                                          <p:attrName>ppt_w</p:attrName>
                                        </p:attrNameLst>
                                      </p:cBhvr>
                                      <p:tavLst>
                                        <p:tav tm="0">
                                          <p:val>
                                            <p:strVal val="#ppt_w"/>
                                          </p:val>
                                        </p:tav>
                                        <p:tav tm="100000">
                                          <p:val>
                                            <p:strVal val="#ppt_w"/>
                                          </p:val>
                                        </p:tav>
                                      </p:tavLst>
                                    </p:anim>
                                    <p:anim calcmode="lin" valueType="num">
                                      <p:cBhvr>
                                        <p:cTn id="180" dur="500" fill="hold"/>
                                        <p:tgtEl>
                                          <p:spTgt spid="54"/>
                                        </p:tgtEl>
                                        <p:attrNameLst>
                                          <p:attrName>ppt_h</p:attrName>
                                        </p:attrNameLst>
                                      </p:cBhvr>
                                      <p:tavLst>
                                        <p:tav tm="0">
                                          <p:val>
                                            <p:fltVal val="0"/>
                                          </p:val>
                                        </p:tav>
                                        <p:tav tm="100000">
                                          <p:val>
                                            <p:strVal val="#ppt_h"/>
                                          </p:val>
                                        </p:tav>
                                      </p:tavLst>
                                    </p:anim>
                                  </p:childTnLst>
                                </p:cTn>
                              </p:par>
                            </p:childTnLst>
                          </p:cTn>
                        </p:par>
                        <p:par>
                          <p:cTn id="181" fill="hold" nodeType="afterGroup">
                            <p:stCondLst>
                              <p:cond delay="500"/>
                            </p:stCondLst>
                            <p:childTnLst>
                              <p:par>
                                <p:cTn id="182" presetID="4" presetClass="entr" presetSubtype="32" fill="hold" grpId="0" nodeType="afterEffect">
                                  <p:stCondLst>
                                    <p:cond delay="0"/>
                                  </p:stCondLst>
                                  <p:childTnLst>
                                    <p:set>
                                      <p:cBhvr>
                                        <p:cTn id="183" dur="1" fill="hold">
                                          <p:stCondLst>
                                            <p:cond delay="0"/>
                                          </p:stCondLst>
                                        </p:cTn>
                                        <p:tgtEl>
                                          <p:spTgt spid="58"/>
                                        </p:tgtEl>
                                        <p:attrNameLst>
                                          <p:attrName>style.visibility</p:attrName>
                                        </p:attrNameLst>
                                      </p:cBhvr>
                                      <p:to>
                                        <p:strVal val="visible"/>
                                      </p:to>
                                    </p:set>
                                    <p:animEffect transition="in" filter="box(out)">
                                      <p:cBhvr>
                                        <p:cTn id="184" dur="500"/>
                                        <p:tgtEl>
                                          <p:spTgt spid="58"/>
                                        </p:tgtEl>
                                      </p:cBhvr>
                                    </p:animEffec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17" presetClass="entr" presetSubtype="1" fill="hold" grpId="0" nodeType="clickEffect">
                                  <p:stCondLst>
                                    <p:cond delay="0"/>
                                  </p:stCondLst>
                                  <p:childTnLst>
                                    <p:set>
                                      <p:cBhvr>
                                        <p:cTn id="188" dur="1" fill="hold">
                                          <p:stCondLst>
                                            <p:cond delay="0"/>
                                          </p:stCondLst>
                                        </p:cTn>
                                        <p:tgtEl>
                                          <p:spTgt spid="32"/>
                                        </p:tgtEl>
                                        <p:attrNameLst>
                                          <p:attrName>style.visibility</p:attrName>
                                        </p:attrNameLst>
                                      </p:cBhvr>
                                      <p:to>
                                        <p:strVal val="visible"/>
                                      </p:to>
                                    </p:set>
                                    <p:anim calcmode="lin" valueType="num">
                                      <p:cBhvr>
                                        <p:cTn id="189" dur="500" fill="hold"/>
                                        <p:tgtEl>
                                          <p:spTgt spid="32"/>
                                        </p:tgtEl>
                                        <p:attrNameLst>
                                          <p:attrName>ppt_x</p:attrName>
                                        </p:attrNameLst>
                                      </p:cBhvr>
                                      <p:tavLst>
                                        <p:tav tm="0">
                                          <p:val>
                                            <p:strVal val="#ppt_x"/>
                                          </p:val>
                                        </p:tav>
                                        <p:tav tm="100000">
                                          <p:val>
                                            <p:strVal val="#ppt_x"/>
                                          </p:val>
                                        </p:tav>
                                      </p:tavLst>
                                    </p:anim>
                                    <p:anim calcmode="lin" valueType="num">
                                      <p:cBhvr>
                                        <p:cTn id="190" dur="500" fill="hold"/>
                                        <p:tgtEl>
                                          <p:spTgt spid="32"/>
                                        </p:tgtEl>
                                        <p:attrNameLst>
                                          <p:attrName>ppt_y</p:attrName>
                                        </p:attrNameLst>
                                      </p:cBhvr>
                                      <p:tavLst>
                                        <p:tav tm="0">
                                          <p:val>
                                            <p:strVal val="#ppt_y-#ppt_h/2"/>
                                          </p:val>
                                        </p:tav>
                                        <p:tav tm="100000">
                                          <p:val>
                                            <p:strVal val="#ppt_y"/>
                                          </p:val>
                                        </p:tav>
                                      </p:tavLst>
                                    </p:anim>
                                    <p:anim calcmode="lin" valueType="num">
                                      <p:cBhvr>
                                        <p:cTn id="191" dur="500" fill="hold"/>
                                        <p:tgtEl>
                                          <p:spTgt spid="32"/>
                                        </p:tgtEl>
                                        <p:attrNameLst>
                                          <p:attrName>ppt_w</p:attrName>
                                        </p:attrNameLst>
                                      </p:cBhvr>
                                      <p:tavLst>
                                        <p:tav tm="0">
                                          <p:val>
                                            <p:strVal val="#ppt_w"/>
                                          </p:val>
                                        </p:tav>
                                        <p:tav tm="100000">
                                          <p:val>
                                            <p:strVal val="#ppt_w"/>
                                          </p:val>
                                        </p:tav>
                                      </p:tavLst>
                                    </p:anim>
                                    <p:anim calcmode="lin" valueType="num">
                                      <p:cBhvr>
                                        <p:cTn id="192" dur="500" fill="hold"/>
                                        <p:tgtEl>
                                          <p:spTgt spid="32"/>
                                        </p:tgtEl>
                                        <p:attrNameLst>
                                          <p:attrName>ppt_h</p:attrName>
                                        </p:attrNameLst>
                                      </p:cBhvr>
                                      <p:tavLst>
                                        <p:tav tm="0">
                                          <p:val>
                                            <p:fltVal val="0"/>
                                          </p:val>
                                        </p:tav>
                                        <p:tav tm="100000">
                                          <p:val>
                                            <p:strVal val="#ppt_h"/>
                                          </p:val>
                                        </p:tav>
                                      </p:tavLst>
                                    </p:anim>
                                  </p:childTnLst>
                                </p:cTn>
                              </p:par>
                            </p:childTnLst>
                          </p:cTn>
                        </p:par>
                        <p:par>
                          <p:cTn id="193" fill="hold" nodeType="afterGroup">
                            <p:stCondLst>
                              <p:cond delay="500"/>
                            </p:stCondLst>
                            <p:childTnLst>
                              <p:par>
                                <p:cTn id="194" presetID="12" presetClass="entr" presetSubtype="1" fill="hold" grpId="0" nodeType="afterEffect">
                                  <p:stCondLst>
                                    <p:cond delay="0"/>
                                  </p:stCondLst>
                                  <p:childTnLst>
                                    <p:set>
                                      <p:cBhvr>
                                        <p:cTn id="195" dur="1" fill="hold">
                                          <p:stCondLst>
                                            <p:cond delay="0"/>
                                          </p:stCondLst>
                                        </p:cTn>
                                        <p:tgtEl>
                                          <p:spTgt spid="46"/>
                                        </p:tgtEl>
                                        <p:attrNameLst>
                                          <p:attrName>style.visibility</p:attrName>
                                        </p:attrNameLst>
                                      </p:cBhvr>
                                      <p:to>
                                        <p:strVal val="visible"/>
                                      </p:to>
                                    </p:set>
                                    <p:animEffect transition="in" filter="slide(fromTop)">
                                      <p:cBhvr>
                                        <p:cTn id="196" dur="500"/>
                                        <p:tgtEl>
                                          <p:spTgt spid="46"/>
                                        </p:tgtEl>
                                      </p:cBhvr>
                                    </p:animEffect>
                                  </p:childTnLst>
                                </p:cTn>
                              </p:par>
                            </p:childTnLst>
                          </p:cTn>
                        </p:par>
                      </p:childTnLst>
                    </p:cTn>
                  </p:par>
                  <p:par>
                    <p:cTn id="197" fill="hold" nodeType="clickPar">
                      <p:stCondLst>
                        <p:cond delay="indefinite"/>
                      </p:stCondLst>
                      <p:childTnLst>
                        <p:par>
                          <p:cTn id="198" fill="hold" nodeType="withGroup">
                            <p:stCondLst>
                              <p:cond delay="0"/>
                            </p:stCondLst>
                            <p:childTnLst>
                              <p:par>
                                <p:cTn id="199" presetID="17" presetClass="entr" presetSubtype="1" fill="hold" grpId="0" nodeType="clickEffect">
                                  <p:stCondLst>
                                    <p:cond delay="0"/>
                                  </p:stCondLst>
                                  <p:childTnLst>
                                    <p:set>
                                      <p:cBhvr>
                                        <p:cTn id="200" dur="1" fill="hold">
                                          <p:stCondLst>
                                            <p:cond delay="0"/>
                                          </p:stCondLst>
                                        </p:cTn>
                                        <p:tgtEl>
                                          <p:spTgt spid="41"/>
                                        </p:tgtEl>
                                        <p:attrNameLst>
                                          <p:attrName>style.visibility</p:attrName>
                                        </p:attrNameLst>
                                      </p:cBhvr>
                                      <p:to>
                                        <p:strVal val="visible"/>
                                      </p:to>
                                    </p:set>
                                    <p:anim calcmode="lin" valueType="num">
                                      <p:cBhvr>
                                        <p:cTn id="201" dur="500" fill="hold"/>
                                        <p:tgtEl>
                                          <p:spTgt spid="41"/>
                                        </p:tgtEl>
                                        <p:attrNameLst>
                                          <p:attrName>ppt_x</p:attrName>
                                        </p:attrNameLst>
                                      </p:cBhvr>
                                      <p:tavLst>
                                        <p:tav tm="0">
                                          <p:val>
                                            <p:strVal val="#ppt_x"/>
                                          </p:val>
                                        </p:tav>
                                        <p:tav tm="100000">
                                          <p:val>
                                            <p:strVal val="#ppt_x"/>
                                          </p:val>
                                        </p:tav>
                                      </p:tavLst>
                                    </p:anim>
                                    <p:anim calcmode="lin" valueType="num">
                                      <p:cBhvr>
                                        <p:cTn id="202" dur="500" fill="hold"/>
                                        <p:tgtEl>
                                          <p:spTgt spid="41"/>
                                        </p:tgtEl>
                                        <p:attrNameLst>
                                          <p:attrName>ppt_y</p:attrName>
                                        </p:attrNameLst>
                                      </p:cBhvr>
                                      <p:tavLst>
                                        <p:tav tm="0">
                                          <p:val>
                                            <p:strVal val="#ppt_y-#ppt_h/2"/>
                                          </p:val>
                                        </p:tav>
                                        <p:tav tm="100000">
                                          <p:val>
                                            <p:strVal val="#ppt_y"/>
                                          </p:val>
                                        </p:tav>
                                      </p:tavLst>
                                    </p:anim>
                                    <p:anim calcmode="lin" valueType="num">
                                      <p:cBhvr>
                                        <p:cTn id="203" dur="500" fill="hold"/>
                                        <p:tgtEl>
                                          <p:spTgt spid="41"/>
                                        </p:tgtEl>
                                        <p:attrNameLst>
                                          <p:attrName>ppt_w</p:attrName>
                                        </p:attrNameLst>
                                      </p:cBhvr>
                                      <p:tavLst>
                                        <p:tav tm="0">
                                          <p:val>
                                            <p:strVal val="#ppt_w"/>
                                          </p:val>
                                        </p:tav>
                                        <p:tav tm="100000">
                                          <p:val>
                                            <p:strVal val="#ppt_w"/>
                                          </p:val>
                                        </p:tav>
                                      </p:tavLst>
                                    </p:anim>
                                    <p:anim calcmode="lin" valueType="num">
                                      <p:cBhvr>
                                        <p:cTn id="204" dur="500" fill="hold"/>
                                        <p:tgtEl>
                                          <p:spTgt spid="41"/>
                                        </p:tgtEl>
                                        <p:attrNameLst>
                                          <p:attrName>ppt_h</p:attrName>
                                        </p:attrNameLst>
                                      </p:cBhvr>
                                      <p:tavLst>
                                        <p:tav tm="0">
                                          <p:val>
                                            <p:fltVal val="0"/>
                                          </p:val>
                                        </p:tav>
                                        <p:tav tm="100000">
                                          <p:val>
                                            <p:strVal val="#ppt_h"/>
                                          </p:val>
                                        </p:tav>
                                      </p:tavLst>
                                    </p:anim>
                                  </p:childTnLst>
                                </p:cTn>
                              </p:par>
                            </p:childTnLst>
                          </p:cTn>
                        </p:par>
                        <p:par>
                          <p:cTn id="205" fill="hold" nodeType="afterGroup">
                            <p:stCondLst>
                              <p:cond delay="500"/>
                            </p:stCondLst>
                            <p:childTnLst>
                              <p:par>
                                <p:cTn id="206" presetID="12" presetClass="entr" presetSubtype="1" fill="hold" grpId="0" nodeType="afterEffect">
                                  <p:stCondLst>
                                    <p:cond delay="0"/>
                                  </p:stCondLst>
                                  <p:childTnLst>
                                    <p:set>
                                      <p:cBhvr>
                                        <p:cTn id="207" dur="1" fill="hold">
                                          <p:stCondLst>
                                            <p:cond delay="0"/>
                                          </p:stCondLst>
                                        </p:cTn>
                                        <p:tgtEl>
                                          <p:spTgt spid="50"/>
                                        </p:tgtEl>
                                        <p:attrNameLst>
                                          <p:attrName>style.visibility</p:attrName>
                                        </p:attrNameLst>
                                      </p:cBhvr>
                                      <p:to>
                                        <p:strVal val="visible"/>
                                      </p:to>
                                    </p:set>
                                    <p:animEffect transition="in" filter="slide(fromTop)">
                                      <p:cBhvr>
                                        <p:cTn id="208" dur="500"/>
                                        <p:tgtEl>
                                          <p:spTgt spid="50"/>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17" presetClass="entr" presetSubtype="1" fill="hold" grpId="0" nodeType="clickEffect">
                                  <p:stCondLst>
                                    <p:cond delay="0"/>
                                  </p:stCondLst>
                                  <p:childTnLst>
                                    <p:set>
                                      <p:cBhvr>
                                        <p:cTn id="212" dur="1" fill="hold">
                                          <p:stCondLst>
                                            <p:cond delay="0"/>
                                          </p:stCondLst>
                                        </p:cTn>
                                        <p:tgtEl>
                                          <p:spTgt spid="55"/>
                                        </p:tgtEl>
                                        <p:attrNameLst>
                                          <p:attrName>style.visibility</p:attrName>
                                        </p:attrNameLst>
                                      </p:cBhvr>
                                      <p:to>
                                        <p:strVal val="visible"/>
                                      </p:to>
                                    </p:set>
                                    <p:anim calcmode="lin" valueType="num">
                                      <p:cBhvr>
                                        <p:cTn id="213" dur="500" fill="hold"/>
                                        <p:tgtEl>
                                          <p:spTgt spid="55"/>
                                        </p:tgtEl>
                                        <p:attrNameLst>
                                          <p:attrName>ppt_x</p:attrName>
                                        </p:attrNameLst>
                                      </p:cBhvr>
                                      <p:tavLst>
                                        <p:tav tm="0">
                                          <p:val>
                                            <p:strVal val="#ppt_x"/>
                                          </p:val>
                                        </p:tav>
                                        <p:tav tm="100000">
                                          <p:val>
                                            <p:strVal val="#ppt_x"/>
                                          </p:val>
                                        </p:tav>
                                      </p:tavLst>
                                    </p:anim>
                                    <p:anim calcmode="lin" valueType="num">
                                      <p:cBhvr>
                                        <p:cTn id="214" dur="500" fill="hold"/>
                                        <p:tgtEl>
                                          <p:spTgt spid="55"/>
                                        </p:tgtEl>
                                        <p:attrNameLst>
                                          <p:attrName>ppt_y</p:attrName>
                                        </p:attrNameLst>
                                      </p:cBhvr>
                                      <p:tavLst>
                                        <p:tav tm="0">
                                          <p:val>
                                            <p:strVal val="#ppt_y-#ppt_h/2"/>
                                          </p:val>
                                        </p:tav>
                                        <p:tav tm="100000">
                                          <p:val>
                                            <p:strVal val="#ppt_y"/>
                                          </p:val>
                                        </p:tav>
                                      </p:tavLst>
                                    </p:anim>
                                    <p:anim calcmode="lin" valueType="num">
                                      <p:cBhvr>
                                        <p:cTn id="215" dur="500" fill="hold"/>
                                        <p:tgtEl>
                                          <p:spTgt spid="55"/>
                                        </p:tgtEl>
                                        <p:attrNameLst>
                                          <p:attrName>ppt_w</p:attrName>
                                        </p:attrNameLst>
                                      </p:cBhvr>
                                      <p:tavLst>
                                        <p:tav tm="0">
                                          <p:val>
                                            <p:strVal val="#ppt_w"/>
                                          </p:val>
                                        </p:tav>
                                        <p:tav tm="100000">
                                          <p:val>
                                            <p:strVal val="#ppt_w"/>
                                          </p:val>
                                        </p:tav>
                                      </p:tavLst>
                                    </p:anim>
                                    <p:anim calcmode="lin" valueType="num">
                                      <p:cBhvr>
                                        <p:cTn id="216" dur="500" fill="hold"/>
                                        <p:tgtEl>
                                          <p:spTgt spid="55"/>
                                        </p:tgtEl>
                                        <p:attrNameLst>
                                          <p:attrName>ppt_h</p:attrName>
                                        </p:attrNameLst>
                                      </p:cBhvr>
                                      <p:tavLst>
                                        <p:tav tm="0">
                                          <p:val>
                                            <p:fltVal val="0"/>
                                          </p:val>
                                        </p:tav>
                                        <p:tav tm="100000">
                                          <p:val>
                                            <p:strVal val="#ppt_h"/>
                                          </p:val>
                                        </p:tav>
                                      </p:tavLst>
                                    </p:anim>
                                  </p:childTnLst>
                                </p:cTn>
                              </p:par>
                            </p:childTnLst>
                          </p:cTn>
                        </p:par>
                        <p:par>
                          <p:cTn id="217" fill="hold" nodeType="afterGroup">
                            <p:stCondLst>
                              <p:cond delay="500"/>
                            </p:stCondLst>
                            <p:childTnLst>
                              <p:par>
                                <p:cTn id="218" presetID="4" presetClass="entr" presetSubtype="32" fill="hold" grpId="0" nodeType="afterEffect">
                                  <p:stCondLst>
                                    <p:cond delay="0"/>
                                  </p:stCondLst>
                                  <p:childTnLst>
                                    <p:set>
                                      <p:cBhvr>
                                        <p:cTn id="219" dur="1" fill="hold">
                                          <p:stCondLst>
                                            <p:cond delay="0"/>
                                          </p:stCondLst>
                                        </p:cTn>
                                        <p:tgtEl>
                                          <p:spTgt spid="59"/>
                                        </p:tgtEl>
                                        <p:attrNameLst>
                                          <p:attrName>style.visibility</p:attrName>
                                        </p:attrNameLst>
                                      </p:cBhvr>
                                      <p:to>
                                        <p:strVal val="visible"/>
                                      </p:to>
                                    </p:set>
                                    <p:animEffect transition="in" filter="box(out)">
                                      <p:cBhvr>
                                        <p:cTn id="220" dur="500"/>
                                        <p:tgtEl>
                                          <p:spTgt spid="59"/>
                                        </p:tgtEl>
                                      </p:cBhvr>
                                    </p:animEffect>
                                  </p:childTnLst>
                                </p:cTn>
                              </p:par>
                            </p:childTnLst>
                          </p:cTn>
                        </p:par>
                      </p:childTnLst>
                    </p:cTn>
                  </p:par>
                  <p:par>
                    <p:cTn id="221" fill="hold" nodeType="clickPar">
                      <p:stCondLst>
                        <p:cond delay="indefinite"/>
                      </p:stCondLst>
                      <p:childTnLst>
                        <p:par>
                          <p:cTn id="222" fill="hold" nodeType="withGroup">
                            <p:stCondLst>
                              <p:cond delay="0"/>
                            </p:stCondLst>
                            <p:childTnLst>
                              <p:par>
                                <p:cTn id="223" presetID="17" presetClass="entr" presetSubtype="8" fill="hold" grpId="0" nodeType="clickEffect">
                                  <p:stCondLst>
                                    <p:cond delay="0"/>
                                  </p:stCondLst>
                                  <p:childTnLst>
                                    <p:set>
                                      <p:cBhvr>
                                        <p:cTn id="224" dur="1" fill="hold">
                                          <p:stCondLst>
                                            <p:cond delay="0"/>
                                          </p:stCondLst>
                                        </p:cTn>
                                        <p:tgtEl>
                                          <p:spTgt spid="56"/>
                                        </p:tgtEl>
                                        <p:attrNameLst>
                                          <p:attrName>style.visibility</p:attrName>
                                        </p:attrNameLst>
                                      </p:cBhvr>
                                      <p:to>
                                        <p:strVal val="visible"/>
                                      </p:to>
                                    </p:set>
                                    <p:anim calcmode="lin" valueType="num">
                                      <p:cBhvr>
                                        <p:cTn id="225" dur="500" fill="hold"/>
                                        <p:tgtEl>
                                          <p:spTgt spid="56"/>
                                        </p:tgtEl>
                                        <p:attrNameLst>
                                          <p:attrName>ppt_x</p:attrName>
                                        </p:attrNameLst>
                                      </p:cBhvr>
                                      <p:tavLst>
                                        <p:tav tm="0">
                                          <p:val>
                                            <p:strVal val="#ppt_x-#ppt_w/2"/>
                                          </p:val>
                                        </p:tav>
                                        <p:tav tm="100000">
                                          <p:val>
                                            <p:strVal val="#ppt_x"/>
                                          </p:val>
                                        </p:tav>
                                      </p:tavLst>
                                    </p:anim>
                                    <p:anim calcmode="lin" valueType="num">
                                      <p:cBhvr>
                                        <p:cTn id="226" dur="500" fill="hold"/>
                                        <p:tgtEl>
                                          <p:spTgt spid="56"/>
                                        </p:tgtEl>
                                        <p:attrNameLst>
                                          <p:attrName>ppt_y</p:attrName>
                                        </p:attrNameLst>
                                      </p:cBhvr>
                                      <p:tavLst>
                                        <p:tav tm="0">
                                          <p:val>
                                            <p:strVal val="#ppt_y"/>
                                          </p:val>
                                        </p:tav>
                                        <p:tav tm="100000">
                                          <p:val>
                                            <p:strVal val="#ppt_y"/>
                                          </p:val>
                                        </p:tav>
                                      </p:tavLst>
                                    </p:anim>
                                    <p:anim calcmode="lin" valueType="num">
                                      <p:cBhvr>
                                        <p:cTn id="227" dur="500" fill="hold"/>
                                        <p:tgtEl>
                                          <p:spTgt spid="56"/>
                                        </p:tgtEl>
                                        <p:attrNameLst>
                                          <p:attrName>ppt_w</p:attrName>
                                        </p:attrNameLst>
                                      </p:cBhvr>
                                      <p:tavLst>
                                        <p:tav tm="0">
                                          <p:val>
                                            <p:fltVal val="0"/>
                                          </p:val>
                                        </p:tav>
                                        <p:tav tm="100000">
                                          <p:val>
                                            <p:strVal val="#ppt_w"/>
                                          </p:val>
                                        </p:tav>
                                      </p:tavLst>
                                    </p:anim>
                                    <p:anim calcmode="lin" valueType="num">
                                      <p:cBhvr>
                                        <p:cTn id="228" dur="500" fill="hold"/>
                                        <p:tgtEl>
                                          <p:spTgt spid="56"/>
                                        </p:tgtEl>
                                        <p:attrNameLst>
                                          <p:attrName>ppt_h</p:attrName>
                                        </p:attrNameLst>
                                      </p:cBhvr>
                                      <p:tavLst>
                                        <p:tav tm="0">
                                          <p:val>
                                            <p:strVal val="#ppt_h"/>
                                          </p:val>
                                        </p:tav>
                                        <p:tav tm="100000">
                                          <p:val>
                                            <p:strVal val="#ppt_h"/>
                                          </p:val>
                                        </p:tav>
                                      </p:tavLst>
                                    </p:anim>
                                  </p:childTnLst>
                                </p:cTn>
                              </p:par>
                            </p:childTnLst>
                          </p:cTn>
                        </p:par>
                        <p:par>
                          <p:cTn id="229" fill="hold" nodeType="afterGroup">
                            <p:stCondLst>
                              <p:cond delay="500"/>
                            </p:stCondLst>
                            <p:childTnLst>
                              <p:par>
                                <p:cTn id="230" presetID="4" presetClass="entr" presetSubtype="32" fill="hold" grpId="0" nodeType="afterEffect">
                                  <p:stCondLst>
                                    <p:cond delay="0"/>
                                  </p:stCondLst>
                                  <p:childTnLst>
                                    <p:set>
                                      <p:cBhvr>
                                        <p:cTn id="231" dur="1" fill="hold">
                                          <p:stCondLst>
                                            <p:cond delay="0"/>
                                          </p:stCondLst>
                                        </p:cTn>
                                        <p:tgtEl>
                                          <p:spTgt spid="60"/>
                                        </p:tgtEl>
                                        <p:attrNameLst>
                                          <p:attrName>style.visibility</p:attrName>
                                        </p:attrNameLst>
                                      </p:cBhvr>
                                      <p:to>
                                        <p:strVal val="visible"/>
                                      </p:to>
                                    </p:set>
                                    <p:animEffect transition="in" filter="box(out)">
                                      <p:cBhvr>
                                        <p:cTn id="232" dur="500"/>
                                        <p:tgtEl>
                                          <p:spTgt spid="60"/>
                                        </p:tgtEl>
                                      </p:cBhvr>
                                    </p:animEffect>
                                  </p:childTnLst>
                                </p:cTn>
                              </p:par>
                            </p:childTnLst>
                          </p:cTn>
                        </p:par>
                      </p:childTnLst>
                    </p:cTn>
                  </p:par>
                  <p:par>
                    <p:cTn id="233" fill="hold" nodeType="clickPar">
                      <p:stCondLst>
                        <p:cond delay="indefinite"/>
                      </p:stCondLst>
                      <p:childTnLst>
                        <p:par>
                          <p:cTn id="234" fill="hold" nodeType="withGroup">
                            <p:stCondLst>
                              <p:cond delay="0"/>
                            </p:stCondLst>
                            <p:childTnLst>
                              <p:par>
                                <p:cTn id="235" presetID="17" presetClass="entr" presetSubtype="1" fill="hold" grpId="0" nodeType="clickEffect">
                                  <p:stCondLst>
                                    <p:cond delay="0"/>
                                  </p:stCondLst>
                                  <p:childTnLst>
                                    <p:set>
                                      <p:cBhvr>
                                        <p:cTn id="236" dur="1" fill="hold">
                                          <p:stCondLst>
                                            <p:cond delay="0"/>
                                          </p:stCondLst>
                                        </p:cTn>
                                        <p:tgtEl>
                                          <p:spTgt spid="43"/>
                                        </p:tgtEl>
                                        <p:attrNameLst>
                                          <p:attrName>style.visibility</p:attrName>
                                        </p:attrNameLst>
                                      </p:cBhvr>
                                      <p:to>
                                        <p:strVal val="visible"/>
                                      </p:to>
                                    </p:set>
                                    <p:anim calcmode="lin" valueType="num">
                                      <p:cBhvr>
                                        <p:cTn id="237" dur="500" fill="hold"/>
                                        <p:tgtEl>
                                          <p:spTgt spid="43"/>
                                        </p:tgtEl>
                                        <p:attrNameLst>
                                          <p:attrName>ppt_x</p:attrName>
                                        </p:attrNameLst>
                                      </p:cBhvr>
                                      <p:tavLst>
                                        <p:tav tm="0">
                                          <p:val>
                                            <p:strVal val="#ppt_x"/>
                                          </p:val>
                                        </p:tav>
                                        <p:tav tm="100000">
                                          <p:val>
                                            <p:strVal val="#ppt_x"/>
                                          </p:val>
                                        </p:tav>
                                      </p:tavLst>
                                    </p:anim>
                                    <p:anim calcmode="lin" valueType="num">
                                      <p:cBhvr>
                                        <p:cTn id="238" dur="500" fill="hold"/>
                                        <p:tgtEl>
                                          <p:spTgt spid="43"/>
                                        </p:tgtEl>
                                        <p:attrNameLst>
                                          <p:attrName>ppt_y</p:attrName>
                                        </p:attrNameLst>
                                      </p:cBhvr>
                                      <p:tavLst>
                                        <p:tav tm="0">
                                          <p:val>
                                            <p:strVal val="#ppt_y-#ppt_h/2"/>
                                          </p:val>
                                        </p:tav>
                                        <p:tav tm="100000">
                                          <p:val>
                                            <p:strVal val="#ppt_y"/>
                                          </p:val>
                                        </p:tav>
                                      </p:tavLst>
                                    </p:anim>
                                    <p:anim calcmode="lin" valueType="num">
                                      <p:cBhvr>
                                        <p:cTn id="239" dur="500" fill="hold"/>
                                        <p:tgtEl>
                                          <p:spTgt spid="43"/>
                                        </p:tgtEl>
                                        <p:attrNameLst>
                                          <p:attrName>ppt_w</p:attrName>
                                        </p:attrNameLst>
                                      </p:cBhvr>
                                      <p:tavLst>
                                        <p:tav tm="0">
                                          <p:val>
                                            <p:strVal val="#ppt_w"/>
                                          </p:val>
                                        </p:tav>
                                        <p:tav tm="100000">
                                          <p:val>
                                            <p:strVal val="#ppt_w"/>
                                          </p:val>
                                        </p:tav>
                                      </p:tavLst>
                                    </p:anim>
                                    <p:anim calcmode="lin" valueType="num">
                                      <p:cBhvr>
                                        <p:cTn id="240" dur="500" fill="hold"/>
                                        <p:tgtEl>
                                          <p:spTgt spid="43"/>
                                        </p:tgtEl>
                                        <p:attrNameLst>
                                          <p:attrName>ppt_h</p:attrName>
                                        </p:attrNameLst>
                                      </p:cBhvr>
                                      <p:tavLst>
                                        <p:tav tm="0">
                                          <p:val>
                                            <p:fltVal val="0"/>
                                          </p:val>
                                        </p:tav>
                                        <p:tav tm="100000">
                                          <p:val>
                                            <p:strVal val="#ppt_h"/>
                                          </p:val>
                                        </p:tav>
                                      </p:tavLst>
                                    </p:anim>
                                  </p:childTnLst>
                                </p:cTn>
                              </p:par>
                            </p:childTnLst>
                          </p:cTn>
                        </p:par>
                        <p:par>
                          <p:cTn id="241" fill="hold" nodeType="afterGroup">
                            <p:stCondLst>
                              <p:cond delay="500"/>
                            </p:stCondLst>
                            <p:childTnLst>
                              <p:par>
                                <p:cTn id="242" presetID="12" presetClass="entr" presetSubtype="1" fill="hold" grpId="0" nodeType="afterEffect">
                                  <p:stCondLst>
                                    <p:cond delay="0"/>
                                  </p:stCondLst>
                                  <p:childTnLst>
                                    <p:set>
                                      <p:cBhvr>
                                        <p:cTn id="243" dur="1" fill="hold">
                                          <p:stCondLst>
                                            <p:cond delay="0"/>
                                          </p:stCondLst>
                                        </p:cTn>
                                        <p:tgtEl>
                                          <p:spTgt spid="51"/>
                                        </p:tgtEl>
                                        <p:attrNameLst>
                                          <p:attrName>style.visibility</p:attrName>
                                        </p:attrNameLst>
                                      </p:cBhvr>
                                      <p:to>
                                        <p:strVal val="visible"/>
                                      </p:to>
                                    </p:set>
                                    <p:animEffect transition="in" filter="slide(fromTop)">
                                      <p:cBhvr>
                                        <p:cTn id="24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autoUpdateAnimBg="0"/>
      <p:bldP spid="7" grpId="0" animBg="1" autoUpdateAnimBg="0"/>
      <p:bldP spid="8" grpId="0" animBg="1" autoUpdateAnimBg="0"/>
      <p:bldP spid="9" grpId="0" animBg="1" autoUpdateAnimBg="0"/>
      <p:bldP spid="10" grpId="0" animBg="1" autoUpdateAnimBg="0"/>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utoUpdateAnimBg="0"/>
      <p:bldP spid="23" grpId="0" autoUpdateAnimBg="0"/>
      <p:bldP spid="24" grpId="0" autoUpdateAnimBg="0"/>
      <p:bldP spid="25" grpId="0" autoUpdateAnimBg="0"/>
      <p:bldP spid="26" grpId="0" autoUpdateAnimBg="0"/>
      <p:bldP spid="27" grpId="0" autoUpdateAnimBg="0"/>
      <p:bldP spid="28" grpId="0" autoUpdateAnimBg="0"/>
      <p:bldP spid="29" grpId="0" autoUpdateAnimBg="0"/>
      <p:bldP spid="30" grpId="0" autoUpdateAnimBg="0"/>
      <p:bldP spid="31" grpId="0" animBg="1" autoUpdateAnimBg="0"/>
      <p:bldP spid="32" grpId="0" animBg="1"/>
      <p:bldP spid="33" grpId="0" animBg="1" autoUpdateAnimBg="0"/>
      <p:bldP spid="34" grpId="0" animBg="1"/>
      <p:bldP spid="35" grpId="0" autoUpdateAnimBg="0"/>
      <p:bldP spid="36" grpId="0" animBg="1" autoUpdateAnimBg="0"/>
      <p:bldP spid="37" grpId="0" animBg="1"/>
      <p:bldP spid="38" grpId="0" animBg="1" autoUpdateAnimBg="0"/>
      <p:bldP spid="39" grpId="0" animBg="1"/>
      <p:bldP spid="40" grpId="0" animBg="1" autoUpdateAnimBg="0"/>
      <p:bldP spid="41" grpId="0" animBg="1"/>
      <p:bldP spid="42" grpId="0" animBg="1" autoUpdateAnimBg="0"/>
      <p:bldP spid="43" grpId="0" animBg="1"/>
      <p:bldP spid="44" grpId="0" animBg="1" autoUpdateAnimBg="0"/>
      <p:bldP spid="45" grpId="0" autoUpdateAnimBg="0"/>
      <p:bldP spid="46" grpId="0" autoUpdateAnimBg="0"/>
      <p:bldP spid="47" grpId="0" autoUpdateAnimBg="0"/>
      <p:bldP spid="48" grpId="0" autoUpdateAnimBg="0"/>
      <p:bldP spid="49" grpId="0" autoUpdateAnimBg="0"/>
      <p:bldP spid="50" grpId="0" autoUpdateAnimBg="0"/>
      <p:bldP spid="51" grpId="0" autoUpdateAnimBg="0"/>
      <p:bldP spid="52" grpId="0" autoUpdateAnimBg="0"/>
      <p:bldP spid="53" grpId="0" animBg="1"/>
      <p:bldP spid="54" grpId="0" animBg="1"/>
      <p:bldP spid="55" grpId="0" animBg="1"/>
      <p:bldP spid="56" grpId="0" animBg="1"/>
      <p:bldP spid="57" grpId="0" autoUpdateAnimBg="0"/>
      <p:bldP spid="58" grpId="0" autoUpdateAnimBg="0"/>
      <p:bldP spid="59" grpId="0" autoUpdateAnimBg="0"/>
      <p:bldP spid="60"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251520" y="188640"/>
            <a:ext cx="7793037" cy="707802"/>
          </a:xfrm>
        </p:spPr>
        <p:txBody>
          <a:bodyPr/>
          <a:lstStyle/>
          <a:p>
            <a:pPr eaLnBrk="1" hangingPunct="1"/>
            <a:r>
              <a:rPr lang="en-US" altLang="zh-CN" b="1" dirty="0" err="1" smtClean="0">
                <a:solidFill>
                  <a:srgbClr val="0000FF"/>
                </a:solidFill>
                <a:latin typeface="Times New Roman" panose="02020603050405020304" pitchFamily="18" charset="0"/>
                <a:cs typeface="Times New Roman" panose="02020603050405020304" pitchFamily="18" charset="0"/>
              </a:rPr>
              <a:t>Kruskal</a:t>
            </a:r>
            <a:r>
              <a:rPr lang="zh-CN" altLang="en-US" b="1" dirty="0" smtClean="0">
                <a:solidFill>
                  <a:srgbClr val="0000FF"/>
                </a:solidFill>
                <a:latin typeface="Times New Roman" panose="02020603050405020304" pitchFamily="18" charset="0"/>
                <a:cs typeface="Times New Roman" panose="02020603050405020304" pitchFamily="18" charset="0"/>
              </a:rPr>
              <a:t>算法的复杂度分析</a:t>
            </a:r>
          </a:p>
        </p:txBody>
      </p:sp>
      <p:sp>
        <p:nvSpPr>
          <p:cNvPr id="173059" name="Rectangle 3"/>
          <p:cNvSpPr>
            <a:spLocks noGrp="1" noChangeArrowheads="1"/>
          </p:cNvSpPr>
          <p:nvPr>
            <p:ph idx="1"/>
          </p:nvPr>
        </p:nvSpPr>
        <p:spPr>
          <a:xfrm>
            <a:off x="539552" y="1556792"/>
            <a:ext cx="8208912" cy="4114800"/>
          </a:xfrm>
        </p:spPr>
        <p:txBody>
          <a:bodyPr/>
          <a:lstStyle/>
          <a:p>
            <a:pPr eaLnBrk="1" hangingPunct="1">
              <a:lnSpc>
                <a:spcPct val="80000"/>
              </a:lnSpc>
              <a:defRPr/>
            </a:pPr>
            <a:r>
              <a:rPr kumimoji="1" lang="zh-CN" altLang="en-US" sz="2800" b="1" dirty="0" smtClean="0">
                <a:latin typeface="Times New Roman" panose="02020603050405020304" pitchFamily="18" charset="0"/>
                <a:cs typeface="Times New Roman" panose="02020603050405020304" pitchFamily="18" charset="0"/>
              </a:rPr>
              <a:t>使用了</a:t>
            </a:r>
            <a:r>
              <a:rPr kumimoji="1" lang="zh-CN" altLang="en-US" sz="2800" b="1" dirty="0" smtClean="0">
                <a:solidFill>
                  <a:srgbClr val="0000FF"/>
                </a:solidFill>
                <a:latin typeface="Times New Roman" panose="02020603050405020304" pitchFamily="18" charset="0"/>
                <a:cs typeface="Times New Roman" panose="02020603050405020304" pitchFamily="18" charset="0"/>
              </a:rPr>
              <a:t>路径压缩</a:t>
            </a:r>
            <a:r>
              <a:rPr kumimoji="1" lang="zh-CN" altLang="en-US" sz="2800" b="1" dirty="0" smtClean="0">
                <a:latin typeface="Times New Roman" panose="02020603050405020304" pitchFamily="18" charset="0"/>
                <a:cs typeface="Times New Roman" panose="02020603050405020304" pitchFamily="18" charset="0"/>
              </a:rPr>
              <a:t>，</a:t>
            </a:r>
            <a:r>
              <a:rPr kumimoji="1" lang="en-US" altLang="zh-CN" sz="2800" b="1" dirty="0" smtClean="0">
                <a:latin typeface="Times New Roman" panose="02020603050405020304" pitchFamily="18" charset="0"/>
                <a:cs typeface="Times New Roman" panose="02020603050405020304" pitchFamily="18" charset="0"/>
              </a:rPr>
              <a:t>Find</a:t>
            </a:r>
            <a:r>
              <a:rPr kumimoji="1" lang="zh-CN" altLang="en-US" sz="2800" b="1" dirty="0" smtClean="0">
                <a:latin typeface="Times New Roman" panose="02020603050405020304" pitchFamily="18" charset="0"/>
                <a:cs typeface="Times New Roman" panose="02020603050405020304" pitchFamily="18" charset="0"/>
              </a:rPr>
              <a:t>和</a:t>
            </a:r>
            <a:r>
              <a:rPr kumimoji="1" lang="en-US" altLang="en-US" sz="2800" b="1" dirty="0" smtClean="0">
                <a:latin typeface="Times New Roman" panose="02020603050405020304" pitchFamily="18" charset="0"/>
                <a:cs typeface="Times New Roman" panose="02020603050405020304" pitchFamily="18" charset="0"/>
              </a:rPr>
              <a:t>UNION</a:t>
            </a:r>
            <a:r>
              <a:rPr kumimoji="1" lang="zh-CN" altLang="en-US" sz="2800" b="1" dirty="0" smtClean="0">
                <a:latin typeface="Times New Roman" panose="02020603050405020304" pitchFamily="18" charset="0"/>
                <a:cs typeface="Times New Roman" panose="02020603050405020304" pitchFamily="18" charset="0"/>
              </a:rPr>
              <a:t>函数几乎是常数</a:t>
            </a:r>
            <a:endParaRPr kumimoji="1" lang="en-US" altLang="zh-CN" sz="2800" b="1" dirty="0" smtClean="0">
              <a:latin typeface="Times New Roman" panose="02020603050405020304" pitchFamily="18" charset="0"/>
              <a:cs typeface="Times New Roman" panose="02020603050405020304" pitchFamily="18" charset="0"/>
            </a:endParaRPr>
          </a:p>
          <a:p>
            <a:pPr eaLnBrk="1" hangingPunct="1">
              <a:lnSpc>
                <a:spcPct val="80000"/>
              </a:lnSpc>
              <a:defRPr/>
            </a:pPr>
            <a:endParaRPr kumimoji="1" lang="zh-CN" altLang="en-US" sz="2800" b="1" dirty="0" smtClean="0">
              <a:latin typeface="Times New Roman" panose="02020603050405020304" pitchFamily="18" charset="0"/>
              <a:cs typeface="Times New Roman" panose="02020603050405020304" pitchFamily="18" charset="0"/>
            </a:endParaRPr>
          </a:p>
          <a:p>
            <a:pPr eaLnBrk="1" hangingPunct="1">
              <a:lnSpc>
                <a:spcPct val="80000"/>
              </a:lnSpc>
              <a:defRPr/>
            </a:pPr>
            <a:r>
              <a:rPr kumimoji="1" lang="zh-CN" altLang="en-US" sz="2800" b="1" dirty="0" smtClean="0">
                <a:latin typeface="Times New Roman" panose="02020603050405020304" pitchFamily="18" charset="0"/>
                <a:cs typeface="Times New Roman" panose="02020603050405020304" pitchFamily="18" charset="0"/>
              </a:rPr>
              <a:t>假设可能对几乎所有边都判断过了，则最坏情况下算法时间代价为</a:t>
            </a:r>
            <a:r>
              <a:rPr kumimoji="1" lang="zh-CN" altLang="zh-CN" sz="2800" b="1" dirty="0" smtClean="0">
                <a:latin typeface="Times New Roman" panose="02020603050405020304" pitchFamily="18" charset="0"/>
                <a:cs typeface="Times New Roman" panose="02020603050405020304" pitchFamily="18" charset="0"/>
              </a:rPr>
              <a:t> </a:t>
            </a:r>
            <a:r>
              <a:rPr kumimoji="1" lang="en-US" altLang="en-US" sz="2800" b="1" dirty="0" smtClean="0">
                <a:latin typeface="Times New Roman" panose="02020603050405020304" pitchFamily="18" charset="0"/>
                <a:cs typeface="Times New Roman" panose="02020603050405020304" pitchFamily="18" charset="0"/>
              </a:rPr>
              <a:t>O</a:t>
            </a:r>
            <a:r>
              <a:rPr kumimoji="1" lang="en-US" altLang="zh-CN" sz="2800" b="1" dirty="0" smtClean="0">
                <a:latin typeface="Times New Roman" panose="02020603050405020304" pitchFamily="18" charset="0"/>
                <a:cs typeface="Times New Roman" panose="02020603050405020304" pitchFamily="18" charset="0"/>
              </a:rPr>
              <a:t>(e loge)</a:t>
            </a:r>
            <a:r>
              <a:rPr kumimoji="1" lang="zh-CN" altLang="en-US" sz="2800" b="1" dirty="0" smtClean="0">
                <a:latin typeface="Times New Roman" panose="02020603050405020304" pitchFamily="18" charset="0"/>
                <a:cs typeface="Times New Roman" panose="02020603050405020304" pitchFamily="18" charset="0"/>
              </a:rPr>
              <a:t>，即堆排序的时间</a:t>
            </a:r>
            <a:endParaRPr kumimoji="1" lang="en-US" altLang="zh-CN" sz="2800" b="1" dirty="0" smtClean="0">
              <a:latin typeface="Times New Roman" panose="02020603050405020304" pitchFamily="18" charset="0"/>
              <a:cs typeface="Times New Roman" panose="02020603050405020304" pitchFamily="18" charset="0"/>
            </a:endParaRPr>
          </a:p>
          <a:p>
            <a:pPr eaLnBrk="1" hangingPunct="1">
              <a:lnSpc>
                <a:spcPct val="80000"/>
              </a:lnSpc>
              <a:defRPr/>
            </a:pPr>
            <a:endParaRPr kumimoji="1" lang="zh-CN" altLang="en-US" sz="2800" b="1" dirty="0" smtClean="0">
              <a:latin typeface="Times New Roman" panose="02020603050405020304" pitchFamily="18" charset="0"/>
              <a:cs typeface="Times New Roman" panose="02020603050405020304" pitchFamily="18" charset="0"/>
            </a:endParaRPr>
          </a:p>
          <a:p>
            <a:pPr eaLnBrk="1" hangingPunct="1">
              <a:lnSpc>
                <a:spcPct val="80000"/>
              </a:lnSpc>
              <a:defRPr/>
            </a:pPr>
            <a:r>
              <a:rPr kumimoji="1" lang="zh-CN" altLang="en-US" sz="2800" b="1" dirty="0" smtClean="0">
                <a:latin typeface="Times New Roman" panose="02020603050405020304" pitchFamily="18" charset="0"/>
                <a:cs typeface="Times New Roman" panose="02020603050405020304" pitchFamily="18" charset="0"/>
              </a:rPr>
              <a:t>通常情况下只找了接近顶点数目那么多边的情况下，</a:t>
            </a:r>
            <a:r>
              <a:rPr kumimoji="1" lang="en-US" altLang="zh-CN" sz="2800" b="1" dirty="0" smtClean="0">
                <a:latin typeface="Times New Roman" panose="02020603050405020304" pitchFamily="18" charset="0"/>
                <a:cs typeface="Times New Roman" panose="02020603050405020304" pitchFamily="18" charset="0"/>
              </a:rPr>
              <a:t>MST</a:t>
            </a:r>
            <a:r>
              <a:rPr kumimoji="1" lang="zh-CN" altLang="zh-CN" sz="2800" b="1" dirty="0" smtClean="0">
                <a:latin typeface="Times New Roman" panose="02020603050405020304" pitchFamily="18" charset="0"/>
                <a:cs typeface="Times New Roman" panose="02020603050405020304" pitchFamily="18" charset="0"/>
              </a:rPr>
              <a:t>就已经生成，时间</a:t>
            </a:r>
            <a:r>
              <a:rPr kumimoji="1" lang="zh-CN" altLang="en-US" sz="2800" b="1" dirty="0" smtClean="0">
                <a:latin typeface="Times New Roman" panose="02020603050405020304" pitchFamily="18" charset="0"/>
                <a:cs typeface="Times New Roman" panose="02020603050405020304" pitchFamily="18" charset="0"/>
              </a:rPr>
              <a:t>代价接近于</a:t>
            </a:r>
            <a:r>
              <a:rPr kumimoji="1" lang="en-US" altLang="en-US" sz="2800" b="1" dirty="0" smtClean="0">
                <a:latin typeface="Times New Roman" panose="02020603050405020304" pitchFamily="18" charset="0"/>
                <a:cs typeface="Times New Roman" panose="02020603050405020304" pitchFamily="18" charset="0"/>
              </a:rPr>
              <a:t>O</a:t>
            </a:r>
            <a:r>
              <a:rPr kumimoji="1" lang="en-US" altLang="zh-CN" sz="2800" b="1" dirty="0" smtClean="0">
                <a:latin typeface="Times New Roman" panose="02020603050405020304" pitchFamily="18" charset="0"/>
                <a:cs typeface="Times New Roman" panose="02020603050405020304" pitchFamily="18" charset="0"/>
              </a:rPr>
              <a:t>(n loge)</a:t>
            </a:r>
            <a:endParaRPr kumimoji="1" lang="en-US" altLang="zh-CN" sz="2400" b="1" dirty="0" smtClean="0">
              <a:latin typeface="Times New Roman" panose="02020603050405020304" pitchFamily="18" charset="0"/>
              <a:cs typeface="Times New Roman" panose="02020603050405020304" pitchFamily="18" charset="0"/>
            </a:endParaRPr>
          </a:p>
          <a:p>
            <a:pPr eaLnBrk="1" hangingPunct="1">
              <a:lnSpc>
                <a:spcPct val="80000"/>
              </a:lnSpc>
              <a:buFont typeface="Wingdings" panose="05000000000000000000" pitchFamily="2" charset="2"/>
              <a:buNone/>
              <a:defRPr/>
            </a:pPr>
            <a:endParaRPr kumimoji="1" lang="en-US" altLang="zh-CN" sz="2400" b="1"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p:cNvSpPr>
            <a:spLocks noGrp="1" noChangeArrowheads="1"/>
          </p:cNvSpPr>
          <p:nvPr>
            <p:ph type="title"/>
          </p:nvPr>
        </p:nvSpPr>
        <p:spPr>
          <a:xfrm>
            <a:off x="107504" y="58849"/>
            <a:ext cx="5940426" cy="762000"/>
          </a:xfrm>
        </p:spPr>
        <p:txBody>
          <a:bodyPr/>
          <a:lstStyle/>
          <a:p>
            <a:pPr eaLnBrk="1" hangingPunct="1"/>
            <a:r>
              <a:rPr lang="en-US" altLang="zh-CN" sz="4000" b="1" dirty="0" err="1" smtClean="0">
                <a:solidFill>
                  <a:srgbClr val="0000FF"/>
                </a:solidFill>
                <a:latin typeface="Times New Roman" panose="02020603050405020304" pitchFamily="18" charset="0"/>
                <a:ea typeface="华文新魏" panose="02010800040101010101" pitchFamily="2" charset="-122"/>
              </a:rPr>
              <a:t>Kruskal</a:t>
            </a:r>
            <a:r>
              <a:rPr lang="zh-CN" altLang="en-US" sz="4000" b="1" dirty="0" smtClean="0">
                <a:solidFill>
                  <a:srgbClr val="0000FF"/>
                </a:solidFill>
                <a:latin typeface="Times New Roman" panose="02020603050405020304" pitchFamily="18" charset="0"/>
                <a:ea typeface="华文新魏" panose="02010800040101010101" pitchFamily="2" charset="-122"/>
              </a:rPr>
              <a:t>算法的实现</a:t>
            </a:r>
            <a:r>
              <a:rPr lang="zh-CN" altLang="en-US" dirty="0" smtClean="0">
                <a:solidFill>
                  <a:srgbClr val="0000FF"/>
                </a:solidFill>
                <a:latin typeface="Times New Roman" panose="02020603050405020304" pitchFamily="18" charset="0"/>
              </a:rPr>
              <a:t> </a:t>
            </a:r>
          </a:p>
        </p:txBody>
      </p:sp>
      <p:sp>
        <p:nvSpPr>
          <p:cNvPr id="174082" name="Rectangle 4"/>
          <p:cNvSpPr>
            <a:spLocks noGrp="1" noChangeArrowheads="1"/>
          </p:cNvSpPr>
          <p:nvPr>
            <p:ph idx="1"/>
          </p:nvPr>
        </p:nvSpPr>
        <p:spPr>
          <a:xfrm>
            <a:off x="914400" y="946150"/>
            <a:ext cx="8229600" cy="5759450"/>
          </a:xfrm>
        </p:spPr>
        <p:txBody>
          <a:bodyPr/>
          <a:lstStyle/>
          <a:p>
            <a:pPr eaLnBrk="1" hangingPunct="1">
              <a:lnSpc>
                <a:spcPct val="90000"/>
              </a:lnSpc>
              <a:buClr>
                <a:srgbClr val="800080"/>
              </a:buClr>
              <a:buSzPct val="50000"/>
              <a:defRPr/>
            </a:pPr>
            <a:endParaRPr kumimoji="1" lang="zh-CN" altLang="en-US" b="1" smtClean="0">
              <a:solidFill>
                <a:srgbClr val="CC0000"/>
              </a:solidFill>
            </a:endParaRPr>
          </a:p>
          <a:p>
            <a:pPr eaLnBrk="1" hangingPunct="1">
              <a:lnSpc>
                <a:spcPct val="90000"/>
              </a:lnSpc>
              <a:buClr>
                <a:srgbClr val="800080"/>
              </a:buClr>
              <a:buSzPct val="50000"/>
              <a:defRPr/>
            </a:pPr>
            <a:endParaRPr kumimoji="1" lang="zh-CN" altLang="en-US" b="1" smtClean="0">
              <a:solidFill>
                <a:srgbClr val="CC0000"/>
              </a:solidFill>
            </a:endParaRPr>
          </a:p>
        </p:txBody>
      </p:sp>
      <p:sp>
        <p:nvSpPr>
          <p:cNvPr id="163844" name="Text Box 2"/>
          <p:cNvSpPr txBox="1"/>
          <p:nvPr/>
        </p:nvSpPr>
        <p:spPr>
          <a:xfrm>
            <a:off x="251520" y="1196752"/>
            <a:ext cx="8382000" cy="4000903"/>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rPr>
              <a:t>#include </a:t>
            </a:r>
            <a:r>
              <a:rPr lang="en-US" altLang="zh-CN" dirty="0" smtClean="0">
                <a:effectLst>
                  <a:outerShdw blurRad="38100" dist="38100" dir="2700000" algn="tl">
                    <a:srgbClr val="C0C0C0"/>
                  </a:outerShdw>
                </a:effectLst>
                <a:latin typeface="Times New Roman" panose="02020603050405020304" pitchFamily="18" charset="0"/>
              </a:rPr>
              <a:t>"</a:t>
            </a:r>
            <a:r>
              <a:rPr lang="en-US" altLang="zh-CN" dirty="0" err="1" smtClean="0">
                <a:effectLst>
                  <a:outerShdw blurRad="38100" dist="38100" dir="2700000" algn="tl">
                    <a:srgbClr val="C0C0C0"/>
                  </a:outerShdw>
                </a:effectLst>
                <a:latin typeface="Times New Roman" panose="02020603050405020304" pitchFamily="18" charset="0"/>
              </a:rPr>
              <a:t>heap.h</a:t>
            </a:r>
            <a:r>
              <a:rPr lang="en-US" altLang="zh-CN" dirty="0" smtClean="0">
                <a:effectLst>
                  <a:outerShdw blurRad="38100" dist="38100" dir="2700000" algn="tl">
                    <a:srgbClr val="C0C0C0"/>
                  </a:outerShdw>
                </a:effectLst>
                <a:latin typeface="Times New Roman" panose="02020603050405020304" pitchFamily="18" charset="0"/>
              </a:rPr>
              <a:t>"</a:t>
            </a:r>
          </a:p>
          <a:p>
            <a:pPr>
              <a:lnSpc>
                <a:spcPct val="105000"/>
              </a:lnSpc>
              <a:spcBef>
                <a:spcPct val="5000"/>
              </a:spcBef>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rPr>
              <a:t>#include </a:t>
            </a:r>
            <a:r>
              <a:rPr lang="en-US" altLang="zh-CN" dirty="0" smtClean="0">
                <a:effectLst>
                  <a:outerShdw blurRad="38100" dist="38100" dir="2700000" algn="tl">
                    <a:srgbClr val="C0C0C0"/>
                  </a:outerShdw>
                </a:effectLst>
                <a:latin typeface="Times New Roman" panose="02020603050405020304" pitchFamily="18" charset="0"/>
              </a:rPr>
              <a:t>"</a:t>
            </a:r>
            <a:r>
              <a:rPr lang="en-US" altLang="zh-CN" dirty="0" err="1" smtClean="0">
                <a:effectLst>
                  <a:outerShdw blurRad="38100" dist="38100" dir="2700000" algn="tl">
                    <a:srgbClr val="C0C0C0"/>
                  </a:outerShdw>
                </a:effectLst>
                <a:latin typeface="Times New Roman" panose="02020603050405020304" pitchFamily="18" charset="0"/>
              </a:rPr>
              <a:t>UFSets.h</a:t>
            </a:r>
            <a:r>
              <a:rPr lang="en-US" altLang="zh-CN" dirty="0" smtClean="0">
                <a:effectLst>
                  <a:outerShdw blurRad="38100" dist="38100" dir="2700000" algn="tl">
                    <a:srgbClr val="C0C0C0"/>
                  </a:outerShdw>
                </a:effectLst>
                <a:latin typeface="Times New Roman" panose="02020603050405020304" pitchFamily="18" charset="0"/>
              </a:rPr>
              <a:t>"</a:t>
            </a:r>
          </a:p>
          <a:p>
            <a:pPr>
              <a:lnSpc>
                <a:spcPct val="105000"/>
              </a:lnSpc>
              <a:spcBef>
                <a:spcPct val="5000"/>
              </a:spcBef>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rPr>
              <a:t>template &lt;class </a:t>
            </a:r>
            <a:r>
              <a:rPr lang="en-US" altLang="zh-CN" dirty="0" smtClean="0">
                <a:effectLst>
                  <a:outerShdw blurRad="38100" dist="38100" dir="2700000" algn="tl">
                    <a:srgbClr val="C0C0C0"/>
                  </a:outerShdw>
                </a:effectLst>
                <a:latin typeface="Times New Roman" panose="02020603050405020304" pitchFamily="18" charset="0"/>
              </a:rPr>
              <a:t>T</a:t>
            </a:r>
            <a:r>
              <a:rPr lang="en-US" altLang="zh-CN" b="1" dirty="0" smtClean="0">
                <a:effectLst>
                  <a:outerShdw blurRad="38100" dist="38100" dir="2700000" algn="tl">
                    <a:srgbClr val="C0C0C0"/>
                  </a:outerShdw>
                </a:effectLst>
                <a:latin typeface="Times New Roman" panose="02020603050405020304" pitchFamily="18" charset="0"/>
              </a:rPr>
              <a:t>, class </a:t>
            </a:r>
            <a:r>
              <a:rPr lang="en-US" altLang="zh-CN" dirty="0" smtClean="0">
                <a:effectLst>
                  <a:outerShdw blurRad="38100" dist="38100" dir="2700000" algn="tl">
                    <a:srgbClr val="C0C0C0"/>
                  </a:outerShdw>
                </a:effectLst>
                <a:latin typeface="Times New Roman" panose="02020603050405020304" pitchFamily="18" charset="0"/>
              </a:rPr>
              <a:t>E</a:t>
            </a:r>
            <a:r>
              <a:rPr lang="en-US" altLang="zh-CN" b="1" dirty="0" smtClean="0">
                <a:effectLst>
                  <a:outerShdw blurRad="38100" dist="38100" dir="2700000" algn="tl">
                    <a:srgbClr val="C0C0C0"/>
                  </a:outerShdw>
                </a:effectLst>
                <a:latin typeface="Times New Roman" panose="02020603050405020304" pitchFamily="18" charset="0"/>
              </a:rPr>
              <a:t>&gt;</a:t>
            </a:r>
          </a:p>
          <a:p>
            <a:pPr>
              <a:lnSpc>
                <a:spcPct val="105000"/>
              </a:lnSpc>
              <a:spcBef>
                <a:spcPct val="5000"/>
              </a:spcBef>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rPr>
              <a:t>void </a:t>
            </a:r>
            <a:r>
              <a:rPr lang="en-US" altLang="zh-CN" dirty="0" err="1" smtClean="0">
                <a:effectLst>
                  <a:outerShdw blurRad="38100" dist="38100" dir="2700000" algn="tl">
                    <a:srgbClr val="C0C0C0"/>
                  </a:outerShdw>
                </a:effectLst>
                <a:latin typeface="Times New Roman" panose="02020603050405020304" pitchFamily="18" charset="0"/>
              </a:rPr>
              <a:t>Kruskal</a:t>
            </a:r>
            <a:r>
              <a:rPr lang="en-US" altLang="zh-CN" dirty="0" smtClean="0">
                <a:effectLst>
                  <a:outerShdw blurRad="38100" dist="38100" dir="2700000" algn="tl">
                    <a:srgbClr val="C0C0C0"/>
                  </a:outerShdw>
                </a:effectLst>
                <a:latin typeface="Times New Roman" panose="02020603050405020304" pitchFamily="18" charset="0"/>
              </a:rPr>
              <a:t> (Graph</a:t>
            </a:r>
            <a:r>
              <a:rPr lang="en-US" altLang="zh-CN" b="1" dirty="0" smtClean="0">
                <a:effectLst>
                  <a:outerShdw blurRad="38100" dist="38100" dir="2700000" algn="tl">
                    <a:srgbClr val="C0C0C0"/>
                  </a:outerShdw>
                </a:effectLst>
                <a:latin typeface="Times New Roman" panose="02020603050405020304" pitchFamily="18" charset="0"/>
              </a:rPr>
              <a:t>&lt;</a:t>
            </a:r>
            <a:r>
              <a:rPr lang="en-US" altLang="zh-CN" dirty="0" smtClean="0">
                <a:effectLst>
                  <a:outerShdw blurRad="38100" dist="38100" dir="2700000" algn="tl">
                    <a:srgbClr val="C0C0C0"/>
                  </a:outerShdw>
                </a:effectLst>
                <a:latin typeface="Times New Roman" panose="02020603050405020304" pitchFamily="18" charset="0"/>
              </a:rPr>
              <a:t>T</a:t>
            </a:r>
            <a:r>
              <a:rPr lang="en-US" altLang="zh-CN" b="1" dirty="0" smtClean="0">
                <a:effectLst>
                  <a:outerShdw blurRad="38100" dist="38100" dir="2700000" algn="tl">
                    <a:srgbClr val="C0C0C0"/>
                  </a:outerShdw>
                </a:effectLst>
                <a:latin typeface="Times New Roman" panose="02020603050405020304" pitchFamily="18" charset="0"/>
              </a:rPr>
              <a:t>, </a:t>
            </a:r>
            <a:r>
              <a:rPr lang="en-US" altLang="zh-CN" dirty="0" smtClean="0">
                <a:effectLst>
                  <a:outerShdw blurRad="38100" dist="38100" dir="2700000" algn="tl">
                    <a:srgbClr val="C0C0C0"/>
                  </a:outerShdw>
                </a:effectLst>
                <a:latin typeface="Times New Roman" panose="02020603050405020304" pitchFamily="18" charset="0"/>
              </a:rPr>
              <a:t>E</a:t>
            </a:r>
            <a:r>
              <a:rPr lang="en-US" altLang="zh-CN" b="1" dirty="0" smtClean="0">
                <a:effectLst>
                  <a:outerShdw blurRad="38100" dist="38100" dir="2700000" algn="tl">
                    <a:srgbClr val="C0C0C0"/>
                  </a:outerShdw>
                </a:effectLst>
                <a:latin typeface="Times New Roman" panose="02020603050405020304" pitchFamily="18" charset="0"/>
              </a:rPr>
              <a:t>&gt;&amp; </a:t>
            </a:r>
            <a:r>
              <a:rPr lang="en-US" altLang="zh-CN" dirty="0" smtClean="0">
                <a:effectLst>
                  <a:outerShdw blurRad="38100" dist="38100" dir="2700000" algn="tl">
                    <a:srgbClr val="C0C0C0"/>
                  </a:outerShdw>
                </a:effectLst>
                <a:latin typeface="Times New Roman" panose="02020603050405020304" pitchFamily="18" charset="0"/>
              </a:rPr>
              <a:t>G</a:t>
            </a:r>
            <a:r>
              <a:rPr lang="en-US" altLang="zh-CN" b="1" dirty="0" smtClean="0">
                <a:effectLst>
                  <a:outerShdw blurRad="38100" dist="38100" dir="2700000" algn="tl">
                    <a:srgbClr val="C0C0C0"/>
                  </a:outerShdw>
                </a:effectLst>
                <a:latin typeface="Times New Roman" panose="02020603050405020304" pitchFamily="18" charset="0"/>
              </a:rPr>
              <a:t>, </a:t>
            </a:r>
            <a:r>
              <a:rPr lang="en-US" altLang="zh-CN" dirty="0" err="1" smtClean="0">
                <a:effectLst>
                  <a:outerShdw blurRad="38100" dist="38100" dir="2700000" algn="tl">
                    <a:srgbClr val="C0C0C0"/>
                  </a:outerShdw>
                </a:effectLst>
                <a:latin typeface="Times New Roman" panose="02020603050405020304" pitchFamily="18" charset="0"/>
              </a:rPr>
              <a:t>MinSpanTree</a:t>
            </a:r>
            <a:r>
              <a:rPr lang="en-US" altLang="zh-CN" b="1" dirty="0" smtClean="0">
                <a:effectLst>
                  <a:outerShdw blurRad="38100" dist="38100" dir="2700000" algn="tl">
                    <a:srgbClr val="C0C0C0"/>
                  </a:outerShdw>
                </a:effectLst>
                <a:latin typeface="Times New Roman" panose="02020603050405020304" pitchFamily="18" charset="0"/>
              </a:rPr>
              <a:t>&lt;</a:t>
            </a:r>
            <a:r>
              <a:rPr lang="en-US" altLang="zh-CN" dirty="0" smtClean="0">
                <a:effectLst>
                  <a:outerShdw blurRad="38100" dist="38100" dir="2700000" algn="tl">
                    <a:srgbClr val="C0C0C0"/>
                  </a:outerShdw>
                </a:effectLst>
                <a:latin typeface="Times New Roman" panose="02020603050405020304" pitchFamily="18" charset="0"/>
              </a:rPr>
              <a:t>T</a:t>
            </a:r>
            <a:r>
              <a:rPr lang="en-US" altLang="zh-CN" b="1" dirty="0" smtClean="0">
                <a:effectLst>
                  <a:outerShdw blurRad="38100" dist="38100" dir="2700000" algn="tl">
                    <a:srgbClr val="C0C0C0"/>
                  </a:outerShdw>
                </a:effectLst>
                <a:latin typeface="Times New Roman" panose="02020603050405020304" pitchFamily="18" charset="0"/>
              </a:rPr>
              <a:t>, </a:t>
            </a:r>
            <a:r>
              <a:rPr lang="en-US" altLang="zh-CN" dirty="0" smtClean="0">
                <a:effectLst>
                  <a:outerShdw blurRad="38100" dist="38100" dir="2700000" algn="tl">
                    <a:srgbClr val="C0C0C0"/>
                  </a:outerShdw>
                </a:effectLst>
                <a:latin typeface="Times New Roman" panose="02020603050405020304" pitchFamily="18" charset="0"/>
              </a:rPr>
              <a:t>E</a:t>
            </a:r>
            <a:r>
              <a:rPr lang="en-US" altLang="zh-CN" b="1" dirty="0" smtClean="0">
                <a:effectLst>
                  <a:outerShdw blurRad="38100" dist="38100" dir="2700000" algn="tl">
                    <a:srgbClr val="C0C0C0"/>
                  </a:outerShdw>
                </a:effectLst>
                <a:latin typeface="Times New Roman" panose="02020603050405020304" pitchFamily="18" charset="0"/>
              </a:rPr>
              <a:t>&gt;&amp; </a:t>
            </a:r>
            <a:r>
              <a:rPr lang="en-US" altLang="zh-CN" dirty="0" smtClean="0">
                <a:effectLst>
                  <a:outerShdw blurRad="38100" dist="38100" dir="2700000" algn="tl">
                    <a:srgbClr val="C0C0C0"/>
                  </a:outerShdw>
                </a:effectLst>
                <a:latin typeface="Times New Roman" panose="02020603050405020304" pitchFamily="18" charset="0"/>
              </a:rPr>
              <a:t>MST)</a:t>
            </a:r>
            <a:r>
              <a:rPr lang="en-US" altLang="zh-CN" b="1" dirty="0" smtClean="0">
                <a:effectLst>
                  <a:outerShdw blurRad="38100" dist="38100" dir="2700000" algn="tl">
                    <a:srgbClr val="C0C0C0"/>
                  </a:outerShdw>
                </a:effectLst>
                <a:latin typeface="Times New Roman" panose="02020603050405020304" pitchFamily="18" charset="0"/>
              </a:rPr>
              <a:t> {</a:t>
            </a:r>
            <a:endParaRPr lang="en-US" altLang="zh-CN" dirty="0" smtClean="0">
              <a:solidFill>
                <a:srgbClr val="CC0000"/>
              </a:solidFill>
              <a:effectLst>
                <a:outerShdw blurRad="38100" dist="38100" dir="2700000" algn="tl">
                  <a:srgbClr val="C0C0C0"/>
                </a:outerShdw>
              </a:effectLst>
              <a:latin typeface="Times New Roman" panose="02020603050405020304" pitchFamily="18" charset="0"/>
            </a:endParaRPr>
          </a:p>
          <a:p>
            <a:pPr>
              <a:lnSpc>
                <a:spcPct val="105000"/>
              </a:lnSpc>
              <a:buSzPct val="60000"/>
              <a:buFont typeface="Arial" panose="020B0604020202020204" pitchFamily="34" charset="0"/>
              <a:buNone/>
              <a:defRPr/>
            </a:pPr>
            <a:r>
              <a:rPr lang="en-US" altLang="zh-CN"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 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u</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 v</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 count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边结点辅助单元</a:t>
            </a:r>
            <a:endParaRPr lang="en-US" altLang="zh-CN"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buSzPct val="60000"/>
              <a:buFont typeface="Arial" panose="020B0604020202020204" pitchFamily="34" charset="0"/>
              <a:buNone/>
              <a:defRPr/>
            </a:pPr>
            <a:r>
              <a:rPr lang="en-US" altLang="zh-CN"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n =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顶点数</a:t>
            </a:r>
          </a:p>
          <a:p>
            <a:pPr>
              <a:lnSpc>
                <a:spcPct val="105000"/>
              </a:lnSpc>
              <a:buSzPct val="60000"/>
              <a:buFont typeface="Arial" panose="020B0604020202020204" pitchFamily="34" charset="0"/>
              <a:buNone/>
              <a:defRPr/>
            </a:pP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m =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G.NumberOfEdges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边数</a:t>
            </a:r>
          </a:p>
          <a:p>
            <a:pPr>
              <a:lnSpc>
                <a:spcPct val="105000"/>
              </a:lnSpc>
              <a:buSzPct val="60000"/>
              <a:buFont typeface="Arial" panose="020B0604020202020204" pitchFamily="34" charset="0"/>
              <a:buNone/>
              <a:defRPr/>
            </a:pP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MinHeap</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&gt;&gt;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H(m)</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最小堆  </a:t>
            </a:r>
          </a:p>
          <a:p>
            <a:pPr>
              <a:lnSpc>
                <a:spcPct val="105000"/>
              </a:lnSpc>
              <a:buSzPct val="60000"/>
              <a:buFont typeface="Arial" panose="020B0604020202020204" pitchFamily="34" charset="0"/>
              <a:buNone/>
              <a:defRPr/>
            </a:pP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UFSets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F(n)</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并查集</a:t>
            </a:r>
          </a:p>
          <a:p>
            <a:pPr>
              <a:lnSpc>
                <a:spcPct val="105000"/>
              </a:lnSpc>
              <a:buSzPct val="60000"/>
              <a:buFont typeface="Arial" panose="020B0604020202020204" pitchFamily="34" charset="0"/>
              <a:buNone/>
              <a:defRPr/>
            </a:pP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p:nvPr/>
        </p:nvSpPr>
        <p:spPr>
          <a:xfrm>
            <a:off x="683568" y="476672"/>
            <a:ext cx="8350696" cy="627864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nSpc>
                <a:spcPct val="105000"/>
              </a:lnSpc>
              <a:buNone/>
              <a:defRPr/>
            </a:pPr>
            <a:r>
              <a:rPr lang="en-US" altLang="zh-CN" sz="2000" noProof="1">
                <a:solidFill>
                  <a:srgbClr val="CC3300"/>
                </a:solidFill>
                <a:latin typeface="Times New Roman" panose="02020603050405020304" pitchFamily="18" charset="0"/>
                <a:ea typeface="宋体" panose="02010600030101010101" pitchFamily="2" charset="-122"/>
              </a:rPr>
              <a:t>    </a:t>
            </a:r>
            <a:r>
              <a:rPr lang="en-US" altLang="zh-CN" sz="2000" b="1" dirty="0">
                <a:latin typeface="Times New Roman" panose="02020603050405020304" pitchFamily="18" charset="0"/>
                <a:ea typeface="隶书" panose="02010509060101010101" pitchFamily="49" charset="-122"/>
              </a:rPr>
              <a:t>for</a:t>
            </a:r>
            <a:r>
              <a:rPr lang="en-US" altLang="zh-CN" sz="2000" dirty="0">
                <a:latin typeface="Times New Roman" panose="02020603050405020304" pitchFamily="18" charset="0"/>
                <a:ea typeface="隶书" panose="02010509060101010101" pitchFamily="49" charset="-122"/>
              </a:rPr>
              <a:t> (u = 0</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u </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 n</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u++)</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for</a:t>
            </a:r>
            <a:r>
              <a:rPr lang="en-US" altLang="zh-CN" sz="2000" dirty="0">
                <a:latin typeface="Times New Roman" panose="02020603050405020304" pitchFamily="18" charset="0"/>
                <a:ea typeface="隶书" panose="02010509060101010101" pitchFamily="49" charset="-122"/>
              </a:rPr>
              <a:t> (v = u+1</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 </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 n</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u,v</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maxValue</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ed.tail</a:t>
            </a:r>
            <a:r>
              <a:rPr lang="en-US" altLang="zh-CN" sz="2000" dirty="0">
                <a:latin typeface="Times New Roman" panose="02020603050405020304" pitchFamily="18" charset="0"/>
                <a:ea typeface="隶书" panose="02010509060101010101" pitchFamily="49" charset="-122"/>
              </a:rPr>
              <a:t> = u</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ed.head</a:t>
            </a:r>
            <a:r>
              <a:rPr lang="en-US" altLang="zh-CN" sz="2000" dirty="0">
                <a:latin typeface="Times New Roman" panose="02020603050405020304" pitchFamily="18" charset="0"/>
                <a:ea typeface="隶书" panose="02010509060101010101" pitchFamily="49" charset="-122"/>
              </a:rPr>
              <a:t> = v</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插入堆</a:t>
            </a:r>
          </a:p>
          <a:p>
            <a:pPr>
              <a:lnSpc>
                <a:spcPct val="105000"/>
              </a:lnSpc>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ed.cost</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 (u</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a:t>
            </a:r>
            <a:r>
              <a:rPr lang="en-US" altLang="zh-CN" sz="2000" b="1" dirty="0">
                <a:latin typeface="Times New Roman" panose="02020603050405020304" pitchFamily="18" charset="0"/>
                <a:ea typeface="隶书" panose="02010509060101010101" pitchFamily="49" charset="-122"/>
              </a:rPr>
              <a:t>;</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H.Insert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ed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endParaRPr lang="en-US" altLang="zh-CN" sz="2000" dirty="0" smtClean="0">
              <a:latin typeface="Times New Roman" panose="02020603050405020304" pitchFamily="18" charset="0"/>
              <a:ea typeface="隶书" panose="02010509060101010101" pitchFamily="49" charset="-122"/>
            </a:endParaRPr>
          </a:p>
          <a:p>
            <a:pPr>
              <a:lnSpc>
                <a:spcPct val="105000"/>
              </a:lnSpc>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endParaRPr lang="en-US" altLang="zh-CN" sz="2000" dirty="0">
              <a:latin typeface="Times New Roman" panose="02020603050405020304" pitchFamily="18" charset="0"/>
              <a:ea typeface="隶书" panose="02010509060101010101" pitchFamily="49" charset="-122"/>
            </a:endParaRPr>
          </a:p>
          <a:p>
            <a:pPr marL="0" indent="0">
              <a:spcBef>
                <a:spcPct val="500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   count </a:t>
            </a:r>
            <a:r>
              <a:rPr lang="en-US" altLang="zh-CN" sz="2000" noProof="1">
                <a:latin typeface="Times New Roman" panose="02020603050405020304" pitchFamily="18" charset="0"/>
                <a:ea typeface="宋体" panose="02010600030101010101" pitchFamily="2" charset="-122"/>
              </a:rPr>
              <a:t>= 1</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	</a:t>
            </a:r>
            <a:r>
              <a:rPr lang="en-US" altLang="zh-CN" sz="2000" b="1" noProof="1" smtClean="0">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最小生成树边数计数</a:t>
            </a:r>
          </a:p>
          <a:p>
            <a:pPr marL="0" indent="0">
              <a:spcBef>
                <a:spcPct val="5000"/>
              </a:spcBef>
              <a:buClr>
                <a:srgbClr val="000000"/>
              </a:buClr>
              <a:buFont typeface="Arial" panose="020B0604020202020204" pitchFamily="34" charset="0"/>
              <a:buNone/>
              <a:defRPr/>
            </a:pPr>
            <a:r>
              <a:rPr lang="zh-CN" altLang="en-US" sz="2000" noProof="1">
                <a:latin typeface="Times New Roman" panose="02020603050405020304" pitchFamily="18" charset="0"/>
                <a:ea typeface="宋体" panose="02010600030101010101" pitchFamily="2" charset="-122"/>
              </a:rPr>
              <a:t>    </a:t>
            </a:r>
            <a:r>
              <a:rPr lang="en-US" altLang="zh-CN" sz="2000" b="1" noProof="1">
                <a:latin typeface="Times New Roman" panose="02020603050405020304" pitchFamily="18" charset="0"/>
                <a:ea typeface="宋体" panose="02010600030101010101" pitchFamily="2" charset="-122"/>
              </a:rPr>
              <a:t>while </a:t>
            </a:r>
            <a:r>
              <a:rPr lang="en-US" altLang="zh-CN" sz="2000" noProof="1">
                <a:latin typeface="Times New Roman" panose="02020603050405020304" pitchFamily="18" charset="0"/>
                <a:ea typeface="宋体" panose="02010600030101010101" pitchFamily="2" charset="-122"/>
              </a:rPr>
              <a:t>(count &lt; n) </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	</a:t>
            </a:r>
            <a:r>
              <a:rPr lang="en-US" altLang="zh-CN" sz="2000" b="1" noProof="1" smtClean="0">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反复执行</a:t>
            </a:r>
            <a:r>
              <a:rPr lang="en-US" altLang="zh-CN" sz="2000" noProof="1">
                <a:solidFill>
                  <a:schemeClr val="tx2"/>
                </a:solidFill>
                <a:latin typeface="Times New Roman" panose="02020603050405020304" pitchFamily="18" charset="0"/>
                <a:ea typeface="宋体" panose="02010600030101010101" pitchFamily="2" charset="-122"/>
              </a:rPr>
              <a:t>, </a:t>
            </a:r>
            <a:r>
              <a:rPr lang="zh-CN" altLang="en-US" sz="2000" noProof="1">
                <a:solidFill>
                  <a:schemeClr val="tx2"/>
                </a:solidFill>
                <a:latin typeface="Times New Roman" panose="02020603050405020304" pitchFamily="18" charset="0"/>
                <a:ea typeface="宋体" panose="02010600030101010101" pitchFamily="2" charset="-122"/>
              </a:rPr>
              <a:t>取</a:t>
            </a:r>
            <a:r>
              <a:rPr lang="en-US" altLang="zh-CN" sz="2000" noProof="1">
                <a:solidFill>
                  <a:schemeClr val="tx2"/>
                </a:solidFill>
                <a:latin typeface="Times New Roman" panose="02020603050405020304" pitchFamily="18" charset="0"/>
                <a:ea typeface="宋体" panose="02010600030101010101" pitchFamily="2" charset="-122"/>
              </a:rPr>
              <a:t>n-1</a:t>
            </a:r>
            <a:r>
              <a:rPr lang="zh-CN" altLang="en-US" sz="2000" noProof="1">
                <a:solidFill>
                  <a:schemeClr val="tx2"/>
                </a:solidFill>
                <a:latin typeface="Times New Roman" panose="02020603050405020304" pitchFamily="18" charset="0"/>
                <a:ea typeface="宋体" panose="02010600030101010101" pitchFamily="2" charset="-122"/>
              </a:rPr>
              <a:t>条边</a:t>
            </a:r>
          </a:p>
          <a:p>
            <a:pPr marL="0" indent="0">
              <a:spcBef>
                <a:spcPct val="5000"/>
              </a:spcBef>
              <a:buClr>
                <a:srgbClr val="000000"/>
              </a:buClr>
              <a:buFont typeface="Arial" panose="020B0604020202020204" pitchFamily="34" charset="0"/>
              <a:buNone/>
              <a:defRPr/>
            </a:pP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H.Remove(ed)</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	</a:t>
            </a:r>
            <a:r>
              <a:rPr lang="en-US" altLang="zh-CN" sz="2000" b="1" noProof="1" smtClean="0">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退出具最小权值的边</a:t>
            </a:r>
          </a:p>
          <a:p>
            <a:pPr marL="0" indent="0">
              <a:spcBef>
                <a:spcPct val="5000"/>
              </a:spcBef>
              <a:buClr>
                <a:srgbClr val="000000"/>
              </a:buClr>
              <a:buNone/>
              <a:defRPr/>
            </a:pP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u = F.Find(ed.tail)</a:t>
            </a:r>
            <a:r>
              <a:rPr lang="en-US" altLang="zh-CN" sz="2000" b="1"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v = F.Find(ed.head</a:t>
            </a:r>
            <a:r>
              <a:rPr lang="en-US" altLang="zh-CN" sz="2000" noProof="1" smtClean="0">
                <a:latin typeface="Times New Roman" panose="02020603050405020304" pitchFamily="18" charset="0"/>
                <a:ea typeface="宋体" panose="02010600030101010101" pitchFamily="2" charset="-122"/>
              </a:rPr>
              <a:t>)</a:t>
            </a:r>
            <a:r>
              <a:rPr lang="en-US" altLang="zh-CN" sz="2000" b="1" noProof="1" smtClean="0">
                <a:latin typeface="Times New Roman" panose="02020603050405020304" pitchFamily="18" charset="0"/>
                <a:ea typeface="宋体" panose="02010600030101010101" pitchFamily="2" charset="-122"/>
              </a:rPr>
              <a:t>;</a:t>
            </a:r>
            <a:r>
              <a:rPr lang="en-US" altLang="zh-CN" sz="2000" b="1" noProof="1">
                <a:solidFill>
                  <a:schemeClr val="tx2"/>
                </a:solidFill>
                <a:latin typeface="Times New Roman" panose="02020603050405020304" pitchFamily="18" charset="0"/>
                <a:ea typeface="宋体" panose="02010600030101010101" pitchFamily="2" charset="-122"/>
              </a:rPr>
              <a:t> //</a:t>
            </a:r>
            <a:r>
              <a:rPr lang="zh-CN" altLang="en-US" sz="2000" noProof="1">
                <a:solidFill>
                  <a:schemeClr val="tx2"/>
                </a:solidFill>
                <a:latin typeface="Times New Roman" panose="02020603050405020304" pitchFamily="18" charset="0"/>
                <a:ea typeface="宋体" panose="02010600030101010101" pitchFamily="2" charset="-122"/>
              </a:rPr>
              <a:t>取两顶点所在集合的根</a:t>
            </a:r>
            <a:r>
              <a:rPr lang="en-US" altLang="zh-CN" sz="2000" noProof="1">
                <a:solidFill>
                  <a:schemeClr val="tx2"/>
                </a:solidFill>
                <a:latin typeface="Times New Roman" panose="02020603050405020304" pitchFamily="18" charset="0"/>
                <a:ea typeface="宋体" panose="02010600030101010101" pitchFamily="2" charset="-122"/>
              </a:rPr>
              <a:t>u</a:t>
            </a:r>
            <a:r>
              <a:rPr lang="zh-CN" altLang="en-US" sz="2000" noProof="1">
                <a:solidFill>
                  <a:schemeClr val="tx2"/>
                </a:solidFill>
                <a:latin typeface="Times New Roman" panose="02020603050405020304" pitchFamily="18" charset="0"/>
                <a:ea typeface="宋体" panose="02010600030101010101" pitchFamily="2" charset="-122"/>
              </a:rPr>
              <a:t>与</a:t>
            </a:r>
            <a:r>
              <a:rPr lang="en-US" altLang="zh-CN" sz="2000" noProof="1" smtClean="0">
                <a:solidFill>
                  <a:schemeClr val="tx2"/>
                </a:solidFill>
                <a:latin typeface="Times New Roman" panose="02020603050405020304" pitchFamily="18" charset="0"/>
                <a:ea typeface="宋体" panose="02010600030101010101" pitchFamily="2" charset="-122"/>
              </a:rPr>
              <a:t>v</a:t>
            </a:r>
            <a:r>
              <a:rPr lang="en-US" altLang="zh-CN" sz="2000" noProof="1" smtClean="0">
                <a:latin typeface="Times New Roman" panose="02020603050405020304" pitchFamily="18" charset="0"/>
                <a:ea typeface="宋体" panose="02010600030101010101" pitchFamily="2" charset="-122"/>
              </a:rPr>
              <a:t>     </a:t>
            </a:r>
            <a:endParaRPr lang="en-US" altLang="zh-CN" sz="2000" noProof="1">
              <a:latin typeface="Times New Roman" panose="02020603050405020304" pitchFamily="18" charset="0"/>
              <a:ea typeface="宋体" panose="02010600030101010101" pitchFamily="2" charset="-122"/>
            </a:endParaRPr>
          </a:p>
          <a:p>
            <a:pPr marL="0" indent="0">
              <a:spcBef>
                <a:spcPct val="500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 </a:t>
            </a:r>
            <a:r>
              <a:rPr lang="en-US" altLang="zh-CN" sz="2000" b="1" noProof="1" smtClean="0">
                <a:latin typeface="Times New Roman" panose="02020603050405020304" pitchFamily="18" charset="0"/>
                <a:ea typeface="宋体" panose="02010600030101010101" pitchFamily="2" charset="-122"/>
              </a:rPr>
              <a:t>       if </a:t>
            </a:r>
            <a:r>
              <a:rPr lang="en-US" altLang="zh-CN" sz="2000" noProof="1">
                <a:latin typeface="Times New Roman" panose="02020603050405020304" pitchFamily="18" charset="0"/>
                <a:ea typeface="宋体" panose="02010600030101010101" pitchFamily="2" charset="-122"/>
              </a:rPr>
              <a:t>(u != v) </a:t>
            </a:r>
            <a:r>
              <a:rPr lang="en-US" altLang="zh-CN" sz="2000" b="1" noProof="1">
                <a:latin typeface="Times New Roman" panose="02020603050405020304" pitchFamily="18" charset="0"/>
                <a:ea typeface="宋体" panose="02010600030101010101" pitchFamily="2" charset="-122"/>
              </a:rPr>
              <a:t>{                </a:t>
            </a:r>
            <a:r>
              <a:rPr lang="en-US" altLang="zh-CN" sz="2000" b="1" noProof="1" smtClean="0">
                <a:latin typeface="Times New Roman" panose="02020603050405020304" pitchFamily="18" charset="0"/>
                <a:ea typeface="宋体" panose="02010600030101010101" pitchFamily="2" charset="-122"/>
              </a:rPr>
              <a:t>		</a:t>
            </a:r>
            <a:r>
              <a:rPr lang="en-US" altLang="zh-CN" sz="2000" b="1" noProof="1" smtClean="0">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不是同一集合</a:t>
            </a:r>
            <a:r>
              <a:rPr lang="en-US" altLang="zh-CN" sz="2000"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不连通</a:t>
            </a:r>
          </a:p>
          <a:p>
            <a:pPr marL="0" indent="0">
              <a:spcBef>
                <a:spcPct val="5000"/>
              </a:spcBef>
              <a:buClr>
                <a:srgbClr val="000000"/>
              </a:buClr>
              <a:buFont typeface="Arial" panose="020B0604020202020204" pitchFamily="34" charset="0"/>
              <a:buNone/>
              <a:defRPr/>
            </a:pP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F.Union(u</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v)</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	</a:t>
            </a:r>
            <a:r>
              <a:rPr lang="en-US" altLang="zh-CN" sz="2000" b="1" noProof="1" smtClean="0">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合并</a:t>
            </a:r>
            <a:r>
              <a:rPr lang="en-US" altLang="zh-CN" sz="2000"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连通它们  </a:t>
            </a:r>
          </a:p>
          <a:p>
            <a:pPr marL="0" indent="0">
              <a:spcBef>
                <a:spcPct val="5000"/>
              </a:spcBef>
              <a:buClr>
                <a:srgbClr val="000000"/>
              </a:buClr>
              <a:buFont typeface="Arial" panose="020B0604020202020204" pitchFamily="34" charset="0"/>
              <a:buNone/>
              <a:defRPr/>
            </a:pPr>
            <a:r>
              <a:rPr lang="zh-CN" altLang="en-US" sz="2000" noProof="1">
                <a:solidFill>
                  <a:schemeClr val="tx2"/>
                </a:solidFill>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MST.Insert(ed)</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	</a:t>
            </a:r>
            <a:r>
              <a:rPr lang="en-US" altLang="zh-CN" sz="2000" b="1" noProof="1" smtClean="0">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该边存入</a:t>
            </a:r>
            <a:r>
              <a:rPr lang="en-US" altLang="zh-CN" sz="2000" noProof="1">
                <a:solidFill>
                  <a:schemeClr val="tx2"/>
                </a:solidFill>
                <a:latin typeface="Times New Roman" panose="02020603050405020304" pitchFamily="18" charset="0"/>
                <a:ea typeface="宋体" panose="02010600030101010101" pitchFamily="2" charset="-122"/>
              </a:rPr>
              <a:t>MST</a:t>
            </a:r>
          </a:p>
          <a:p>
            <a:pPr marL="0" indent="0">
              <a:spcBef>
                <a:spcPct val="500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count++</a:t>
            </a:r>
            <a:r>
              <a:rPr lang="en-US" altLang="zh-CN" sz="2000" b="1" noProof="1">
                <a:latin typeface="Times New Roman" panose="02020603050405020304" pitchFamily="18" charset="0"/>
                <a:ea typeface="宋体" panose="02010600030101010101" pitchFamily="2" charset="-122"/>
              </a:rPr>
              <a:t>;</a:t>
            </a:r>
          </a:p>
          <a:p>
            <a:pPr marL="0" indent="0">
              <a:spcBef>
                <a:spcPct val="500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a:t>
            </a:r>
            <a:r>
              <a:rPr lang="en-US" altLang="zh-CN" sz="2000" b="1" noProof="1">
                <a:latin typeface="Times New Roman" panose="02020603050405020304" pitchFamily="18" charset="0"/>
                <a:ea typeface="宋体" panose="02010600030101010101" pitchFamily="2" charset="-122"/>
              </a:rPr>
              <a:t>}</a:t>
            </a:r>
          </a:p>
          <a:p>
            <a:pPr marL="0" indent="0">
              <a:spcBef>
                <a:spcPct val="500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a:t>
            </a:r>
            <a:r>
              <a:rPr lang="en-US" altLang="zh-CN" sz="2000" b="1" noProof="1">
                <a:latin typeface="Times New Roman" panose="02020603050405020304" pitchFamily="18" charset="0"/>
                <a:ea typeface="宋体" panose="02010600030101010101" pitchFamily="2" charset="-122"/>
              </a:rPr>
              <a:t>}</a:t>
            </a:r>
          </a:p>
          <a:p>
            <a:pPr marL="0" indent="0">
              <a:spcBef>
                <a:spcPct val="5000"/>
              </a:spcBef>
              <a:buClr>
                <a:srgbClr val="000000"/>
              </a:buClr>
              <a:buFont typeface="Arial" panose="020B0604020202020204" pitchFamily="34" charset="0"/>
              <a:buNone/>
              <a:defRPr/>
            </a:pPr>
            <a:r>
              <a:rPr lang="en-US" altLang="zh-CN" sz="2000" b="1" noProof="1" smtClean="0">
                <a:latin typeface="Times New Roman" panose="02020603050405020304" pitchFamily="18" charset="0"/>
                <a:ea typeface="宋体" panose="02010600030101010101" pitchFamily="2" charset="-122"/>
              </a:rPr>
              <a:t>}</a:t>
            </a:r>
            <a:endParaRPr lang="zh-CN" altLang="en-US" sz="2000" b="1" noProof="1">
              <a:latin typeface="Times New Roman" panose="02020603050405020304" pitchFamily="18" charset="0"/>
              <a:ea typeface="宋体" panose="02010600030101010101" pitchFamily="2" charset="-122"/>
            </a:endParaRPr>
          </a:p>
        </p:txBody>
      </p:sp>
      <p:sp>
        <p:nvSpPr>
          <p:cNvPr id="2" name="圆角矩形标注 1"/>
          <p:cNvSpPr/>
          <p:nvPr/>
        </p:nvSpPr>
        <p:spPr bwMode="auto">
          <a:xfrm>
            <a:off x="6868346" y="4941168"/>
            <a:ext cx="2096142" cy="1224136"/>
          </a:xfrm>
          <a:prstGeom prst="wedgeRoundRectCallout">
            <a:avLst>
              <a:gd name="adj1" fmla="val -38638"/>
              <a:gd name="adj2" fmla="val -87505"/>
              <a:gd name="adj3" fmla="val 16667"/>
            </a:avLst>
          </a:prstGeom>
          <a:solidFill>
            <a:srgbClr val="00FF00"/>
          </a:solidFill>
          <a:ln>
            <a:noFill/>
          </a:ln>
        </p:spPr>
        <p:txBody>
          <a:bodyPr vert="horz" wrap="square" lIns="0" tIns="0" rIns="0" bIns="0" numCol="1" rtlCol="0" anchor="b"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b="1" i="0" u="none" strike="noStrike" cap="none" normalizeH="0" baseline="0" dirty="0" smtClean="0">
                <a:ln>
                  <a:noFill/>
                </a:ln>
                <a:solidFill>
                  <a:schemeClr val="bg1"/>
                </a:solidFill>
                <a:effectLst/>
                <a:latin typeface="Tahoma" panose="020B0604030504040204" pitchFamily="34" charset="0"/>
                <a:ea typeface="黑体" panose="02010609060101010101" pitchFamily="49" charset="-122"/>
              </a:rPr>
              <a:t>不使用并查集如何判断是否有回路？</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72144" y="24949"/>
            <a:ext cx="11588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标注 4"/>
          <p:cNvSpPr/>
          <p:nvPr/>
        </p:nvSpPr>
        <p:spPr>
          <a:xfrm>
            <a:off x="5724128" y="1203936"/>
            <a:ext cx="3419872" cy="1926822"/>
          </a:xfrm>
          <a:prstGeom prst="wedgeRectCallout">
            <a:avLst>
              <a:gd name="adj1" fmla="val 5550"/>
              <a:gd name="adj2" fmla="val 9654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作业</a:t>
            </a:r>
            <a:r>
              <a:rPr lang="en-US" altLang="zh-CN" sz="1800" dirty="0"/>
              <a:t>1</a:t>
            </a:r>
            <a:r>
              <a:rPr lang="zh-CN" altLang="en-US" sz="1800" dirty="0" smtClean="0"/>
              <a:t>：至少写出</a:t>
            </a:r>
            <a:r>
              <a:rPr lang="en-US" altLang="zh-CN" sz="1800" dirty="0" smtClean="0"/>
              <a:t>2</a:t>
            </a:r>
            <a:r>
              <a:rPr lang="zh-CN" altLang="en-US" sz="1800" dirty="0" smtClean="0"/>
              <a:t>种判断回路的算法，请封装成函数并写出代码，给出时间复杂度分析。</a:t>
            </a:r>
            <a:endParaRPr lang="en-US" altLang="zh-CN" sz="1800" dirty="0" smtClean="0"/>
          </a:p>
          <a:p>
            <a:pPr>
              <a:defRPr/>
            </a:pPr>
            <a:endParaRPr lang="en-US" altLang="zh-CN" sz="1800" dirty="0"/>
          </a:p>
          <a:p>
            <a:pPr>
              <a:defRPr/>
            </a:pPr>
            <a:r>
              <a:rPr lang="en-US" altLang="zh-CN" sz="1800" dirty="0" smtClean="0"/>
              <a:t>PS</a:t>
            </a:r>
            <a:r>
              <a:rPr lang="zh-CN" altLang="en-US" sz="1800" dirty="0" smtClean="0"/>
              <a:t>回路判断问题等价于判断新加入的边对应的两个顶点是否属于同一个连通分量问题！</a:t>
            </a:r>
            <a:endParaRPr lang="en-US" altLang="zh-CN" sz="1800" dirty="0" smtClean="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idx="4294967295"/>
          </p:nvPr>
        </p:nvSpPr>
        <p:spPr>
          <a:xfrm>
            <a:off x="107504" y="116632"/>
            <a:ext cx="4648200" cy="685800"/>
          </a:xfrm>
        </p:spPr>
        <p:txBody>
          <a:bodyPr/>
          <a:lstStyle/>
          <a:p>
            <a:pPr eaLnBrk="1" hangingPunct="1"/>
            <a:r>
              <a:rPr lang="en-US" altLang="zh-CN" b="1" dirty="0" smtClean="0">
                <a:solidFill>
                  <a:schemeClr val="folHlink"/>
                </a:solidFill>
                <a:latin typeface="华文行楷" panose="02010800040101010101" pitchFamily="2" charset="-122"/>
                <a:ea typeface="华文行楷" panose="02010800040101010101" pitchFamily="2" charset="-122"/>
              </a:rPr>
              <a:t>8.5 </a:t>
            </a:r>
            <a:r>
              <a:rPr lang="zh-CN" altLang="en-US" b="1" dirty="0" smtClean="0">
                <a:solidFill>
                  <a:schemeClr val="folHlink"/>
                </a:solidFill>
                <a:latin typeface="华文行楷" panose="02010800040101010101" pitchFamily="2" charset="-122"/>
                <a:ea typeface="华文行楷" panose="02010800040101010101" pitchFamily="2" charset="-122"/>
              </a:rPr>
              <a:t>最短路径</a:t>
            </a:r>
            <a:r>
              <a:rPr lang="zh-CN" altLang="en-US" dirty="0" smtClean="0"/>
              <a:t> </a:t>
            </a:r>
          </a:p>
        </p:txBody>
      </p:sp>
      <p:sp>
        <p:nvSpPr>
          <p:cNvPr id="178179" name="Rectangle 3"/>
          <p:cNvSpPr>
            <a:spLocks noGrp="1" noChangeArrowheads="1"/>
          </p:cNvSpPr>
          <p:nvPr>
            <p:ph type="body" idx="4294967295"/>
          </p:nvPr>
        </p:nvSpPr>
        <p:spPr>
          <a:xfrm>
            <a:off x="228600" y="1066800"/>
            <a:ext cx="8735888" cy="5410200"/>
          </a:xfrm>
        </p:spPr>
        <p:txBody>
          <a:bodyPr/>
          <a:lstStyle/>
          <a:p>
            <a:pPr eaLnBrk="1" hangingPunct="1">
              <a:lnSpc>
                <a:spcPct val="90000"/>
              </a:lnSpc>
              <a:defRPr/>
            </a:pPr>
            <a:r>
              <a:rPr kumimoji="1" lang="zh-CN" altLang="en-US" sz="2800" b="1" dirty="0" smtClean="0">
                <a:latin typeface="Times New Roman" panose="02020603050405020304" pitchFamily="18" charset="0"/>
              </a:rPr>
              <a:t>什么是最短路径</a:t>
            </a:r>
            <a:r>
              <a:rPr kumimoji="1" lang="en-US" altLang="zh-CN" sz="2800" b="1" dirty="0" smtClean="0">
                <a:latin typeface="Times New Roman" panose="02020603050405020304" pitchFamily="18" charset="0"/>
              </a:rPr>
              <a:t>?</a:t>
            </a:r>
          </a:p>
          <a:p>
            <a:pPr eaLnBrk="1" hangingPunct="1">
              <a:lnSpc>
                <a:spcPct val="90000"/>
              </a:lnSpc>
              <a:buFont typeface="Wingdings" panose="05000000000000000000" pitchFamily="2" charset="2"/>
              <a:buNone/>
              <a:defRPr/>
            </a:pPr>
            <a:endParaRPr kumimoji="1" lang="en-US" altLang="zh-CN" sz="700" b="1" dirty="0" smtClean="0"/>
          </a:p>
          <a:p>
            <a:pPr eaLnBrk="1" hangingPunct="1">
              <a:lnSpc>
                <a:spcPct val="90000"/>
              </a:lnSpc>
              <a:buFont typeface="Wingdings" panose="05000000000000000000" pitchFamily="2" charset="2"/>
              <a:buNone/>
              <a:defRPr/>
            </a:pPr>
            <a:r>
              <a:rPr kumimoji="1" lang="en-US" altLang="zh-CN" sz="2800" b="1" dirty="0" smtClean="0">
                <a:latin typeface="Times New Roman" panose="02020603050405020304" pitchFamily="18" charset="0"/>
              </a:rPr>
              <a:t>    </a:t>
            </a:r>
            <a:r>
              <a:rPr kumimoji="1" lang="zh-CN" altLang="en-US" sz="2400" b="1" dirty="0" smtClean="0">
                <a:latin typeface="Times New Roman" panose="02020603050405020304" pitchFamily="18" charset="0"/>
              </a:rPr>
              <a:t>例：假如用顶点表示城市，用边表示城市间的公路，则由这些顶点和边组成的图可以表示沟通各城市的公路网。若把两个城市之间的距离或该段公路的养路费等作为权值，赋给图中的边，就构成一个带权的图。</a:t>
            </a:r>
            <a:r>
              <a:rPr kumimoji="1" lang="zh-CN" altLang="en-US" sz="2400" b="1" dirty="0" smtClean="0"/>
              <a:t> </a:t>
            </a:r>
          </a:p>
          <a:p>
            <a:pPr eaLnBrk="1" hangingPunct="1">
              <a:lnSpc>
                <a:spcPct val="90000"/>
              </a:lnSpc>
              <a:buFont typeface="Wingdings" panose="05000000000000000000" pitchFamily="2" charset="2"/>
              <a:buNone/>
              <a:defRPr/>
            </a:pPr>
            <a:endParaRPr kumimoji="1" lang="zh-CN" altLang="en-US" sz="800" b="1" dirty="0" smtClean="0"/>
          </a:p>
          <a:p>
            <a:pPr eaLnBrk="1" hangingPunct="1">
              <a:lnSpc>
                <a:spcPct val="90000"/>
              </a:lnSpc>
              <a:buFont typeface="Wingdings" panose="05000000000000000000" pitchFamily="2" charset="2"/>
              <a:buNone/>
              <a:defRPr/>
            </a:pPr>
            <a:r>
              <a:rPr kumimoji="1" lang="zh-CN" altLang="en-US" sz="2800" b="1" dirty="0" smtClean="0">
                <a:solidFill>
                  <a:srgbClr val="0000FF"/>
                </a:solidFill>
                <a:latin typeface="Times New Roman" panose="02020603050405020304" pitchFamily="18" charset="0"/>
              </a:rPr>
              <a:t>   </a:t>
            </a:r>
            <a:r>
              <a:rPr kumimoji="1" lang="zh-CN" altLang="en-US" sz="2400" b="1" dirty="0" smtClean="0">
                <a:solidFill>
                  <a:srgbClr val="0000FF"/>
                </a:solidFill>
                <a:latin typeface="Times New Roman" panose="02020603050405020304" pitchFamily="18" charset="0"/>
              </a:rPr>
              <a:t>定义</a:t>
            </a:r>
            <a:r>
              <a:rPr kumimoji="1" lang="zh-CN" altLang="en-US" sz="2400" b="1" dirty="0" smtClean="0">
                <a:latin typeface="Times New Roman" panose="02020603050405020304" pitchFamily="18" charset="0"/>
              </a:rPr>
              <a:t>：从源点到终点所经过的边上的权值之和</a:t>
            </a:r>
            <a:r>
              <a:rPr kumimoji="1" lang="zh-CN" altLang="en-US" sz="2400" b="1" dirty="0" smtClean="0">
                <a:solidFill>
                  <a:schemeClr val="hlink"/>
                </a:solidFill>
                <a:latin typeface="Times New Roman" panose="02020603050405020304" pitchFamily="18" charset="0"/>
              </a:rPr>
              <a:t>（简称距离）</a:t>
            </a:r>
            <a:r>
              <a:rPr kumimoji="1" lang="zh-CN" altLang="en-US" sz="2400" b="1" dirty="0" smtClean="0">
                <a:latin typeface="Times New Roman" panose="02020603050405020304" pitchFamily="18" charset="0"/>
              </a:rPr>
              <a:t>为</a:t>
            </a: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最小的路径。</a:t>
            </a: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zh-CN" altLang="en-US"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r>
              <a:rPr kumimoji="1" lang="zh-CN" altLang="en-US" sz="2400" b="1" dirty="0" smtClean="0"/>
              <a:t>（注：最短路径与最小生成树不同，</a:t>
            </a:r>
            <a:endParaRPr kumimoji="1" lang="en-US" altLang="zh-CN" sz="2400" b="1" dirty="0" smtClean="0"/>
          </a:p>
          <a:p>
            <a:pPr eaLnBrk="1" hangingPunct="1">
              <a:lnSpc>
                <a:spcPct val="90000"/>
              </a:lnSpc>
              <a:buFont typeface="Wingdings" panose="05000000000000000000" pitchFamily="2" charset="2"/>
              <a:buNone/>
              <a:defRPr/>
            </a:pPr>
            <a:r>
              <a:rPr kumimoji="1" lang="en-US" altLang="zh-CN" sz="2400" b="1" dirty="0"/>
              <a:t>	</a:t>
            </a:r>
            <a:r>
              <a:rPr kumimoji="1" lang="en-US" altLang="zh-CN" sz="2400" b="1" dirty="0" smtClean="0"/>
              <a:t>	</a:t>
            </a:r>
            <a:r>
              <a:rPr kumimoji="1" lang="zh-CN" altLang="en-US" sz="2400" b="1" dirty="0" smtClean="0"/>
              <a:t>路径上不一定包含</a:t>
            </a:r>
            <a:r>
              <a:rPr kumimoji="1" lang="en-US" altLang="zh-CN" sz="2400" b="1" dirty="0" smtClean="0"/>
              <a:t>n</a:t>
            </a:r>
            <a:r>
              <a:rPr kumimoji="1" lang="zh-CN" altLang="en-US" sz="2400" b="1" dirty="0" smtClean="0"/>
              <a:t>个顶点）</a:t>
            </a:r>
          </a:p>
        </p:txBody>
      </p:sp>
      <p:pic>
        <p:nvPicPr>
          <p:cNvPr id="4" name="图片 3"/>
          <p:cNvPicPr>
            <a:picLocks noChangeAspect="1"/>
          </p:cNvPicPr>
          <p:nvPr/>
        </p:nvPicPr>
        <p:blipFill>
          <a:blip r:embed="rId2"/>
          <a:stretch>
            <a:fillRect/>
          </a:stretch>
        </p:blipFill>
        <p:spPr>
          <a:xfrm>
            <a:off x="5508104" y="3896109"/>
            <a:ext cx="3563888" cy="2733291"/>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3"/>
          <p:cNvSpPr>
            <a:spLocks noGrp="1" noChangeArrowheads="1"/>
          </p:cNvSpPr>
          <p:nvPr>
            <p:ph type="body" idx="4294967295"/>
          </p:nvPr>
        </p:nvSpPr>
        <p:spPr>
          <a:xfrm>
            <a:off x="250825" y="447668"/>
            <a:ext cx="8893175" cy="3276600"/>
          </a:xfrm>
        </p:spPr>
        <p:txBody>
          <a:bodyPr/>
          <a:lstStyle/>
          <a:p>
            <a:pPr eaLnBrk="1" hangingPunct="1">
              <a:defRPr/>
            </a:pPr>
            <a:r>
              <a:rPr kumimoji="1" lang="zh-CN" altLang="en-US" sz="2800" b="1" dirty="0" smtClean="0">
                <a:latin typeface="Times New Roman" panose="02020603050405020304" pitchFamily="18" charset="0"/>
              </a:rPr>
              <a:t>分类</a:t>
            </a: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(1) </a:t>
            </a:r>
            <a:r>
              <a:rPr kumimoji="1" lang="zh-CN" altLang="en-US" sz="2400" b="1" dirty="0" smtClean="0">
                <a:solidFill>
                  <a:schemeClr val="folHlink"/>
                </a:solidFill>
                <a:latin typeface="Times New Roman" panose="02020603050405020304" pitchFamily="18" charset="0"/>
              </a:rPr>
              <a:t>有向图</a:t>
            </a:r>
            <a:r>
              <a:rPr kumimoji="1" lang="en-US" altLang="zh-CN" sz="2400" b="1" dirty="0" smtClean="0">
                <a:solidFill>
                  <a:schemeClr val="folHlink"/>
                </a:solidFill>
                <a:latin typeface="Times New Roman" panose="02020603050405020304" pitchFamily="18" charset="0"/>
              </a:rPr>
              <a:t>(directed graph)</a:t>
            </a:r>
            <a:r>
              <a:rPr kumimoji="1" lang="zh-CN" altLang="en-US" sz="2400" b="1" dirty="0" smtClean="0">
                <a:latin typeface="Times New Roman" panose="02020603050405020304" pitchFamily="18" charset="0"/>
              </a:rPr>
              <a:t>：每条边是顶点的</a:t>
            </a:r>
            <a:r>
              <a:rPr kumimoji="1" lang="zh-CN" altLang="en-US" sz="2400" b="1" dirty="0" smtClean="0">
                <a:solidFill>
                  <a:srgbClr val="FF0000"/>
                </a:solidFill>
                <a:latin typeface="Times New Roman" panose="02020603050405020304" pitchFamily="18" charset="0"/>
              </a:rPr>
              <a:t>有序偶对</a:t>
            </a:r>
            <a:endParaRPr kumimoji="1" lang="zh-CN" altLang="en-US" sz="2400" b="1" dirty="0" smtClean="0">
              <a:latin typeface="Times New Roman" panose="02020603050405020304" pitchFamily="18" charset="0"/>
            </a:endParaRPr>
          </a:p>
          <a:p>
            <a:pPr eaLnBrk="1" hangingPunct="1">
              <a:buFont typeface="Wingdings" panose="05000000000000000000" pitchFamily="2" charset="2"/>
              <a:buNone/>
              <a:defRPr/>
            </a:pPr>
            <a:r>
              <a:rPr kumimoji="1" lang="zh-CN" altLang="en-US" sz="2800" b="1" dirty="0" smtClean="0">
                <a:latin typeface="Times New Roman" panose="02020603050405020304" pitchFamily="18" charset="0"/>
              </a:rPr>
              <a:t>        </a:t>
            </a:r>
            <a:r>
              <a:rPr kumimoji="1" lang="zh-CN" altLang="en-US" sz="2400" b="1" dirty="0" smtClean="0">
                <a:latin typeface="Times New Roman" panose="02020603050405020304" pitchFamily="18" charset="0"/>
              </a:rPr>
              <a:t>有向图中的边也称为弧。用尖括号表示顶点的有序对，如</a:t>
            </a:r>
            <a:r>
              <a:rPr kumimoji="1" lang="en-US" altLang="zh-CN" sz="2400" b="1" dirty="0" smtClean="0">
                <a:latin typeface="Times New Roman" panose="02020603050405020304" pitchFamily="18" charset="0"/>
              </a:rPr>
              <a:t>&lt;</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i</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j</a:t>
            </a:r>
            <a:r>
              <a:rPr kumimoji="1" lang="en-US" altLang="zh-CN" sz="2400" b="1" dirty="0" smtClean="0">
                <a:latin typeface="Times New Roman" panose="02020603050405020304" pitchFamily="18" charset="0"/>
              </a:rPr>
              <a:t>&gt;</a:t>
            </a:r>
            <a:r>
              <a:rPr kumimoji="1" lang="zh-CN" altLang="en-US" sz="2800" b="1" dirty="0" smtClean="0">
                <a:latin typeface="Times New Roman" panose="02020603050405020304" pitchFamily="18" charset="0"/>
              </a:rPr>
              <a:t>，</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i</a:t>
            </a:r>
            <a:r>
              <a:rPr kumimoji="1" lang="zh-CN" altLang="en-US" sz="2400" b="1" dirty="0" smtClean="0">
                <a:latin typeface="Times New Roman" panose="02020603050405020304" pitchFamily="18" charset="0"/>
              </a:rPr>
              <a:t>称为</a:t>
            </a:r>
            <a:r>
              <a:rPr kumimoji="1" lang="zh-CN" altLang="en-US" sz="2400" b="1" dirty="0" smtClean="0">
                <a:solidFill>
                  <a:srgbClr val="FF0000"/>
                </a:solidFill>
                <a:latin typeface="Times New Roman" panose="02020603050405020304" pitchFamily="18" charset="0"/>
              </a:rPr>
              <a:t>弧尾</a:t>
            </a:r>
            <a:r>
              <a:rPr kumimoji="1" lang="zh-CN" altLang="en-US" sz="2400" b="1" dirty="0" smtClean="0">
                <a:latin typeface="Times New Roman" panose="02020603050405020304" pitchFamily="18" charset="0"/>
              </a:rPr>
              <a:t>，</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j</a:t>
            </a:r>
            <a:r>
              <a:rPr kumimoji="1" lang="zh-CN" altLang="en-US" sz="2400" b="1" dirty="0" smtClean="0">
                <a:latin typeface="Times New Roman" panose="02020603050405020304" pitchFamily="18" charset="0"/>
              </a:rPr>
              <a:t>称为</a:t>
            </a:r>
            <a:r>
              <a:rPr kumimoji="1" lang="zh-CN" altLang="en-US" sz="2400" b="1" dirty="0" smtClean="0">
                <a:solidFill>
                  <a:srgbClr val="FF0000"/>
                </a:solidFill>
                <a:latin typeface="Times New Roman" panose="02020603050405020304" pitchFamily="18" charset="0"/>
              </a:rPr>
              <a:t>弧头</a:t>
            </a:r>
            <a:r>
              <a:rPr kumimoji="1" lang="zh-CN" altLang="en-US" sz="2400" b="1" dirty="0" smtClean="0">
                <a:latin typeface="Times New Roman" panose="02020603050405020304" pitchFamily="18" charset="0"/>
              </a:rPr>
              <a:t>，并称它们互为邻接点</a:t>
            </a:r>
            <a:r>
              <a:rPr kumimoji="1" lang="en-US" altLang="zh-CN" sz="2400" b="1" dirty="0" smtClean="0">
                <a:latin typeface="Times New Roman" panose="02020603050405020304" pitchFamily="18" charset="0"/>
              </a:rPr>
              <a:t>(adjacent)</a:t>
            </a:r>
            <a:r>
              <a:rPr kumimoji="1" lang="zh-CN" altLang="en-US" sz="2400" b="1" dirty="0" smtClean="0">
                <a:latin typeface="Times New Roman" panose="02020603050405020304" pitchFamily="18" charset="0"/>
              </a:rPr>
              <a:t>。</a:t>
            </a:r>
          </a:p>
          <a:p>
            <a:pPr eaLnBrk="1" hangingPunct="1">
              <a:buFont typeface="Wingdings" panose="05000000000000000000" pitchFamily="2" charset="2"/>
              <a:buNone/>
              <a:defRPr/>
            </a:pPr>
            <a:r>
              <a:rPr kumimoji="1" lang="zh-CN" altLang="en-US" sz="700" b="1" dirty="0" smtClean="0">
                <a:latin typeface="Times New Roman" panose="02020603050405020304" pitchFamily="18" charset="0"/>
              </a:rPr>
              <a:t>    </a:t>
            </a: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例：</a:t>
            </a:r>
          </a:p>
        </p:txBody>
      </p:sp>
      <p:grpSp>
        <p:nvGrpSpPr>
          <p:cNvPr id="10243" name="Group 19"/>
          <p:cNvGrpSpPr>
            <a:grpSpLocks/>
          </p:cNvGrpSpPr>
          <p:nvPr/>
        </p:nvGrpSpPr>
        <p:grpSpPr bwMode="auto">
          <a:xfrm>
            <a:off x="1447800" y="3276600"/>
            <a:ext cx="2286000" cy="2971800"/>
            <a:chOff x="0" y="0"/>
            <a:chExt cx="1584" cy="2208"/>
          </a:xfrm>
        </p:grpSpPr>
        <p:sp>
          <p:nvSpPr>
            <p:cNvPr id="18437"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grpSp>
          <p:nvGrpSpPr>
            <p:cNvPr id="20486" name="Group 6"/>
            <p:cNvGrpSpPr>
              <a:grpSpLocks/>
            </p:cNvGrpSpPr>
            <p:nvPr/>
          </p:nvGrpSpPr>
          <p:grpSpPr bwMode="auto">
            <a:xfrm>
              <a:off x="368" y="0"/>
              <a:ext cx="336" cy="353"/>
              <a:chOff x="0" y="0"/>
              <a:chExt cx="360" cy="349"/>
            </a:xfrm>
          </p:grpSpPr>
          <p:sp>
            <p:nvSpPr>
              <p:cNvPr id="18449" name="AutoShape 7"/>
              <p:cNvSpPr/>
              <p:nvPr/>
            </p:nvSpPr>
            <p:spPr>
              <a:xfrm>
                <a:off x="4" y="0"/>
                <a:ext cx="356"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8450" name="Text Box 8"/>
              <p:cNvSpPr txBox="1"/>
              <p:nvPr/>
            </p:nvSpPr>
            <p:spPr>
              <a:xfrm>
                <a:off x="4" y="0"/>
                <a:ext cx="356"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sp>
          <p:nvSpPr>
            <p:cNvPr id="20487" name="Line 9"/>
            <p:cNvSpPr>
              <a:spLocks noChangeShapeType="1"/>
            </p:cNvSpPr>
            <p:nvPr/>
          </p:nvSpPr>
          <p:spPr bwMode="auto">
            <a:xfrm rot="8775436" flipH="1">
              <a:off x="245"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0488" name="Group 10"/>
            <p:cNvGrpSpPr>
              <a:grpSpLocks/>
            </p:cNvGrpSpPr>
            <p:nvPr/>
          </p:nvGrpSpPr>
          <p:grpSpPr bwMode="auto">
            <a:xfrm>
              <a:off x="336" y="1865"/>
              <a:ext cx="443" cy="343"/>
              <a:chOff x="0" y="0"/>
              <a:chExt cx="475" cy="339"/>
            </a:xfrm>
          </p:grpSpPr>
          <p:sp>
            <p:nvSpPr>
              <p:cNvPr id="2" name="AutoShape 11"/>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8448" name="Text Box 1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0489" name="Group 13"/>
            <p:cNvGrpSpPr>
              <a:grpSpLocks/>
            </p:cNvGrpSpPr>
            <p:nvPr/>
          </p:nvGrpSpPr>
          <p:grpSpPr bwMode="auto">
            <a:xfrm>
              <a:off x="336" y="919"/>
              <a:ext cx="443" cy="343"/>
              <a:chOff x="0" y="0"/>
              <a:chExt cx="475" cy="339"/>
            </a:xfrm>
          </p:grpSpPr>
          <p:sp>
            <p:nvSpPr>
              <p:cNvPr id="18445" name="AutoShape 14"/>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 name="Text Box 1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sp>
          <p:nvSpPr>
            <p:cNvPr id="20490" name="Line 16"/>
            <p:cNvSpPr>
              <a:spLocks noChangeShapeType="1"/>
            </p:cNvSpPr>
            <p:nvPr/>
          </p:nvSpPr>
          <p:spPr bwMode="auto">
            <a:xfrm rot="20779255" flipH="1">
              <a:off x="662" y="1071"/>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0491"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444" name="Text Box 18"/>
            <p:cNvSpPr txBox="1"/>
            <p:nvPr/>
          </p:nvSpPr>
          <p:spPr>
            <a:xfrm>
              <a:off x="912" y="1343"/>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sp>
        <p:nvSpPr>
          <p:cNvPr id="10258" name="Text Box 20"/>
          <p:cNvSpPr txBox="1"/>
          <p:nvPr/>
        </p:nvSpPr>
        <p:spPr>
          <a:xfrm>
            <a:off x="3635896" y="3809643"/>
            <a:ext cx="5485184" cy="116955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spcBef>
                <a:spcPct val="5000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V(G</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a:t>
            </a:r>
          </a:p>
          <a:p>
            <a:pPr marL="0" indent="0" algn="just" eaLnBrk="1" hangingPunct="1">
              <a:spcBef>
                <a:spcPct val="5000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E(G</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)={&lt;V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&gt;,&lt;V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smtClean="0">
                <a:latin typeface="Times New Roman" panose="02020603050405020304" pitchFamily="18" charset="0"/>
                <a:ea typeface="宋体" panose="02010600030101010101" pitchFamily="2" charset="-122"/>
              </a:rPr>
              <a:t>&gt;,&lt;</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&gt;}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nodeType="afterGroup">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258">
                                            <p:txEl>
                                              <p:pRg st="0" end="0"/>
                                            </p:txEl>
                                          </p:spTgt>
                                        </p:tgtEl>
                                        <p:attrNameLst>
                                          <p:attrName>style.visibility</p:attrName>
                                        </p:attrNameLst>
                                      </p:cBhvr>
                                      <p:to>
                                        <p:strVal val="visible"/>
                                      </p:to>
                                    </p:set>
                                    <p:animEffect transition="in" filter="wipe(right)">
                                      <p:cBhvr>
                                        <p:cTn id="11" dur="500"/>
                                        <p:tgtEl>
                                          <p:spTgt spid="10258">
                                            <p:txEl>
                                              <p:pRg st="0" end="0"/>
                                            </p:txEl>
                                          </p:spTgt>
                                        </p:tgtEl>
                                      </p:cBhvr>
                                    </p:animEffect>
                                  </p:childTnLst>
                                </p:cTn>
                              </p:par>
                            </p:childTnLst>
                          </p:cTn>
                        </p:par>
                        <p:par>
                          <p:cTn id="12" fill="hold" nodeType="afterGroup">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0258">
                                            <p:txEl>
                                              <p:pRg st="1" end="1"/>
                                            </p:txEl>
                                          </p:spTgt>
                                        </p:tgtEl>
                                        <p:attrNameLst>
                                          <p:attrName>style.visibility</p:attrName>
                                        </p:attrNameLst>
                                      </p:cBhvr>
                                      <p:to>
                                        <p:strVal val="visible"/>
                                      </p:to>
                                    </p:set>
                                    <p:animEffect transition="in" filter="wipe(right)">
                                      <p:cBhvr>
                                        <p:cTn id="15" dur="500"/>
                                        <p:tgtEl>
                                          <p:spTgt spid="1025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8"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idx="4294967295"/>
          </p:nvPr>
        </p:nvSpPr>
        <p:spPr>
          <a:xfrm>
            <a:off x="107504" y="188640"/>
            <a:ext cx="7793038" cy="635794"/>
          </a:xfrm>
        </p:spPr>
        <p:txBody>
          <a:bodyPr/>
          <a:lstStyle/>
          <a:p>
            <a:pPr eaLnBrk="1" hangingPunct="1"/>
            <a:r>
              <a:rPr lang="zh-CN" altLang="en-US" b="1" dirty="0" smtClean="0">
                <a:solidFill>
                  <a:srgbClr val="0000FF"/>
                </a:solidFill>
                <a:latin typeface="Times New Roman" panose="02020603050405020304" pitchFamily="18" charset="0"/>
                <a:cs typeface="Times New Roman" panose="02020603050405020304" pitchFamily="18" charset="0"/>
              </a:rPr>
              <a:t>最短路径问题</a:t>
            </a:r>
          </a:p>
        </p:txBody>
      </p:sp>
      <p:sp>
        <p:nvSpPr>
          <p:cNvPr id="179203" name="Rectangle 3"/>
          <p:cNvSpPr>
            <a:spLocks noGrp="1" noChangeArrowheads="1"/>
          </p:cNvSpPr>
          <p:nvPr>
            <p:ph type="body" idx="4294967295"/>
          </p:nvPr>
        </p:nvSpPr>
        <p:spPr>
          <a:xfrm>
            <a:off x="539552" y="1268760"/>
            <a:ext cx="7920880" cy="4114800"/>
          </a:xfrm>
        </p:spPr>
        <p:txBody>
          <a:bodyPr>
            <a:prstTxWarp prst="textNoShape">
              <a:avLst/>
            </a:prstTxWarp>
          </a:bodyPr>
          <a:lstStyle/>
          <a:p>
            <a:pPr eaLnBrk="1" hangingPunct="1">
              <a:lnSpc>
                <a:spcPct val="90000"/>
              </a:lnSpc>
              <a:defRPr/>
            </a:pPr>
            <a:r>
              <a:rPr lang="en-US" altLang="zh-CN" sz="2400" b="1" dirty="0" smtClean="0">
                <a:latin typeface="Times New Roman" panose="02020603050405020304" pitchFamily="18" charset="0"/>
                <a:cs typeface="Times New Roman" panose="02020603050405020304" pitchFamily="18" charset="0"/>
              </a:rPr>
              <a:t>8.5.1 </a:t>
            </a:r>
            <a:r>
              <a:rPr lang="zh-CN" altLang="en-US" sz="2400" b="1" dirty="0" smtClean="0">
                <a:latin typeface="Times New Roman" panose="02020603050405020304" pitchFamily="18" charset="0"/>
              </a:rPr>
              <a:t>非负权值</a:t>
            </a:r>
            <a:r>
              <a:rPr lang="zh-CN" altLang="en-US" sz="2400" b="1" dirty="0" smtClean="0">
                <a:latin typeface="Times New Roman" panose="02020603050405020304" pitchFamily="18" charset="0"/>
                <a:cs typeface="Times New Roman" panose="02020603050405020304" pitchFamily="18" charset="0"/>
              </a:rPr>
              <a:t>单源最短路径（</a:t>
            </a:r>
            <a:r>
              <a:rPr lang="en-US" altLang="zh-CN" sz="2400" b="1" dirty="0" smtClean="0">
                <a:latin typeface="Times New Roman" panose="02020603050405020304" pitchFamily="18" charset="0"/>
                <a:cs typeface="Times New Roman" panose="02020603050405020304" pitchFamily="18" charset="0"/>
              </a:rPr>
              <a:t>single-source shortest paths</a:t>
            </a:r>
            <a:r>
              <a:rPr lang="zh-CN" altLang="en-US" sz="2400" b="1" dirty="0" smtClean="0">
                <a:latin typeface="Times New Roman" panose="02020603050405020304" pitchFamily="18" charset="0"/>
                <a:cs typeface="Times New Roman" panose="02020603050405020304" pitchFamily="18" charset="0"/>
              </a:rPr>
              <a:t>）问题</a:t>
            </a:r>
            <a:r>
              <a:rPr lang="en-US" altLang="zh-CN" sz="2400" b="1" dirty="0" smtClean="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Dijkstra</a:t>
            </a:r>
            <a:r>
              <a:rPr lang="zh-CN" altLang="en-US" sz="2400" b="1" dirty="0" smtClean="0">
                <a:latin typeface="Times New Roman" panose="02020603050405020304" pitchFamily="18" charset="0"/>
                <a:cs typeface="Times New Roman" panose="02020603050405020304" pitchFamily="18" charset="0"/>
              </a:rPr>
              <a:t>算法 </a:t>
            </a:r>
          </a:p>
          <a:p>
            <a:pPr lvl="1" eaLnBrk="1" hangingPunct="1">
              <a:lnSpc>
                <a:spcPct val="90000"/>
              </a:lnSpc>
              <a:defRPr/>
            </a:pPr>
            <a:r>
              <a:rPr lang="zh-CN" altLang="en-US" sz="2000" b="1" dirty="0" smtClean="0">
                <a:latin typeface="Times New Roman" panose="02020603050405020304" pitchFamily="18" charset="0"/>
                <a:cs typeface="Times New Roman" panose="02020603050405020304" pitchFamily="18" charset="0"/>
              </a:rPr>
              <a:t>指的是对已知图</a:t>
            </a:r>
            <a:r>
              <a:rPr lang="en-US" altLang="zh-CN" sz="2000" b="1" dirty="0" smtClean="0">
                <a:latin typeface="Times New Roman" panose="02020603050405020304" pitchFamily="18" charset="0"/>
                <a:cs typeface="Times New Roman" panose="02020603050405020304" pitchFamily="18" charset="0"/>
              </a:rPr>
              <a:t>G=</a:t>
            </a:r>
            <a:r>
              <a:rPr lang="zh-CN" altLang="en-US" sz="2000" b="1" dirty="0" smtClean="0">
                <a:latin typeface="Times New Roman" panose="02020603050405020304" pitchFamily="18" charset="0"/>
                <a:cs typeface="Times New Roman" panose="02020603050405020304" pitchFamily="18" charset="0"/>
              </a:rPr>
              <a:t>（</a:t>
            </a:r>
            <a:r>
              <a:rPr lang="en-US" altLang="zh-CN" sz="2000" b="1" dirty="0" smtClean="0">
                <a:latin typeface="Times New Roman" panose="02020603050405020304" pitchFamily="18" charset="0"/>
                <a:cs typeface="Times New Roman" panose="02020603050405020304" pitchFamily="18" charset="0"/>
              </a:rPr>
              <a:t>V</a:t>
            </a:r>
            <a:r>
              <a:rPr lang="zh-CN" altLang="en-US" sz="2000" b="1" dirty="0" smtClean="0">
                <a:latin typeface="Times New Roman" panose="02020603050405020304" pitchFamily="18" charset="0"/>
                <a:cs typeface="Times New Roman" panose="02020603050405020304" pitchFamily="18" charset="0"/>
              </a:rPr>
              <a:t>，</a:t>
            </a:r>
            <a:r>
              <a:rPr lang="en-US" altLang="zh-CN" sz="2000" b="1" dirty="0" smtClean="0">
                <a:latin typeface="Times New Roman" panose="02020603050405020304" pitchFamily="18" charset="0"/>
                <a:cs typeface="Times New Roman" panose="02020603050405020304" pitchFamily="18" charset="0"/>
              </a:rPr>
              <a:t>E</a:t>
            </a:r>
            <a:r>
              <a:rPr lang="zh-CN" altLang="en-US" sz="2000" b="1" dirty="0" smtClean="0">
                <a:latin typeface="Times New Roman" panose="02020603050405020304" pitchFamily="18" charset="0"/>
                <a:cs typeface="Times New Roman" panose="02020603050405020304" pitchFamily="18" charset="0"/>
              </a:rPr>
              <a:t>），给定源顶点</a:t>
            </a:r>
            <a:r>
              <a:rPr lang="en-US" altLang="zh-CN" sz="2000" b="1" dirty="0" smtClean="0">
                <a:latin typeface="Times New Roman" panose="02020603050405020304" pitchFamily="18" charset="0"/>
                <a:cs typeface="Times New Roman" panose="02020603050405020304" pitchFamily="18" charset="0"/>
              </a:rPr>
              <a:t>v0∈V</a:t>
            </a:r>
            <a:r>
              <a:rPr lang="zh-CN" altLang="en-US" sz="2000" b="1" dirty="0" smtClean="0">
                <a:latin typeface="Times New Roman" panose="02020603050405020304" pitchFamily="18" charset="0"/>
                <a:cs typeface="Times New Roman" panose="02020603050405020304" pitchFamily="18" charset="0"/>
              </a:rPr>
              <a:t>，找出</a:t>
            </a:r>
            <a:r>
              <a:rPr lang="en-US" altLang="zh-CN" sz="2000" b="1" dirty="0" smtClean="0">
                <a:latin typeface="Times New Roman" panose="02020603050405020304" pitchFamily="18" charset="0"/>
                <a:cs typeface="Times New Roman" panose="02020603050405020304" pitchFamily="18" charset="0"/>
              </a:rPr>
              <a:t>v0</a:t>
            </a:r>
            <a:r>
              <a:rPr lang="zh-CN" altLang="en-US" sz="2000" b="1" dirty="0" smtClean="0">
                <a:latin typeface="Times New Roman" panose="02020603050405020304" pitchFamily="18" charset="0"/>
                <a:cs typeface="Times New Roman" panose="02020603050405020304" pitchFamily="18" charset="0"/>
              </a:rPr>
              <a:t>到图中其它各顶点的最短路径</a:t>
            </a:r>
            <a:endParaRPr lang="en-US" altLang="zh-CN" sz="2000" b="1" dirty="0" smtClean="0">
              <a:latin typeface="Times New Roman" panose="02020603050405020304" pitchFamily="18" charset="0"/>
              <a:cs typeface="Times New Roman" panose="02020603050405020304" pitchFamily="18" charset="0"/>
            </a:endParaRPr>
          </a:p>
          <a:p>
            <a:pPr lvl="1" eaLnBrk="1" hangingPunct="1">
              <a:lnSpc>
                <a:spcPct val="90000"/>
              </a:lnSpc>
              <a:defRPr/>
            </a:pPr>
            <a:endParaRPr lang="zh-CN" altLang="en-US" sz="2000" b="1" dirty="0" smtClean="0">
              <a:latin typeface="Times New Roman" panose="02020603050405020304" pitchFamily="18" charset="0"/>
              <a:cs typeface="Times New Roman" panose="02020603050405020304" pitchFamily="18" charset="0"/>
            </a:endParaRPr>
          </a:p>
          <a:p>
            <a:pPr eaLnBrk="1" hangingPunct="1">
              <a:lnSpc>
                <a:spcPct val="90000"/>
              </a:lnSpc>
              <a:defRPr/>
            </a:pPr>
            <a:r>
              <a:rPr lang="en-US" altLang="zh-CN" sz="2400" b="1" dirty="0" smtClean="0">
                <a:latin typeface="Times New Roman" panose="02020603050405020304" pitchFamily="18" charset="0"/>
                <a:cs typeface="Times New Roman" panose="02020603050405020304" pitchFamily="18" charset="0"/>
              </a:rPr>
              <a:t>8.5.3 </a:t>
            </a:r>
            <a:r>
              <a:rPr lang="zh-CN" altLang="en-US" sz="2400" b="1" dirty="0" smtClean="0">
                <a:latin typeface="Times New Roman" panose="02020603050405020304" pitchFamily="18" charset="0"/>
                <a:cs typeface="Times New Roman" panose="02020603050405020304" pitchFamily="18" charset="0"/>
              </a:rPr>
              <a:t>每对顶点间的最短路径（</a:t>
            </a:r>
            <a:r>
              <a:rPr lang="en-US" altLang="zh-CN" sz="2400" b="1" dirty="0" smtClean="0">
                <a:latin typeface="Times New Roman" panose="02020603050405020304" pitchFamily="18" charset="0"/>
                <a:cs typeface="Times New Roman" panose="02020603050405020304" pitchFamily="18" charset="0"/>
              </a:rPr>
              <a:t>all-pairs shortest paths</a:t>
            </a:r>
            <a:r>
              <a:rPr lang="zh-CN" altLang="en-US" sz="2400" b="1" dirty="0" smtClean="0">
                <a:latin typeface="Times New Roman" panose="02020603050405020304" pitchFamily="18" charset="0"/>
                <a:cs typeface="Times New Roman" panose="02020603050405020304" pitchFamily="18" charset="0"/>
              </a:rPr>
              <a:t>）问题</a:t>
            </a:r>
            <a:r>
              <a:rPr lang="en-US" altLang="zh-CN" sz="2400" b="1" dirty="0" smtClean="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Floyd</a:t>
            </a:r>
            <a:r>
              <a:rPr lang="zh-CN" altLang="en-US" sz="2400" b="1" dirty="0">
                <a:latin typeface="Times New Roman" panose="02020603050405020304" pitchFamily="18" charset="0"/>
                <a:cs typeface="Times New Roman" panose="02020603050405020304" pitchFamily="18" charset="0"/>
              </a:rPr>
              <a:t>算法 </a:t>
            </a:r>
            <a:endParaRPr lang="zh-CN" altLang="en-US" sz="2400" b="1" dirty="0" smtClean="0">
              <a:latin typeface="Times New Roman" panose="02020603050405020304" pitchFamily="18" charset="0"/>
              <a:cs typeface="Times New Roman" panose="02020603050405020304" pitchFamily="18" charset="0"/>
            </a:endParaRPr>
          </a:p>
          <a:p>
            <a:pPr lvl="1" eaLnBrk="1" hangingPunct="1">
              <a:lnSpc>
                <a:spcPct val="90000"/>
              </a:lnSpc>
              <a:defRPr/>
            </a:pPr>
            <a:r>
              <a:rPr lang="zh-CN" altLang="en-US" sz="2000" b="1" dirty="0" smtClean="0">
                <a:latin typeface="Times New Roman" panose="02020603050405020304" pitchFamily="18" charset="0"/>
                <a:cs typeface="Times New Roman" panose="02020603050405020304" pitchFamily="18" charset="0"/>
              </a:rPr>
              <a:t>指的是对已知图</a:t>
            </a:r>
            <a:r>
              <a:rPr lang="en-US" altLang="zh-CN" sz="2000" b="1" dirty="0" smtClean="0">
                <a:latin typeface="Times New Roman" panose="02020603050405020304" pitchFamily="18" charset="0"/>
                <a:cs typeface="Times New Roman" panose="02020603050405020304" pitchFamily="18" charset="0"/>
              </a:rPr>
              <a:t>G=</a:t>
            </a:r>
            <a:r>
              <a:rPr lang="zh-CN" altLang="en-US" sz="2000" b="1" dirty="0" smtClean="0">
                <a:latin typeface="Times New Roman" panose="02020603050405020304" pitchFamily="18" charset="0"/>
                <a:cs typeface="Times New Roman" panose="02020603050405020304" pitchFamily="18" charset="0"/>
              </a:rPr>
              <a:t>（</a:t>
            </a:r>
            <a:r>
              <a:rPr lang="en-US" altLang="zh-CN" sz="2000" b="1" dirty="0" smtClean="0">
                <a:latin typeface="Times New Roman" panose="02020603050405020304" pitchFamily="18" charset="0"/>
                <a:cs typeface="Times New Roman" panose="02020603050405020304" pitchFamily="18" charset="0"/>
              </a:rPr>
              <a:t>V</a:t>
            </a:r>
            <a:r>
              <a:rPr lang="zh-CN" altLang="en-US" sz="2000" b="1" dirty="0" smtClean="0">
                <a:latin typeface="Times New Roman" panose="02020603050405020304" pitchFamily="18" charset="0"/>
                <a:cs typeface="Times New Roman" panose="02020603050405020304" pitchFamily="18" charset="0"/>
              </a:rPr>
              <a:t>，</a:t>
            </a:r>
            <a:r>
              <a:rPr lang="en-US" altLang="zh-CN" sz="2000" b="1" dirty="0" smtClean="0">
                <a:latin typeface="Times New Roman" panose="02020603050405020304" pitchFamily="18" charset="0"/>
                <a:cs typeface="Times New Roman" panose="02020603050405020304" pitchFamily="18" charset="0"/>
              </a:rPr>
              <a:t>E</a:t>
            </a:r>
            <a:r>
              <a:rPr lang="zh-CN" altLang="en-US" sz="2000" b="1" dirty="0" smtClean="0">
                <a:latin typeface="Times New Roman" panose="02020603050405020304" pitchFamily="18" charset="0"/>
                <a:cs typeface="Times New Roman" panose="02020603050405020304" pitchFamily="18" charset="0"/>
              </a:rPr>
              <a:t>），任意的顶点</a:t>
            </a:r>
            <a:r>
              <a:rPr lang="en-US" altLang="zh-CN" sz="2000" b="1" dirty="0" smtClean="0">
                <a:latin typeface="Times New Roman" panose="02020603050405020304" pitchFamily="18" charset="0"/>
                <a:cs typeface="Times New Roman" panose="02020603050405020304" pitchFamily="18" charset="0"/>
              </a:rPr>
              <a:t>V</a:t>
            </a:r>
            <a:r>
              <a:rPr lang="en-US" altLang="zh-CN" sz="1600" b="1" baseline="-25000" dirty="0" smtClean="0">
                <a:latin typeface="Times New Roman" panose="02020603050405020304" pitchFamily="18" charset="0"/>
                <a:cs typeface="Times New Roman" panose="02020603050405020304" pitchFamily="18" charset="0"/>
              </a:rPr>
              <a:t>i</a:t>
            </a:r>
            <a:r>
              <a:rPr lang="zh-CN" altLang="en-US" sz="2000" b="1" dirty="0" smtClean="0">
                <a:latin typeface="Times New Roman" panose="02020603050405020304" pitchFamily="18" charset="0"/>
                <a:cs typeface="Times New Roman" panose="02020603050405020304" pitchFamily="18" charset="0"/>
              </a:rPr>
              <a:t>，</a:t>
            </a:r>
            <a:r>
              <a:rPr lang="en-US" altLang="zh-CN" sz="2000" b="1" dirty="0" err="1" smtClean="0">
                <a:latin typeface="Times New Roman" panose="02020603050405020304" pitchFamily="18" charset="0"/>
                <a:cs typeface="Times New Roman" panose="02020603050405020304" pitchFamily="18" charset="0"/>
              </a:rPr>
              <a:t>V</a:t>
            </a:r>
            <a:r>
              <a:rPr lang="en-US" altLang="zh-CN" sz="1600" b="1" baseline="-25000" dirty="0" err="1" smtClean="0">
                <a:latin typeface="Times New Roman" panose="02020603050405020304" pitchFamily="18" charset="0"/>
                <a:cs typeface="Times New Roman" panose="02020603050405020304" pitchFamily="18" charset="0"/>
              </a:rPr>
              <a:t>j</a:t>
            </a:r>
            <a:r>
              <a:rPr lang="en-US" altLang="zh-CN" sz="2000" b="1" dirty="0" err="1" smtClean="0">
                <a:latin typeface="Times New Roman" panose="02020603050405020304" pitchFamily="18" charset="0"/>
                <a:cs typeface="Times New Roman" panose="02020603050405020304" pitchFamily="18" charset="0"/>
              </a:rPr>
              <a:t>∈V</a:t>
            </a:r>
            <a:r>
              <a:rPr lang="zh-CN" altLang="en-US" sz="2000" b="1" dirty="0" smtClean="0">
                <a:latin typeface="Times New Roman" panose="02020603050405020304" pitchFamily="18" charset="0"/>
                <a:cs typeface="Times New Roman" panose="02020603050405020304" pitchFamily="18" charset="0"/>
              </a:rPr>
              <a:t>，找出从</a:t>
            </a:r>
            <a:r>
              <a:rPr lang="en-US" altLang="zh-CN" sz="2000" b="1" dirty="0" smtClean="0">
                <a:latin typeface="Times New Roman" panose="02020603050405020304" pitchFamily="18" charset="0"/>
                <a:cs typeface="Times New Roman" panose="02020603050405020304" pitchFamily="18" charset="0"/>
              </a:rPr>
              <a:t>V</a:t>
            </a:r>
            <a:r>
              <a:rPr lang="en-US" altLang="zh-CN" sz="1600" b="1" baseline="-25000" dirty="0" smtClean="0">
                <a:latin typeface="Times New Roman" panose="02020603050405020304" pitchFamily="18" charset="0"/>
                <a:cs typeface="Times New Roman" panose="02020603050405020304" pitchFamily="18" charset="0"/>
              </a:rPr>
              <a:t>i</a:t>
            </a:r>
            <a:r>
              <a:rPr lang="zh-CN" altLang="en-US" sz="2000" b="1" dirty="0" smtClean="0">
                <a:latin typeface="Times New Roman" panose="02020603050405020304" pitchFamily="18" charset="0"/>
                <a:cs typeface="Times New Roman" panose="02020603050405020304" pitchFamily="18" charset="0"/>
              </a:rPr>
              <a:t>到</a:t>
            </a:r>
            <a:r>
              <a:rPr lang="en-US" altLang="zh-CN" sz="2000" b="1" dirty="0" err="1" smtClean="0">
                <a:latin typeface="Times New Roman" panose="02020603050405020304" pitchFamily="18" charset="0"/>
                <a:cs typeface="Times New Roman" panose="02020603050405020304" pitchFamily="18" charset="0"/>
              </a:rPr>
              <a:t>V</a:t>
            </a:r>
            <a:r>
              <a:rPr lang="en-US" altLang="zh-CN" sz="1600" b="1" baseline="-25000" dirty="0" err="1" smtClean="0">
                <a:latin typeface="Times New Roman" panose="02020603050405020304" pitchFamily="18" charset="0"/>
                <a:cs typeface="Times New Roman" panose="02020603050405020304" pitchFamily="18" charset="0"/>
              </a:rPr>
              <a:t>j</a:t>
            </a:r>
            <a:r>
              <a:rPr lang="zh-CN" altLang="en-US" sz="2000" b="1" dirty="0" smtClean="0">
                <a:latin typeface="Times New Roman" panose="02020603050405020304" pitchFamily="18" charset="0"/>
                <a:cs typeface="Times New Roman" panose="02020603050405020304" pitchFamily="18" charset="0"/>
              </a:rPr>
              <a:t>的最短路径</a:t>
            </a:r>
            <a:endParaRPr lang="en-US" altLang="zh-CN" sz="2000" b="1" dirty="0" smtClean="0">
              <a:latin typeface="Times New Roman" panose="02020603050405020304" pitchFamily="18" charset="0"/>
              <a:cs typeface="Times New Roman" panose="02020603050405020304" pitchFamily="18" charset="0"/>
            </a:endParaRPr>
          </a:p>
          <a:p>
            <a:pPr lvl="1" eaLnBrk="1" hangingPunct="1">
              <a:lnSpc>
                <a:spcPct val="90000"/>
              </a:lnSpc>
              <a:defRPr/>
            </a:pPr>
            <a:endParaRPr lang="en-US" altLang="zh-CN" sz="2000" b="1" dirty="0">
              <a:latin typeface="Times New Roman" panose="02020603050405020304" pitchFamily="18" charset="0"/>
              <a:cs typeface="Times New Roman" panose="02020603050405020304" pitchFamily="18" charset="0"/>
            </a:endParaRPr>
          </a:p>
          <a:p>
            <a:pPr eaLnBrk="1" hangingPunct="1">
              <a:lnSpc>
                <a:spcPct val="90000"/>
              </a:lnSpc>
              <a:defRPr/>
            </a:pPr>
            <a:r>
              <a:rPr lang="en-US" altLang="zh-CN" sz="2400" b="1" dirty="0" smtClean="0">
                <a:latin typeface="Times New Roman" panose="02020603050405020304" pitchFamily="18" charset="0"/>
                <a:cs typeface="Times New Roman" panose="02020603050405020304" pitchFamily="18" charset="0"/>
              </a:rPr>
              <a:t>Bellman-Ford</a:t>
            </a:r>
            <a:r>
              <a:rPr lang="zh-CN" altLang="en-US" sz="2400" b="1" dirty="0">
                <a:latin typeface="Times New Roman" panose="02020603050405020304" pitchFamily="18" charset="0"/>
                <a:cs typeface="Times New Roman" panose="02020603050405020304" pitchFamily="18" charset="0"/>
              </a:rPr>
              <a:t>算法</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允许负权边的单源最短路径算法</a:t>
            </a:r>
          </a:p>
          <a:p>
            <a:pPr eaLnBrk="1" hangingPunct="1">
              <a:lnSpc>
                <a:spcPct val="90000"/>
              </a:lnSpc>
              <a:defRPr/>
            </a:pPr>
            <a:endParaRPr lang="zh-CN" altLang="en-US" sz="2400" b="1" dirty="0">
              <a:latin typeface="Times New Roman" panose="02020603050405020304" pitchFamily="18" charset="0"/>
              <a:cs typeface="Times New Roman" panose="02020603050405020304" pitchFamily="18" charset="0"/>
            </a:endParaRPr>
          </a:p>
          <a:p>
            <a:pPr eaLnBrk="1" hangingPunct="1">
              <a:lnSpc>
                <a:spcPct val="90000"/>
              </a:lnSpc>
              <a:defRPr/>
            </a:pPr>
            <a:r>
              <a:rPr lang="en-US" altLang="zh-CN" sz="2400" b="1" dirty="0" smtClean="0">
                <a:latin typeface="Times New Roman" panose="02020603050405020304" pitchFamily="18" charset="0"/>
                <a:cs typeface="Times New Roman" panose="02020603050405020304" pitchFamily="18" charset="0"/>
              </a:rPr>
              <a:t>SPFA, </a:t>
            </a:r>
            <a:r>
              <a:rPr lang="zh-CN" altLang="en-US" sz="2400" b="1" dirty="0" smtClean="0">
                <a:latin typeface="Times New Roman" panose="02020603050405020304" pitchFamily="18" charset="0"/>
                <a:cs typeface="Times New Roman" panose="02020603050405020304" pitchFamily="18" charset="0"/>
              </a:rPr>
              <a:t>其实是</a:t>
            </a:r>
            <a:r>
              <a:rPr lang="en-US" altLang="zh-CN" sz="2400" b="1" dirty="0" smtClean="0">
                <a:latin typeface="Times New Roman" panose="02020603050405020304" pitchFamily="18" charset="0"/>
                <a:cs typeface="Times New Roman" panose="02020603050405020304" pitchFamily="18" charset="0"/>
              </a:rPr>
              <a:t>Bellman-Ford</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队列</a:t>
            </a:r>
            <a:r>
              <a:rPr lang="zh-CN" altLang="en-US" sz="2400" b="1" dirty="0" smtClean="0">
                <a:latin typeface="Times New Roman" panose="02020603050405020304" pitchFamily="18" charset="0"/>
                <a:cs typeface="Times New Roman" panose="02020603050405020304" pitchFamily="18" charset="0"/>
              </a:rPr>
              <a:t>优化</a:t>
            </a:r>
          </a:p>
        </p:txBody>
      </p:sp>
      <p:sp>
        <p:nvSpPr>
          <p:cNvPr id="4" name="圆角矩形标注 3"/>
          <p:cNvSpPr/>
          <p:nvPr/>
        </p:nvSpPr>
        <p:spPr bwMode="auto">
          <a:xfrm>
            <a:off x="6952545" y="5445224"/>
            <a:ext cx="1895993" cy="1224136"/>
          </a:xfrm>
          <a:prstGeom prst="wedgeRoundRectCallout">
            <a:avLst>
              <a:gd name="adj1" fmla="val -38638"/>
              <a:gd name="adj2" fmla="val -87505"/>
              <a:gd name="adj3" fmla="val 16667"/>
            </a:avLst>
          </a:prstGeom>
          <a:solidFill>
            <a:srgbClr val="00FF00"/>
          </a:solidFill>
          <a:ln>
            <a:noFill/>
          </a:ln>
        </p:spPr>
        <p:txBody>
          <a:bodyPr vert="horz" wrap="square" lIns="0" tIns="0" rIns="0" bIns="0" numCol="1" rtlCol="0" anchor="b"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1" lang="en-US" altLang="zh-CN" b="1" i="0" u="none" strike="noStrike" cap="none" normalizeH="0" baseline="0" dirty="0" smtClean="0">
                <a:ln>
                  <a:noFill/>
                </a:ln>
                <a:solidFill>
                  <a:schemeClr val="bg1"/>
                </a:solidFill>
                <a:effectLst/>
                <a:latin typeface="Tahoma" panose="020B0604030504040204" pitchFamily="34" charset="0"/>
                <a:ea typeface="黑体" panose="02010609060101010101" pitchFamily="49" charset="-122"/>
              </a:rPr>
              <a:t>DFS/BFS</a:t>
            </a:r>
            <a:r>
              <a:rPr kumimoji="1" lang="zh-CN" altLang="en-US" b="1" i="0" u="none" strike="noStrike" cap="none" normalizeH="0" baseline="0" dirty="0" smtClean="0">
                <a:ln>
                  <a:noFill/>
                </a:ln>
                <a:solidFill>
                  <a:schemeClr val="bg1"/>
                </a:solidFill>
                <a:effectLst/>
                <a:latin typeface="Tahoma" panose="020B0604030504040204" pitchFamily="34" charset="0"/>
                <a:ea typeface="黑体" panose="02010609060101010101" pitchFamily="49" charset="-122"/>
              </a:rPr>
              <a:t>能否用于计算最短路径？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32048" y="116632"/>
            <a:ext cx="7793038" cy="779463"/>
          </a:xfrm>
        </p:spPr>
        <p:txBody>
          <a:bodyPr/>
          <a:lstStyle/>
          <a:p>
            <a:r>
              <a:rPr lang="zh-CN" altLang="en-US" dirty="0" smtClean="0">
                <a:solidFill>
                  <a:srgbClr val="0000FF"/>
                </a:solidFill>
              </a:rPr>
              <a:t>现实世界中的最短路径</a:t>
            </a:r>
          </a:p>
        </p:txBody>
      </p:sp>
      <p:pic>
        <p:nvPicPr>
          <p:cNvPr id="1331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827" y="908468"/>
            <a:ext cx="4896544" cy="349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stretch>
            <a:fillRect/>
          </a:stretch>
        </p:blipFill>
        <p:spPr>
          <a:xfrm>
            <a:off x="5004048" y="3682900"/>
            <a:ext cx="4139952" cy="3175099"/>
          </a:xfrm>
          <a:prstGeom prst="rect">
            <a:avLst/>
          </a:prstGeom>
        </p:spPr>
      </p:pic>
      <p:pic>
        <p:nvPicPr>
          <p:cNvPr id="180226" name="Picture 2" descr="http://tc.sinaimg.cn/maxwidth.800/tc.service.weibo.com/moonseo_cn/8961f3fda3cd67d382c79f570093776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6591" y="933620"/>
            <a:ext cx="3334866" cy="2498486"/>
          </a:xfrm>
          <a:prstGeom prst="rect">
            <a:avLst/>
          </a:prstGeom>
          <a:noFill/>
          <a:extLst>
            <a:ext uri="{909E8E84-426E-40DD-AFC4-6F175D3DCCD1}">
              <a14:hiddenFill xmlns:a14="http://schemas.microsoft.com/office/drawing/2010/main">
                <a:solidFill>
                  <a:srgbClr val="FFFFFF"/>
                </a:solidFill>
              </a14:hiddenFill>
            </a:ext>
          </a:extLst>
        </p:spPr>
      </p:pic>
      <p:pic>
        <p:nvPicPr>
          <p:cNvPr id="180228" name="Picture 4" descr="https://timgsa.baidu.com/timg?image&amp;quality=80&amp;size=b9999_10000&amp;sec=1573048966641&amp;di=392293d335554dabb77448217f701abb&amp;imgtype=jpg&amp;src=http%3A%2F%2Fimg3.imgtn.bdimg.com%2Fit%2Fu%3D1685155918%2C1617510084%26fm%3D214%26gp%3D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4" y="4373436"/>
            <a:ext cx="4924425" cy="2238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69485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3"/>
          <p:cNvSpPr>
            <a:spLocks noGrp="1" noChangeArrowheads="1"/>
          </p:cNvSpPr>
          <p:nvPr>
            <p:ph type="body" idx="4294967295"/>
          </p:nvPr>
        </p:nvSpPr>
        <p:spPr>
          <a:xfrm>
            <a:off x="28575" y="117476"/>
            <a:ext cx="8382000" cy="1981200"/>
          </a:xfrm>
        </p:spPr>
        <p:txBody>
          <a:bodyPr/>
          <a:lstStyle/>
          <a:p>
            <a:pPr eaLnBrk="1" hangingPunct="1">
              <a:defRPr/>
            </a:pPr>
            <a:r>
              <a:rPr kumimoji="1" lang="en-US" altLang="zh-CN" sz="4400" b="1" dirty="0" smtClean="0">
                <a:solidFill>
                  <a:srgbClr val="0000FF"/>
                </a:solidFill>
                <a:latin typeface="Times New Roman" panose="02020603050405020304" pitchFamily="18" charset="0"/>
              </a:rPr>
              <a:t>8.5.1 </a:t>
            </a:r>
            <a:r>
              <a:rPr kumimoji="1" lang="zh-CN" altLang="en-US" sz="4400" b="1" dirty="0" smtClean="0">
                <a:solidFill>
                  <a:srgbClr val="0000FF"/>
                </a:solidFill>
                <a:latin typeface="Times New Roman" panose="02020603050405020304" pitchFamily="18" charset="0"/>
              </a:rPr>
              <a:t>单源最短路径问题</a:t>
            </a:r>
          </a:p>
          <a:p>
            <a:pPr eaLnBrk="1" hangingPunct="1">
              <a:buFont typeface="Wingdings" panose="05000000000000000000" pitchFamily="2" charset="2"/>
              <a:buNone/>
              <a:defRPr/>
            </a:pPr>
            <a:r>
              <a:rPr kumimoji="1" lang="zh-CN" altLang="en-US" sz="1000" dirty="0" smtClean="0">
                <a:latin typeface="Times New Roman" panose="02020603050405020304" pitchFamily="18" charset="0"/>
              </a:rPr>
              <a:t>   </a:t>
            </a:r>
          </a:p>
          <a:p>
            <a:pPr eaLnBrk="1" hangingPunct="1">
              <a:buFont typeface="Wingdings" panose="05000000000000000000" pitchFamily="2" charset="2"/>
              <a:buNone/>
              <a:defRPr/>
            </a:pPr>
            <a:r>
              <a:rPr kumimoji="1" lang="zh-CN" altLang="en-US" sz="2800" dirty="0" smtClean="0">
                <a:latin typeface="Times New Roman" panose="02020603050405020304" pitchFamily="18" charset="0"/>
              </a:rPr>
              <a:t>            例：</a:t>
            </a:r>
            <a:endParaRPr kumimoji="1" lang="zh-CN" altLang="en-US" sz="2800" dirty="0" smtClean="0"/>
          </a:p>
        </p:txBody>
      </p:sp>
      <p:grpSp>
        <p:nvGrpSpPr>
          <p:cNvPr id="123907" name="Group 39"/>
          <p:cNvGrpSpPr>
            <a:grpSpLocks/>
          </p:cNvGrpSpPr>
          <p:nvPr/>
        </p:nvGrpSpPr>
        <p:grpSpPr bwMode="auto">
          <a:xfrm>
            <a:off x="1835696" y="1484784"/>
            <a:ext cx="4343400" cy="2333625"/>
            <a:chOff x="0" y="0"/>
            <a:chExt cx="2736" cy="1470"/>
          </a:xfrm>
        </p:grpSpPr>
        <p:sp>
          <p:nvSpPr>
            <p:cNvPr id="169989" name="AutoShape 5"/>
            <p:cNvSpPr/>
            <p:nvPr/>
          </p:nvSpPr>
          <p:spPr>
            <a:xfrm>
              <a:off x="149" y="233"/>
              <a:ext cx="299"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69990" name="AutoShape 6"/>
            <p:cNvSpPr/>
            <p:nvPr/>
          </p:nvSpPr>
          <p:spPr>
            <a:xfrm>
              <a:off x="921" y="638"/>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69991" name="AutoShape 7"/>
            <p:cNvSpPr/>
            <p:nvPr/>
          </p:nvSpPr>
          <p:spPr>
            <a:xfrm>
              <a:off x="1779" y="191"/>
              <a:ext cx="298"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69992" name="AutoShape 8"/>
            <p:cNvSpPr/>
            <p:nvPr/>
          </p:nvSpPr>
          <p:spPr>
            <a:xfrm>
              <a:off x="1717" y="1104"/>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69993" name="AutoShape 9"/>
            <p:cNvSpPr/>
            <p:nvPr/>
          </p:nvSpPr>
          <p:spPr>
            <a:xfrm>
              <a:off x="2438" y="666"/>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23914" name="Line 10"/>
            <p:cNvSpPr>
              <a:spLocks noChangeShapeType="1"/>
            </p:cNvSpPr>
            <p:nvPr/>
          </p:nvSpPr>
          <p:spPr bwMode="auto">
            <a:xfrm rot="10800000">
              <a:off x="448" y="336"/>
              <a:ext cx="1343"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5" name="Line 11"/>
            <p:cNvSpPr>
              <a:spLocks noChangeShapeType="1"/>
            </p:cNvSpPr>
            <p:nvPr/>
          </p:nvSpPr>
          <p:spPr bwMode="auto">
            <a:xfrm>
              <a:off x="435" y="383"/>
              <a:ext cx="494" cy="39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6" name="Line 12"/>
            <p:cNvSpPr>
              <a:spLocks noChangeShapeType="1"/>
            </p:cNvSpPr>
            <p:nvPr/>
          </p:nvSpPr>
          <p:spPr bwMode="auto">
            <a:xfrm flipV="1">
              <a:off x="299" y="507"/>
              <a:ext cx="0" cy="57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7" name="Line 13"/>
            <p:cNvSpPr>
              <a:spLocks noChangeShapeType="1"/>
            </p:cNvSpPr>
            <p:nvPr/>
          </p:nvSpPr>
          <p:spPr bwMode="auto">
            <a:xfrm flipH="1">
              <a:off x="460" y="1256"/>
              <a:ext cx="1242"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8" name="Line 14"/>
            <p:cNvSpPr>
              <a:spLocks noChangeShapeType="1"/>
            </p:cNvSpPr>
            <p:nvPr/>
          </p:nvSpPr>
          <p:spPr bwMode="auto">
            <a:xfrm flipV="1">
              <a:off x="1891" y="460"/>
              <a:ext cx="0" cy="62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9" name="Line 15"/>
            <p:cNvSpPr>
              <a:spLocks noChangeShapeType="1"/>
            </p:cNvSpPr>
            <p:nvPr/>
          </p:nvSpPr>
          <p:spPr bwMode="auto">
            <a:xfrm flipH="1">
              <a:off x="2016" y="954"/>
              <a:ext cx="528" cy="21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20" name="Line 16"/>
            <p:cNvSpPr>
              <a:spLocks noChangeShapeType="1"/>
            </p:cNvSpPr>
            <p:nvPr/>
          </p:nvSpPr>
          <p:spPr bwMode="auto">
            <a:xfrm flipH="1" flipV="1">
              <a:off x="2090" y="366"/>
              <a:ext cx="447" cy="289"/>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21" name="Line 17"/>
            <p:cNvSpPr>
              <a:spLocks noChangeShapeType="1"/>
            </p:cNvSpPr>
            <p:nvPr/>
          </p:nvSpPr>
          <p:spPr bwMode="auto">
            <a:xfrm>
              <a:off x="2044" y="464"/>
              <a:ext cx="404" cy="28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0002" name="Text Box 19"/>
            <p:cNvSpPr txBox="1"/>
            <p:nvPr/>
          </p:nvSpPr>
          <p:spPr>
            <a:xfrm>
              <a:off x="192" y="222"/>
              <a:ext cx="370" cy="3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5</a:t>
              </a:r>
            </a:p>
          </p:txBody>
        </p:sp>
        <p:sp>
          <p:nvSpPr>
            <p:cNvPr id="170003" name="Text Box 20"/>
            <p:cNvSpPr txBox="1"/>
            <p:nvPr/>
          </p:nvSpPr>
          <p:spPr>
            <a:xfrm>
              <a:off x="944" y="611"/>
              <a:ext cx="400" cy="33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4</a:t>
              </a:r>
            </a:p>
          </p:txBody>
        </p:sp>
        <p:sp>
          <p:nvSpPr>
            <p:cNvPr id="170004" name="AutoShape 22"/>
            <p:cNvSpPr/>
            <p:nvPr/>
          </p:nvSpPr>
          <p:spPr>
            <a:xfrm>
              <a:off x="137" y="1084"/>
              <a:ext cx="299"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23925" name="Line 23"/>
            <p:cNvSpPr>
              <a:spLocks noChangeShapeType="1"/>
            </p:cNvSpPr>
            <p:nvPr/>
          </p:nvSpPr>
          <p:spPr bwMode="auto">
            <a:xfrm rot="537191" flipV="1">
              <a:off x="448" y="750"/>
              <a:ext cx="448" cy="48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0006" name="Text Box 24"/>
            <p:cNvSpPr txBox="1"/>
            <p:nvPr/>
          </p:nvSpPr>
          <p:spPr>
            <a:xfrm>
              <a:off x="173" y="1038"/>
              <a:ext cx="355" cy="3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6</a:t>
              </a:r>
            </a:p>
          </p:txBody>
        </p:sp>
        <p:sp>
          <p:nvSpPr>
            <p:cNvPr id="170007" name="Text Box 25"/>
            <p:cNvSpPr txBox="1"/>
            <p:nvPr/>
          </p:nvSpPr>
          <p:spPr>
            <a:xfrm>
              <a:off x="1824" y="164"/>
              <a:ext cx="288"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2</a:t>
              </a:r>
            </a:p>
          </p:txBody>
        </p:sp>
        <p:sp>
          <p:nvSpPr>
            <p:cNvPr id="170008" name="Text Box 26"/>
            <p:cNvSpPr txBox="1"/>
            <p:nvPr/>
          </p:nvSpPr>
          <p:spPr>
            <a:xfrm>
              <a:off x="2496" y="644"/>
              <a:ext cx="227"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1</a:t>
              </a:r>
            </a:p>
          </p:txBody>
        </p:sp>
        <p:sp>
          <p:nvSpPr>
            <p:cNvPr id="170009" name="Text Box 27"/>
            <p:cNvSpPr txBox="1"/>
            <p:nvPr/>
          </p:nvSpPr>
          <p:spPr>
            <a:xfrm>
              <a:off x="1704" y="1037"/>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3</a:t>
              </a:r>
            </a:p>
          </p:txBody>
        </p:sp>
        <p:sp>
          <p:nvSpPr>
            <p:cNvPr id="170010" name="Text Box 28"/>
            <p:cNvSpPr txBox="1"/>
            <p:nvPr/>
          </p:nvSpPr>
          <p:spPr>
            <a:xfrm>
              <a:off x="896" y="0"/>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20</a:t>
              </a:r>
            </a:p>
          </p:txBody>
        </p:sp>
        <p:sp>
          <p:nvSpPr>
            <p:cNvPr id="170011" name="Text Box 29"/>
            <p:cNvSpPr txBox="1"/>
            <p:nvPr/>
          </p:nvSpPr>
          <p:spPr>
            <a:xfrm>
              <a:off x="587" y="332"/>
              <a:ext cx="421"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10</a:t>
              </a:r>
            </a:p>
          </p:txBody>
        </p:sp>
        <p:sp>
          <p:nvSpPr>
            <p:cNvPr id="170012" name="Text Box 30"/>
            <p:cNvSpPr txBox="1"/>
            <p:nvPr/>
          </p:nvSpPr>
          <p:spPr>
            <a:xfrm>
              <a:off x="0" y="606"/>
              <a:ext cx="432" cy="3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10</a:t>
              </a:r>
            </a:p>
          </p:txBody>
        </p:sp>
        <p:sp>
          <p:nvSpPr>
            <p:cNvPr id="170013" name="Text Box 31"/>
            <p:cNvSpPr txBox="1"/>
            <p:nvPr/>
          </p:nvSpPr>
          <p:spPr>
            <a:xfrm>
              <a:off x="384" y="764"/>
              <a:ext cx="453"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30</a:t>
              </a:r>
            </a:p>
          </p:txBody>
        </p:sp>
        <p:sp>
          <p:nvSpPr>
            <p:cNvPr id="170014" name="Text Box 32"/>
            <p:cNvSpPr txBox="1"/>
            <p:nvPr/>
          </p:nvSpPr>
          <p:spPr>
            <a:xfrm>
              <a:off x="1296" y="572"/>
              <a:ext cx="354"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30</a:t>
              </a:r>
            </a:p>
          </p:txBody>
        </p:sp>
        <p:sp>
          <p:nvSpPr>
            <p:cNvPr id="170015" name="Text Box 33"/>
            <p:cNvSpPr txBox="1"/>
            <p:nvPr/>
          </p:nvSpPr>
          <p:spPr>
            <a:xfrm>
              <a:off x="1597" y="668"/>
              <a:ext cx="419"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10</a:t>
              </a:r>
            </a:p>
          </p:txBody>
        </p:sp>
        <p:sp>
          <p:nvSpPr>
            <p:cNvPr id="170016" name="Text Box 34"/>
            <p:cNvSpPr txBox="1"/>
            <p:nvPr/>
          </p:nvSpPr>
          <p:spPr>
            <a:xfrm>
              <a:off x="1008" y="1181"/>
              <a:ext cx="496" cy="2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15</a:t>
              </a:r>
            </a:p>
          </p:txBody>
        </p:sp>
        <p:sp>
          <p:nvSpPr>
            <p:cNvPr id="170017" name="Text Box 35"/>
            <p:cNvSpPr txBox="1"/>
            <p:nvPr/>
          </p:nvSpPr>
          <p:spPr>
            <a:xfrm>
              <a:off x="2171" y="990"/>
              <a:ext cx="373" cy="3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15</a:t>
              </a:r>
            </a:p>
          </p:txBody>
        </p:sp>
        <p:sp>
          <p:nvSpPr>
            <p:cNvPr id="170018" name="Text Box 36"/>
            <p:cNvSpPr txBox="1"/>
            <p:nvPr/>
          </p:nvSpPr>
          <p:spPr>
            <a:xfrm>
              <a:off x="2256" y="233"/>
              <a:ext cx="355" cy="27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30</a:t>
              </a:r>
            </a:p>
          </p:txBody>
        </p:sp>
        <p:sp>
          <p:nvSpPr>
            <p:cNvPr id="170019" name="Text Box 37"/>
            <p:cNvSpPr txBox="1"/>
            <p:nvPr/>
          </p:nvSpPr>
          <p:spPr>
            <a:xfrm>
              <a:off x="2064" y="510"/>
              <a:ext cx="310"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5</a:t>
              </a:r>
            </a:p>
          </p:txBody>
        </p:sp>
        <p:sp>
          <p:nvSpPr>
            <p:cNvPr id="123940" name="Arc 38"/>
            <p:cNvSpPr>
              <a:spLocks noChangeArrowheads="1"/>
            </p:cNvSpPr>
            <p:nvPr/>
          </p:nvSpPr>
          <p:spPr bwMode="auto">
            <a:xfrm rot="11409894" flipH="1">
              <a:off x="553" y="137"/>
              <a:ext cx="1189" cy="1143"/>
            </a:xfrm>
            <a:custGeom>
              <a:avLst/>
              <a:gdLst>
                <a:gd name="T0" fmla="*/ 0 w 21407"/>
                <a:gd name="T1" fmla="*/ 0 h 21600"/>
                <a:gd name="T2" fmla="*/ 0 w 21407"/>
                <a:gd name="T3" fmla="*/ 0 h 21600"/>
                <a:gd name="T4" fmla="*/ 0 w 21407"/>
                <a:gd name="T5" fmla="*/ 0 h 21600"/>
                <a:gd name="T6" fmla="*/ 0 w 21407"/>
                <a:gd name="T7" fmla="*/ 0 h 21600"/>
                <a:gd name="T8" fmla="*/ 0 w 21407"/>
                <a:gd name="T9" fmla="*/ 0 h 21600"/>
                <a:gd name="T10" fmla="*/ 0 w 21407"/>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407" h="21600" fill="none">
                  <a:moveTo>
                    <a:pt x="-1" y="0"/>
                  </a:moveTo>
                  <a:cubicBezTo>
                    <a:pt x="10816" y="0"/>
                    <a:pt x="19964" y="8000"/>
                    <a:pt x="21407" y="18719"/>
                  </a:cubicBezTo>
                </a:path>
                <a:path w="21407" h="21600" stroke="0">
                  <a:moveTo>
                    <a:pt x="-1" y="0"/>
                  </a:moveTo>
                  <a:cubicBezTo>
                    <a:pt x="10816" y="0"/>
                    <a:pt x="19964" y="8000"/>
                    <a:pt x="21407" y="18719"/>
                  </a:cubicBezTo>
                  <a:lnTo>
                    <a:pt x="0" y="21600"/>
                  </a:lnTo>
                  <a:lnTo>
                    <a:pt x="-1" y="0"/>
                  </a:lnTo>
                  <a:close/>
                </a:path>
              </a:pathLst>
            </a:custGeom>
            <a:noFill/>
            <a:ln w="19050">
              <a:solidFill>
                <a:schemeClr val="tx1"/>
              </a:solidFill>
              <a:round/>
              <a:headEnd type="triangle" w="sm"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9988" name="Text Box 44"/>
          <p:cNvSpPr txBox="1"/>
          <p:nvPr/>
        </p:nvSpPr>
        <p:spPr>
          <a:xfrm>
            <a:off x="1066800" y="4178300"/>
            <a:ext cx="7620000" cy="24431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 </a:t>
            </a:r>
            <a:r>
              <a:rPr lang="zh-CN" altLang="en-US" sz="2800" b="1" noProof="1">
                <a:latin typeface="Times New Roman" panose="02020603050405020304" pitchFamily="18" charset="0"/>
                <a:ea typeface="宋体" panose="02010600030101010101" pitchFamily="2" charset="-122"/>
              </a:rPr>
              <a:t>：</a:t>
            </a:r>
            <a:r>
              <a:rPr lang="zh-CN" altLang="en-US" sz="2800" b="1" baseline="-30000" noProof="1">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2</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30</a:t>
            </a:r>
          </a:p>
          <a:p>
            <a:pPr marL="0" indent="0" algn="just">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2</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25     </a:t>
            </a:r>
            <a:r>
              <a:rPr lang="zh-CN" altLang="en-US" sz="2800" b="1" noProof="1">
                <a:solidFill>
                  <a:schemeClr val="tx2"/>
                </a:solidFill>
                <a:latin typeface="Times New Roman" panose="02020603050405020304" pitchFamily="18" charset="0"/>
                <a:ea typeface="宋体" panose="02010600030101010101" pitchFamily="2" charset="-122"/>
              </a:rPr>
              <a:t>（最短路径）</a:t>
            </a:r>
          </a:p>
          <a:p>
            <a:pPr marL="0" indent="0" algn="just">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3</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15   </a:t>
            </a:r>
            <a:r>
              <a:rPr lang="zh-CN" altLang="en-US" sz="2800" b="1" noProof="1">
                <a:solidFill>
                  <a:schemeClr val="tx2"/>
                </a:solidFill>
                <a:latin typeface="Times New Roman" panose="02020603050405020304" pitchFamily="18" charset="0"/>
                <a:ea typeface="宋体" panose="02010600030101010101" pitchFamily="2" charset="-122"/>
              </a:rPr>
              <a:t>（最短路径）</a:t>
            </a:r>
          </a:p>
          <a:p>
            <a:pPr marL="0" indent="0" algn="just">
              <a:spcBef>
                <a:spcPct val="50000"/>
              </a:spcBef>
              <a:buClr>
                <a:srgbClr val="000000"/>
              </a:buClr>
              <a:buFont typeface="Arial" panose="020B0604020202020204" pitchFamily="34" charset="0"/>
              <a:buNone/>
              <a:defRPr/>
            </a:pP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idx="4294967295"/>
          </p:nvPr>
        </p:nvSpPr>
        <p:spPr>
          <a:xfrm>
            <a:off x="31145" y="158154"/>
            <a:ext cx="7793038" cy="678558"/>
          </a:xfrm>
        </p:spPr>
        <p:txBody>
          <a:bodyPr/>
          <a:lstStyle/>
          <a:p>
            <a:pPr eaLnBrk="1" hangingPunct="1"/>
            <a:r>
              <a:rPr lang="en-US" altLang="zh-CN" b="1" dirty="0" smtClean="0">
                <a:solidFill>
                  <a:srgbClr val="0000FF"/>
                </a:solidFill>
                <a:latin typeface="Times New Roman" panose="02020603050405020304" pitchFamily="18" charset="0"/>
                <a:cs typeface="Times New Roman" panose="02020603050405020304" pitchFamily="18" charset="0"/>
              </a:rPr>
              <a:t>8.5.1 </a:t>
            </a:r>
            <a:r>
              <a:rPr lang="en-US" altLang="zh-CN" b="1" dirty="0" err="1" smtClean="0">
                <a:solidFill>
                  <a:srgbClr val="0000FF"/>
                </a:solidFill>
                <a:latin typeface="Times New Roman" panose="02020603050405020304" pitchFamily="18" charset="0"/>
                <a:cs typeface="Times New Roman" panose="02020603050405020304" pitchFamily="18" charset="0"/>
              </a:rPr>
              <a:t>Dijkstra</a:t>
            </a:r>
            <a:r>
              <a:rPr lang="zh-CN" altLang="en-US" b="1" dirty="0">
                <a:solidFill>
                  <a:srgbClr val="0000FF"/>
                </a:solidFill>
                <a:latin typeface="Times New Roman" panose="02020603050405020304" pitchFamily="18" charset="0"/>
                <a:cs typeface="Times New Roman" panose="02020603050405020304" pitchFamily="18" charset="0"/>
              </a:rPr>
              <a:t>算法基本</a:t>
            </a:r>
            <a:r>
              <a:rPr lang="zh-CN" altLang="en-US" b="1" dirty="0" smtClean="0">
                <a:solidFill>
                  <a:srgbClr val="0000FF"/>
                </a:solidFill>
                <a:latin typeface="Times New Roman" panose="02020603050405020304" pitchFamily="18" charset="0"/>
                <a:cs typeface="Times New Roman" panose="02020603050405020304" pitchFamily="18" charset="0"/>
              </a:rPr>
              <a:t>思想</a:t>
            </a:r>
          </a:p>
        </p:txBody>
      </p:sp>
      <p:sp>
        <p:nvSpPr>
          <p:cNvPr id="181251" name="Rectangle 3"/>
          <p:cNvSpPr>
            <a:spLocks noGrp="1" noChangeArrowheads="1"/>
          </p:cNvSpPr>
          <p:nvPr>
            <p:ph type="body" idx="4294967295"/>
          </p:nvPr>
        </p:nvSpPr>
        <p:spPr>
          <a:xfrm>
            <a:off x="395536" y="1196752"/>
            <a:ext cx="8496944" cy="4114800"/>
          </a:xfrm>
        </p:spPr>
        <p:txBody>
          <a:bodyPr/>
          <a:lstStyle/>
          <a:p>
            <a:pPr eaLnBrk="1" hangingPunct="1">
              <a:lnSpc>
                <a:spcPct val="90000"/>
              </a:lnSpc>
              <a:defRPr/>
            </a:pPr>
            <a:r>
              <a:rPr kumimoji="1" lang="zh-CN" altLang="en-US" sz="2400" b="1" dirty="0" smtClean="0">
                <a:latin typeface="Times New Roman" panose="02020603050405020304" pitchFamily="18" charset="0"/>
                <a:cs typeface="Times New Roman" panose="02020603050405020304" pitchFamily="18" charset="0"/>
              </a:rPr>
              <a:t>把图中所有顶点分成两组</a:t>
            </a:r>
          </a:p>
          <a:p>
            <a:pPr lvl="1" eaLnBrk="1" hangingPunct="1">
              <a:lnSpc>
                <a:spcPct val="90000"/>
              </a:lnSpc>
              <a:defRPr/>
            </a:pPr>
            <a:r>
              <a:rPr kumimoji="1" lang="zh-CN" altLang="en-US" sz="2000" b="1" dirty="0" smtClean="0">
                <a:latin typeface="Times New Roman" panose="02020603050405020304" pitchFamily="18" charset="0"/>
                <a:cs typeface="Times New Roman" panose="02020603050405020304" pitchFamily="18" charset="0"/>
              </a:rPr>
              <a:t>第一组</a:t>
            </a:r>
            <a:r>
              <a:rPr kumimoji="1" lang="en-US" altLang="zh-CN" sz="2000" b="1" dirty="0" smtClean="0">
                <a:latin typeface="Times New Roman" panose="02020603050405020304" pitchFamily="18" charset="0"/>
                <a:cs typeface="Times New Roman" panose="02020603050405020304" pitchFamily="18" charset="0"/>
              </a:rPr>
              <a:t>S</a:t>
            </a:r>
            <a:r>
              <a:rPr kumimoji="1" lang="zh-CN" altLang="en-US" sz="2000" b="1" dirty="0" smtClean="0">
                <a:latin typeface="Times New Roman" panose="02020603050405020304" pitchFamily="18" charset="0"/>
                <a:cs typeface="Times New Roman" panose="02020603050405020304" pitchFamily="18" charset="0"/>
              </a:rPr>
              <a:t>包括已确定最短路径的顶点</a:t>
            </a:r>
          </a:p>
          <a:p>
            <a:pPr lvl="1" eaLnBrk="1" hangingPunct="1">
              <a:lnSpc>
                <a:spcPct val="90000"/>
              </a:lnSpc>
              <a:defRPr/>
            </a:pPr>
            <a:r>
              <a:rPr kumimoji="1" lang="zh-CN" altLang="en-US" sz="2000" b="1" dirty="0" smtClean="0">
                <a:latin typeface="Times New Roman" panose="02020603050405020304" pitchFamily="18" charset="0"/>
                <a:cs typeface="Times New Roman" panose="02020603050405020304" pitchFamily="18" charset="0"/>
              </a:rPr>
              <a:t>第二组包括尚未确定最短路径的顶点</a:t>
            </a:r>
            <a:endParaRPr kumimoji="1" lang="en-US" altLang="zh-CN" sz="2000" b="1" dirty="0" smtClean="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zh-CN" altLang="en-US" sz="2000" b="1" dirty="0" smtClean="0">
              <a:latin typeface="Times New Roman" panose="02020603050405020304" pitchFamily="18" charset="0"/>
              <a:cs typeface="Times New Roman" panose="02020603050405020304" pitchFamily="18" charset="0"/>
            </a:endParaRPr>
          </a:p>
          <a:p>
            <a:pPr eaLnBrk="1" hangingPunct="1">
              <a:lnSpc>
                <a:spcPct val="90000"/>
              </a:lnSpc>
              <a:defRPr/>
            </a:pPr>
            <a:r>
              <a:rPr kumimoji="1" lang="zh-CN" altLang="en-US" sz="2400" b="1" dirty="0" smtClean="0">
                <a:solidFill>
                  <a:srgbClr val="FF0000"/>
                </a:solidFill>
                <a:latin typeface="Times New Roman" panose="02020603050405020304" pitchFamily="18" charset="0"/>
                <a:cs typeface="Times New Roman" panose="02020603050405020304" pitchFamily="18" charset="0"/>
              </a:rPr>
              <a:t>按路径长度递增的顺序</a:t>
            </a:r>
            <a:r>
              <a:rPr kumimoji="1" lang="zh-CN" altLang="en-US" sz="2400" b="1" dirty="0" smtClean="0">
                <a:latin typeface="Times New Roman" panose="02020603050405020304" pitchFamily="18" charset="0"/>
                <a:cs typeface="Times New Roman" panose="02020603050405020304" pitchFamily="18" charset="0"/>
              </a:rPr>
              <a:t>逐个把第二组的顶点加到第一组中去</a:t>
            </a:r>
          </a:p>
          <a:p>
            <a:pPr lvl="1" eaLnBrk="1" hangingPunct="1">
              <a:lnSpc>
                <a:spcPct val="90000"/>
              </a:lnSpc>
              <a:defRPr/>
            </a:pPr>
            <a:r>
              <a:rPr kumimoji="1" lang="zh-CN" altLang="en-US" sz="2000" b="1" dirty="0" smtClean="0">
                <a:latin typeface="Times New Roman" panose="02020603050405020304" pitchFamily="18" charset="0"/>
                <a:cs typeface="Times New Roman" panose="02020603050405020304" pitchFamily="18" charset="0"/>
              </a:rPr>
              <a:t>直至从</a:t>
            </a:r>
            <a:r>
              <a:rPr kumimoji="1" lang="en-US" altLang="zh-CN" sz="2000" b="1" dirty="0" smtClean="0">
                <a:latin typeface="Times New Roman" panose="02020603050405020304" pitchFamily="18" charset="0"/>
                <a:cs typeface="Times New Roman" panose="02020603050405020304" pitchFamily="18" charset="0"/>
              </a:rPr>
              <a:t>v</a:t>
            </a:r>
            <a:r>
              <a:rPr kumimoji="1" lang="en-US" altLang="zh-CN" sz="2400" b="1" baseline="-25000" dirty="0" smtClean="0">
                <a:latin typeface="Times New Roman" panose="02020603050405020304" pitchFamily="18" charset="0"/>
                <a:cs typeface="Times New Roman" panose="02020603050405020304" pitchFamily="18" charset="0"/>
              </a:rPr>
              <a:t>0</a:t>
            </a:r>
            <a:r>
              <a:rPr kumimoji="1" lang="zh-CN" altLang="en-US" sz="2000" b="1" dirty="0" smtClean="0">
                <a:latin typeface="Times New Roman" panose="02020603050405020304" pitchFamily="18" charset="0"/>
                <a:cs typeface="Times New Roman" panose="02020603050405020304" pitchFamily="18" charset="0"/>
              </a:rPr>
              <a:t>出发可以到达的所有顶点都包括进第一组中</a:t>
            </a:r>
            <a:endParaRPr kumimoji="1" lang="en-US" altLang="zh-CN" sz="2000" b="1" dirty="0" smtClean="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en-US" altLang="zh-CN" sz="2000" b="1" dirty="0" smtClean="0">
              <a:latin typeface="Times New Roman" panose="02020603050405020304" pitchFamily="18" charset="0"/>
              <a:cs typeface="Times New Roman" panose="02020603050405020304" pitchFamily="18" charset="0"/>
            </a:endParaRPr>
          </a:p>
          <a:p>
            <a:pPr eaLnBrk="1" hangingPunct="1">
              <a:lnSpc>
                <a:spcPct val="90000"/>
              </a:lnSpc>
              <a:defRPr/>
            </a:pPr>
            <a:r>
              <a:rPr kumimoji="1" lang="zh-CN" altLang="en-US" sz="2400" b="1" dirty="0">
                <a:latin typeface="Times New Roman" panose="02020603050405020304" pitchFamily="18" charset="0"/>
                <a:cs typeface="Times New Roman" panose="02020603050405020304" pitchFamily="18" charset="0"/>
              </a:rPr>
              <a:t>在这个过程中，总保持从</a:t>
            </a:r>
            <a:r>
              <a:rPr kumimoji="1" lang="en-US" altLang="zh-CN" sz="2400" b="1" dirty="0">
                <a:latin typeface="Times New Roman" panose="02020603050405020304" pitchFamily="18" charset="0"/>
                <a:cs typeface="Times New Roman" panose="02020603050405020304" pitchFamily="18" charset="0"/>
              </a:rPr>
              <a:t>v</a:t>
            </a:r>
            <a:r>
              <a:rPr kumimoji="1" lang="en-US" altLang="zh-CN" sz="2400" b="1" baseline="-25000" dirty="0">
                <a:latin typeface="Times New Roman" panose="02020603050405020304" pitchFamily="18" charset="0"/>
                <a:cs typeface="Times New Roman" panose="02020603050405020304" pitchFamily="18" charset="0"/>
              </a:rPr>
              <a:t>0</a:t>
            </a:r>
            <a:r>
              <a:rPr kumimoji="1" lang="zh-CN" altLang="en-US" sz="2400" b="1" dirty="0">
                <a:latin typeface="Times New Roman" panose="02020603050405020304" pitchFamily="18" charset="0"/>
                <a:cs typeface="Times New Roman" panose="02020603050405020304" pitchFamily="18" charset="0"/>
              </a:rPr>
              <a:t>到第一组</a:t>
            </a:r>
            <a:r>
              <a:rPr kumimoji="1" lang="en-US" altLang="zh-CN" sz="2400" b="1" dirty="0">
                <a:latin typeface="Times New Roman" panose="02020603050405020304" pitchFamily="18" charset="0"/>
                <a:cs typeface="Times New Roman" panose="02020603050405020304" pitchFamily="18" charset="0"/>
              </a:rPr>
              <a:t>S</a:t>
            </a:r>
            <a:r>
              <a:rPr kumimoji="1" lang="zh-CN" altLang="en-US" sz="2400" b="1" dirty="0">
                <a:latin typeface="Times New Roman" panose="02020603050405020304" pitchFamily="18" charset="0"/>
                <a:cs typeface="Times New Roman" panose="02020603050405020304" pitchFamily="18" charset="0"/>
              </a:rPr>
              <a:t>各顶点的最短距离都不大于从</a:t>
            </a:r>
            <a:r>
              <a:rPr kumimoji="1" lang="en-US" altLang="zh-CN" sz="2400" b="1" dirty="0">
                <a:latin typeface="Times New Roman" panose="02020603050405020304" pitchFamily="18" charset="0"/>
                <a:cs typeface="Times New Roman" panose="02020603050405020304" pitchFamily="18" charset="0"/>
              </a:rPr>
              <a:t>v</a:t>
            </a:r>
            <a:r>
              <a:rPr kumimoji="1" lang="en-US" altLang="zh-CN" sz="2400" b="1" baseline="-25000" dirty="0">
                <a:latin typeface="Times New Roman" panose="02020603050405020304" pitchFamily="18" charset="0"/>
                <a:cs typeface="Times New Roman" panose="02020603050405020304" pitchFamily="18" charset="0"/>
              </a:rPr>
              <a:t>0</a:t>
            </a:r>
            <a:r>
              <a:rPr kumimoji="1" lang="zh-CN" altLang="en-US" sz="2400" b="1" dirty="0">
                <a:latin typeface="Times New Roman" panose="02020603050405020304" pitchFamily="18" charset="0"/>
                <a:cs typeface="Times New Roman" panose="02020603050405020304" pitchFamily="18" charset="0"/>
              </a:rPr>
              <a:t>到第二组的任何顶点的最短距离，而且每个顶点都对应一个距离值：</a:t>
            </a:r>
          </a:p>
          <a:p>
            <a:pPr lvl="1" eaLnBrk="1" hangingPunct="1">
              <a:lnSpc>
                <a:spcPct val="90000"/>
              </a:lnSpc>
              <a:defRPr/>
            </a:pPr>
            <a:r>
              <a:rPr kumimoji="1" lang="zh-CN" altLang="en-US" sz="2000" b="1" dirty="0">
                <a:latin typeface="Times New Roman" panose="02020603050405020304" pitchFamily="18" charset="0"/>
                <a:cs typeface="Times New Roman" panose="02020603050405020304" pitchFamily="18" charset="0"/>
              </a:rPr>
              <a:t>第一组</a:t>
            </a:r>
            <a:r>
              <a:rPr kumimoji="1" lang="en-US" altLang="zh-CN" sz="2000" b="1" dirty="0">
                <a:latin typeface="Times New Roman" panose="02020603050405020304" pitchFamily="18" charset="0"/>
                <a:cs typeface="Times New Roman" panose="02020603050405020304" pitchFamily="18" charset="0"/>
              </a:rPr>
              <a:t>S</a:t>
            </a:r>
            <a:r>
              <a:rPr kumimoji="1" lang="zh-CN" altLang="en-US" sz="2000" b="1" dirty="0">
                <a:latin typeface="Times New Roman" panose="02020603050405020304" pitchFamily="18" charset="0"/>
                <a:cs typeface="Times New Roman" panose="02020603050405020304" pitchFamily="18" charset="0"/>
              </a:rPr>
              <a:t>的顶点对应的距离值就是从</a:t>
            </a:r>
            <a:r>
              <a:rPr kumimoji="1" lang="en-US" altLang="zh-CN" sz="2000" b="1" dirty="0">
                <a:latin typeface="Times New Roman" panose="02020603050405020304" pitchFamily="18" charset="0"/>
                <a:cs typeface="Times New Roman" panose="02020603050405020304" pitchFamily="18" charset="0"/>
              </a:rPr>
              <a:t>v</a:t>
            </a:r>
            <a:r>
              <a:rPr kumimoji="1" lang="en-US" altLang="zh-CN" sz="2400" b="1" baseline="-25000" dirty="0">
                <a:latin typeface="Times New Roman" panose="02020603050405020304" pitchFamily="18" charset="0"/>
                <a:cs typeface="Times New Roman" panose="02020603050405020304" pitchFamily="18" charset="0"/>
              </a:rPr>
              <a:t>0</a:t>
            </a:r>
            <a:r>
              <a:rPr kumimoji="1" lang="zh-CN" altLang="en-US" sz="2000" b="1" dirty="0">
                <a:latin typeface="Times New Roman" panose="02020603050405020304" pitchFamily="18" charset="0"/>
                <a:cs typeface="Times New Roman" panose="02020603050405020304" pitchFamily="18" charset="0"/>
              </a:rPr>
              <a:t>到该顶点的最短距离</a:t>
            </a:r>
          </a:p>
          <a:p>
            <a:pPr lvl="1" eaLnBrk="1" hangingPunct="1">
              <a:lnSpc>
                <a:spcPct val="90000"/>
              </a:lnSpc>
              <a:defRPr/>
            </a:pPr>
            <a:r>
              <a:rPr kumimoji="1" lang="zh-CN" altLang="en-US" sz="2000" b="1" dirty="0">
                <a:latin typeface="Times New Roman" panose="02020603050405020304" pitchFamily="18" charset="0"/>
                <a:cs typeface="Times New Roman" panose="02020603050405020304" pitchFamily="18" charset="0"/>
              </a:rPr>
              <a:t>第二组的顶点对应的距离值是从</a:t>
            </a:r>
            <a:r>
              <a:rPr kumimoji="1" lang="en-US" altLang="zh-CN" sz="2000" b="1" dirty="0">
                <a:latin typeface="Times New Roman" panose="02020603050405020304" pitchFamily="18" charset="0"/>
                <a:cs typeface="Times New Roman" panose="02020603050405020304" pitchFamily="18" charset="0"/>
              </a:rPr>
              <a:t>v</a:t>
            </a:r>
            <a:r>
              <a:rPr kumimoji="1" lang="en-US" altLang="zh-CN" sz="2400" b="1" baseline="-25000" dirty="0">
                <a:latin typeface="Times New Roman" panose="02020603050405020304" pitchFamily="18" charset="0"/>
                <a:cs typeface="Times New Roman" panose="02020603050405020304" pitchFamily="18" charset="0"/>
              </a:rPr>
              <a:t>0</a:t>
            </a:r>
            <a:r>
              <a:rPr kumimoji="1" lang="zh-CN" altLang="en-US" sz="2000" b="1" dirty="0">
                <a:latin typeface="Times New Roman" panose="02020603050405020304" pitchFamily="18" charset="0"/>
                <a:cs typeface="Times New Roman" panose="02020603050405020304" pitchFamily="18" charset="0"/>
              </a:rPr>
              <a:t>到该顶点的</a:t>
            </a:r>
            <a:r>
              <a:rPr kumimoji="1" lang="zh-CN" altLang="en-US" sz="2000" b="1" dirty="0">
                <a:solidFill>
                  <a:srgbClr val="FF0000"/>
                </a:solidFill>
                <a:latin typeface="Times New Roman" panose="02020603050405020304" pitchFamily="18" charset="0"/>
                <a:cs typeface="Times New Roman" panose="02020603050405020304" pitchFamily="18" charset="0"/>
              </a:rPr>
              <a:t>只包括第一组的顶点为中间顶点</a:t>
            </a:r>
            <a:r>
              <a:rPr kumimoji="1" lang="zh-CN" altLang="en-US" sz="2000" b="1" dirty="0">
                <a:latin typeface="Times New Roman" panose="02020603050405020304" pitchFamily="18" charset="0"/>
                <a:cs typeface="Times New Roman" panose="02020603050405020304" pitchFamily="18" charset="0"/>
              </a:rPr>
              <a:t>的最短距离</a:t>
            </a:r>
          </a:p>
          <a:p>
            <a:pPr lvl="1" eaLnBrk="1" hangingPunct="1">
              <a:lnSpc>
                <a:spcPct val="90000"/>
              </a:lnSpc>
              <a:defRPr/>
            </a:pPr>
            <a:endParaRPr kumimoji="1" lang="zh-CN" altLang="en-US" sz="2000" b="1" dirty="0" smtClean="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13234"/>
            <a:ext cx="1873812" cy="1981917"/>
          </a:xfrm>
          <a:prstGeom prst="rect">
            <a:avLst/>
          </a:prstGeom>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solidFill>
                  <a:srgbClr val="0000FF"/>
                </a:solidFill>
              </a:rPr>
              <a:t>艾兹格</a:t>
            </a:r>
            <a:r>
              <a:rPr lang="en-US" altLang="zh-CN" sz="2400" dirty="0">
                <a:solidFill>
                  <a:srgbClr val="0000FF"/>
                </a:solidFill>
              </a:rPr>
              <a:t>·W·</a:t>
            </a:r>
            <a:r>
              <a:rPr lang="zh-CN" altLang="en-US" sz="2400" dirty="0" smtClean="0">
                <a:solidFill>
                  <a:srgbClr val="0000FF"/>
                </a:solidFill>
              </a:rPr>
              <a:t>迪杰斯特拉</a:t>
            </a:r>
            <a:r>
              <a:rPr lang="en-US" altLang="zh-CN" sz="2400" dirty="0" smtClean="0">
                <a:solidFill>
                  <a:srgbClr val="0000FF"/>
                </a:solidFill>
              </a:rPr>
              <a:t>(</a:t>
            </a:r>
            <a:r>
              <a:rPr lang="en-US" altLang="zh-CN" sz="2400" dirty="0" err="1" smtClean="0">
                <a:solidFill>
                  <a:srgbClr val="0000FF"/>
                </a:solidFill>
              </a:rPr>
              <a:t>Edsger</a:t>
            </a:r>
            <a:r>
              <a:rPr lang="en-US" altLang="zh-CN" sz="2400" dirty="0" smtClean="0">
                <a:solidFill>
                  <a:srgbClr val="0000FF"/>
                </a:solidFill>
              </a:rPr>
              <a:t> </a:t>
            </a:r>
            <a:r>
              <a:rPr lang="en-US" altLang="zh-CN" sz="2400" dirty="0" err="1">
                <a:solidFill>
                  <a:srgbClr val="0000FF"/>
                </a:solidFill>
              </a:rPr>
              <a:t>Wybe</a:t>
            </a:r>
            <a:r>
              <a:rPr lang="en-US" altLang="zh-CN" sz="2400" dirty="0">
                <a:solidFill>
                  <a:srgbClr val="0000FF"/>
                </a:solidFill>
              </a:rPr>
              <a:t> </a:t>
            </a:r>
            <a:r>
              <a:rPr lang="en-US" altLang="zh-CN" sz="2400" dirty="0" err="1">
                <a:solidFill>
                  <a:srgbClr val="0000FF"/>
                </a:solidFill>
              </a:rPr>
              <a:t>Dijkstra</a:t>
            </a:r>
            <a:r>
              <a:rPr lang="en-US" altLang="zh-CN" sz="2400" dirty="0" smtClean="0">
                <a:solidFill>
                  <a:srgbClr val="0000FF"/>
                </a:solidFill>
              </a:rPr>
              <a:t>)</a:t>
            </a:r>
            <a:br>
              <a:rPr lang="en-US" altLang="zh-CN" sz="2400" dirty="0" smtClean="0">
                <a:solidFill>
                  <a:srgbClr val="0000FF"/>
                </a:solidFill>
              </a:rPr>
            </a:br>
            <a:r>
              <a:rPr lang="zh-CN" altLang="en-US" sz="2400" dirty="0" smtClean="0">
                <a:solidFill>
                  <a:srgbClr val="0000FF"/>
                </a:solidFill>
              </a:rPr>
              <a:t>（</a:t>
            </a:r>
            <a:r>
              <a:rPr lang="en-US" altLang="zh-CN" sz="2400" dirty="0" smtClean="0">
                <a:solidFill>
                  <a:srgbClr val="0000FF"/>
                </a:solidFill>
              </a:rPr>
              <a:t>1930-2002</a:t>
            </a:r>
            <a:r>
              <a:rPr lang="zh-CN" altLang="en-US" sz="2400" dirty="0" smtClean="0">
                <a:solidFill>
                  <a:srgbClr val="0000FF"/>
                </a:solidFill>
              </a:rPr>
              <a:t>）</a:t>
            </a:r>
            <a:endParaRPr lang="zh-CN" altLang="en-US" sz="2400" dirty="0">
              <a:solidFill>
                <a:srgbClr val="0000FF"/>
              </a:solidFill>
            </a:endParaRPr>
          </a:p>
        </p:txBody>
      </p:sp>
      <p:sp>
        <p:nvSpPr>
          <p:cNvPr id="3" name="内容占位符 2"/>
          <p:cNvSpPr>
            <a:spLocks noGrp="1"/>
          </p:cNvSpPr>
          <p:nvPr>
            <p:ph idx="1"/>
          </p:nvPr>
        </p:nvSpPr>
        <p:spPr/>
        <p:txBody>
          <a:bodyPr/>
          <a:lstStyle/>
          <a:p>
            <a:r>
              <a:rPr lang="zh-CN" altLang="en-US" sz="2400" dirty="0" smtClean="0"/>
              <a:t>荷兰人，</a:t>
            </a:r>
            <a:r>
              <a:rPr lang="en-US" altLang="zh-CN" sz="2400" dirty="0" smtClean="0"/>
              <a:t>1972</a:t>
            </a:r>
            <a:r>
              <a:rPr lang="zh-CN" altLang="en-US" sz="2400" dirty="0" smtClean="0"/>
              <a:t>年图灵奖获得者</a:t>
            </a:r>
            <a:endParaRPr lang="en-US" altLang="zh-CN" sz="2400" dirty="0" smtClean="0"/>
          </a:p>
          <a:p>
            <a:r>
              <a:rPr lang="zh-CN" altLang="en-US" sz="2400" dirty="0" smtClean="0"/>
              <a:t>提出</a:t>
            </a:r>
            <a:r>
              <a:rPr lang="zh-CN" altLang="en-US" sz="2400" dirty="0"/>
              <a:t>“</a:t>
            </a:r>
            <a:r>
              <a:rPr lang="en-US" altLang="zh-CN" sz="2400" dirty="0" err="1"/>
              <a:t>goto</a:t>
            </a:r>
            <a:r>
              <a:rPr lang="zh-CN" altLang="en-US" sz="2400" dirty="0"/>
              <a:t>有害论”</a:t>
            </a:r>
            <a:r>
              <a:rPr lang="en-US" altLang="zh-CN" sz="2400" dirty="0"/>
              <a:t>;</a:t>
            </a:r>
          </a:p>
          <a:p>
            <a:r>
              <a:rPr lang="zh-CN" altLang="en-US" sz="2400" dirty="0" smtClean="0"/>
              <a:t>提出</a:t>
            </a:r>
            <a:r>
              <a:rPr lang="zh-CN" altLang="en-US" sz="2400" dirty="0"/>
              <a:t>信号量和</a:t>
            </a:r>
            <a:r>
              <a:rPr lang="en-US" altLang="zh-CN" sz="2400" dirty="0"/>
              <a:t>PV</a:t>
            </a:r>
            <a:r>
              <a:rPr lang="zh-CN" altLang="en-US" sz="2400" dirty="0"/>
              <a:t>原语</a:t>
            </a:r>
            <a:r>
              <a:rPr lang="en-US" altLang="zh-CN" sz="2400" dirty="0"/>
              <a:t>;</a:t>
            </a:r>
          </a:p>
          <a:p>
            <a:r>
              <a:rPr lang="zh-CN" altLang="en-US" sz="2400" dirty="0" smtClean="0"/>
              <a:t>解决</a:t>
            </a:r>
            <a:r>
              <a:rPr lang="zh-CN" altLang="en-US" sz="2400" dirty="0"/>
              <a:t>了“哲学家聚餐”问题</a:t>
            </a:r>
            <a:r>
              <a:rPr lang="en-US" altLang="zh-CN" sz="2400" dirty="0"/>
              <a:t>;</a:t>
            </a:r>
          </a:p>
          <a:p>
            <a:r>
              <a:rPr lang="zh-CN" altLang="en-US" sz="2400" dirty="0" smtClean="0"/>
              <a:t>最</a:t>
            </a:r>
            <a:r>
              <a:rPr lang="zh-CN" altLang="en-US" sz="2400" dirty="0"/>
              <a:t>短路径算法</a:t>
            </a:r>
            <a:r>
              <a:rPr lang="en-US" altLang="zh-CN" sz="2400" dirty="0"/>
              <a:t>(SPF)</a:t>
            </a:r>
            <a:r>
              <a:rPr lang="zh-CN" altLang="en-US" sz="2400" dirty="0"/>
              <a:t>和银行家算法的创造者</a:t>
            </a:r>
            <a:r>
              <a:rPr lang="en-US" altLang="zh-CN" sz="2400" dirty="0"/>
              <a:t>;</a:t>
            </a:r>
          </a:p>
          <a:p>
            <a:r>
              <a:rPr lang="zh-CN" altLang="en-US" sz="2400" dirty="0" smtClean="0"/>
              <a:t>第一</a:t>
            </a:r>
            <a:r>
              <a:rPr lang="zh-CN" altLang="en-US" sz="2400" dirty="0"/>
              <a:t>个</a:t>
            </a:r>
            <a:r>
              <a:rPr lang="en-US" altLang="zh-CN" sz="2400" dirty="0" err="1"/>
              <a:t>Algol</a:t>
            </a:r>
            <a:r>
              <a:rPr lang="en-US" altLang="zh-CN" sz="2400" dirty="0"/>
              <a:t> 60</a:t>
            </a:r>
            <a:r>
              <a:rPr lang="zh-CN" altLang="en-US" sz="2400" dirty="0"/>
              <a:t>编译器的设计者和实现者</a:t>
            </a:r>
            <a:r>
              <a:rPr lang="en-US" altLang="zh-CN" sz="2400" dirty="0" smtClean="0"/>
              <a:t>;</a:t>
            </a:r>
          </a:p>
          <a:p>
            <a:pPr lvl="1"/>
            <a:r>
              <a:rPr lang="zh-CN" altLang="en-US" sz="2000" dirty="0"/>
              <a:t>第一个支持递归的汇编者，创造了计算机术语“载体（</a:t>
            </a:r>
            <a:r>
              <a:rPr lang="en-US" altLang="zh-CN" sz="2000" dirty="0"/>
              <a:t>vector</a:t>
            </a:r>
            <a:r>
              <a:rPr lang="zh-CN" altLang="en-US" sz="2000" dirty="0"/>
              <a:t>）”和“栈（</a:t>
            </a:r>
            <a:r>
              <a:rPr lang="en-US" altLang="zh-CN" sz="2000" dirty="0"/>
              <a:t>stack</a:t>
            </a:r>
            <a:r>
              <a:rPr lang="zh-CN" altLang="en-US" sz="2000" dirty="0"/>
              <a:t>）”</a:t>
            </a:r>
            <a:endParaRPr lang="en-US" altLang="zh-CN" sz="2000" dirty="0"/>
          </a:p>
          <a:p>
            <a:r>
              <a:rPr lang="en-US" altLang="zh-CN" sz="2400" dirty="0" smtClean="0"/>
              <a:t>THE</a:t>
            </a:r>
            <a:r>
              <a:rPr lang="zh-CN" altLang="en-US" sz="2400" dirty="0"/>
              <a:t>操作系统的设计者和开发者</a:t>
            </a:r>
            <a:r>
              <a:rPr lang="en-US" altLang="zh-CN" sz="2400" dirty="0"/>
              <a:t>;</a:t>
            </a:r>
          </a:p>
          <a:p>
            <a:r>
              <a:rPr lang="zh-CN" altLang="en-US" sz="2400" dirty="0"/>
              <a:t>与</a:t>
            </a:r>
            <a:r>
              <a:rPr lang="en-US" altLang="zh-CN" sz="2400" dirty="0"/>
              <a:t>D. E. Knuth</a:t>
            </a:r>
            <a:r>
              <a:rPr lang="zh-CN" altLang="en-US" sz="2400" dirty="0"/>
              <a:t>并称为我们这个时代最伟大的计算机科学家的人。</a:t>
            </a:r>
          </a:p>
          <a:p>
            <a:r>
              <a:rPr lang="zh-CN" altLang="en-US" sz="2400" dirty="0"/>
              <a:t>与癌症抗争多年，于</a:t>
            </a:r>
            <a:r>
              <a:rPr lang="en-US" altLang="zh-CN" sz="2400" dirty="0"/>
              <a:t>2002</a:t>
            </a:r>
            <a:r>
              <a:rPr lang="zh-CN" altLang="en-US" sz="2400" dirty="0"/>
              <a:t>年</a:t>
            </a:r>
            <a:r>
              <a:rPr lang="en-US" altLang="zh-CN" sz="2400" dirty="0"/>
              <a:t>8</a:t>
            </a:r>
            <a:r>
              <a:rPr lang="zh-CN" altLang="en-US" sz="2400" dirty="0"/>
              <a:t>月</a:t>
            </a:r>
            <a:r>
              <a:rPr lang="en-US" altLang="zh-CN" sz="2400" dirty="0"/>
              <a:t>6</a:t>
            </a:r>
            <a:r>
              <a:rPr lang="zh-CN" altLang="en-US" sz="2400" dirty="0"/>
              <a:t>日在荷兰</a:t>
            </a:r>
            <a:r>
              <a:rPr lang="en-US" altLang="zh-CN" sz="2400" dirty="0" err="1"/>
              <a:t>Nuenen</a:t>
            </a:r>
            <a:r>
              <a:rPr lang="zh-CN" altLang="en-US" sz="2400" dirty="0"/>
              <a:t>自己的家中去世，享年</a:t>
            </a:r>
            <a:r>
              <a:rPr lang="en-US" altLang="zh-CN" sz="2400" dirty="0"/>
              <a:t>72</a:t>
            </a:r>
            <a:r>
              <a:rPr lang="zh-CN" altLang="en-US" sz="2400" dirty="0"/>
              <a:t>岁。</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0312" y="13235"/>
            <a:ext cx="1729796" cy="1829592"/>
          </a:xfrm>
          <a:prstGeom prst="rect">
            <a:avLst/>
          </a:prstGeom>
        </p:spPr>
      </p:pic>
      <p:pic>
        <p:nvPicPr>
          <p:cNvPr id="5" name="图片 4"/>
          <p:cNvPicPr>
            <a:picLocks noChangeAspect="1"/>
          </p:cNvPicPr>
          <p:nvPr/>
        </p:nvPicPr>
        <p:blipFill>
          <a:blip r:embed="rId3"/>
          <a:stretch>
            <a:fillRect/>
          </a:stretch>
        </p:blipFill>
        <p:spPr>
          <a:xfrm>
            <a:off x="7355813" y="1918753"/>
            <a:ext cx="1754295" cy="1829592"/>
          </a:xfrm>
          <a:prstGeom prst="rect">
            <a:avLst/>
          </a:prstGeom>
        </p:spPr>
      </p:pic>
    </p:spTree>
    <p:extLst>
      <p:ext uri="{BB962C8B-B14F-4D97-AF65-F5344CB8AC3E}">
        <p14:creationId xmlns:p14="http://schemas.microsoft.com/office/powerpoint/2010/main" val="428329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solidFill>
                  <a:srgbClr val="0000FF"/>
                </a:solidFill>
                <a:latin typeface="Times New Roman" panose="02020603050405020304" pitchFamily="18" charset="0"/>
                <a:cs typeface="Times New Roman" panose="02020603050405020304" pitchFamily="18" charset="0"/>
              </a:rPr>
              <a:t>Dijkstra</a:t>
            </a:r>
            <a:r>
              <a:rPr lang="zh-CN" altLang="en-US" b="1" dirty="0" smtClean="0">
                <a:solidFill>
                  <a:srgbClr val="0000FF"/>
                </a:solidFill>
                <a:latin typeface="Times New Roman" panose="02020603050405020304" pitchFamily="18" charset="0"/>
                <a:cs typeface="Times New Roman" panose="02020603050405020304" pitchFamily="18" charset="0"/>
              </a:rPr>
              <a:t>算法的由来</a:t>
            </a:r>
            <a:endParaRPr lang="zh-CN" altLang="en-US" dirty="0">
              <a:solidFill>
                <a:srgbClr val="0000FF"/>
              </a:solidFill>
            </a:endParaRPr>
          </a:p>
        </p:txBody>
      </p:sp>
      <p:sp>
        <p:nvSpPr>
          <p:cNvPr id="3" name="内容占位符 2"/>
          <p:cNvSpPr>
            <a:spLocks noGrp="1"/>
          </p:cNvSpPr>
          <p:nvPr>
            <p:ph idx="1"/>
          </p:nvPr>
        </p:nvSpPr>
        <p:spPr>
          <a:xfrm>
            <a:off x="468313" y="1052736"/>
            <a:ext cx="8218487" cy="5038725"/>
          </a:xfrm>
        </p:spPr>
        <p:txBody>
          <a:bodyPr/>
          <a:lstStyle/>
          <a:p>
            <a:r>
              <a:rPr lang="zh-CN" altLang="en-US" sz="2000" dirty="0"/>
              <a:t>从鹿特丹到格罗宁根旅行的最短路线是什么</a:t>
            </a:r>
            <a:r>
              <a:rPr lang="en-US" altLang="zh-CN" sz="2000" dirty="0"/>
              <a:t>?</a:t>
            </a:r>
            <a:r>
              <a:rPr lang="zh-CN" altLang="en-US" sz="2000" dirty="0"/>
              <a:t>这就是最短路径算法，我花了大约 </a:t>
            </a:r>
            <a:r>
              <a:rPr lang="en-US" altLang="zh-CN" sz="2000" dirty="0"/>
              <a:t>20 </a:t>
            </a:r>
            <a:r>
              <a:rPr lang="zh-CN" altLang="en-US" sz="2000" dirty="0"/>
              <a:t>分钟设计了它。一天早上，我和我的未婚妻在阿姆斯特丹购物，累了，我们便坐在咖啡馆的露台上喝咖啡，我只想着能否实现最短路径算法，然后我成功了。</a:t>
            </a:r>
          </a:p>
          <a:p>
            <a:endParaRPr lang="zh-CN" altLang="en-US" sz="2000" dirty="0"/>
          </a:p>
          <a:p>
            <a:r>
              <a:rPr lang="zh-CN" altLang="en-US" sz="2000" dirty="0"/>
              <a:t>正如我所说，这是一个二十分钟的发明。事实上，它发表于 </a:t>
            </a:r>
            <a:r>
              <a:rPr lang="en-US" altLang="zh-CN" sz="2000" dirty="0"/>
              <a:t>1959 </a:t>
            </a:r>
            <a:r>
              <a:rPr lang="zh-CN" altLang="en-US" sz="2000" dirty="0"/>
              <a:t>年，现在来看它的可读性也非常高。它之所以如此美妙，其中一个原因就是我没用笔纸就设计了它。后来我才知道，没有笔纸设计</a:t>
            </a:r>
            <a:r>
              <a:rPr lang="zh-CN" altLang="en-US" sz="2000" dirty="0" smtClean="0"/>
              <a:t>的优点之一</a:t>
            </a:r>
            <a:r>
              <a:rPr lang="zh-CN" altLang="en-US" sz="2000" dirty="0"/>
              <a:t>是你不得不避免所有可避免的复杂问题。最终，令我惊讶的是，这个算法成为我的著名成果之一。</a:t>
            </a:r>
          </a:p>
        </p:txBody>
      </p:sp>
      <p:pic>
        <p:nvPicPr>
          <p:cNvPr id="5" name="图片 4"/>
          <p:cNvPicPr>
            <a:picLocks noChangeAspect="1"/>
          </p:cNvPicPr>
          <p:nvPr/>
        </p:nvPicPr>
        <p:blipFill>
          <a:blip r:embed="rId2"/>
          <a:stretch>
            <a:fillRect/>
          </a:stretch>
        </p:blipFill>
        <p:spPr>
          <a:xfrm>
            <a:off x="3153734" y="4293704"/>
            <a:ext cx="2847644" cy="2564296"/>
          </a:xfrm>
          <a:prstGeom prst="rect">
            <a:avLst/>
          </a:prstGeom>
        </p:spPr>
      </p:pic>
    </p:spTree>
    <p:extLst>
      <p:ext uri="{BB962C8B-B14F-4D97-AF65-F5344CB8AC3E}">
        <p14:creationId xmlns:p14="http://schemas.microsoft.com/office/powerpoint/2010/main" val="74506102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179512" y="188640"/>
            <a:ext cx="7793037" cy="648072"/>
          </a:xfrm>
        </p:spPr>
        <p:txBody>
          <a:bodyPr/>
          <a:lstStyle/>
          <a:p>
            <a:pPr eaLnBrk="1" hangingPunct="1"/>
            <a:r>
              <a:rPr lang="en-US" altLang="zh-CN" b="1" dirty="0" smtClean="0">
                <a:solidFill>
                  <a:srgbClr val="0000FF"/>
                </a:solidFill>
                <a:latin typeface="Times New Roman" panose="02020603050405020304" pitchFamily="18" charset="0"/>
                <a:cs typeface="Times New Roman" panose="02020603050405020304" pitchFamily="18" charset="0"/>
              </a:rPr>
              <a:t>8.5.1 </a:t>
            </a:r>
            <a:r>
              <a:rPr lang="en-US" altLang="zh-CN" b="1" dirty="0" err="1" smtClean="0">
                <a:solidFill>
                  <a:srgbClr val="0000FF"/>
                </a:solidFill>
                <a:latin typeface="Times New Roman" panose="02020603050405020304" pitchFamily="18" charset="0"/>
                <a:cs typeface="Times New Roman" panose="02020603050405020304" pitchFamily="18" charset="0"/>
              </a:rPr>
              <a:t>Dijkstra</a:t>
            </a:r>
            <a:r>
              <a:rPr lang="zh-CN" altLang="en-US" b="1" dirty="0" smtClean="0">
                <a:solidFill>
                  <a:srgbClr val="0000FF"/>
                </a:solidFill>
                <a:latin typeface="Times New Roman" panose="02020603050405020304" pitchFamily="18" charset="0"/>
                <a:cs typeface="Times New Roman" panose="02020603050405020304" pitchFamily="18" charset="0"/>
              </a:rPr>
              <a:t>算法</a:t>
            </a:r>
          </a:p>
        </p:txBody>
      </p:sp>
      <p:sp>
        <p:nvSpPr>
          <p:cNvPr id="183299" name="Rectangle 3"/>
          <p:cNvSpPr>
            <a:spLocks noGrp="1" noChangeArrowheads="1"/>
          </p:cNvSpPr>
          <p:nvPr>
            <p:ph type="body" idx="4294967295"/>
          </p:nvPr>
        </p:nvSpPr>
        <p:spPr>
          <a:xfrm>
            <a:off x="539552" y="1124744"/>
            <a:ext cx="8280920" cy="4114800"/>
          </a:xfrm>
        </p:spPr>
        <p:txBody>
          <a:bodyPr/>
          <a:lstStyle/>
          <a:p>
            <a:pPr marL="514350" indent="-514350" eaLnBrk="1" hangingPunct="1">
              <a:lnSpc>
                <a:spcPct val="90000"/>
              </a:lnSpc>
              <a:buFont typeface="+mj-ea"/>
              <a:buAutoNum type="ea1JpnChsDbPeriod"/>
              <a:defRPr/>
            </a:pPr>
            <a:r>
              <a:rPr kumimoji="1" lang="zh-CN" altLang="en-US" sz="2400" b="1" dirty="0" smtClean="0">
                <a:latin typeface="Times New Roman" panose="02020603050405020304" pitchFamily="18" charset="0"/>
                <a:cs typeface="Times New Roman" panose="02020603050405020304" pitchFamily="18" charset="0"/>
              </a:rPr>
              <a:t>一开始第一组</a:t>
            </a:r>
            <a:r>
              <a:rPr kumimoji="1" lang="en-US" altLang="zh-CN" sz="2400" b="1" dirty="0" smtClean="0">
                <a:latin typeface="Times New Roman" panose="02020603050405020304" pitchFamily="18" charset="0"/>
                <a:cs typeface="Times New Roman" panose="02020603050405020304" pitchFamily="18" charset="0"/>
              </a:rPr>
              <a:t>S</a:t>
            </a:r>
            <a:r>
              <a:rPr kumimoji="1" lang="zh-CN" altLang="en-US" sz="2400" b="1" dirty="0" smtClean="0">
                <a:latin typeface="Times New Roman" panose="02020603050405020304" pitchFamily="18" charset="0"/>
                <a:cs typeface="Times New Roman" panose="02020603050405020304" pitchFamily="18" charset="0"/>
              </a:rPr>
              <a:t>只包括顶点</a:t>
            </a:r>
            <a:r>
              <a:rPr kumimoji="1" lang="en-US" altLang="zh-CN" sz="2400" b="1" dirty="0" smtClean="0">
                <a:latin typeface="Times New Roman" panose="02020603050405020304" pitchFamily="18" charset="0"/>
                <a:cs typeface="Times New Roman" panose="02020603050405020304" pitchFamily="18" charset="0"/>
              </a:rPr>
              <a:t>v</a:t>
            </a:r>
            <a:r>
              <a:rPr kumimoji="1" lang="en-US" altLang="zh-CN" sz="2400" b="1" baseline="-25000" dirty="0" smtClean="0">
                <a:latin typeface="Times New Roman" panose="02020603050405020304" pitchFamily="18" charset="0"/>
                <a:cs typeface="Times New Roman" panose="02020603050405020304" pitchFamily="18" charset="0"/>
              </a:rPr>
              <a:t>0</a:t>
            </a:r>
            <a:r>
              <a:rPr kumimoji="1" lang="zh-CN" altLang="en-US" sz="2400" b="1" dirty="0" smtClean="0">
                <a:latin typeface="Times New Roman" panose="02020603050405020304" pitchFamily="18" charset="0"/>
                <a:cs typeface="Times New Roman" panose="02020603050405020304" pitchFamily="18" charset="0"/>
              </a:rPr>
              <a:t>，第二组包括其它所有顶点；</a:t>
            </a:r>
          </a:p>
          <a:p>
            <a:pPr marL="514350" indent="-514350" eaLnBrk="1" hangingPunct="1">
              <a:lnSpc>
                <a:spcPct val="90000"/>
              </a:lnSpc>
              <a:buFont typeface="+mj-ea"/>
              <a:buAutoNum type="ea1JpnChsDbPeriod"/>
              <a:defRPr/>
            </a:pPr>
            <a:r>
              <a:rPr kumimoji="1" lang="en-US" altLang="zh-CN" sz="2400" b="1" dirty="0" smtClean="0">
                <a:latin typeface="Times New Roman" panose="02020603050405020304" pitchFamily="18" charset="0"/>
                <a:cs typeface="Times New Roman" panose="02020603050405020304" pitchFamily="18" charset="0"/>
              </a:rPr>
              <a:t>v</a:t>
            </a:r>
            <a:r>
              <a:rPr kumimoji="1" lang="en-US" altLang="zh-CN" sz="2400" b="1" baseline="-25000" dirty="0" smtClean="0">
                <a:latin typeface="Times New Roman" panose="02020603050405020304" pitchFamily="18" charset="0"/>
                <a:cs typeface="Times New Roman" panose="02020603050405020304" pitchFamily="18" charset="0"/>
              </a:rPr>
              <a:t>0</a:t>
            </a:r>
            <a:r>
              <a:rPr kumimoji="1" lang="zh-CN" altLang="en-US" sz="2400" b="1" dirty="0" smtClean="0">
                <a:latin typeface="Times New Roman" panose="02020603050405020304" pitchFamily="18" charset="0"/>
                <a:cs typeface="Times New Roman" panose="02020603050405020304" pitchFamily="18" charset="0"/>
              </a:rPr>
              <a:t>对应的距离值为</a:t>
            </a:r>
            <a:r>
              <a:rPr kumimoji="1" lang="en-US" altLang="zh-CN" sz="2400" b="1" dirty="0" smtClean="0">
                <a:latin typeface="Times New Roman" panose="02020603050405020304" pitchFamily="18" charset="0"/>
                <a:cs typeface="Times New Roman" panose="02020603050405020304" pitchFamily="18" charset="0"/>
              </a:rPr>
              <a:t>0</a:t>
            </a:r>
            <a:r>
              <a:rPr kumimoji="1" lang="zh-CN" altLang="en-US" sz="2400" b="1" dirty="0" smtClean="0">
                <a:latin typeface="Times New Roman" panose="02020603050405020304" pitchFamily="18" charset="0"/>
                <a:cs typeface="Times New Roman" panose="02020603050405020304" pitchFamily="18" charset="0"/>
              </a:rPr>
              <a:t>，而第二组的顶点对应的距离值这样确定：</a:t>
            </a:r>
          </a:p>
          <a:p>
            <a:pPr marL="914400" lvl="1" indent="-457200" eaLnBrk="1" hangingPunct="1">
              <a:lnSpc>
                <a:spcPct val="90000"/>
              </a:lnSpc>
              <a:buFont typeface="+mj-lt"/>
              <a:buAutoNum type="arabicPeriod"/>
              <a:defRPr/>
            </a:pPr>
            <a:r>
              <a:rPr kumimoji="1" lang="zh-CN" altLang="en-US" sz="2000" b="1" dirty="0" smtClean="0">
                <a:latin typeface="Times New Roman" panose="02020603050405020304" pitchFamily="18" charset="0"/>
                <a:cs typeface="Times New Roman" panose="02020603050405020304" pitchFamily="18" charset="0"/>
              </a:rPr>
              <a:t>若图中有边</a:t>
            </a:r>
            <a:r>
              <a:rPr kumimoji="1" lang="en-US" altLang="zh-CN" sz="2000" b="1" dirty="0" smtClean="0">
                <a:latin typeface="Times New Roman" panose="02020603050405020304" pitchFamily="18" charset="0"/>
                <a:cs typeface="Times New Roman" panose="02020603050405020304" pitchFamily="18" charset="0"/>
              </a:rPr>
              <a:t>&lt;v</a:t>
            </a:r>
            <a:r>
              <a:rPr kumimoji="1" lang="en-US" altLang="zh-CN" sz="2000" b="1" baseline="-25000" dirty="0" smtClean="0">
                <a:latin typeface="Times New Roman" panose="02020603050405020304" pitchFamily="18" charset="0"/>
                <a:cs typeface="Times New Roman" panose="02020603050405020304" pitchFamily="18" charset="0"/>
              </a:rPr>
              <a:t>0</a:t>
            </a:r>
            <a:r>
              <a:rPr kumimoji="1" lang="zh-CN" altLang="en-US" sz="2000" b="1" dirty="0" smtClean="0">
                <a:latin typeface="Times New Roman" panose="02020603050405020304" pitchFamily="18" charset="0"/>
                <a:cs typeface="Times New Roman" panose="02020603050405020304" pitchFamily="18" charset="0"/>
              </a:rPr>
              <a:t>，</a:t>
            </a:r>
            <a:r>
              <a:rPr kumimoji="1" lang="en-US" altLang="zh-CN" sz="2000" b="1" dirty="0" smtClean="0">
                <a:latin typeface="Times New Roman" panose="02020603050405020304" pitchFamily="18" charset="0"/>
                <a:cs typeface="Times New Roman" panose="02020603050405020304" pitchFamily="18" charset="0"/>
              </a:rPr>
              <a:t>v</a:t>
            </a:r>
            <a:r>
              <a:rPr kumimoji="1" lang="en-US" altLang="zh-CN" sz="1800" b="1" baseline="-25000" dirty="0" smtClean="0">
                <a:latin typeface="Times New Roman" panose="02020603050405020304" pitchFamily="18" charset="0"/>
                <a:cs typeface="Times New Roman" panose="02020603050405020304" pitchFamily="18" charset="0"/>
              </a:rPr>
              <a:t>i</a:t>
            </a:r>
            <a:r>
              <a:rPr kumimoji="1" lang="en-US" altLang="zh-CN" sz="2000" b="1" dirty="0" smtClean="0">
                <a:latin typeface="Times New Roman" panose="02020603050405020304" pitchFamily="18" charset="0"/>
                <a:cs typeface="Times New Roman" panose="02020603050405020304" pitchFamily="18" charset="0"/>
              </a:rPr>
              <a:t>&gt;</a:t>
            </a:r>
            <a:r>
              <a:rPr kumimoji="1" lang="zh-CN" altLang="en-US" sz="2000" b="1" dirty="0" smtClean="0">
                <a:latin typeface="Times New Roman" panose="02020603050405020304" pitchFamily="18" charset="0"/>
                <a:cs typeface="Times New Roman" panose="02020603050405020304" pitchFamily="18" charset="0"/>
              </a:rPr>
              <a:t>或者（</a:t>
            </a:r>
            <a:r>
              <a:rPr kumimoji="1" lang="en-US" altLang="zh-CN" sz="2000" b="1" dirty="0" smtClean="0">
                <a:latin typeface="Times New Roman" panose="02020603050405020304" pitchFamily="18" charset="0"/>
                <a:cs typeface="Times New Roman" panose="02020603050405020304" pitchFamily="18" charset="0"/>
              </a:rPr>
              <a:t>v</a:t>
            </a:r>
            <a:r>
              <a:rPr kumimoji="1" lang="en-US" altLang="zh-CN" sz="2000" b="1" baseline="-25000" dirty="0" smtClean="0">
                <a:latin typeface="Times New Roman" panose="02020603050405020304" pitchFamily="18" charset="0"/>
                <a:cs typeface="Times New Roman" panose="02020603050405020304" pitchFamily="18" charset="0"/>
              </a:rPr>
              <a:t>0</a:t>
            </a:r>
            <a:r>
              <a:rPr kumimoji="1" lang="zh-CN" altLang="en-US" sz="2000" b="1" dirty="0" smtClean="0">
                <a:latin typeface="Times New Roman" panose="02020603050405020304" pitchFamily="18" charset="0"/>
                <a:cs typeface="Times New Roman" panose="02020603050405020304" pitchFamily="18" charset="0"/>
              </a:rPr>
              <a:t>，</a:t>
            </a:r>
            <a:r>
              <a:rPr kumimoji="1" lang="en-US" altLang="zh-CN" sz="2000" b="1" dirty="0" smtClean="0">
                <a:latin typeface="Times New Roman" panose="02020603050405020304" pitchFamily="18" charset="0"/>
                <a:cs typeface="Times New Roman" panose="02020603050405020304" pitchFamily="18" charset="0"/>
              </a:rPr>
              <a:t>v</a:t>
            </a:r>
            <a:r>
              <a:rPr kumimoji="1" lang="en-US" altLang="zh-CN" sz="1800" b="1" baseline="-25000" dirty="0" smtClean="0">
                <a:latin typeface="Times New Roman" panose="02020603050405020304" pitchFamily="18" charset="0"/>
                <a:cs typeface="Times New Roman" panose="02020603050405020304" pitchFamily="18" charset="0"/>
              </a:rPr>
              <a:t>i</a:t>
            </a:r>
            <a:r>
              <a:rPr kumimoji="1" lang="zh-CN" altLang="en-US" sz="2000" b="1" dirty="0" smtClean="0">
                <a:latin typeface="Times New Roman" panose="02020603050405020304" pitchFamily="18" charset="0"/>
                <a:cs typeface="Times New Roman" panose="02020603050405020304" pitchFamily="18" charset="0"/>
              </a:rPr>
              <a:t>），则</a:t>
            </a:r>
            <a:r>
              <a:rPr kumimoji="1" lang="en-US" altLang="zh-CN" sz="2000" b="1" dirty="0" smtClean="0">
                <a:latin typeface="Times New Roman" panose="02020603050405020304" pitchFamily="18" charset="0"/>
                <a:cs typeface="Times New Roman" panose="02020603050405020304" pitchFamily="18" charset="0"/>
              </a:rPr>
              <a:t>v</a:t>
            </a:r>
            <a:r>
              <a:rPr kumimoji="1" lang="en-US" altLang="zh-CN" sz="1800" b="1" baseline="-25000" dirty="0" smtClean="0">
                <a:latin typeface="Times New Roman" panose="02020603050405020304" pitchFamily="18" charset="0"/>
                <a:cs typeface="Times New Roman" panose="02020603050405020304" pitchFamily="18" charset="0"/>
              </a:rPr>
              <a:t>i</a:t>
            </a:r>
            <a:r>
              <a:rPr kumimoji="1" lang="zh-CN" altLang="en-US" sz="2000" b="1" dirty="0" smtClean="0">
                <a:latin typeface="Times New Roman" panose="02020603050405020304" pitchFamily="18" charset="0"/>
                <a:cs typeface="Times New Roman" panose="02020603050405020304" pitchFamily="18" charset="0"/>
              </a:rPr>
              <a:t>的距离值为此边所带的</a:t>
            </a:r>
            <a:r>
              <a:rPr kumimoji="1" lang="zh-CN" altLang="en-US" sz="2000" b="1" dirty="0" smtClean="0">
                <a:solidFill>
                  <a:schemeClr val="hlink"/>
                </a:solidFill>
                <a:latin typeface="Times New Roman" panose="02020603050405020304" pitchFamily="18" charset="0"/>
                <a:cs typeface="Times New Roman" panose="02020603050405020304" pitchFamily="18" charset="0"/>
              </a:rPr>
              <a:t>权</a:t>
            </a:r>
            <a:r>
              <a:rPr kumimoji="1" lang="zh-CN" altLang="en-US" sz="2000" b="1" dirty="0" smtClean="0">
                <a:latin typeface="Times New Roman" panose="02020603050405020304" pitchFamily="18" charset="0"/>
                <a:cs typeface="Times New Roman" panose="02020603050405020304" pitchFamily="18" charset="0"/>
              </a:rPr>
              <a:t>，否则</a:t>
            </a:r>
            <a:r>
              <a:rPr kumimoji="1" lang="en-US" altLang="zh-CN" sz="2000" b="1" dirty="0" smtClean="0">
                <a:latin typeface="Times New Roman" panose="02020603050405020304" pitchFamily="18" charset="0"/>
                <a:cs typeface="Times New Roman" panose="02020603050405020304" pitchFamily="18" charset="0"/>
              </a:rPr>
              <a:t>v</a:t>
            </a:r>
            <a:r>
              <a:rPr kumimoji="1" lang="en-US" altLang="zh-CN" sz="1800" b="1" baseline="-25000" dirty="0" smtClean="0">
                <a:latin typeface="Times New Roman" panose="02020603050405020304" pitchFamily="18" charset="0"/>
                <a:cs typeface="Times New Roman" panose="02020603050405020304" pitchFamily="18" charset="0"/>
              </a:rPr>
              <a:t>i</a:t>
            </a:r>
            <a:r>
              <a:rPr kumimoji="1" lang="zh-CN" altLang="en-US" sz="2000" b="1" dirty="0" smtClean="0">
                <a:latin typeface="Times New Roman" panose="02020603050405020304" pitchFamily="18" charset="0"/>
                <a:cs typeface="Times New Roman" panose="02020603050405020304" pitchFamily="18" charset="0"/>
              </a:rPr>
              <a:t>的距离值为∞。</a:t>
            </a:r>
          </a:p>
          <a:p>
            <a:pPr marL="514350" indent="-514350" eaLnBrk="1" hangingPunct="1">
              <a:lnSpc>
                <a:spcPct val="90000"/>
              </a:lnSpc>
              <a:buFont typeface="+mj-ea"/>
              <a:buAutoNum type="ea1JpnChsDbPeriod"/>
              <a:defRPr/>
            </a:pPr>
            <a:r>
              <a:rPr kumimoji="1" lang="zh-CN" altLang="en-US" sz="2400" b="1" dirty="0" smtClean="0">
                <a:latin typeface="Times New Roman" panose="02020603050405020304" pitchFamily="18" charset="0"/>
                <a:cs typeface="Times New Roman" panose="02020603050405020304" pitchFamily="18" charset="0"/>
              </a:rPr>
              <a:t>然后，每次从第二组的顶点中选一个其距离值为最小的顶点</a:t>
            </a:r>
            <a:r>
              <a:rPr kumimoji="1" lang="en-US" altLang="zh-CN" sz="2400" b="1" dirty="0" smtClean="0">
                <a:latin typeface="Times New Roman" panose="02020603050405020304" pitchFamily="18" charset="0"/>
                <a:cs typeface="Times New Roman" panose="02020603050405020304" pitchFamily="18" charset="0"/>
              </a:rPr>
              <a:t>v</a:t>
            </a:r>
            <a:r>
              <a:rPr kumimoji="1" lang="en-US" altLang="zh-CN" sz="2400" b="1" baseline="-25000" dirty="0" smtClean="0">
                <a:latin typeface="Times New Roman" panose="02020603050405020304" pitchFamily="18" charset="0"/>
                <a:cs typeface="Times New Roman" panose="02020603050405020304" pitchFamily="18" charset="0"/>
              </a:rPr>
              <a:t>u</a:t>
            </a:r>
            <a:r>
              <a:rPr kumimoji="1" lang="zh-CN" altLang="en-US" sz="2400" b="1" dirty="0" smtClean="0">
                <a:latin typeface="Times New Roman" panose="02020603050405020304" pitchFamily="18" charset="0"/>
                <a:cs typeface="Times New Roman" panose="02020603050405020304" pitchFamily="18" charset="0"/>
              </a:rPr>
              <a:t>加入到第一组中；</a:t>
            </a:r>
            <a:endParaRPr kumimoji="1" lang="en-US" altLang="zh-CN" sz="2400" b="1" dirty="0" smtClean="0">
              <a:latin typeface="Times New Roman" panose="02020603050405020304" pitchFamily="18" charset="0"/>
              <a:cs typeface="Times New Roman" panose="02020603050405020304" pitchFamily="18" charset="0"/>
            </a:endParaRPr>
          </a:p>
          <a:p>
            <a:pPr marL="514350" indent="-514350" eaLnBrk="1" hangingPunct="1">
              <a:lnSpc>
                <a:spcPct val="80000"/>
              </a:lnSpc>
              <a:buFont typeface="+mj-ea"/>
              <a:buAutoNum type="ea1JpnChsDbPeriod"/>
              <a:defRPr/>
            </a:pPr>
            <a:r>
              <a:rPr kumimoji="1" lang="zh-CN" altLang="en-US" sz="2400" b="1" dirty="0">
                <a:latin typeface="Times New Roman" panose="02020603050405020304" pitchFamily="18" charset="0"/>
                <a:cs typeface="Times New Roman" panose="02020603050405020304" pitchFamily="18" charset="0"/>
              </a:rPr>
              <a:t>每往第一组加入一个顶点</a:t>
            </a:r>
            <a:r>
              <a:rPr kumimoji="1" lang="en-US" altLang="zh-CN" sz="2400" b="1" dirty="0">
                <a:solidFill>
                  <a:srgbClr val="FF0000"/>
                </a:solidFill>
                <a:latin typeface="Times New Roman" panose="02020603050405020304" pitchFamily="18" charset="0"/>
                <a:cs typeface="Times New Roman" panose="02020603050405020304" pitchFamily="18" charset="0"/>
              </a:rPr>
              <a:t>v</a:t>
            </a:r>
            <a:r>
              <a:rPr kumimoji="1" lang="en-US" altLang="zh-CN" sz="2400" b="1" baseline="-25000" dirty="0">
                <a:solidFill>
                  <a:srgbClr val="FF0000"/>
                </a:solidFill>
                <a:latin typeface="Times New Roman" panose="02020603050405020304" pitchFamily="18" charset="0"/>
                <a:cs typeface="Times New Roman" panose="02020603050405020304" pitchFamily="18" charset="0"/>
              </a:rPr>
              <a:t>u</a:t>
            </a:r>
            <a:r>
              <a:rPr kumimoji="1" lang="zh-CN" altLang="en-US" sz="2400" b="1" dirty="0">
                <a:latin typeface="Times New Roman" panose="02020603050405020304" pitchFamily="18" charset="0"/>
                <a:cs typeface="Times New Roman" panose="02020603050405020304" pitchFamily="18" charset="0"/>
              </a:rPr>
              <a:t>，就要对第二组的各顶点的距离值进行一次</a:t>
            </a:r>
            <a:r>
              <a:rPr kumimoji="1" lang="zh-CN" altLang="en-US" sz="2400" b="1" dirty="0">
                <a:solidFill>
                  <a:srgbClr val="FF0000"/>
                </a:solidFill>
                <a:latin typeface="Times New Roman" panose="02020603050405020304" pitchFamily="18" charset="0"/>
                <a:cs typeface="Times New Roman" panose="02020603050405020304" pitchFamily="18" charset="0"/>
              </a:rPr>
              <a:t>修正</a:t>
            </a:r>
            <a:r>
              <a:rPr kumimoji="1" lang="zh-CN" altLang="en-US" sz="2400" b="1" dirty="0">
                <a:latin typeface="Times New Roman" panose="02020603050405020304" pitchFamily="18" charset="0"/>
                <a:cs typeface="Times New Roman" panose="02020603050405020304" pitchFamily="18" charset="0"/>
              </a:rPr>
              <a:t>：</a:t>
            </a:r>
          </a:p>
          <a:p>
            <a:pPr marL="914400" lvl="1" indent="-457200" eaLnBrk="1" hangingPunct="1">
              <a:lnSpc>
                <a:spcPts val="3365"/>
              </a:lnSpc>
              <a:buFont typeface="+mj-lt"/>
              <a:buAutoNum type="arabicPeriod"/>
              <a:defRPr/>
            </a:pPr>
            <a:r>
              <a:rPr kumimoji="1" lang="zh-CN" altLang="en-US" sz="2000" b="1" dirty="0">
                <a:latin typeface="Times New Roman" panose="02020603050405020304" pitchFamily="18" charset="0"/>
                <a:cs typeface="Times New Roman" panose="02020603050405020304" pitchFamily="18" charset="0"/>
              </a:rPr>
              <a:t>若加进</a:t>
            </a:r>
            <a:r>
              <a:rPr kumimoji="1" lang="en-US" altLang="zh-CN" sz="2000" b="1" dirty="0">
                <a:latin typeface="Times New Roman" panose="02020603050405020304" pitchFamily="18" charset="0"/>
                <a:cs typeface="Times New Roman" panose="02020603050405020304" pitchFamily="18" charset="0"/>
              </a:rPr>
              <a:t>v</a:t>
            </a:r>
            <a:r>
              <a:rPr kumimoji="1" lang="en-US" altLang="zh-CN" sz="2000" b="1" baseline="-25000" dirty="0">
                <a:latin typeface="Times New Roman" panose="02020603050405020304" pitchFamily="18" charset="0"/>
                <a:cs typeface="Times New Roman" panose="02020603050405020304" pitchFamily="18" charset="0"/>
              </a:rPr>
              <a:t>u</a:t>
            </a:r>
            <a:r>
              <a:rPr kumimoji="1" lang="zh-CN" altLang="en-US" sz="2000" b="1" dirty="0">
                <a:latin typeface="Times New Roman" panose="02020603050405020304" pitchFamily="18" charset="0"/>
                <a:cs typeface="Times New Roman" panose="02020603050405020304" pitchFamily="18" charset="0"/>
              </a:rPr>
              <a:t>做中间顶点，使从</a:t>
            </a:r>
            <a:r>
              <a:rPr kumimoji="1" lang="en-US" altLang="zh-CN" sz="2000" b="1" dirty="0">
                <a:latin typeface="Times New Roman" panose="02020603050405020304" pitchFamily="18" charset="0"/>
                <a:cs typeface="Times New Roman" panose="02020603050405020304" pitchFamily="18" charset="0"/>
              </a:rPr>
              <a:t>v</a:t>
            </a:r>
            <a:r>
              <a:rPr kumimoji="1" lang="en-US" altLang="zh-CN" sz="1800" b="1" baseline="-25000" dirty="0">
                <a:latin typeface="Times New Roman" panose="02020603050405020304" pitchFamily="18" charset="0"/>
                <a:cs typeface="Times New Roman" panose="02020603050405020304" pitchFamily="18" charset="0"/>
              </a:rPr>
              <a:t>0</a:t>
            </a:r>
            <a:r>
              <a:rPr kumimoji="1" lang="zh-CN" altLang="en-US" sz="2000" b="1" dirty="0">
                <a:latin typeface="Times New Roman" panose="02020603050405020304" pitchFamily="18" charset="0"/>
                <a:cs typeface="Times New Roman" panose="02020603050405020304" pitchFamily="18" charset="0"/>
              </a:rPr>
              <a:t>到</a:t>
            </a:r>
            <a:r>
              <a:rPr kumimoji="1" lang="en-US" altLang="zh-CN" sz="2000" b="1" dirty="0">
                <a:latin typeface="Times New Roman" panose="02020603050405020304" pitchFamily="18" charset="0"/>
                <a:cs typeface="Times New Roman" panose="02020603050405020304" pitchFamily="18" charset="0"/>
              </a:rPr>
              <a:t>v</a:t>
            </a:r>
            <a:r>
              <a:rPr kumimoji="1" lang="en-US" altLang="zh-CN" sz="1800" b="1" baseline="-25000" dirty="0">
                <a:latin typeface="Times New Roman" panose="02020603050405020304" pitchFamily="18" charset="0"/>
                <a:cs typeface="Times New Roman" panose="02020603050405020304" pitchFamily="18" charset="0"/>
              </a:rPr>
              <a:t>i</a:t>
            </a:r>
            <a:r>
              <a:rPr kumimoji="1" lang="zh-CN" altLang="en-US" sz="2000" b="1" dirty="0">
                <a:latin typeface="Times New Roman" panose="02020603050405020304" pitchFamily="18" charset="0"/>
                <a:cs typeface="Times New Roman" panose="02020603050405020304" pitchFamily="18" charset="0"/>
              </a:rPr>
              <a:t>的最短路径比不加</a:t>
            </a:r>
            <a:r>
              <a:rPr kumimoji="1" lang="en-US" altLang="zh-CN" sz="2000" b="1" dirty="0">
                <a:latin typeface="Times New Roman" panose="02020603050405020304" pitchFamily="18" charset="0"/>
                <a:cs typeface="Times New Roman" panose="02020603050405020304" pitchFamily="18" charset="0"/>
              </a:rPr>
              <a:t>v</a:t>
            </a:r>
            <a:r>
              <a:rPr kumimoji="1" lang="en-US" altLang="zh-CN" sz="2000" b="1" baseline="-25000" dirty="0">
                <a:latin typeface="Times New Roman" panose="02020603050405020304" pitchFamily="18" charset="0"/>
                <a:cs typeface="Times New Roman" panose="02020603050405020304" pitchFamily="18" charset="0"/>
              </a:rPr>
              <a:t>u</a:t>
            </a:r>
            <a:r>
              <a:rPr kumimoji="1" lang="zh-CN" altLang="en-US" sz="2000" b="1" dirty="0">
                <a:latin typeface="Times New Roman" panose="02020603050405020304" pitchFamily="18" charset="0"/>
                <a:cs typeface="Times New Roman" panose="02020603050405020304" pitchFamily="18" charset="0"/>
              </a:rPr>
              <a:t>的为短，则需要修改</a:t>
            </a:r>
            <a:r>
              <a:rPr kumimoji="1" lang="en-US" altLang="zh-CN" sz="2000" b="1" dirty="0">
                <a:latin typeface="Times New Roman" panose="02020603050405020304" pitchFamily="18" charset="0"/>
                <a:cs typeface="Times New Roman" panose="02020603050405020304" pitchFamily="18" charset="0"/>
              </a:rPr>
              <a:t>v</a:t>
            </a:r>
            <a:r>
              <a:rPr kumimoji="1" lang="en-US" altLang="zh-CN" sz="1800" b="1" baseline="-25000" dirty="0">
                <a:latin typeface="Times New Roman" panose="02020603050405020304" pitchFamily="18" charset="0"/>
                <a:cs typeface="Times New Roman" panose="02020603050405020304" pitchFamily="18" charset="0"/>
              </a:rPr>
              <a:t>i</a:t>
            </a:r>
            <a:r>
              <a:rPr kumimoji="1" lang="zh-CN" altLang="en-US" sz="2000" b="1" dirty="0">
                <a:latin typeface="Times New Roman" panose="02020603050405020304" pitchFamily="18" charset="0"/>
                <a:cs typeface="Times New Roman" panose="02020603050405020304" pitchFamily="18" charset="0"/>
              </a:rPr>
              <a:t>的距离值。</a:t>
            </a:r>
          </a:p>
          <a:p>
            <a:pPr marL="514350" indent="-514350" eaLnBrk="1" hangingPunct="1">
              <a:lnSpc>
                <a:spcPct val="80000"/>
              </a:lnSpc>
              <a:buFont typeface="+mj-ea"/>
              <a:buAutoNum type="ea1JpnChsDbPeriod"/>
              <a:defRPr/>
            </a:pPr>
            <a:r>
              <a:rPr kumimoji="1" lang="zh-CN" altLang="en-US" sz="2400" b="1" dirty="0">
                <a:latin typeface="Times New Roman" panose="02020603050405020304" pitchFamily="18" charset="0"/>
                <a:cs typeface="Times New Roman" panose="02020603050405020304" pitchFamily="18" charset="0"/>
              </a:rPr>
              <a:t>修改后再选距离值最小的顶点加入到第一组中，如此进行下去，直到图的所有顶点都包括在第一组中或者再也没有可加入到第一组的顶点存在。</a:t>
            </a:r>
          </a:p>
          <a:p>
            <a:pPr eaLnBrk="1" hangingPunct="1">
              <a:lnSpc>
                <a:spcPct val="90000"/>
              </a:lnSpc>
              <a:defRPr/>
            </a:pPr>
            <a:endParaRPr kumimoji="1" lang="zh-CN" altLang="en-US" sz="2400" b="1"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3"/>
          <p:cNvSpPr>
            <a:spLocks noGrp="1" noChangeArrowheads="1"/>
          </p:cNvSpPr>
          <p:nvPr>
            <p:ph type="body" idx="4294967295"/>
          </p:nvPr>
        </p:nvSpPr>
        <p:spPr>
          <a:xfrm>
            <a:off x="0" y="152400"/>
            <a:ext cx="8686800" cy="1905000"/>
          </a:xfrm>
        </p:spPr>
        <p:txBody>
          <a:bodyPr/>
          <a:lstStyle/>
          <a:p>
            <a:pPr eaLnBrk="1" hangingPunct="1">
              <a:buFont typeface="Wingdings" panose="05000000000000000000" pitchFamily="2" charset="2"/>
              <a:buNone/>
              <a:defRPr/>
            </a:pPr>
            <a:r>
              <a:rPr kumimoji="1" lang="en-US" altLang="zh-CN" sz="4400" b="1" dirty="0">
                <a:solidFill>
                  <a:srgbClr val="0000FF"/>
                </a:solidFill>
                <a:latin typeface="Times New Roman" panose="02020603050405020304" pitchFamily="18" charset="0"/>
              </a:rPr>
              <a:t> </a:t>
            </a:r>
            <a:r>
              <a:rPr kumimoji="1" lang="en-US" altLang="zh-CN" sz="4400" b="1" dirty="0" err="1" smtClean="0">
                <a:solidFill>
                  <a:srgbClr val="0000FF"/>
                </a:solidFill>
                <a:latin typeface="Times New Roman" panose="02020603050405020304" pitchFamily="18" charset="0"/>
              </a:rPr>
              <a:t>Dijkstra</a:t>
            </a:r>
            <a:r>
              <a:rPr kumimoji="1" lang="zh-CN" altLang="en-US" sz="4400" b="1" dirty="0" smtClean="0">
                <a:solidFill>
                  <a:srgbClr val="0000FF"/>
                </a:solidFill>
                <a:latin typeface="Times New Roman" panose="02020603050405020304" pitchFamily="18" charset="0"/>
              </a:rPr>
              <a:t>算法的设计</a:t>
            </a:r>
          </a:p>
          <a:p>
            <a:pPr eaLnBrk="1" hangingPunct="1">
              <a:buFont typeface="Wingdings" panose="05000000000000000000" pitchFamily="2" charset="2"/>
              <a:buNone/>
              <a:defRPr/>
            </a:pPr>
            <a:r>
              <a:rPr kumimoji="1" lang="zh-CN" altLang="en-US" b="1" dirty="0" smtClean="0">
                <a:latin typeface="Times New Roman" panose="02020603050405020304" pitchFamily="18" charset="0"/>
              </a:rPr>
              <a:t>         </a:t>
            </a:r>
            <a:r>
              <a:rPr kumimoji="1" lang="en-US" altLang="zh-CN" sz="2800" b="1" dirty="0" smtClean="0">
                <a:latin typeface="Times New Roman" panose="02020603050405020304" pitchFamily="18" charset="0"/>
              </a:rPr>
              <a:t>——</a:t>
            </a:r>
            <a:r>
              <a:rPr kumimoji="1" lang="zh-CN" altLang="en-US" sz="2800" b="1" dirty="0" smtClean="0">
                <a:latin typeface="Times New Roman" panose="02020603050405020304" pitchFamily="18" charset="0"/>
              </a:rPr>
              <a:t>按</a:t>
            </a:r>
            <a:r>
              <a:rPr kumimoji="1" lang="zh-CN" altLang="en-US" sz="2800" b="1" dirty="0" smtClean="0">
                <a:solidFill>
                  <a:schemeClr val="hlink"/>
                </a:solidFill>
                <a:latin typeface="Times New Roman" panose="02020603050405020304" pitchFamily="18" charset="0"/>
              </a:rPr>
              <a:t>路径长度递增</a:t>
            </a:r>
            <a:r>
              <a:rPr kumimoji="1" lang="zh-CN" altLang="en-US" sz="2800" b="1" dirty="0" smtClean="0">
                <a:latin typeface="Times New Roman" panose="02020603050405020304" pitchFamily="18" charset="0"/>
              </a:rPr>
              <a:t>的次序产生最短路径</a:t>
            </a:r>
          </a:p>
          <a:p>
            <a:pPr eaLnBrk="1" hangingPunct="1">
              <a:buFont typeface="Wingdings" panose="05000000000000000000" pitchFamily="2" charset="2"/>
              <a:buNone/>
              <a:defRPr/>
            </a:pPr>
            <a:endParaRPr kumimoji="1" lang="zh-CN" altLang="en-US" sz="800" b="1" dirty="0" smtClean="0">
              <a:latin typeface="Times New Roman" panose="02020603050405020304" pitchFamily="18" charset="0"/>
            </a:endParaRPr>
          </a:p>
          <a:p>
            <a:pPr eaLnBrk="1" hangingPunct="1">
              <a:buFont typeface="Wingdings" panose="05000000000000000000" pitchFamily="2" charset="2"/>
              <a:buNone/>
              <a:defRPr/>
            </a:pPr>
            <a:r>
              <a:rPr kumimoji="1" lang="zh-CN" altLang="en-US" sz="2800" b="1" dirty="0" smtClean="0">
                <a:latin typeface="Times New Roman" panose="02020603050405020304" pitchFamily="18" charset="0"/>
              </a:rPr>
              <a:t>有向网</a:t>
            </a:r>
            <a:r>
              <a:rPr kumimoji="1" lang="en-US" altLang="zh-CN" sz="2800" b="1" dirty="0" smtClean="0">
                <a:latin typeface="Times New Roman" panose="02020603050405020304" pitchFamily="18" charset="0"/>
              </a:rPr>
              <a:t>G</a:t>
            </a:r>
            <a:r>
              <a:rPr kumimoji="1" lang="zh-CN" altLang="en-US" sz="2800" b="1" dirty="0" smtClean="0">
                <a:latin typeface="Times New Roman" panose="02020603050405020304" pitchFamily="18" charset="0"/>
              </a:rPr>
              <a:t>采用邻接矩阵存储  </a:t>
            </a:r>
          </a:p>
        </p:txBody>
      </p:sp>
      <p:graphicFrame>
        <p:nvGraphicFramePr>
          <p:cNvPr id="39939" name="对象 39938"/>
          <p:cNvGraphicFramePr>
            <a:graphicFrameLocks noChangeAspect="1"/>
          </p:cNvGraphicFramePr>
          <p:nvPr/>
        </p:nvGraphicFramePr>
        <p:xfrm>
          <a:off x="3565525" y="3068638"/>
          <a:ext cx="5065713" cy="3589337"/>
        </p:xfrm>
        <a:graphic>
          <a:graphicData uri="http://schemas.openxmlformats.org/presentationml/2006/ole">
            <mc:AlternateContent xmlns:mc="http://schemas.openxmlformats.org/markup-compatibility/2006">
              <mc:Choice xmlns:v="urn:schemas-microsoft-com:vml" Requires="v">
                <p:oleObj spid="_x0000_s129103" r:id="rId4" imgW="2209680" imgH="1371600" progId="Equation.3">
                  <p:embed/>
                </p:oleObj>
              </mc:Choice>
              <mc:Fallback>
                <p:oleObj r:id="rId4" imgW="2209680" imgH="1371600" progId="Equation.3">
                  <p:embed/>
                  <p:pic>
                    <p:nvPicPr>
                      <p:cNvPr id="0" name="对象 399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5525" y="3068638"/>
                        <a:ext cx="5065713" cy="358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39940" name="Group 5"/>
          <p:cNvGrpSpPr>
            <a:grpSpLocks/>
          </p:cNvGrpSpPr>
          <p:nvPr/>
        </p:nvGrpSpPr>
        <p:grpSpPr bwMode="auto">
          <a:xfrm>
            <a:off x="76200" y="2009775"/>
            <a:ext cx="4343400" cy="2333625"/>
            <a:chOff x="0" y="0"/>
            <a:chExt cx="2736" cy="1470"/>
          </a:xfrm>
        </p:grpSpPr>
        <p:sp>
          <p:nvSpPr>
            <p:cNvPr id="175109" name="AutoShape 6"/>
            <p:cNvSpPr/>
            <p:nvPr/>
          </p:nvSpPr>
          <p:spPr>
            <a:xfrm>
              <a:off x="149" y="233"/>
              <a:ext cx="299"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75110" name="AutoShape 7"/>
            <p:cNvSpPr/>
            <p:nvPr/>
          </p:nvSpPr>
          <p:spPr>
            <a:xfrm>
              <a:off x="921" y="638"/>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75111" name="AutoShape 8"/>
            <p:cNvSpPr/>
            <p:nvPr/>
          </p:nvSpPr>
          <p:spPr>
            <a:xfrm>
              <a:off x="1779" y="191"/>
              <a:ext cx="298"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75112" name="AutoShape 9"/>
            <p:cNvSpPr/>
            <p:nvPr/>
          </p:nvSpPr>
          <p:spPr>
            <a:xfrm>
              <a:off x="1717" y="1104"/>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75113" name="AutoShape 10"/>
            <p:cNvSpPr/>
            <p:nvPr/>
          </p:nvSpPr>
          <p:spPr>
            <a:xfrm>
              <a:off x="2438" y="666"/>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29034" name="Line 11"/>
            <p:cNvSpPr>
              <a:spLocks noChangeShapeType="1"/>
            </p:cNvSpPr>
            <p:nvPr/>
          </p:nvSpPr>
          <p:spPr bwMode="auto">
            <a:xfrm rot="10800000">
              <a:off x="448" y="336"/>
              <a:ext cx="1343"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5" name="Line 12"/>
            <p:cNvSpPr>
              <a:spLocks noChangeShapeType="1"/>
            </p:cNvSpPr>
            <p:nvPr/>
          </p:nvSpPr>
          <p:spPr bwMode="auto">
            <a:xfrm>
              <a:off x="435" y="383"/>
              <a:ext cx="494" cy="39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6" name="Line 13"/>
            <p:cNvSpPr>
              <a:spLocks noChangeShapeType="1"/>
            </p:cNvSpPr>
            <p:nvPr/>
          </p:nvSpPr>
          <p:spPr bwMode="auto">
            <a:xfrm flipV="1">
              <a:off x="299" y="507"/>
              <a:ext cx="0" cy="57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7" name="Line 14"/>
            <p:cNvSpPr>
              <a:spLocks noChangeShapeType="1"/>
            </p:cNvSpPr>
            <p:nvPr/>
          </p:nvSpPr>
          <p:spPr bwMode="auto">
            <a:xfrm flipH="1">
              <a:off x="460" y="1256"/>
              <a:ext cx="1242"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8" name="Line 15"/>
            <p:cNvSpPr>
              <a:spLocks noChangeShapeType="1"/>
            </p:cNvSpPr>
            <p:nvPr/>
          </p:nvSpPr>
          <p:spPr bwMode="auto">
            <a:xfrm flipV="1">
              <a:off x="1891" y="460"/>
              <a:ext cx="0" cy="62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9" name="Line 16"/>
            <p:cNvSpPr>
              <a:spLocks noChangeShapeType="1"/>
            </p:cNvSpPr>
            <p:nvPr/>
          </p:nvSpPr>
          <p:spPr bwMode="auto">
            <a:xfrm flipH="1">
              <a:off x="2016" y="954"/>
              <a:ext cx="528" cy="21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40" name="Line 17"/>
            <p:cNvSpPr>
              <a:spLocks noChangeShapeType="1"/>
            </p:cNvSpPr>
            <p:nvPr/>
          </p:nvSpPr>
          <p:spPr bwMode="auto">
            <a:xfrm flipH="1" flipV="1">
              <a:off x="2090" y="366"/>
              <a:ext cx="447" cy="289"/>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41" name="Line 18"/>
            <p:cNvSpPr>
              <a:spLocks noChangeShapeType="1"/>
            </p:cNvSpPr>
            <p:nvPr/>
          </p:nvSpPr>
          <p:spPr bwMode="auto">
            <a:xfrm>
              <a:off x="2044" y="464"/>
              <a:ext cx="404" cy="28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5122" name="Text Box 19"/>
            <p:cNvSpPr txBox="1"/>
            <p:nvPr/>
          </p:nvSpPr>
          <p:spPr>
            <a:xfrm>
              <a:off x="192" y="222"/>
              <a:ext cx="370" cy="3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175123" name="Text Box 20"/>
            <p:cNvSpPr txBox="1"/>
            <p:nvPr/>
          </p:nvSpPr>
          <p:spPr>
            <a:xfrm>
              <a:off x="944" y="611"/>
              <a:ext cx="400" cy="33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75124" name="AutoShape 21"/>
            <p:cNvSpPr/>
            <p:nvPr/>
          </p:nvSpPr>
          <p:spPr>
            <a:xfrm>
              <a:off x="137" y="1084"/>
              <a:ext cx="299"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29045" name="Line 22"/>
            <p:cNvSpPr>
              <a:spLocks noChangeShapeType="1"/>
            </p:cNvSpPr>
            <p:nvPr/>
          </p:nvSpPr>
          <p:spPr bwMode="auto">
            <a:xfrm rot="537191" flipV="1">
              <a:off x="448" y="750"/>
              <a:ext cx="448" cy="48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5126" name="Text Box 23"/>
            <p:cNvSpPr txBox="1"/>
            <p:nvPr/>
          </p:nvSpPr>
          <p:spPr>
            <a:xfrm>
              <a:off x="173" y="1038"/>
              <a:ext cx="355" cy="3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75127" name="Text Box 24"/>
            <p:cNvSpPr txBox="1"/>
            <p:nvPr/>
          </p:nvSpPr>
          <p:spPr>
            <a:xfrm>
              <a:off x="1824" y="164"/>
              <a:ext cx="288"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75128" name="Text Box 25"/>
            <p:cNvSpPr txBox="1"/>
            <p:nvPr/>
          </p:nvSpPr>
          <p:spPr>
            <a:xfrm>
              <a:off x="2496" y="644"/>
              <a:ext cx="227"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175129" name="Text Box 26"/>
            <p:cNvSpPr txBox="1"/>
            <p:nvPr/>
          </p:nvSpPr>
          <p:spPr>
            <a:xfrm>
              <a:off x="1704" y="1037"/>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sp>
          <p:nvSpPr>
            <p:cNvPr id="175130" name="Text Box 27"/>
            <p:cNvSpPr txBox="1"/>
            <p:nvPr/>
          </p:nvSpPr>
          <p:spPr>
            <a:xfrm>
              <a:off x="896" y="0"/>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20</a:t>
              </a:r>
            </a:p>
          </p:txBody>
        </p:sp>
        <p:sp>
          <p:nvSpPr>
            <p:cNvPr id="175131" name="Text Box 28"/>
            <p:cNvSpPr txBox="1"/>
            <p:nvPr/>
          </p:nvSpPr>
          <p:spPr>
            <a:xfrm>
              <a:off x="587" y="332"/>
              <a:ext cx="421"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10</a:t>
              </a:r>
            </a:p>
          </p:txBody>
        </p:sp>
        <p:sp>
          <p:nvSpPr>
            <p:cNvPr id="175132" name="Text Box 29"/>
            <p:cNvSpPr txBox="1"/>
            <p:nvPr/>
          </p:nvSpPr>
          <p:spPr>
            <a:xfrm>
              <a:off x="0" y="606"/>
              <a:ext cx="432" cy="3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10</a:t>
              </a:r>
            </a:p>
          </p:txBody>
        </p:sp>
        <p:sp>
          <p:nvSpPr>
            <p:cNvPr id="175133" name="Text Box 30"/>
            <p:cNvSpPr txBox="1"/>
            <p:nvPr/>
          </p:nvSpPr>
          <p:spPr>
            <a:xfrm>
              <a:off x="384" y="764"/>
              <a:ext cx="453"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30</a:t>
              </a:r>
            </a:p>
          </p:txBody>
        </p:sp>
        <p:sp>
          <p:nvSpPr>
            <p:cNvPr id="175134" name="Text Box 31"/>
            <p:cNvSpPr txBox="1"/>
            <p:nvPr/>
          </p:nvSpPr>
          <p:spPr>
            <a:xfrm>
              <a:off x="1296" y="572"/>
              <a:ext cx="354"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30</a:t>
              </a:r>
            </a:p>
          </p:txBody>
        </p:sp>
        <p:sp>
          <p:nvSpPr>
            <p:cNvPr id="175135" name="Text Box 32"/>
            <p:cNvSpPr txBox="1"/>
            <p:nvPr/>
          </p:nvSpPr>
          <p:spPr>
            <a:xfrm>
              <a:off x="1597" y="668"/>
              <a:ext cx="419"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10</a:t>
              </a:r>
            </a:p>
          </p:txBody>
        </p:sp>
        <p:sp>
          <p:nvSpPr>
            <p:cNvPr id="175136" name="Text Box 33"/>
            <p:cNvSpPr txBox="1"/>
            <p:nvPr/>
          </p:nvSpPr>
          <p:spPr>
            <a:xfrm>
              <a:off x="1008" y="1181"/>
              <a:ext cx="496" cy="2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15</a:t>
              </a:r>
            </a:p>
          </p:txBody>
        </p:sp>
        <p:sp>
          <p:nvSpPr>
            <p:cNvPr id="175137" name="Text Box 34"/>
            <p:cNvSpPr txBox="1"/>
            <p:nvPr/>
          </p:nvSpPr>
          <p:spPr>
            <a:xfrm>
              <a:off x="2171" y="990"/>
              <a:ext cx="373" cy="3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15</a:t>
              </a:r>
            </a:p>
          </p:txBody>
        </p:sp>
        <p:sp>
          <p:nvSpPr>
            <p:cNvPr id="175138" name="Text Box 35"/>
            <p:cNvSpPr txBox="1"/>
            <p:nvPr/>
          </p:nvSpPr>
          <p:spPr>
            <a:xfrm>
              <a:off x="2256" y="233"/>
              <a:ext cx="355" cy="27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30</a:t>
              </a:r>
            </a:p>
          </p:txBody>
        </p:sp>
        <p:sp>
          <p:nvSpPr>
            <p:cNvPr id="175139" name="Text Box 36"/>
            <p:cNvSpPr txBox="1"/>
            <p:nvPr/>
          </p:nvSpPr>
          <p:spPr>
            <a:xfrm>
              <a:off x="2064" y="510"/>
              <a:ext cx="310"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129060" name="Arc 37"/>
            <p:cNvSpPr>
              <a:spLocks noChangeArrowheads="1"/>
            </p:cNvSpPr>
            <p:nvPr/>
          </p:nvSpPr>
          <p:spPr bwMode="auto">
            <a:xfrm rot="11409894" flipH="1">
              <a:off x="553" y="137"/>
              <a:ext cx="1189" cy="1143"/>
            </a:xfrm>
            <a:custGeom>
              <a:avLst/>
              <a:gdLst>
                <a:gd name="T0" fmla="*/ 0 w 21407"/>
                <a:gd name="T1" fmla="*/ 0 h 21600"/>
                <a:gd name="T2" fmla="*/ 0 w 21407"/>
                <a:gd name="T3" fmla="*/ 0 h 21600"/>
                <a:gd name="T4" fmla="*/ 0 w 21407"/>
                <a:gd name="T5" fmla="*/ 0 h 21600"/>
                <a:gd name="T6" fmla="*/ 0 w 21407"/>
                <a:gd name="T7" fmla="*/ 0 h 21600"/>
                <a:gd name="T8" fmla="*/ 0 w 21407"/>
                <a:gd name="T9" fmla="*/ 0 h 21600"/>
                <a:gd name="T10" fmla="*/ 0 w 21407"/>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407" h="21600" fill="none">
                  <a:moveTo>
                    <a:pt x="-1" y="0"/>
                  </a:moveTo>
                  <a:cubicBezTo>
                    <a:pt x="10816" y="0"/>
                    <a:pt x="19964" y="8000"/>
                    <a:pt x="21407" y="18719"/>
                  </a:cubicBezTo>
                </a:path>
                <a:path w="21407" h="21600" stroke="0">
                  <a:moveTo>
                    <a:pt x="-1" y="0"/>
                  </a:moveTo>
                  <a:cubicBezTo>
                    <a:pt x="10816" y="0"/>
                    <a:pt x="19964" y="8000"/>
                    <a:pt x="21407" y="18719"/>
                  </a:cubicBezTo>
                  <a:lnTo>
                    <a:pt x="0" y="21600"/>
                  </a:lnTo>
                  <a:lnTo>
                    <a:pt x="-1" y="0"/>
                  </a:lnTo>
                  <a:close/>
                </a:path>
              </a:pathLst>
            </a:custGeom>
            <a:noFill/>
            <a:ln w="19050">
              <a:solidFill>
                <a:schemeClr val="tx1"/>
              </a:solidFill>
              <a:round/>
              <a:headEnd type="triangle" w="sm"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0" name="Rectangle 2"/>
          <p:cNvSpPr>
            <a:spLocks noGrp="1" noChangeArrowheads="1"/>
          </p:cNvSpPr>
          <p:nvPr>
            <p:ph type="title" idx="4294967295"/>
          </p:nvPr>
        </p:nvSpPr>
        <p:spPr>
          <a:xfrm>
            <a:off x="-44450" y="332656"/>
            <a:ext cx="7793038" cy="432048"/>
          </a:xfrm>
        </p:spPr>
        <p:txBody>
          <a:bodyPr/>
          <a:lstStyle/>
          <a:p>
            <a:pPr eaLnBrk="1" hangingPunct="1"/>
            <a:r>
              <a:rPr lang="en-US" altLang="zh-CN" b="1" dirty="0" err="1" smtClean="0">
                <a:solidFill>
                  <a:srgbClr val="0000FF"/>
                </a:solidFill>
                <a:latin typeface="Times New Roman" panose="02020603050405020304" pitchFamily="18" charset="0"/>
              </a:rPr>
              <a:t>Dijkstra</a:t>
            </a:r>
            <a:r>
              <a:rPr lang="zh-CN" altLang="en-US" b="1" dirty="0" smtClean="0">
                <a:solidFill>
                  <a:srgbClr val="0000FF"/>
                </a:solidFill>
                <a:latin typeface="Times New Roman" panose="02020603050405020304" pitchFamily="18" charset="0"/>
              </a:rPr>
              <a:t>算法的设计</a:t>
            </a:r>
          </a:p>
        </p:txBody>
      </p:sp>
      <p:sp>
        <p:nvSpPr>
          <p:cNvPr id="9219" name="Rectangle 5"/>
          <p:cNvSpPr txBox="1"/>
          <p:nvPr/>
        </p:nvSpPr>
        <p:spPr>
          <a:xfrm>
            <a:off x="373063" y="1524000"/>
            <a:ext cx="8396287" cy="41433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gn="just">
              <a:spcBef>
                <a:spcPct val="0"/>
              </a:spcBef>
              <a:buClr>
                <a:srgbClr val="000000"/>
              </a:buClr>
              <a:buFont typeface="Arial" panose="020B0604020202020204" pitchFamily="34" charset="0"/>
              <a:buNone/>
              <a:defRPr/>
            </a:pPr>
            <a:r>
              <a:rPr lang="en-US" altLang="zh-CN" sz="2400" b="1" noProof="1" smtClean="0">
                <a:latin typeface="Times New Roman" panose="02020603050405020304" pitchFamily="18" charset="0"/>
                <a:ea typeface="宋体" panose="02010600030101010101" pitchFamily="2" charset="-122"/>
              </a:rPr>
              <a:t>(1) </a:t>
            </a:r>
            <a:r>
              <a:rPr lang="zh-CN" altLang="en-US" sz="2400" b="1" noProof="1" smtClean="0">
                <a:latin typeface="Times New Roman" panose="02020603050405020304" pitchFamily="18" charset="0"/>
                <a:ea typeface="宋体" panose="02010600030101010101" pitchFamily="2" charset="-122"/>
              </a:rPr>
              <a:t>引入</a:t>
            </a:r>
            <a:r>
              <a:rPr lang="zh-CN" altLang="en-US" sz="2400" b="1" noProof="1">
                <a:latin typeface="Times New Roman" panose="02020603050405020304" pitchFamily="18" charset="0"/>
                <a:ea typeface="宋体" panose="02010600030101010101" pitchFamily="2" charset="-122"/>
              </a:rPr>
              <a:t>一维数组</a:t>
            </a:r>
            <a:r>
              <a:rPr lang="en-US" altLang="zh-CN" sz="2400" b="1" noProof="1">
                <a:solidFill>
                  <a:srgbClr val="FF0000"/>
                </a:solidFill>
                <a:latin typeface="Times New Roman" panose="02020603050405020304" pitchFamily="18" charset="0"/>
                <a:ea typeface="宋体" panose="02010600030101010101" pitchFamily="2" charset="-122"/>
              </a:rPr>
              <a:t>dist[j]</a:t>
            </a:r>
            <a:r>
              <a:rPr lang="en-US" altLang="zh-CN" sz="2400" b="1" noProof="1">
                <a:latin typeface="Times New Roman" panose="02020603050405020304" pitchFamily="18" charset="0"/>
                <a:ea typeface="宋体" panose="02010600030101010101" pitchFamily="2" charset="-122"/>
              </a:rPr>
              <a:t>(0 ≤ j&lt;n) </a:t>
            </a:r>
            <a:r>
              <a:rPr lang="zh-CN" altLang="en-US" sz="2400" b="1" noProof="1">
                <a:latin typeface="Times New Roman" panose="02020603050405020304" pitchFamily="18" charset="0"/>
                <a:ea typeface="宋体" panose="02010600030101010101" pitchFamily="2" charset="-122"/>
              </a:rPr>
              <a:t>存放</a:t>
            </a:r>
            <a:r>
              <a:rPr lang="zh-CN" altLang="en-US" sz="2400" b="1" noProof="1">
                <a:solidFill>
                  <a:srgbClr val="FF0000"/>
                </a:solidFill>
                <a:latin typeface="Times New Roman" panose="02020603050405020304" pitchFamily="18" charset="0"/>
                <a:ea typeface="宋体" panose="02010600030101010101" pitchFamily="2" charset="-122"/>
              </a:rPr>
              <a:t>当前求出的</a:t>
            </a:r>
            <a:r>
              <a:rPr lang="zh-CN" altLang="en-US" sz="2400" b="1" noProof="1">
                <a:latin typeface="Times New Roman" panose="02020603050405020304" pitchFamily="18" charset="0"/>
                <a:ea typeface="宋体" panose="02010600030101010101" pitchFamily="2" charset="-122"/>
              </a:rPr>
              <a:t>从源点</a:t>
            </a:r>
            <a:r>
              <a:rPr lang="en-US" altLang="zh-CN" sz="2400" b="1" noProof="1">
                <a:solidFill>
                  <a:srgbClr val="FF0000"/>
                </a:solidFill>
                <a:latin typeface="Times New Roman" panose="02020603050405020304" pitchFamily="18" charset="0"/>
                <a:ea typeface="宋体" panose="02010600030101010101" pitchFamily="2" charset="-122"/>
              </a:rPr>
              <a:t>v</a:t>
            </a:r>
            <a:r>
              <a:rPr lang="zh-CN" altLang="en-US" sz="2400" b="1" noProof="1">
                <a:solidFill>
                  <a:srgbClr val="FF0000"/>
                </a:solidFill>
                <a:latin typeface="Times New Roman" panose="02020603050405020304" pitchFamily="18" charset="0"/>
                <a:ea typeface="宋体" panose="02010600030101010101" pitchFamily="2" charset="-122"/>
              </a:rPr>
              <a:t>到终点</a:t>
            </a:r>
            <a:r>
              <a:rPr lang="en-US" altLang="zh-CN" sz="2400" b="1" noProof="1">
                <a:solidFill>
                  <a:srgbClr val="FF0000"/>
                </a:solidFill>
                <a:latin typeface="Times New Roman" panose="02020603050405020304" pitchFamily="18" charset="0"/>
                <a:ea typeface="宋体" panose="02010600030101010101" pitchFamily="2" charset="-122"/>
              </a:rPr>
              <a:t>v</a:t>
            </a:r>
            <a:r>
              <a:rPr lang="en-US" altLang="zh-CN" sz="2400" b="1" baseline="-30000" noProof="1">
                <a:solidFill>
                  <a:srgbClr val="FF0000"/>
                </a:solidFill>
                <a:latin typeface="Times New Roman" panose="02020603050405020304" pitchFamily="18" charset="0"/>
                <a:ea typeface="宋体" panose="02010600030101010101" pitchFamily="2" charset="-122"/>
              </a:rPr>
              <a:t>j</a:t>
            </a:r>
            <a:r>
              <a:rPr lang="zh-CN" altLang="en-US" sz="2400" b="1" noProof="1">
                <a:latin typeface="Times New Roman" panose="02020603050405020304" pitchFamily="18" charset="0"/>
                <a:ea typeface="宋体" panose="02010600030101010101" pitchFamily="2" charset="-122"/>
              </a:rPr>
              <a:t>的最短路径距离。初始，</a:t>
            </a:r>
            <a:r>
              <a:rPr lang="en-US" altLang="zh-CN" sz="2400" b="1" noProof="1">
                <a:latin typeface="Times New Roman" panose="02020603050405020304" pitchFamily="18" charset="0"/>
                <a:ea typeface="宋体" panose="02010600030101010101" pitchFamily="2" charset="-122"/>
              </a:rPr>
              <a:t>dist[i]=G.GetWeight(v,i)</a:t>
            </a:r>
            <a:r>
              <a:rPr lang="zh-CN" altLang="en-US" sz="2400" b="1" noProof="1" smtClean="0">
                <a:latin typeface="Times New Roman" panose="02020603050405020304" pitchFamily="18" charset="0"/>
                <a:ea typeface="宋体" panose="02010600030101010101" pitchFamily="2" charset="-122"/>
              </a:rPr>
              <a:t>。</a:t>
            </a:r>
            <a:endParaRPr lang="en-US" altLang="zh-CN" sz="2400" b="1" noProof="1" smtClean="0">
              <a:latin typeface="Times New Roman" panose="02020603050405020304" pitchFamily="18" charset="0"/>
              <a:ea typeface="宋体" panose="02010600030101010101" pitchFamily="2" charset="-122"/>
            </a:endParaRPr>
          </a:p>
          <a:p>
            <a:pPr algn="just">
              <a:spcBef>
                <a:spcPct val="0"/>
              </a:spcBef>
              <a:buClr>
                <a:srgbClr val="000000"/>
              </a:buClr>
              <a:buFont typeface="Arial" panose="020B0604020202020204" pitchFamily="34" charset="0"/>
              <a:buNone/>
              <a:defRPr/>
            </a:pP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en-US" altLang="zh-CN" sz="2400" b="1" noProof="1">
                <a:latin typeface="Times New Roman" panose="02020603050405020304" pitchFamily="18" charset="0"/>
                <a:ea typeface="宋体" panose="02010600030101010101" pitchFamily="2" charset="-122"/>
              </a:rPr>
              <a:t>(2) </a:t>
            </a:r>
            <a:r>
              <a:rPr lang="zh-CN" altLang="en-US" sz="2400" b="1" noProof="1">
                <a:latin typeface="Times New Roman" panose="02020603050405020304" pitchFamily="18" charset="0"/>
                <a:ea typeface="宋体" panose="02010600030101010101" pitchFamily="2" charset="-122"/>
              </a:rPr>
              <a:t>引入一维数组</a:t>
            </a:r>
            <a:r>
              <a:rPr lang="en-US" altLang="zh-CN" sz="2400" b="1" noProof="1">
                <a:solidFill>
                  <a:srgbClr val="FF0000"/>
                </a:solidFill>
                <a:latin typeface="Times New Roman" panose="02020603050405020304" pitchFamily="18" charset="0"/>
                <a:ea typeface="宋体" panose="02010600030101010101" pitchFamily="2" charset="-122"/>
              </a:rPr>
              <a:t>path[i]</a:t>
            </a:r>
            <a:r>
              <a:rPr lang="en-US" altLang="zh-CN" sz="2400" b="1" noProof="1">
                <a:latin typeface="Times New Roman" panose="02020603050405020304" pitchFamily="18" charset="0"/>
                <a:ea typeface="宋体" panose="02010600030101010101" pitchFamily="2" charset="-122"/>
              </a:rPr>
              <a:t>(0 ≤ i&lt;n)</a:t>
            </a:r>
            <a:r>
              <a:rPr lang="zh-CN" altLang="en-US" sz="2400" b="1" noProof="1">
                <a:latin typeface="Times New Roman" panose="02020603050405020304" pitchFamily="18" charset="0"/>
                <a:ea typeface="宋体" panose="02010600030101010101" pitchFamily="2" charset="-122"/>
              </a:rPr>
              <a:t>存放从</a:t>
            </a:r>
            <a:r>
              <a:rPr lang="zh-CN" altLang="en-US" sz="2400" b="1" noProof="1">
                <a:solidFill>
                  <a:srgbClr val="FF0000"/>
                </a:solidFill>
                <a:latin typeface="Times New Roman" panose="02020603050405020304" pitchFamily="18" charset="0"/>
                <a:ea typeface="宋体" panose="02010600030101010101" pitchFamily="2" charset="-122"/>
              </a:rPr>
              <a:t>源点</a:t>
            </a:r>
            <a:r>
              <a:rPr lang="en-US" altLang="zh-CN" sz="2400" b="1" noProof="1">
                <a:solidFill>
                  <a:srgbClr val="FF0000"/>
                </a:solidFill>
                <a:latin typeface="Times New Roman" panose="02020603050405020304" pitchFamily="18" charset="0"/>
                <a:ea typeface="宋体" panose="02010600030101010101" pitchFamily="2" charset="-122"/>
              </a:rPr>
              <a:t>v</a:t>
            </a:r>
            <a:r>
              <a:rPr lang="zh-CN" altLang="en-US" sz="2400" b="1" noProof="1">
                <a:solidFill>
                  <a:srgbClr val="FF0000"/>
                </a:solidFill>
                <a:latin typeface="Times New Roman" panose="02020603050405020304" pitchFamily="18" charset="0"/>
                <a:ea typeface="宋体" panose="02010600030101010101" pitchFamily="2" charset="-122"/>
              </a:rPr>
              <a:t>到各终点</a:t>
            </a:r>
            <a:r>
              <a:rPr lang="en-US" altLang="zh-CN" sz="2400" b="1" noProof="1">
                <a:solidFill>
                  <a:srgbClr val="FF0000"/>
                </a:solidFill>
                <a:latin typeface="Times New Roman" panose="02020603050405020304" pitchFamily="18" charset="0"/>
                <a:ea typeface="宋体" panose="02010600030101010101" pitchFamily="2" charset="-122"/>
              </a:rPr>
              <a:t>v</a:t>
            </a:r>
            <a:r>
              <a:rPr lang="en-US" altLang="zh-CN" sz="2400" b="1" baseline="-25000" noProof="1">
                <a:solidFill>
                  <a:srgbClr val="FF0000"/>
                </a:solidFill>
                <a:latin typeface="Times New Roman" panose="02020603050405020304" pitchFamily="18" charset="0"/>
                <a:ea typeface="宋体" panose="02010600030101010101" pitchFamily="2" charset="-122"/>
              </a:rPr>
              <a:t>i</a:t>
            </a:r>
            <a:r>
              <a:rPr lang="zh-CN" altLang="en-US" sz="2400" b="1" noProof="1">
                <a:solidFill>
                  <a:srgbClr val="FF0000"/>
                </a:solidFill>
                <a:latin typeface="Times New Roman" panose="02020603050405020304" pitchFamily="18" charset="0"/>
                <a:ea typeface="宋体" panose="02010600030101010101" pitchFamily="2" charset="-122"/>
              </a:rPr>
              <a:t>的最短路径上</a:t>
            </a:r>
            <a:r>
              <a:rPr lang="en-US" altLang="zh-CN" sz="2400" b="1" noProof="1">
                <a:latin typeface="Times New Roman" panose="02020603050405020304" pitchFamily="18" charset="0"/>
                <a:ea typeface="宋体" panose="02010600030101010101" pitchFamily="2" charset="-122"/>
              </a:rPr>
              <a:t> </a:t>
            </a:r>
            <a:r>
              <a:rPr lang="en-US" altLang="zh-CN" sz="2400" b="1" noProof="1">
                <a:solidFill>
                  <a:srgbClr val="FF0000"/>
                </a:solidFill>
                <a:latin typeface="Times New Roman" panose="02020603050405020304" pitchFamily="18" charset="0"/>
                <a:ea typeface="宋体" panose="02010600030101010101" pitchFamily="2" charset="-122"/>
              </a:rPr>
              <a:t>v</a:t>
            </a:r>
            <a:r>
              <a:rPr lang="en-US" altLang="zh-CN" sz="2400" b="1" baseline="-30000" noProof="1">
                <a:solidFill>
                  <a:srgbClr val="FF0000"/>
                </a:solidFill>
                <a:latin typeface="Times New Roman" panose="02020603050405020304" pitchFamily="18" charset="0"/>
                <a:ea typeface="宋体" panose="02010600030101010101" pitchFamily="2" charset="-122"/>
              </a:rPr>
              <a:t>i</a:t>
            </a:r>
            <a:r>
              <a:rPr lang="zh-CN" altLang="en-US" sz="2400" b="1" noProof="1">
                <a:solidFill>
                  <a:srgbClr val="FF0000"/>
                </a:solidFill>
                <a:latin typeface="Times New Roman" panose="02020603050405020304" pitchFamily="18" charset="0"/>
                <a:ea typeface="宋体" panose="02010600030101010101" pitchFamily="2" charset="-122"/>
              </a:rPr>
              <a:t>的直接前驱结点下标</a:t>
            </a:r>
            <a:r>
              <a:rPr lang="zh-CN" altLang="en-US" sz="2400" b="1" noProof="1">
                <a:latin typeface="Times New Roman" panose="02020603050405020304" pitchFamily="18" charset="0"/>
                <a:ea typeface="宋体" panose="02010600030101010101" pitchFamily="2" charset="-122"/>
              </a:rPr>
              <a:t>。若从</a:t>
            </a:r>
            <a:r>
              <a:rPr lang="en-US" altLang="zh-CN" sz="2400" b="1" noProof="1">
                <a:latin typeface="Times New Roman" panose="02020603050405020304" pitchFamily="18" charset="0"/>
                <a:ea typeface="宋体" panose="02010600030101010101" pitchFamily="2" charset="-122"/>
              </a:rPr>
              <a:t>v</a:t>
            </a:r>
            <a:r>
              <a:rPr lang="zh-CN" altLang="en-US" sz="2400" b="1" noProof="1">
                <a:latin typeface="Times New Roman" panose="02020603050405020304" pitchFamily="18" charset="0"/>
                <a:ea typeface="宋体" panose="02010600030101010101" pitchFamily="2" charset="-122"/>
              </a:rPr>
              <a:t>到</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i</a:t>
            </a:r>
            <a:r>
              <a:rPr lang="zh-CN" altLang="en-US" sz="2400" b="1" noProof="1">
                <a:latin typeface="Times New Roman" panose="02020603050405020304" pitchFamily="18" charset="0"/>
                <a:ea typeface="宋体" panose="02010600030101010101" pitchFamily="2" charset="-122"/>
              </a:rPr>
              <a:t>无路径，则</a:t>
            </a:r>
            <a:r>
              <a:rPr lang="en-US" altLang="zh-CN" sz="2400" b="1" noProof="1">
                <a:latin typeface="Times New Roman" panose="02020603050405020304" pitchFamily="18" charset="0"/>
                <a:ea typeface="宋体" panose="02010600030101010101" pitchFamily="2" charset="-122"/>
              </a:rPr>
              <a:t>path[i]=</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1</a:t>
            </a:r>
            <a:r>
              <a:rPr lang="zh-CN" altLang="en-US" sz="2400" b="1" noProof="1" smtClean="0">
                <a:latin typeface="Times New Roman" panose="02020603050405020304" pitchFamily="18" charset="0"/>
                <a:ea typeface="宋体" panose="02010600030101010101" pitchFamily="2" charset="-122"/>
              </a:rPr>
              <a:t>。</a:t>
            </a:r>
            <a:endParaRPr lang="en-US" altLang="zh-CN" sz="2400" b="1" noProof="1" smtClean="0">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en-US" altLang="zh-CN" sz="2400" b="1" noProof="1">
              <a:latin typeface="Times New Roman" panose="02020603050405020304" pitchFamily="18" charset="0"/>
              <a:ea typeface="宋体" panose="02010600030101010101" pitchFamily="2" charset="-122"/>
            </a:endParaRPr>
          </a:p>
          <a:p>
            <a:pPr algn="just">
              <a:spcBef>
                <a:spcPct val="0"/>
              </a:spcBef>
              <a:buClr>
                <a:srgbClr val="000000"/>
              </a:buClr>
              <a:buFont typeface="Arial" panose="020B0604020202020204" pitchFamily="34" charset="0"/>
              <a:buNone/>
              <a:defRPr/>
            </a:pPr>
            <a:r>
              <a:rPr lang="en-US" altLang="zh-CN" sz="2400" b="1" noProof="1">
                <a:latin typeface="Times New Roman" panose="02020603050405020304" pitchFamily="18" charset="0"/>
                <a:ea typeface="宋体" panose="02010600030101010101" pitchFamily="2" charset="-122"/>
              </a:rPr>
              <a:t>(3) </a:t>
            </a:r>
            <a:r>
              <a:rPr lang="zh-CN" altLang="en-US" sz="2400" b="1" noProof="1">
                <a:latin typeface="Times New Roman" panose="02020603050405020304" pitchFamily="18" charset="0"/>
                <a:ea typeface="宋体" panose="02010600030101010101" pitchFamily="2" charset="-122"/>
              </a:rPr>
              <a:t>引入一维数组</a:t>
            </a:r>
            <a:r>
              <a:rPr lang="en-US" altLang="zh-CN" sz="2400" b="1" noProof="1">
                <a:solidFill>
                  <a:srgbClr val="FF0000"/>
                </a:solidFill>
                <a:latin typeface="Times New Roman" panose="02020603050405020304" pitchFamily="18" charset="0"/>
                <a:ea typeface="宋体" panose="02010600030101010101" pitchFamily="2" charset="-122"/>
              </a:rPr>
              <a:t>S[i]</a:t>
            </a:r>
            <a:r>
              <a:rPr lang="en-US" altLang="zh-CN" sz="2400" b="1" noProof="1">
                <a:latin typeface="Times New Roman" panose="02020603050405020304" pitchFamily="18" charset="0"/>
                <a:ea typeface="宋体" panose="02010600030101010101" pitchFamily="2" charset="-122"/>
              </a:rPr>
              <a:t>(0≤ i&lt;n)</a:t>
            </a:r>
            <a:r>
              <a:rPr lang="zh-CN" altLang="en-US" sz="2400" b="1" noProof="1">
                <a:latin typeface="Times New Roman" panose="02020603050405020304" pitchFamily="18" charset="0"/>
                <a:ea typeface="宋体" panose="02010600030101010101" pitchFamily="2" charset="-122"/>
              </a:rPr>
              <a:t>存放顶点</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i</a:t>
            </a:r>
            <a:r>
              <a:rPr lang="zh-CN" altLang="en-US" sz="2400" b="1" noProof="1">
                <a:solidFill>
                  <a:srgbClr val="FF0000"/>
                </a:solidFill>
                <a:latin typeface="Times New Roman" panose="02020603050405020304" pitchFamily="18" charset="0"/>
                <a:ea typeface="宋体" panose="02010600030101010101" pitchFamily="2" charset="-122"/>
              </a:rPr>
              <a:t>是否</a:t>
            </a:r>
            <a:r>
              <a:rPr lang="zh-CN" altLang="en-US" sz="2400" b="1" noProof="1">
                <a:solidFill>
                  <a:schemeClr val="hlink"/>
                </a:solidFill>
                <a:latin typeface="Times New Roman" panose="02020603050405020304" pitchFamily="18" charset="0"/>
                <a:ea typeface="宋体" panose="02010600030101010101" pitchFamily="2" charset="-122"/>
              </a:rPr>
              <a:t>已求得最短路径</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S[i]=false</a:t>
            </a:r>
            <a:r>
              <a:rPr lang="zh-CN" altLang="en-US" sz="2400" b="1" noProof="1">
                <a:latin typeface="Times New Roman" panose="02020603050405020304" pitchFamily="18" charset="0"/>
                <a:ea typeface="宋体" panose="02010600030101010101" pitchFamily="2" charset="-122"/>
              </a:rPr>
              <a:t>表示</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i</a:t>
            </a:r>
            <a:r>
              <a:rPr lang="zh-CN" altLang="en-US" sz="2400" b="1" noProof="1">
                <a:latin typeface="Times New Roman" panose="02020603050405020304" pitchFamily="18" charset="0"/>
                <a:ea typeface="宋体" panose="02010600030101010101" pitchFamily="2" charset="-122"/>
              </a:rPr>
              <a:t>未求得最短路径；</a:t>
            </a:r>
            <a:r>
              <a:rPr lang="en-US" altLang="zh-CN" sz="2400" b="1" noProof="1">
                <a:latin typeface="Times New Roman" panose="02020603050405020304" pitchFamily="18" charset="0"/>
                <a:ea typeface="宋体" panose="02010600030101010101" pitchFamily="2" charset="-122"/>
              </a:rPr>
              <a:t>S[i]=true</a:t>
            </a:r>
            <a:r>
              <a:rPr lang="zh-CN" altLang="en-US" sz="2400" b="1" noProof="1">
                <a:latin typeface="Times New Roman" panose="02020603050405020304" pitchFamily="18" charset="0"/>
                <a:ea typeface="宋体" panose="02010600030101010101" pitchFamily="2" charset="-122"/>
              </a:rPr>
              <a:t>表示</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i</a:t>
            </a:r>
            <a:r>
              <a:rPr lang="zh-CN" altLang="en-US" sz="2400" b="1" noProof="1">
                <a:latin typeface="Times New Roman" panose="02020603050405020304" pitchFamily="18" charset="0"/>
                <a:ea typeface="宋体" panose="02010600030101010101" pitchFamily="2" charset="-122"/>
              </a:rPr>
              <a:t>已求得最短路径。</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3"/>
          <p:cNvSpPr>
            <a:spLocks noGrp="1" noChangeArrowheads="1"/>
          </p:cNvSpPr>
          <p:nvPr>
            <p:ph type="body" idx="4294967295"/>
          </p:nvPr>
        </p:nvSpPr>
        <p:spPr>
          <a:xfrm>
            <a:off x="0" y="228600"/>
            <a:ext cx="8964488" cy="6400800"/>
          </a:xfrm>
        </p:spPr>
        <p:txBody>
          <a:bodyPr/>
          <a:lstStyle/>
          <a:p>
            <a:pPr algn="just" eaLnBrk="1" hangingPunct="1">
              <a:lnSpc>
                <a:spcPct val="90000"/>
              </a:lnSpc>
              <a:buFont typeface="Wingdings" panose="05000000000000000000" pitchFamily="2" charset="2"/>
              <a:buNone/>
              <a:defRPr/>
            </a:pPr>
            <a:r>
              <a:rPr kumimoji="1" lang="en-US" altLang="zh-CN" sz="4000" b="1" dirty="0" err="1" smtClean="0">
                <a:solidFill>
                  <a:srgbClr val="0000FF"/>
                </a:solidFill>
                <a:latin typeface="Times New Roman" panose="02020603050405020304" pitchFamily="18" charset="0"/>
              </a:rPr>
              <a:t>Dijkstra</a:t>
            </a:r>
            <a:r>
              <a:rPr kumimoji="1" lang="zh-CN" altLang="en-US" sz="4000" b="1" dirty="0" smtClean="0">
                <a:solidFill>
                  <a:srgbClr val="0000FF"/>
                </a:solidFill>
                <a:latin typeface="Times New Roman" panose="02020603050405020304" pitchFamily="18" charset="0"/>
              </a:rPr>
              <a:t>算法的伪代码描述</a:t>
            </a:r>
          </a:p>
          <a:p>
            <a:pPr algn="just" eaLnBrk="1" hangingPunct="1">
              <a:lnSpc>
                <a:spcPct val="90000"/>
              </a:lnSpc>
              <a:buFont typeface="Wingdings" panose="05000000000000000000" pitchFamily="2" charset="2"/>
              <a:buNone/>
              <a:defRPr/>
            </a:pPr>
            <a:endParaRPr kumimoji="1" lang="en-US" altLang="zh-CN" sz="24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设源点序号</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0</a:t>
            </a:r>
            <a:r>
              <a:rPr kumimoji="1" lang="zh-CN" altLang="en-US" sz="2400" b="1" dirty="0" smtClean="0">
                <a:latin typeface="Times New Roman" panose="02020603050405020304" pitchFamily="18" charset="0"/>
              </a:rPr>
              <a:t>，顶点数为</a:t>
            </a:r>
            <a:r>
              <a:rPr kumimoji="1" lang="en-US" altLang="zh-CN" sz="2400" b="1" dirty="0" smtClean="0">
                <a:latin typeface="Times New Roman" panose="02020603050405020304" pitchFamily="18" charset="0"/>
              </a:rPr>
              <a:t>n</a:t>
            </a:r>
            <a:r>
              <a:rPr kumimoji="1" lang="zh-CN" altLang="en-US" sz="2400" b="1" dirty="0" smtClean="0">
                <a:latin typeface="Times New Roman" panose="02020603050405020304" pitchFamily="18" charset="0"/>
              </a:rPr>
              <a:t>。图</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是</a:t>
            </a:r>
            <a:r>
              <a:rPr kumimoji="1" lang="en-US" altLang="zh-CN" sz="2400" b="1" dirty="0" smtClean="0">
                <a:latin typeface="Times New Roman" panose="02020603050405020304" pitchFamily="18" charset="0"/>
              </a:rPr>
              <a:t>Graph</a:t>
            </a:r>
            <a:r>
              <a:rPr kumimoji="1" lang="zh-CN" altLang="en-US" sz="2400" b="1" dirty="0" smtClean="0">
                <a:latin typeface="Times New Roman" panose="02020603050405020304" pitchFamily="18" charset="0"/>
                <a:cs typeface="Times New Roman" panose="02020603050405020304" pitchFamily="18" charset="0"/>
              </a:rPr>
              <a:t>类型</a:t>
            </a:r>
          </a:p>
          <a:p>
            <a:pPr eaLnBrk="1" hangingPunct="1">
              <a:lnSpc>
                <a:spcPct val="90000"/>
              </a:lnSpc>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1.</a:t>
            </a:r>
            <a:r>
              <a:rPr kumimoji="1" lang="zh-CN" altLang="en-US" sz="2400" b="1" dirty="0" smtClean="0">
                <a:latin typeface="Times New Roman" panose="02020603050405020304" pitchFamily="18" charset="0"/>
              </a:rPr>
              <a:t>初始</a:t>
            </a:r>
            <a:r>
              <a:rPr kumimoji="1" lang="en-US" altLang="zh-CN" sz="2400" b="1" dirty="0" smtClean="0">
                <a:latin typeface="Times New Roman" panose="02020603050405020304" pitchFamily="18" charset="0"/>
              </a:rPr>
              <a:t>S[</a:t>
            </a:r>
            <a:r>
              <a:rPr kumimoji="1" lang="en-US" altLang="zh-CN" sz="2400" b="1" dirty="0" err="1" smtClean="0">
                <a:latin typeface="Times New Roman" panose="02020603050405020304" pitchFamily="18" charset="0"/>
              </a:rPr>
              <a:t>i</a:t>
            </a:r>
            <a:r>
              <a:rPr kumimoji="1" lang="en-US" altLang="zh-CN" sz="2400" b="1" dirty="0" smtClean="0">
                <a:latin typeface="Times New Roman" panose="02020603050405020304" pitchFamily="18" charset="0"/>
              </a:rPr>
              <a:t>]=false, </a:t>
            </a:r>
            <a:r>
              <a:rPr kumimoji="1" lang="en-US" altLang="zh-CN" sz="2400" b="1" dirty="0" err="1" smtClean="0">
                <a:latin typeface="Times New Roman" panose="02020603050405020304" pitchFamily="18" charset="0"/>
              </a:rPr>
              <a:t>dist</a:t>
            </a:r>
            <a:r>
              <a:rPr kumimoji="1" lang="en-US" altLang="zh-CN" sz="2400" b="1" dirty="0" smtClean="0">
                <a:latin typeface="Times New Roman" panose="02020603050405020304" pitchFamily="18" charset="0"/>
              </a:rPr>
              <a:t>[</a:t>
            </a:r>
            <a:r>
              <a:rPr kumimoji="1" lang="en-US" altLang="zh-CN" sz="2400" b="1" dirty="0" err="1" smtClean="0">
                <a:latin typeface="Times New Roman" panose="02020603050405020304" pitchFamily="18" charset="0"/>
              </a:rPr>
              <a:t>i</a:t>
            </a:r>
            <a:r>
              <a:rPr kumimoji="1" lang="en-US" altLang="zh-CN" sz="2400" b="1" dirty="0" smtClean="0">
                <a:latin typeface="Times New Roman" panose="02020603050405020304" pitchFamily="18" charset="0"/>
              </a:rPr>
              <a:t>]=</a:t>
            </a:r>
            <a:r>
              <a:rPr kumimoji="1" lang="en-US" altLang="zh-CN" sz="2400" b="1" dirty="0" err="1" smtClean="0">
                <a:latin typeface="Times New Roman" panose="02020603050405020304" pitchFamily="18" charset="0"/>
              </a:rPr>
              <a:t>G.GetWeight</a:t>
            </a:r>
            <a:r>
              <a:rPr kumimoji="1" lang="en-US" altLang="zh-CN" sz="2400" b="1" dirty="0" smtClean="0">
                <a:latin typeface="Times New Roman" panose="02020603050405020304" pitchFamily="18" charset="0"/>
              </a:rPr>
              <a:t>(</a:t>
            </a:r>
            <a:r>
              <a:rPr kumimoji="1" lang="en-US" altLang="zh-CN" sz="2400" b="1" dirty="0" err="1" smtClean="0">
                <a:latin typeface="Times New Roman" panose="02020603050405020304" pitchFamily="18" charset="0"/>
              </a:rPr>
              <a:t>v,i</a:t>
            </a:r>
            <a:r>
              <a:rPr kumimoji="1" lang="en-US" altLang="zh-CN" sz="2400" b="1" dirty="0" smtClean="0">
                <a:latin typeface="Times New Roman" panose="02020603050405020304" pitchFamily="18" charset="0"/>
              </a:rPr>
              <a:t>), path[</a:t>
            </a:r>
            <a:r>
              <a:rPr kumimoji="1" lang="en-US" altLang="zh-CN" sz="2400" b="1" dirty="0" err="1" smtClean="0">
                <a:latin typeface="Times New Roman" panose="02020603050405020304" pitchFamily="18" charset="0"/>
              </a:rPr>
              <a:t>i</a:t>
            </a:r>
            <a:r>
              <a:rPr kumimoji="1" lang="en-US" altLang="zh-CN" sz="2400" b="1" dirty="0" smtClean="0">
                <a:latin typeface="Times New Roman" panose="02020603050405020304" pitchFamily="18" charset="0"/>
              </a:rPr>
              <a:t>]=v</a:t>
            </a:r>
            <a:r>
              <a:rPr kumimoji="1" lang="zh-CN" altLang="en-US" sz="2400" b="1" dirty="0" smtClean="0">
                <a:latin typeface="Times New Roman" panose="02020603050405020304" pitchFamily="18" charset="0"/>
              </a:rPr>
              <a:t>或</a:t>
            </a:r>
            <a:r>
              <a:rPr kumimoji="1" lang="en-US" altLang="zh-CN" sz="2400" b="1" dirty="0" smtClean="0">
                <a:latin typeface="Times New Roman" panose="02020603050405020304" pitchFamily="18" charset="0"/>
              </a:rPr>
              <a:t>-1</a:t>
            </a:r>
            <a:r>
              <a:rPr kumimoji="1" lang="zh-CN" altLang="en-US" sz="2400" b="1" dirty="0" smtClean="0">
                <a:latin typeface="Times New Roman" panose="02020603050405020304" pitchFamily="18" charset="0"/>
              </a:rPr>
              <a:t>（</a:t>
            </a:r>
            <a:r>
              <a:rPr kumimoji="1" lang="en-US" altLang="zh-CN" sz="2400" b="1" dirty="0" err="1" smtClean="0">
                <a:latin typeface="Times New Roman" panose="02020603050405020304" pitchFamily="18" charset="0"/>
              </a:rPr>
              <a:t>i</a:t>
            </a:r>
            <a:r>
              <a:rPr kumimoji="1" lang="zh-CN" altLang="en-US" sz="2400" b="1" dirty="0" smtClean="0">
                <a:latin typeface="Times New Roman" panose="02020603050405020304" pitchFamily="18" charset="0"/>
              </a:rPr>
              <a:t>：</a:t>
            </a:r>
            <a:r>
              <a:rPr kumimoji="1" lang="en-US" altLang="zh-CN" sz="2400" b="1" dirty="0" smtClean="0">
                <a:latin typeface="Times New Roman" panose="02020603050405020304" pitchFamily="18" charset="0"/>
              </a:rPr>
              <a:t>0→n</a:t>
            </a:r>
            <a:r>
              <a:rPr kumimoji="1" lang="en-US" altLang="zh-CN" sz="2400" b="1" dirty="0" smtClean="0">
                <a:latin typeface="宋体" panose="02010600030101010101" pitchFamily="2" charset="-122"/>
              </a:rPr>
              <a:t>-</a:t>
            </a:r>
            <a:r>
              <a:rPr kumimoji="1" lang="en-US" altLang="zh-CN" sz="2400" b="1" dirty="0" smtClean="0">
                <a:latin typeface="Times New Roman" panose="02020603050405020304" pitchFamily="18" charset="0"/>
              </a:rPr>
              <a:t>1</a:t>
            </a:r>
            <a:r>
              <a:rPr kumimoji="1" lang="zh-CN" altLang="en-US" sz="2400" b="1" dirty="0" smtClean="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en-US" altLang="zh-CN" sz="2400" b="1" dirty="0" smtClean="0">
                <a:latin typeface="Times New Roman" panose="02020603050405020304" pitchFamily="18" charset="0"/>
              </a:rPr>
              <a:t>     2. S[v]=true</a:t>
            </a:r>
          </a:p>
          <a:p>
            <a:pPr algn="just" eaLnBrk="1" hangingPunct="1">
              <a:lnSpc>
                <a:spcPct val="90000"/>
              </a:lnSpc>
              <a:buFont typeface="Wingdings" panose="05000000000000000000" pitchFamily="2" charset="2"/>
              <a:buNone/>
              <a:defRPr/>
            </a:pPr>
            <a:r>
              <a:rPr kumimoji="1" lang="en-US" altLang="zh-CN" sz="2400" b="1" dirty="0" smtClean="0">
                <a:latin typeface="Times New Roman" panose="02020603050405020304" pitchFamily="18" charset="0"/>
              </a:rPr>
              <a:t>	3. </a:t>
            </a:r>
            <a:r>
              <a:rPr kumimoji="1" lang="zh-CN" altLang="en-US" sz="2400" b="1" dirty="0" smtClean="0">
                <a:latin typeface="Times New Roman" panose="02020603050405020304" pitchFamily="18" charset="0"/>
              </a:rPr>
              <a:t>重复执行下列步骤</a:t>
            </a:r>
            <a:r>
              <a:rPr kumimoji="1" lang="en-US" altLang="zh-CN" sz="2400" b="1" dirty="0" smtClean="0">
                <a:latin typeface="Times New Roman" panose="02020603050405020304" pitchFamily="18" charset="0"/>
              </a:rPr>
              <a:t>n</a:t>
            </a:r>
            <a:r>
              <a:rPr kumimoji="1" lang="en-US" altLang="zh-CN" sz="2400" b="1" dirty="0" smtClean="0">
                <a:latin typeface="宋体" panose="02010600030101010101" pitchFamily="2" charset="-122"/>
              </a:rPr>
              <a:t>-</a:t>
            </a:r>
            <a:r>
              <a:rPr kumimoji="1" lang="en-US" altLang="zh-CN" sz="2400" b="1" dirty="0" smtClean="0">
                <a:latin typeface="Times New Roman" panose="02020603050405020304" pitchFamily="18" charset="0"/>
              </a:rPr>
              <a:t>1</a:t>
            </a:r>
            <a:r>
              <a:rPr kumimoji="1" lang="zh-CN" altLang="en-US" sz="2400" b="1" dirty="0" smtClean="0">
                <a:latin typeface="Times New Roman" panose="02020603050405020304" pitchFamily="18" charset="0"/>
              </a:rPr>
              <a:t>次，直至所有顶点都包含在</a:t>
            </a:r>
            <a:r>
              <a:rPr kumimoji="1" lang="en-US" altLang="zh-CN" sz="2400" b="1" dirty="0" smtClean="0">
                <a:latin typeface="Times New Roman" panose="02020603050405020304" pitchFamily="18" charset="0"/>
              </a:rPr>
              <a:t>S</a:t>
            </a:r>
            <a:r>
              <a:rPr kumimoji="1" lang="zh-CN" altLang="en-US" sz="2400" b="1" dirty="0" smtClean="0">
                <a:latin typeface="Times New Roman" panose="02020603050405020304" pitchFamily="18" charset="0"/>
              </a:rPr>
              <a:t>中：</a:t>
            </a:r>
          </a:p>
          <a:p>
            <a:pPr eaLnBrk="1" hangingPunct="1">
              <a:lnSpc>
                <a:spcPct val="90000"/>
              </a:lnSpc>
              <a:buFont typeface="Wingdings" panose="05000000000000000000" pitchFamily="2" charset="2"/>
              <a:buNone/>
              <a:defRPr/>
            </a:pPr>
            <a:r>
              <a:rPr kumimoji="1" lang="zh-CN" altLang="en-US" sz="2000" b="1" dirty="0" smtClean="0">
                <a:latin typeface="Times New Roman" panose="02020603050405020304" pitchFamily="18" charset="0"/>
              </a:rPr>
              <a:t>        ① 在所有不在</a:t>
            </a:r>
            <a:r>
              <a:rPr kumimoji="1" lang="en-US" altLang="zh-CN" sz="2000" b="1" dirty="0" smtClean="0">
                <a:latin typeface="Times New Roman" panose="02020603050405020304" pitchFamily="18" charset="0"/>
              </a:rPr>
              <a:t>S</a:t>
            </a:r>
            <a:r>
              <a:rPr kumimoji="1" lang="zh-CN" altLang="en-US" sz="2000" b="1" dirty="0" smtClean="0">
                <a:latin typeface="Times New Roman" panose="02020603050405020304" pitchFamily="18" charset="0"/>
              </a:rPr>
              <a:t>集合的顶点中，</a:t>
            </a:r>
            <a:r>
              <a:rPr kumimoji="1" lang="zh-CN" altLang="en-US" sz="2000" b="1" dirty="0" smtClean="0">
                <a:solidFill>
                  <a:srgbClr val="FF0000"/>
                </a:solidFill>
                <a:latin typeface="Times New Roman" panose="02020603050405020304" pitchFamily="18" charset="0"/>
              </a:rPr>
              <a:t>选取</a:t>
            </a:r>
            <a:r>
              <a:rPr kumimoji="1" lang="en-US" altLang="zh-CN" sz="2000" b="1" dirty="0" err="1" smtClean="0">
                <a:solidFill>
                  <a:srgbClr val="FF0000"/>
                </a:solidFill>
                <a:latin typeface="Times New Roman" panose="02020603050405020304" pitchFamily="18" charset="0"/>
              </a:rPr>
              <a:t>dist</a:t>
            </a:r>
            <a:r>
              <a:rPr kumimoji="1" lang="en-US" altLang="zh-CN" sz="2000" b="1" dirty="0" smtClean="0">
                <a:solidFill>
                  <a:srgbClr val="FF0000"/>
                </a:solidFill>
                <a:latin typeface="Times New Roman" panose="02020603050405020304" pitchFamily="18" charset="0"/>
              </a:rPr>
              <a:t>[</a:t>
            </a:r>
            <a:r>
              <a:rPr kumimoji="1" lang="en-US" altLang="zh-CN" sz="2000" b="1" dirty="0" err="1" smtClean="0">
                <a:solidFill>
                  <a:srgbClr val="FF0000"/>
                </a:solidFill>
                <a:latin typeface="Times New Roman" panose="02020603050405020304" pitchFamily="18" charset="0"/>
              </a:rPr>
              <a:t>i</a:t>
            </a:r>
            <a:r>
              <a:rPr kumimoji="1" lang="en-US" altLang="zh-CN" sz="2000" b="1" dirty="0" smtClean="0">
                <a:solidFill>
                  <a:srgbClr val="FF0000"/>
                </a:solidFill>
                <a:latin typeface="Times New Roman" panose="02020603050405020304" pitchFamily="18" charset="0"/>
              </a:rPr>
              <a:t>]</a:t>
            </a:r>
            <a:r>
              <a:rPr kumimoji="1" lang="zh-CN" altLang="en-US" sz="2000" b="1" dirty="0" smtClean="0">
                <a:solidFill>
                  <a:srgbClr val="FF0000"/>
                </a:solidFill>
                <a:latin typeface="Times New Roman" panose="02020603050405020304" pitchFamily="18" charset="0"/>
              </a:rPr>
              <a:t>为最小</a:t>
            </a:r>
            <a:r>
              <a:rPr kumimoji="1" lang="zh-CN" altLang="en-US" sz="2000" b="1" dirty="0" smtClean="0">
                <a:latin typeface="Times New Roman" panose="02020603050405020304" pitchFamily="18" charset="0"/>
              </a:rPr>
              <a:t>的一个顶点，设为第</a:t>
            </a:r>
            <a:r>
              <a:rPr kumimoji="1" lang="en-US" altLang="zh-CN" sz="2000" b="1" dirty="0" smtClean="0">
                <a:solidFill>
                  <a:srgbClr val="FF0000"/>
                </a:solidFill>
                <a:latin typeface="Times New Roman" panose="02020603050405020304" pitchFamily="18" charset="0"/>
              </a:rPr>
              <a:t>u</a:t>
            </a:r>
            <a:r>
              <a:rPr kumimoji="1" lang="zh-CN" altLang="en-US" sz="2000" b="1" dirty="0" smtClean="0">
                <a:latin typeface="Times New Roman" panose="02020603050405020304" pitchFamily="18" charset="0"/>
              </a:rPr>
              <a:t>个顶点；</a:t>
            </a:r>
          </a:p>
          <a:p>
            <a:pPr algn="just" eaLnBrk="1" hangingPunct="1">
              <a:lnSpc>
                <a:spcPct val="90000"/>
              </a:lnSpc>
              <a:buFont typeface="Wingdings" panose="05000000000000000000" pitchFamily="2" charset="2"/>
              <a:buNone/>
              <a:defRPr/>
            </a:pPr>
            <a:r>
              <a:rPr kumimoji="1" lang="zh-CN" altLang="en-US" sz="2000" b="1" dirty="0" smtClean="0">
                <a:latin typeface="Times New Roman" panose="02020603050405020304" pitchFamily="18" charset="0"/>
              </a:rPr>
              <a:t>        ② 将选出的第</a:t>
            </a:r>
            <a:r>
              <a:rPr kumimoji="1" lang="en-US" altLang="zh-CN" sz="2000" b="1" dirty="0" smtClean="0">
                <a:latin typeface="Times New Roman" panose="02020603050405020304" pitchFamily="18" charset="0"/>
              </a:rPr>
              <a:t>u</a:t>
            </a:r>
            <a:r>
              <a:rPr kumimoji="1" lang="zh-CN" altLang="en-US" sz="2000" b="1" dirty="0" smtClean="0">
                <a:latin typeface="Times New Roman" panose="02020603050405020304" pitchFamily="18" charset="0"/>
              </a:rPr>
              <a:t>个顶点</a:t>
            </a:r>
            <a:r>
              <a:rPr kumimoji="1" lang="zh-CN" altLang="en-US" sz="2000" b="1" dirty="0" smtClean="0">
                <a:solidFill>
                  <a:srgbClr val="FF0000"/>
                </a:solidFill>
                <a:latin typeface="Times New Roman" panose="02020603050405020304" pitchFamily="18" charset="0"/>
              </a:rPr>
              <a:t>并入</a:t>
            </a:r>
            <a:r>
              <a:rPr kumimoji="1" lang="en-US" altLang="zh-CN" sz="2000" b="1" dirty="0" smtClean="0">
                <a:latin typeface="Times New Roman" panose="02020603050405020304" pitchFamily="18" charset="0"/>
              </a:rPr>
              <a:t>S</a:t>
            </a:r>
            <a:r>
              <a:rPr kumimoji="1" lang="zh-CN" altLang="en-US" sz="2000" b="1" dirty="0" smtClean="0">
                <a:latin typeface="Times New Roman" panose="02020603050405020304" pitchFamily="18" charset="0"/>
              </a:rPr>
              <a:t>集合中，即</a:t>
            </a:r>
            <a:r>
              <a:rPr kumimoji="1" lang="en-US" altLang="zh-CN" sz="2000" b="1" dirty="0" smtClean="0">
                <a:latin typeface="Times New Roman" panose="02020603050405020304" pitchFamily="18" charset="0"/>
              </a:rPr>
              <a:t>S[u]=true</a:t>
            </a:r>
            <a:r>
              <a:rPr kumimoji="1" lang="zh-CN" altLang="en-US" sz="2000" b="1" dirty="0" smtClean="0">
                <a:latin typeface="Times New Roman" panose="02020603050405020304" pitchFamily="18" charset="0"/>
              </a:rPr>
              <a:t> 。</a:t>
            </a:r>
          </a:p>
          <a:p>
            <a:pPr algn="just" eaLnBrk="1" hangingPunct="1">
              <a:lnSpc>
                <a:spcPct val="90000"/>
              </a:lnSpc>
              <a:buFont typeface="Wingdings" panose="05000000000000000000" pitchFamily="2" charset="2"/>
              <a:buNone/>
              <a:defRPr/>
            </a:pPr>
            <a:r>
              <a:rPr kumimoji="1" lang="zh-CN" altLang="en-US" sz="2000" b="1" dirty="0" smtClean="0">
                <a:latin typeface="Times New Roman" panose="02020603050405020304" pitchFamily="18" charset="0"/>
              </a:rPr>
              <a:t>        ③</a:t>
            </a:r>
            <a:r>
              <a:rPr kumimoji="1" lang="zh-CN" altLang="en-US" sz="2000" b="1" dirty="0" smtClean="0">
                <a:solidFill>
                  <a:srgbClr val="FF0000"/>
                </a:solidFill>
                <a:latin typeface="Times New Roman" panose="02020603050405020304" pitchFamily="18" charset="0"/>
              </a:rPr>
              <a:t>以</a:t>
            </a:r>
            <a:r>
              <a:rPr kumimoji="1" lang="en-US" altLang="zh-CN" sz="2000" b="1" dirty="0" smtClean="0">
                <a:solidFill>
                  <a:srgbClr val="FF0000"/>
                </a:solidFill>
                <a:latin typeface="Times New Roman" panose="02020603050405020304" pitchFamily="18" charset="0"/>
              </a:rPr>
              <a:t>u</a:t>
            </a:r>
            <a:r>
              <a:rPr kumimoji="1" lang="zh-CN" altLang="en-US" sz="2000" b="1" dirty="0" smtClean="0">
                <a:solidFill>
                  <a:srgbClr val="FF0000"/>
                </a:solidFill>
              </a:rPr>
              <a:t>作为新考虑的中间点</a:t>
            </a:r>
            <a:r>
              <a:rPr kumimoji="1" lang="zh-CN" altLang="en-US" sz="2000" dirty="0" smtClean="0"/>
              <a:t>，</a:t>
            </a:r>
            <a:r>
              <a:rPr kumimoji="1" lang="zh-CN" altLang="en-US" sz="2000" b="1" dirty="0" smtClean="0">
                <a:solidFill>
                  <a:srgbClr val="FF0000"/>
                </a:solidFill>
                <a:latin typeface="Times New Roman" panose="02020603050405020304" pitchFamily="18" charset="0"/>
              </a:rPr>
              <a:t>修改</a:t>
            </a:r>
            <a:r>
              <a:rPr kumimoji="1" lang="zh-CN" altLang="en-US" sz="2000" b="1" dirty="0" smtClean="0">
                <a:latin typeface="Times New Roman" panose="02020603050405020304" pitchFamily="18" charset="0"/>
              </a:rPr>
              <a:t>不在</a:t>
            </a:r>
            <a:r>
              <a:rPr kumimoji="1" lang="en-US" altLang="zh-CN" sz="2000" b="1" dirty="0" smtClean="0">
                <a:latin typeface="Times New Roman" panose="02020603050405020304" pitchFamily="18" charset="0"/>
              </a:rPr>
              <a:t>S</a:t>
            </a:r>
            <a:r>
              <a:rPr kumimoji="1" lang="zh-CN" altLang="en-US" sz="2000" b="1" dirty="0" smtClean="0">
                <a:latin typeface="Times New Roman" panose="02020603050405020304" pitchFamily="18" charset="0"/>
              </a:rPr>
              <a:t>集合的各顶点</a:t>
            </a:r>
            <a:r>
              <a:rPr kumimoji="1" lang="en-US" altLang="zh-CN" sz="2000" b="1" dirty="0" err="1" smtClean="0">
                <a:latin typeface="Times New Roman" panose="02020603050405020304" pitchFamily="18" charset="0"/>
              </a:rPr>
              <a:t>dist</a:t>
            </a:r>
            <a:r>
              <a:rPr kumimoji="1" lang="en-US" altLang="zh-CN" sz="2000" b="1" dirty="0" smtClean="0">
                <a:latin typeface="Times New Roman" panose="02020603050405020304" pitchFamily="18" charset="0"/>
              </a:rPr>
              <a:t>[k]</a:t>
            </a:r>
            <a:r>
              <a:rPr kumimoji="1" lang="zh-CN" altLang="en-US" sz="2000" b="1" dirty="0" smtClean="0">
                <a:latin typeface="Times New Roman" panose="02020603050405020304" pitchFamily="18" charset="0"/>
              </a:rPr>
              <a:t>值：</a:t>
            </a:r>
          </a:p>
          <a:p>
            <a:pPr algn="just" eaLnBrk="1" hangingPunct="1">
              <a:lnSpc>
                <a:spcPct val="90000"/>
              </a:lnSpc>
              <a:buFont typeface="Wingdings" panose="05000000000000000000" pitchFamily="2" charset="2"/>
              <a:buNone/>
              <a:defRPr/>
            </a:pPr>
            <a:r>
              <a:rPr kumimoji="1" lang="zh-CN" altLang="en-US" sz="2000" b="1" dirty="0" smtClean="0">
                <a:latin typeface="Times New Roman" panose="02020603050405020304" pitchFamily="18" charset="0"/>
              </a:rPr>
              <a:t>                若</a:t>
            </a:r>
            <a:r>
              <a:rPr kumimoji="1" lang="en-US" altLang="zh-CN" sz="2000" b="1" dirty="0" err="1" smtClean="0">
                <a:solidFill>
                  <a:srgbClr val="FF0000"/>
                </a:solidFill>
                <a:latin typeface="Times New Roman" panose="02020603050405020304" pitchFamily="18" charset="0"/>
              </a:rPr>
              <a:t>dist</a:t>
            </a:r>
            <a:r>
              <a:rPr kumimoji="1" lang="en-US" altLang="zh-CN" sz="2000" b="1" dirty="0" smtClean="0">
                <a:solidFill>
                  <a:srgbClr val="FF0000"/>
                </a:solidFill>
                <a:latin typeface="Times New Roman" panose="02020603050405020304" pitchFamily="18" charset="0"/>
              </a:rPr>
              <a:t>[u]+</a:t>
            </a:r>
            <a:r>
              <a:rPr kumimoji="1" lang="en-US" altLang="zh-CN" sz="2000" b="1" dirty="0" err="1" smtClean="0">
                <a:solidFill>
                  <a:srgbClr val="FF0000"/>
                </a:solidFill>
                <a:latin typeface="Times New Roman" panose="02020603050405020304" pitchFamily="18" charset="0"/>
              </a:rPr>
              <a:t>G.GetWeight</a:t>
            </a:r>
            <a:r>
              <a:rPr kumimoji="1" lang="en-US" altLang="zh-CN" sz="2000" b="1" dirty="0" smtClean="0">
                <a:solidFill>
                  <a:srgbClr val="FF0000"/>
                </a:solidFill>
                <a:latin typeface="Times New Roman" panose="02020603050405020304" pitchFamily="18" charset="0"/>
              </a:rPr>
              <a:t>(</a:t>
            </a:r>
            <a:r>
              <a:rPr kumimoji="1" lang="en-US" altLang="zh-CN" sz="2000" b="1" dirty="0" err="1" smtClean="0">
                <a:solidFill>
                  <a:srgbClr val="FF0000"/>
                </a:solidFill>
                <a:latin typeface="Times New Roman" panose="02020603050405020304" pitchFamily="18" charset="0"/>
              </a:rPr>
              <a:t>u,k</a:t>
            </a:r>
            <a:r>
              <a:rPr kumimoji="1" lang="en-US" altLang="zh-CN" sz="2000" b="1" dirty="0" smtClean="0">
                <a:solidFill>
                  <a:srgbClr val="FF0000"/>
                </a:solidFill>
                <a:latin typeface="Times New Roman" panose="02020603050405020304" pitchFamily="18" charset="0"/>
              </a:rPr>
              <a:t>)</a:t>
            </a:r>
            <a:r>
              <a:rPr kumimoji="1" lang="en-US" altLang="zh-CN" sz="2000" b="1" dirty="0" smtClean="0">
                <a:latin typeface="Times New Roman" panose="02020603050405020304" pitchFamily="18" charset="0"/>
              </a:rPr>
              <a:t>&lt;</a:t>
            </a:r>
            <a:r>
              <a:rPr kumimoji="1" lang="en-US" altLang="zh-CN" sz="2000" b="1" dirty="0" err="1" smtClean="0">
                <a:latin typeface="Times New Roman" panose="02020603050405020304" pitchFamily="18" charset="0"/>
              </a:rPr>
              <a:t>dist</a:t>
            </a:r>
            <a:r>
              <a:rPr kumimoji="1" lang="en-US" altLang="zh-CN" sz="2000" b="1" dirty="0" smtClean="0">
                <a:latin typeface="Times New Roman" panose="02020603050405020304" pitchFamily="18" charset="0"/>
              </a:rPr>
              <a:t>[k]</a:t>
            </a:r>
          </a:p>
          <a:p>
            <a:pPr algn="just" eaLnBrk="1" hangingPunct="1">
              <a:lnSpc>
                <a:spcPct val="90000"/>
              </a:lnSpc>
              <a:buFont typeface="Wingdings" panose="05000000000000000000" pitchFamily="2" charset="2"/>
              <a:buNone/>
              <a:defRPr/>
            </a:pPr>
            <a:r>
              <a:rPr kumimoji="1" lang="en-US" altLang="zh-CN" sz="2000" b="1" dirty="0" smtClean="0">
                <a:latin typeface="Times New Roman" panose="02020603050405020304" pitchFamily="18" charset="0"/>
              </a:rPr>
              <a:t>                </a:t>
            </a:r>
            <a:r>
              <a:rPr kumimoji="1" lang="zh-CN" altLang="en-US" sz="2000" b="1" dirty="0" smtClean="0">
                <a:latin typeface="Times New Roman" panose="02020603050405020304" pitchFamily="18" charset="0"/>
              </a:rPr>
              <a:t>则令</a:t>
            </a:r>
            <a:r>
              <a:rPr kumimoji="1" lang="en-US" altLang="zh-CN" sz="2000" b="1" dirty="0" err="1" smtClean="0">
                <a:solidFill>
                  <a:srgbClr val="FF0000"/>
                </a:solidFill>
                <a:latin typeface="Times New Roman" panose="02020603050405020304" pitchFamily="18" charset="0"/>
              </a:rPr>
              <a:t>dist</a:t>
            </a:r>
            <a:r>
              <a:rPr kumimoji="1" lang="en-US" altLang="zh-CN" sz="2000" b="1" dirty="0" smtClean="0">
                <a:solidFill>
                  <a:srgbClr val="FF0000"/>
                </a:solidFill>
                <a:latin typeface="Times New Roman" panose="02020603050405020304" pitchFamily="18" charset="0"/>
              </a:rPr>
              <a:t>[k]=</a:t>
            </a:r>
            <a:r>
              <a:rPr kumimoji="1" lang="en-US" altLang="zh-CN" sz="2000" b="1" dirty="0" err="1" smtClean="0">
                <a:solidFill>
                  <a:srgbClr val="FF0000"/>
                </a:solidFill>
                <a:latin typeface="Times New Roman" panose="02020603050405020304" pitchFamily="18" charset="0"/>
              </a:rPr>
              <a:t>dist</a:t>
            </a:r>
            <a:r>
              <a:rPr kumimoji="1" lang="en-US" altLang="zh-CN" sz="2000" b="1" dirty="0" smtClean="0">
                <a:solidFill>
                  <a:srgbClr val="FF0000"/>
                </a:solidFill>
                <a:latin typeface="Times New Roman" panose="02020603050405020304" pitchFamily="18" charset="0"/>
              </a:rPr>
              <a:t>[u]+</a:t>
            </a:r>
            <a:r>
              <a:rPr kumimoji="1" lang="en-US" altLang="zh-CN" sz="2000" b="1" dirty="0" err="1" smtClean="0">
                <a:solidFill>
                  <a:srgbClr val="FF0000"/>
                </a:solidFill>
                <a:latin typeface="Times New Roman" panose="02020603050405020304" pitchFamily="18" charset="0"/>
              </a:rPr>
              <a:t>G.GetWeight</a:t>
            </a:r>
            <a:r>
              <a:rPr kumimoji="1" lang="en-US" altLang="zh-CN" sz="2000" b="1" dirty="0" smtClean="0">
                <a:solidFill>
                  <a:srgbClr val="FF0000"/>
                </a:solidFill>
                <a:latin typeface="Times New Roman" panose="02020603050405020304" pitchFamily="18" charset="0"/>
              </a:rPr>
              <a:t>(</a:t>
            </a:r>
            <a:r>
              <a:rPr kumimoji="1" lang="en-US" altLang="zh-CN" sz="2000" b="1" dirty="0" err="1" smtClean="0">
                <a:solidFill>
                  <a:srgbClr val="FF0000"/>
                </a:solidFill>
                <a:latin typeface="Times New Roman" panose="02020603050405020304" pitchFamily="18" charset="0"/>
              </a:rPr>
              <a:t>u,k</a:t>
            </a:r>
            <a:r>
              <a:rPr kumimoji="1" lang="en-US" altLang="zh-CN" sz="2000" b="1" dirty="0" smtClean="0">
                <a:solidFill>
                  <a:srgbClr val="FF0000"/>
                </a:solidFill>
                <a:latin typeface="Times New Roman" panose="02020603050405020304" pitchFamily="18" charset="0"/>
              </a:rPr>
              <a:t>)</a:t>
            </a:r>
            <a:r>
              <a:rPr kumimoji="1" lang="zh-CN" altLang="en-US" sz="2000" b="1" dirty="0" smtClean="0">
                <a:latin typeface="Times New Roman" panose="02020603050405020304" pitchFamily="18" charset="0"/>
              </a:rPr>
              <a:t>，同时记下此路径，</a:t>
            </a:r>
            <a:r>
              <a:rPr kumimoji="1" lang="en-US" altLang="zh-CN" sz="2000" b="1" dirty="0" smtClean="0">
                <a:solidFill>
                  <a:srgbClr val="FF0000"/>
                </a:solidFill>
                <a:latin typeface="Times New Roman" panose="02020603050405020304" pitchFamily="18" charset="0"/>
              </a:rPr>
              <a:t>path[k]=u</a:t>
            </a:r>
            <a:r>
              <a:rPr kumimoji="1" lang="zh-CN" altLang="en-US" sz="2000" b="1" dirty="0" smtClean="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en-US" altLang="zh-CN" sz="1800" b="1" dirty="0">
                <a:solidFill>
                  <a:srgbClr val="0000FF"/>
                </a:solidFill>
                <a:latin typeface="Times New Roman" panose="02020603050405020304" pitchFamily="18" charset="0"/>
              </a:rPr>
              <a:t>	</a:t>
            </a:r>
            <a:r>
              <a:rPr kumimoji="1" lang="en-US" altLang="zh-CN" sz="1800" b="1" dirty="0" smtClean="0">
                <a:solidFill>
                  <a:srgbClr val="0000FF"/>
                </a:solidFill>
                <a:latin typeface="Times New Roman" panose="02020603050405020304" pitchFamily="18" charset="0"/>
              </a:rPr>
              <a:t>					</a:t>
            </a:r>
          </a:p>
          <a:p>
            <a:pPr algn="just" eaLnBrk="1" hangingPunct="1">
              <a:lnSpc>
                <a:spcPct val="90000"/>
              </a:lnSpc>
              <a:buFont typeface="Wingdings" panose="05000000000000000000" pitchFamily="2" charset="2"/>
              <a:buNone/>
              <a:defRPr/>
            </a:pPr>
            <a:endParaRPr kumimoji="1" lang="en-US" altLang="zh-CN" sz="1800" b="1" dirty="0">
              <a:solidFill>
                <a:srgbClr val="0000FF"/>
              </a:solidFill>
              <a:latin typeface="Times New Roman" panose="02020603050405020304" pitchFamily="18" charset="0"/>
            </a:endParaRPr>
          </a:p>
          <a:p>
            <a:pPr algn="just" eaLnBrk="1" hangingPunct="1">
              <a:lnSpc>
                <a:spcPct val="90000"/>
              </a:lnSpc>
              <a:buFont typeface="Wingdings" panose="05000000000000000000" pitchFamily="2" charset="2"/>
              <a:buNone/>
              <a:defRPr/>
            </a:pPr>
            <a:endParaRPr kumimoji="1" lang="en-US" altLang="zh-CN" sz="1800" b="1" dirty="0" smtClean="0">
              <a:solidFill>
                <a:srgbClr val="0000FF"/>
              </a:solidFill>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en-US" altLang="zh-CN" sz="1800" b="1" dirty="0">
                <a:solidFill>
                  <a:srgbClr val="0000FF"/>
                </a:solidFill>
                <a:latin typeface="Times New Roman" panose="02020603050405020304" pitchFamily="18" charset="0"/>
              </a:rPr>
              <a:t>	</a:t>
            </a:r>
            <a:r>
              <a:rPr kumimoji="1" lang="en-US" altLang="zh-CN" sz="1800" b="1" dirty="0" smtClean="0">
                <a:solidFill>
                  <a:srgbClr val="0000FF"/>
                </a:solidFill>
                <a:latin typeface="Times New Roman" panose="02020603050405020304" pitchFamily="18" charset="0"/>
              </a:rPr>
              <a:t>						</a:t>
            </a:r>
            <a:r>
              <a:rPr kumimoji="1" lang="zh-CN" altLang="en-US" sz="2400" b="1" dirty="0" smtClean="0">
                <a:solidFill>
                  <a:srgbClr val="0000FF"/>
                </a:solidFill>
                <a:latin typeface="Times New Roman" panose="02020603050405020304" pitchFamily="18" charset="0"/>
              </a:rPr>
              <a:t>算法时间复杂度：</a:t>
            </a:r>
            <a:r>
              <a:rPr kumimoji="1" lang="en-US" altLang="zh-CN" sz="2400" b="1" dirty="0" smtClean="0">
                <a:solidFill>
                  <a:srgbClr val="0000FF"/>
                </a:solidFill>
                <a:latin typeface="Times New Roman" panose="02020603050405020304" pitchFamily="18" charset="0"/>
              </a:rPr>
              <a:t>O(n</a:t>
            </a:r>
            <a:r>
              <a:rPr kumimoji="1" lang="en-US" altLang="zh-CN" sz="2400" b="1" baseline="30000" dirty="0" smtClean="0">
                <a:solidFill>
                  <a:srgbClr val="0000FF"/>
                </a:solidFill>
                <a:latin typeface="Times New Roman" panose="02020603050405020304" pitchFamily="18" charset="0"/>
              </a:rPr>
              <a:t>2</a:t>
            </a:r>
            <a:r>
              <a:rPr kumimoji="1" lang="en-US" altLang="zh-CN" sz="2400" b="1" dirty="0" smtClean="0">
                <a:solidFill>
                  <a:srgbClr val="0000FF"/>
                </a:solidFill>
                <a:latin typeface="Times New Roman" panose="02020603050405020304" pitchFamily="18" charset="0"/>
              </a:rPr>
              <a:t>)</a:t>
            </a:r>
            <a:endParaRPr kumimoji="1" lang="zh-CN" altLang="en-US" sz="2400" b="1" dirty="0" smtClean="0">
              <a:solidFill>
                <a:srgbClr val="0000FF"/>
              </a:solidFill>
              <a:latin typeface="Times New Roman" panose="02020603050405020304" pitchFamily="18" charset="0"/>
            </a:endParaRPr>
          </a:p>
        </p:txBody>
      </p:sp>
      <p:sp>
        <p:nvSpPr>
          <p:cNvPr id="2" name="椭圆 1"/>
          <p:cNvSpPr/>
          <p:nvPr/>
        </p:nvSpPr>
        <p:spPr bwMode="auto">
          <a:xfrm>
            <a:off x="1115616" y="6021288"/>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pPr>
            <a:r>
              <a:rPr kumimoji="1" lang="en-US" altLang="zh-CN" b="1" dirty="0">
                <a:solidFill>
                  <a:schemeClr val="tx1"/>
                </a:solidFill>
                <a:latin typeface="Tahoma" panose="020B0604030504040204" pitchFamily="34" charset="0"/>
                <a:ea typeface="黑体" panose="02010609060101010101" pitchFamily="49" charset="-122"/>
              </a:rPr>
              <a:t>k</a:t>
            </a:r>
            <a:endParaRPr kumimoji="1" lang="zh-CN" altLang="en-US" b="1" i="0" u="none" strike="noStrike" cap="none" normalizeH="0" baseline="0" dirty="0" smtClean="0">
              <a:ln>
                <a:noFill/>
              </a:ln>
              <a:solidFill>
                <a:schemeClr val="tx1"/>
              </a:solidFill>
              <a:effectLst/>
              <a:latin typeface="Tahoma" panose="020B0604030504040204" pitchFamily="34" charset="0"/>
              <a:ea typeface="黑体" panose="02010609060101010101" pitchFamily="49" charset="-122"/>
            </a:endParaRPr>
          </a:p>
        </p:txBody>
      </p:sp>
      <p:sp>
        <p:nvSpPr>
          <p:cNvPr id="5" name="椭圆 4"/>
          <p:cNvSpPr/>
          <p:nvPr/>
        </p:nvSpPr>
        <p:spPr bwMode="auto">
          <a:xfrm>
            <a:off x="2536708" y="6021288"/>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pPr>
            <a:r>
              <a:rPr kumimoji="1" lang="en-US" altLang="zh-CN" b="1" dirty="0">
                <a:solidFill>
                  <a:schemeClr val="tx1"/>
                </a:solidFill>
                <a:latin typeface="Tahoma" panose="020B0604030504040204" pitchFamily="34" charset="0"/>
                <a:ea typeface="黑体" panose="02010609060101010101" pitchFamily="49" charset="-122"/>
              </a:rPr>
              <a:t>u</a:t>
            </a:r>
            <a:endParaRPr kumimoji="1" lang="zh-CN" altLang="en-US" b="1" i="0" u="none" strike="noStrike" cap="none" normalizeH="0" baseline="0" dirty="0" smtClean="0">
              <a:ln>
                <a:noFill/>
              </a:ln>
              <a:solidFill>
                <a:schemeClr val="tx1"/>
              </a:solidFill>
              <a:effectLst/>
              <a:latin typeface="Tahoma" panose="020B0604030504040204" pitchFamily="34" charset="0"/>
              <a:ea typeface="黑体" panose="02010609060101010101" pitchFamily="49" charset="-122"/>
            </a:endParaRPr>
          </a:p>
        </p:txBody>
      </p:sp>
      <p:sp>
        <p:nvSpPr>
          <p:cNvPr id="6" name="椭圆 5"/>
          <p:cNvSpPr/>
          <p:nvPr/>
        </p:nvSpPr>
        <p:spPr bwMode="auto">
          <a:xfrm>
            <a:off x="1835696" y="5301208"/>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pPr>
            <a:r>
              <a:rPr kumimoji="1" lang="en-US" altLang="zh-CN" b="1" dirty="0">
                <a:solidFill>
                  <a:schemeClr val="tx1"/>
                </a:solidFill>
                <a:latin typeface="Tahoma" panose="020B0604030504040204" pitchFamily="34" charset="0"/>
                <a:ea typeface="黑体" panose="02010609060101010101" pitchFamily="49" charset="-122"/>
              </a:rPr>
              <a:t>v</a:t>
            </a:r>
            <a:endParaRPr kumimoji="1" lang="zh-CN" altLang="en-US" b="1" i="0" u="none" strike="noStrike" cap="none" normalizeH="0" baseline="0" dirty="0" smtClean="0">
              <a:ln>
                <a:noFill/>
              </a:ln>
              <a:solidFill>
                <a:schemeClr val="tx1"/>
              </a:solidFill>
              <a:effectLst/>
              <a:latin typeface="Tahoma" panose="020B0604030504040204" pitchFamily="34" charset="0"/>
              <a:ea typeface="黑体" panose="02010609060101010101" pitchFamily="49" charset="-122"/>
            </a:endParaRPr>
          </a:p>
        </p:txBody>
      </p:sp>
      <p:cxnSp>
        <p:nvCxnSpPr>
          <p:cNvPr id="7" name="直接箭头连接符 6"/>
          <p:cNvCxnSpPr>
            <a:stCxn id="2" idx="7"/>
            <a:endCxn id="6" idx="3"/>
          </p:cNvCxnSpPr>
          <p:nvPr/>
        </p:nvCxnSpPr>
        <p:spPr bwMode="auto">
          <a:xfrm flipV="1">
            <a:off x="1422929" y="5608521"/>
            <a:ext cx="465494" cy="4654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直接箭头连接符 8"/>
          <p:cNvCxnSpPr>
            <a:stCxn id="2" idx="6"/>
            <a:endCxn id="5" idx="2"/>
          </p:cNvCxnSpPr>
          <p:nvPr/>
        </p:nvCxnSpPr>
        <p:spPr bwMode="auto">
          <a:xfrm>
            <a:off x="1475656" y="6201308"/>
            <a:ext cx="1061052" cy="0"/>
          </a:xfrm>
          <a:prstGeom prst="straightConnector1">
            <a:avLst/>
          </a:prstGeom>
          <a:ln>
            <a:solidFill>
              <a:srgbClr val="FF3300"/>
            </a:solidFill>
            <a:tailEnd type="triangle"/>
          </a:ln>
        </p:spPr>
        <p:style>
          <a:lnRef idx="3">
            <a:schemeClr val="dk1"/>
          </a:lnRef>
          <a:fillRef idx="0">
            <a:schemeClr val="dk1"/>
          </a:fillRef>
          <a:effectRef idx="2">
            <a:schemeClr val="dk1"/>
          </a:effectRef>
          <a:fontRef idx="minor">
            <a:schemeClr val="tx1"/>
          </a:fontRef>
        </p:style>
      </p:cxnSp>
      <p:cxnSp>
        <p:nvCxnSpPr>
          <p:cNvPr id="11" name="直接箭头连接符 10"/>
          <p:cNvCxnSpPr>
            <a:stCxn id="5" idx="0"/>
          </p:cNvCxnSpPr>
          <p:nvPr/>
        </p:nvCxnSpPr>
        <p:spPr bwMode="auto">
          <a:xfrm flipH="1" flipV="1">
            <a:off x="2123728" y="5608521"/>
            <a:ext cx="593000" cy="412767"/>
          </a:xfrm>
          <a:prstGeom prst="straightConnector1">
            <a:avLst/>
          </a:prstGeom>
          <a:ln>
            <a:solidFill>
              <a:srgbClr val="FF3300"/>
            </a:solidFill>
            <a:tailEnd type="triangle"/>
          </a:ln>
        </p:spPr>
        <p:style>
          <a:lnRef idx="3">
            <a:schemeClr val="dk1"/>
          </a:lnRef>
          <a:fillRef idx="0">
            <a:schemeClr val="dk1"/>
          </a:fillRef>
          <a:effectRef idx="2">
            <a:schemeClr val="dk1"/>
          </a:effectRef>
          <a:fontRef idx="minor">
            <a:schemeClr val="tx1"/>
          </a:fontRef>
        </p:style>
      </p:cxnSp>
      <p:sp>
        <p:nvSpPr>
          <p:cNvPr id="12" name="矩形 11"/>
          <p:cNvSpPr/>
          <p:nvPr/>
        </p:nvSpPr>
        <p:spPr>
          <a:xfrm>
            <a:off x="934742" y="5517232"/>
            <a:ext cx="756938" cy="338554"/>
          </a:xfrm>
          <a:prstGeom prst="rect">
            <a:avLst/>
          </a:prstGeom>
        </p:spPr>
        <p:txBody>
          <a:bodyPr wrap="none">
            <a:spAutoFit/>
          </a:bodyPr>
          <a:lstStyle/>
          <a:p>
            <a:r>
              <a:rPr kumimoji="1" lang="en-US" altLang="zh-CN" sz="1600" b="1" dirty="0" err="1" smtClean="0">
                <a:latin typeface="Times New Roman" panose="02020603050405020304" pitchFamily="18" charset="0"/>
              </a:rPr>
              <a:t>dist</a:t>
            </a:r>
            <a:r>
              <a:rPr kumimoji="1" lang="en-US" altLang="zh-CN" sz="1600" b="1" dirty="0" smtClean="0">
                <a:latin typeface="Times New Roman" panose="02020603050405020304" pitchFamily="18" charset="0"/>
              </a:rPr>
              <a:t>[k]</a:t>
            </a:r>
            <a:endParaRPr lang="zh-CN" altLang="en-US" sz="1600" dirty="0"/>
          </a:p>
        </p:txBody>
      </p:sp>
      <p:sp>
        <p:nvSpPr>
          <p:cNvPr id="13" name="矩形 12"/>
          <p:cNvSpPr/>
          <p:nvPr/>
        </p:nvSpPr>
        <p:spPr>
          <a:xfrm>
            <a:off x="2364768" y="5482216"/>
            <a:ext cx="825867" cy="369332"/>
          </a:xfrm>
          <a:prstGeom prst="rect">
            <a:avLst/>
          </a:prstGeom>
        </p:spPr>
        <p:txBody>
          <a:bodyPr wrap="none">
            <a:spAutoFit/>
          </a:bodyPr>
          <a:lstStyle/>
          <a:p>
            <a:r>
              <a:rPr kumimoji="1" lang="en-US" altLang="zh-CN" sz="1800" b="1" dirty="0" err="1" smtClean="0">
                <a:solidFill>
                  <a:srgbClr val="FF3300"/>
                </a:solidFill>
                <a:latin typeface="Times New Roman" panose="02020603050405020304" pitchFamily="18" charset="0"/>
              </a:rPr>
              <a:t>dist</a:t>
            </a:r>
            <a:r>
              <a:rPr kumimoji="1" lang="en-US" altLang="zh-CN" sz="1800" b="1" dirty="0" smtClean="0">
                <a:solidFill>
                  <a:srgbClr val="FF3300"/>
                </a:solidFill>
                <a:latin typeface="Times New Roman" panose="02020603050405020304" pitchFamily="18" charset="0"/>
              </a:rPr>
              <a:t>[u]</a:t>
            </a:r>
            <a:endParaRPr lang="zh-CN" altLang="en-US" sz="1800" dirty="0">
              <a:solidFill>
                <a:srgbClr val="FF3300"/>
              </a:solidFill>
            </a:endParaRPr>
          </a:p>
        </p:txBody>
      </p:sp>
      <p:sp>
        <p:nvSpPr>
          <p:cNvPr id="14" name="矩形 13"/>
          <p:cNvSpPr/>
          <p:nvPr/>
        </p:nvSpPr>
        <p:spPr>
          <a:xfrm>
            <a:off x="1258617" y="6291771"/>
            <a:ext cx="1558183" cy="307777"/>
          </a:xfrm>
          <a:prstGeom prst="rect">
            <a:avLst/>
          </a:prstGeom>
        </p:spPr>
        <p:txBody>
          <a:bodyPr wrap="none">
            <a:spAutoFit/>
          </a:bodyPr>
          <a:lstStyle/>
          <a:p>
            <a:r>
              <a:rPr kumimoji="1" lang="en-US" altLang="zh-CN" sz="1400" b="1" dirty="0" err="1">
                <a:solidFill>
                  <a:srgbClr val="FF0000"/>
                </a:solidFill>
                <a:latin typeface="Times New Roman" panose="02020603050405020304" pitchFamily="18" charset="0"/>
              </a:rPr>
              <a:t>G.GetWeight</a:t>
            </a:r>
            <a:r>
              <a:rPr kumimoji="1" lang="en-US" altLang="zh-CN" sz="1400" b="1" dirty="0">
                <a:solidFill>
                  <a:srgbClr val="FF0000"/>
                </a:solidFill>
                <a:latin typeface="Times New Roman" panose="02020603050405020304" pitchFamily="18" charset="0"/>
              </a:rPr>
              <a:t>(</a:t>
            </a:r>
            <a:r>
              <a:rPr kumimoji="1" lang="en-US" altLang="zh-CN" sz="1400" b="1" dirty="0" err="1">
                <a:solidFill>
                  <a:srgbClr val="FF0000"/>
                </a:solidFill>
                <a:latin typeface="Times New Roman" panose="02020603050405020304" pitchFamily="18" charset="0"/>
              </a:rPr>
              <a:t>u,k</a:t>
            </a:r>
            <a:r>
              <a:rPr kumimoji="1" lang="en-US" altLang="zh-CN" sz="1400" b="1" dirty="0">
                <a:solidFill>
                  <a:srgbClr val="FF0000"/>
                </a:solidFill>
                <a:latin typeface="Times New Roman" panose="02020603050405020304" pitchFamily="18" charset="0"/>
              </a:rPr>
              <a:t>)</a:t>
            </a:r>
            <a:endParaRPr lang="zh-CN" altLang="en-US" sz="14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3"/>
          <p:cNvSpPr>
            <a:spLocks noGrp="1" noChangeArrowheads="1"/>
          </p:cNvSpPr>
          <p:nvPr>
            <p:ph type="body" idx="4294967295"/>
          </p:nvPr>
        </p:nvSpPr>
        <p:spPr>
          <a:xfrm>
            <a:off x="350420" y="876648"/>
            <a:ext cx="8512175" cy="2209800"/>
          </a:xfrm>
        </p:spPr>
        <p:txBody>
          <a:bodyPr>
            <a:prstTxWarp prst="textNoShape">
              <a:avLst/>
            </a:prstTxWarp>
          </a:bodyPr>
          <a:lstStyle/>
          <a:p>
            <a:pPr eaLnBrk="1" hangingPunct="1">
              <a:buFont typeface="Wingdings" panose="05000000000000000000" pitchFamily="2" charset="2"/>
              <a:buNone/>
              <a:defRPr/>
            </a:pPr>
            <a:r>
              <a:rPr lang="en-US" altLang="zh-CN" sz="2400" b="1" dirty="0" smtClean="0">
                <a:latin typeface="Times New Roman" panose="02020603050405020304" pitchFamily="18" charset="0"/>
              </a:rPr>
              <a:t>(2) </a:t>
            </a:r>
            <a:r>
              <a:rPr lang="zh-CN" altLang="en-US" sz="2400" b="1" dirty="0" smtClean="0">
                <a:solidFill>
                  <a:schemeClr val="folHlink"/>
                </a:solidFill>
                <a:latin typeface="Times New Roman" panose="02020603050405020304" pitchFamily="18" charset="0"/>
              </a:rPr>
              <a:t>无向图</a:t>
            </a:r>
            <a:r>
              <a:rPr lang="en-US" altLang="zh-CN" sz="2400" b="1" dirty="0" smtClean="0">
                <a:solidFill>
                  <a:schemeClr val="folHlink"/>
                </a:solidFill>
                <a:latin typeface="Times New Roman" panose="02020603050405020304" pitchFamily="18" charset="0"/>
              </a:rPr>
              <a:t>(undirected graph)</a:t>
            </a:r>
            <a:r>
              <a:rPr lang="zh-CN" altLang="en-US" sz="2400" b="1" dirty="0" smtClean="0">
                <a:latin typeface="Times New Roman" panose="02020603050405020304" pitchFamily="18" charset="0"/>
              </a:rPr>
              <a:t>：每条边是</a:t>
            </a:r>
            <a:r>
              <a:rPr lang="zh-CN" altLang="en-US" sz="2400" b="1" dirty="0" smtClean="0">
                <a:latin typeface="Times New Roman" panose="02020603050405020304" pitchFamily="18" charset="0"/>
                <a:cs typeface="Times New Roman" panose="02020603050405020304" pitchFamily="18" charset="0"/>
              </a:rPr>
              <a:t>顶点的</a:t>
            </a:r>
            <a:r>
              <a:rPr lang="zh-CN" altLang="en-US" sz="2400" b="1" dirty="0" smtClean="0">
                <a:solidFill>
                  <a:srgbClr val="FF0000"/>
                </a:solidFill>
                <a:latin typeface="Times New Roman" panose="02020603050405020304" pitchFamily="18" charset="0"/>
                <a:cs typeface="Times New Roman" panose="02020603050405020304" pitchFamily="18" charset="0"/>
              </a:rPr>
              <a:t>无序偶对</a:t>
            </a:r>
            <a:r>
              <a:rPr lang="zh-CN" altLang="en-US" sz="2400" b="1" dirty="0" smtClean="0">
                <a:latin typeface="Times New Roman" panose="02020603050405020304" pitchFamily="18" charset="0"/>
                <a:cs typeface="Times New Roman" panose="02020603050405020304" pitchFamily="18" charset="0"/>
              </a:rPr>
              <a:t>。用圆括号表示顶点的无序对，如（</a:t>
            </a:r>
            <a:r>
              <a:rPr lang="en-US" altLang="zh-CN" sz="2400" b="1" dirty="0" err="1" smtClean="0">
                <a:latin typeface="Times New Roman" panose="02020603050405020304" pitchFamily="18" charset="0"/>
                <a:cs typeface="Times New Roman" panose="02020603050405020304" pitchFamily="18" charset="0"/>
              </a:rPr>
              <a:t>V</a:t>
            </a:r>
            <a:r>
              <a:rPr lang="en-US" altLang="zh-CN" sz="2400" b="1" baseline="-30000" dirty="0" err="1" smtClean="0">
                <a:latin typeface="Times New Roman" panose="02020603050405020304" pitchFamily="18" charset="0"/>
                <a:cs typeface="Times New Roman" panose="02020603050405020304" pitchFamily="18" charset="0"/>
              </a:rPr>
              <a:t>i</a:t>
            </a:r>
            <a:r>
              <a:rPr lang="en-US" altLang="zh-CN" sz="2400" b="1" dirty="0" err="1" smtClean="0">
                <a:latin typeface="Times New Roman" panose="02020603050405020304" pitchFamily="18" charset="0"/>
                <a:cs typeface="Times New Roman" panose="02020603050405020304" pitchFamily="18" charset="0"/>
              </a:rPr>
              <a:t>,V</a:t>
            </a:r>
            <a:r>
              <a:rPr lang="en-US" altLang="zh-CN" sz="2400" b="1" baseline="-30000" dirty="0" err="1" smtClean="0">
                <a:latin typeface="Times New Roman" panose="02020603050405020304" pitchFamily="18" charset="0"/>
                <a:cs typeface="Times New Roman" panose="02020603050405020304" pitchFamily="18" charset="0"/>
              </a:rPr>
              <a:t>j</a:t>
            </a:r>
            <a:r>
              <a:rPr lang="zh-CN" altLang="en-US" sz="2400" b="1" dirty="0" smtClean="0">
                <a:latin typeface="Times New Roman" panose="02020603050405020304" pitchFamily="18" charset="0"/>
                <a:cs typeface="Times New Roman" panose="02020603050405020304" pitchFamily="18" charset="0"/>
              </a:rPr>
              <a:t>），其中</a:t>
            </a:r>
            <a:r>
              <a:rPr lang="en-US" altLang="zh-CN" sz="2400" b="1" dirty="0" smtClean="0">
                <a:latin typeface="Times New Roman" panose="02020603050405020304" pitchFamily="18" charset="0"/>
                <a:cs typeface="Times New Roman" panose="02020603050405020304" pitchFamily="18" charset="0"/>
              </a:rPr>
              <a:t>V</a:t>
            </a:r>
            <a:r>
              <a:rPr lang="en-US" altLang="zh-CN" sz="2400" b="1" baseline="-30000" dirty="0" smtClean="0">
                <a:latin typeface="Times New Roman" panose="02020603050405020304" pitchFamily="18" charset="0"/>
                <a:cs typeface="Times New Roman" panose="02020603050405020304" pitchFamily="18" charset="0"/>
              </a:rPr>
              <a:t>i</a:t>
            </a:r>
            <a:r>
              <a:rPr lang="zh-CN" altLang="en-US" sz="2400" b="1" dirty="0" smtClean="0">
                <a:latin typeface="Times New Roman" panose="02020603050405020304" pitchFamily="18" charset="0"/>
                <a:cs typeface="Times New Roman" panose="02020603050405020304" pitchFamily="18" charset="0"/>
              </a:rPr>
              <a:t>和</a:t>
            </a:r>
            <a:r>
              <a:rPr lang="en-US" altLang="zh-CN" sz="2400" b="1" dirty="0" err="1" smtClean="0">
                <a:latin typeface="Times New Roman" panose="02020603050405020304" pitchFamily="18" charset="0"/>
                <a:cs typeface="Times New Roman" panose="02020603050405020304" pitchFamily="18" charset="0"/>
              </a:rPr>
              <a:t>V</a:t>
            </a:r>
            <a:r>
              <a:rPr lang="en-US" altLang="zh-CN" sz="2400" b="1" baseline="-30000" dirty="0" err="1" smtClean="0">
                <a:latin typeface="Times New Roman" panose="02020603050405020304" pitchFamily="18" charset="0"/>
                <a:cs typeface="Times New Roman" panose="02020603050405020304" pitchFamily="18" charset="0"/>
              </a:rPr>
              <a:t>j</a:t>
            </a:r>
            <a:r>
              <a:rPr lang="zh-CN" altLang="en-US" sz="2400" b="1" dirty="0" smtClean="0">
                <a:latin typeface="Times New Roman" panose="02020603050405020304" pitchFamily="18" charset="0"/>
                <a:cs typeface="Times New Roman" panose="02020603050405020304" pitchFamily="18" charset="0"/>
              </a:rPr>
              <a:t>为此边的起点和终点，并称它们互为邻接点</a:t>
            </a:r>
            <a:r>
              <a:rPr lang="en-US" altLang="zh-CN" sz="2400" b="1" dirty="0" smtClean="0">
                <a:latin typeface="Times New Roman" panose="02020603050405020304" pitchFamily="18" charset="0"/>
                <a:cs typeface="Times New Roman" panose="02020603050405020304" pitchFamily="18" charset="0"/>
              </a:rPr>
              <a:t>(adjacent)</a:t>
            </a:r>
            <a:r>
              <a:rPr lang="zh-CN" altLang="en-US" sz="2400" b="1" dirty="0" smtClean="0">
                <a:latin typeface="Times New Roman" panose="02020603050405020304" pitchFamily="18" charset="0"/>
              </a:rPr>
              <a:t>。</a:t>
            </a:r>
          </a:p>
          <a:p>
            <a:pPr eaLnBrk="1" hangingPunct="1">
              <a:buFont typeface="Wingdings" panose="05000000000000000000" pitchFamily="2" charset="2"/>
              <a:buNone/>
              <a:defRPr/>
            </a:pPr>
            <a:r>
              <a:rPr lang="zh-CN" altLang="en-US" sz="700" b="1" dirty="0" smtClean="0">
                <a:latin typeface="Times New Roman" panose="02020603050405020304" pitchFamily="18" charset="0"/>
              </a:rPr>
              <a:t>      </a:t>
            </a:r>
          </a:p>
          <a:p>
            <a:pPr eaLnBrk="1" hangingPunct="1">
              <a:buFont typeface="Wingdings" panose="05000000000000000000" pitchFamily="2" charset="2"/>
              <a:buNone/>
              <a:defRPr/>
            </a:pPr>
            <a:r>
              <a:rPr lang="zh-CN" altLang="en-US" sz="2400" b="1" dirty="0" smtClean="0">
                <a:latin typeface="Times New Roman" panose="02020603050405020304" pitchFamily="18" charset="0"/>
              </a:rPr>
              <a:t>  例：</a:t>
            </a:r>
          </a:p>
        </p:txBody>
      </p:sp>
      <p:grpSp>
        <p:nvGrpSpPr>
          <p:cNvPr id="12291" name="Group 32"/>
          <p:cNvGrpSpPr>
            <a:grpSpLocks/>
          </p:cNvGrpSpPr>
          <p:nvPr/>
        </p:nvGrpSpPr>
        <p:grpSpPr bwMode="auto">
          <a:xfrm>
            <a:off x="887413" y="2895005"/>
            <a:ext cx="2959100" cy="2262187"/>
            <a:chOff x="0" y="0"/>
            <a:chExt cx="2160" cy="1560"/>
          </a:xfrm>
        </p:grpSpPr>
        <p:grpSp>
          <p:nvGrpSpPr>
            <p:cNvPr id="21539" name="Group 33"/>
            <p:cNvGrpSpPr>
              <a:grpSpLocks/>
            </p:cNvGrpSpPr>
            <p:nvPr/>
          </p:nvGrpSpPr>
          <p:grpSpPr bwMode="auto">
            <a:xfrm>
              <a:off x="1440" y="597"/>
              <a:ext cx="475" cy="339"/>
              <a:chOff x="0" y="0"/>
              <a:chExt cx="475" cy="339"/>
            </a:xfrm>
          </p:grpSpPr>
          <p:sp>
            <p:nvSpPr>
              <p:cNvPr id="20532" name="AutoShape 34"/>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0533" name="Text Box 3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1540" name="Group 36"/>
            <p:cNvGrpSpPr>
              <a:grpSpLocks/>
            </p:cNvGrpSpPr>
            <p:nvPr/>
          </p:nvGrpSpPr>
          <p:grpSpPr bwMode="auto">
            <a:xfrm>
              <a:off x="720" y="0"/>
              <a:ext cx="475" cy="339"/>
              <a:chOff x="0" y="0"/>
              <a:chExt cx="475" cy="339"/>
            </a:xfrm>
          </p:grpSpPr>
          <p:sp>
            <p:nvSpPr>
              <p:cNvPr id="20530" name="AutoShape 37"/>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0531" name="Text Box 38"/>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1541" name="Group 39"/>
            <p:cNvGrpSpPr>
              <a:grpSpLocks/>
            </p:cNvGrpSpPr>
            <p:nvPr/>
          </p:nvGrpSpPr>
          <p:grpSpPr bwMode="auto">
            <a:xfrm>
              <a:off x="0" y="597"/>
              <a:ext cx="475" cy="339"/>
              <a:chOff x="0" y="0"/>
              <a:chExt cx="475" cy="339"/>
            </a:xfrm>
          </p:grpSpPr>
          <p:sp>
            <p:nvSpPr>
              <p:cNvPr id="3" name="AutoShape 4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6" name="Text Box 4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1542" name="Group 42"/>
            <p:cNvGrpSpPr>
              <a:grpSpLocks/>
            </p:cNvGrpSpPr>
            <p:nvPr/>
          </p:nvGrpSpPr>
          <p:grpSpPr bwMode="auto">
            <a:xfrm>
              <a:off x="720" y="1092"/>
              <a:ext cx="475" cy="339"/>
              <a:chOff x="0" y="0"/>
              <a:chExt cx="475" cy="339"/>
            </a:xfrm>
          </p:grpSpPr>
          <p:sp>
            <p:nvSpPr>
              <p:cNvPr id="7" name="AutoShape 43"/>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44"/>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21543" name="Line 45"/>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4" name="Line 46"/>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5" name="Line 47"/>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6" name="Line 48"/>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7" name="Line 49"/>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8" name="Line 50"/>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Text Box 51"/>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grpSp>
        <p:nvGrpSpPr>
          <p:cNvPr id="12311" name="Group 54"/>
          <p:cNvGrpSpPr>
            <a:grpSpLocks/>
          </p:cNvGrpSpPr>
          <p:nvPr/>
        </p:nvGrpSpPr>
        <p:grpSpPr bwMode="auto">
          <a:xfrm>
            <a:off x="4113213" y="2940025"/>
            <a:ext cx="4841875" cy="2114550"/>
            <a:chOff x="0" y="0"/>
            <a:chExt cx="3050" cy="1332"/>
          </a:xfrm>
        </p:grpSpPr>
        <p:grpSp>
          <p:nvGrpSpPr>
            <p:cNvPr id="21511" name="Group 5"/>
            <p:cNvGrpSpPr>
              <a:grpSpLocks/>
            </p:cNvGrpSpPr>
            <p:nvPr/>
          </p:nvGrpSpPr>
          <p:grpSpPr bwMode="auto">
            <a:xfrm>
              <a:off x="0" y="998"/>
              <a:ext cx="410" cy="309"/>
              <a:chOff x="0" y="0"/>
              <a:chExt cx="475" cy="339"/>
            </a:xfrm>
          </p:grpSpPr>
          <p:sp>
            <p:nvSpPr>
              <p:cNvPr id="20513" name="AutoShape 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0514" name="Text Box 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grpSp>
          <p:nvGrpSpPr>
            <p:cNvPr id="21512" name="Group 8"/>
            <p:cNvGrpSpPr>
              <a:grpSpLocks/>
            </p:cNvGrpSpPr>
            <p:nvPr/>
          </p:nvGrpSpPr>
          <p:grpSpPr bwMode="auto">
            <a:xfrm>
              <a:off x="410" y="463"/>
              <a:ext cx="410" cy="310"/>
              <a:chOff x="0" y="0"/>
              <a:chExt cx="475" cy="339"/>
            </a:xfrm>
          </p:grpSpPr>
          <p:sp>
            <p:nvSpPr>
              <p:cNvPr id="20511" name="AutoShape 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0" name="Text Box 1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1513" name="Group 11"/>
            <p:cNvGrpSpPr>
              <a:grpSpLocks/>
            </p:cNvGrpSpPr>
            <p:nvPr/>
          </p:nvGrpSpPr>
          <p:grpSpPr bwMode="auto">
            <a:xfrm>
              <a:off x="932" y="0"/>
              <a:ext cx="410" cy="310"/>
              <a:chOff x="0" y="0"/>
              <a:chExt cx="475" cy="339"/>
            </a:xfrm>
          </p:grpSpPr>
          <p:sp>
            <p:nvSpPr>
              <p:cNvPr id="2" name="AutoShape 12"/>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0510" name="Text Box 1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1514" name="Group 14"/>
            <p:cNvGrpSpPr>
              <a:grpSpLocks/>
            </p:cNvGrpSpPr>
            <p:nvPr/>
          </p:nvGrpSpPr>
          <p:grpSpPr bwMode="auto">
            <a:xfrm>
              <a:off x="1963" y="998"/>
              <a:ext cx="410" cy="309"/>
              <a:chOff x="0" y="0"/>
              <a:chExt cx="475" cy="339"/>
            </a:xfrm>
          </p:grpSpPr>
          <p:sp>
            <p:nvSpPr>
              <p:cNvPr id="20507" name="AutoShape 15"/>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0508" name="Text Box 16"/>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7</a:t>
                </a:r>
              </a:p>
            </p:txBody>
          </p:sp>
        </p:grpSp>
        <p:grpSp>
          <p:nvGrpSpPr>
            <p:cNvPr id="21515" name="Group 17"/>
            <p:cNvGrpSpPr>
              <a:grpSpLocks/>
            </p:cNvGrpSpPr>
            <p:nvPr/>
          </p:nvGrpSpPr>
          <p:grpSpPr bwMode="auto">
            <a:xfrm>
              <a:off x="721" y="998"/>
              <a:ext cx="409" cy="309"/>
              <a:chOff x="0" y="0"/>
              <a:chExt cx="475" cy="339"/>
            </a:xfrm>
          </p:grpSpPr>
          <p:sp>
            <p:nvSpPr>
              <p:cNvPr id="20505" name="AutoShape 18"/>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19"/>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5</a:t>
                </a:r>
              </a:p>
            </p:txBody>
          </p:sp>
        </p:grpSp>
        <p:grpSp>
          <p:nvGrpSpPr>
            <p:cNvPr id="21516" name="Group 20"/>
            <p:cNvGrpSpPr>
              <a:grpSpLocks/>
            </p:cNvGrpSpPr>
            <p:nvPr/>
          </p:nvGrpSpPr>
          <p:grpSpPr bwMode="auto">
            <a:xfrm>
              <a:off x="1553" y="452"/>
              <a:ext cx="410" cy="310"/>
              <a:chOff x="0" y="0"/>
              <a:chExt cx="475" cy="339"/>
            </a:xfrm>
          </p:grpSpPr>
          <p:sp>
            <p:nvSpPr>
              <p:cNvPr id="5" name="AutoShape 21"/>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0504" name="Text Box 2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1517" name="Group 23"/>
            <p:cNvGrpSpPr>
              <a:grpSpLocks/>
            </p:cNvGrpSpPr>
            <p:nvPr/>
          </p:nvGrpSpPr>
          <p:grpSpPr bwMode="auto">
            <a:xfrm>
              <a:off x="1186" y="1022"/>
              <a:ext cx="410" cy="310"/>
              <a:chOff x="0" y="0"/>
              <a:chExt cx="475" cy="339"/>
            </a:xfrm>
          </p:grpSpPr>
          <p:sp>
            <p:nvSpPr>
              <p:cNvPr id="20501" name="AutoShape 24"/>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0502" name="Text Box 2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6</a:t>
                </a:r>
              </a:p>
            </p:txBody>
          </p:sp>
        </p:grpSp>
        <p:sp>
          <p:nvSpPr>
            <p:cNvPr id="21518" name="Line 26"/>
            <p:cNvSpPr>
              <a:spLocks noChangeShapeType="1"/>
            </p:cNvSpPr>
            <p:nvPr/>
          </p:nvSpPr>
          <p:spPr bwMode="auto">
            <a:xfrm flipH="1">
              <a:off x="638" y="245"/>
              <a:ext cx="293" cy="25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9" name="Line 27"/>
            <p:cNvSpPr>
              <a:spLocks noChangeShapeType="1"/>
            </p:cNvSpPr>
            <p:nvPr/>
          </p:nvSpPr>
          <p:spPr bwMode="auto">
            <a:xfrm flipH="1">
              <a:off x="149" y="737"/>
              <a:ext cx="293" cy="25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0" name="Line 28"/>
            <p:cNvSpPr>
              <a:spLocks noChangeShapeType="1"/>
            </p:cNvSpPr>
            <p:nvPr/>
          </p:nvSpPr>
          <p:spPr bwMode="auto">
            <a:xfrm flipH="1">
              <a:off x="1342" y="764"/>
              <a:ext cx="293" cy="25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1" name="Line 29"/>
            <p:cNvSpPr>
              <a:spLocks noChangeShapeType="1"/>
            </p:cNvSpPr>
            <p:nvPr/>
          </p:nvSpPr>
          <p:spPr bwMode="auto">
            <a:xfrm rot="4709833" flipH="1">
              <a:off x="1814" y="706"/>
              <a:ext cx="337" cy="2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2" name="Line 30"/>
            <p:cNvSpPr>
              <a:spLocks noChangeShapeType="1"/>
            </p:cNvSpPr>
            <p:nvPr/>
          </p:nvSpPr>
          <p:spPr bwMode="auto">
            <a:xfrm rot="4387782" flipH="1">
              <a:off x="1226" y="178"/>
              <a:ext cx="363" cy="2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3" name="Line 31"/>
            <p:cNvSpPr>
              <a:spLocks noChangeShapeType="1"/>
            </p:cNvSpPr>
            <p:nvPr/>
          </p:nvSpPr>
          <p:spPr bwMode="auto">
            <a:xfrm rot="4988364" flipH="1">
              <a:off x="641" y="757"/>
              <a:ext cx="285" cy="2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Text Box 52"/>
            <p:cNvSpPr txBox="1"/>
            <p:nvPr/>
          </p:nvSpPr>
          <p:spPr>
            <a:xfrm>
              <a:off x="2429" y="880"/>
              <a:ext cx="621" cy="4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3</a:t>
              </a:r>
              <a:endParaRPr lang="en-US" altLang="zh-CN" sz="2800" b="1" noProof="1">
                <a:latin typeface="Times New Roman" panose="02020603050405020304" pitchFamily="18" charset="0"/>
                <a:ea typeface="宋体" panose="02010600030101010101" pitchFamily="2" charset="-122"/>
              </a:endParaRPr>
            </a:p>
          </p:txBody>
        </p:sp>
      </p:grpSp>
      <p:sp>
        <p:nvSpPr>
          <p:cNvPr id="12340" name="Text Box 53"/>
          <p:cNvSpPr txBox="1"/>
          <p:nvPr/>
        </p:nvSpPr>
        <p:spPr>
          <a:xfrm>
            <a:off x="534988" y="5367985"/>
            <a:ext cx="8458200" cy="101566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spcBef>
                <a:spcPct val="50000"/>
              </a:spcBef>
              <a:buClr>
                <a:srgbClr val="000000"/>
              </a:buClr>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V(G</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a:t>
            </a:r>
          </a:p>
          <a:p>
            <a:pPr marL="0" indent="0" algn="just" eaLnBrk="1" hangingPunct="1">
              <a:spcBef>
                <a:spcPct val="50000"/>
              </a:spcBef>
              <a:buClr>
                <a:srgbClr val="000000"/>
              </a:buClr>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E(G</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smtClean="0">
                <a:latin typeface="Times New Roman" panose="02020603050405020304" pitchFamily="18" charset="0"/>
                <a:ea typeface="宋体" panose="02010600030101010101" pitchFamily="2" charset="-122"/>
              </a:rPr>
              <a:t>), (</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a:t>
            </a:r>
          </a:p>
        </p:txBody>
      </p:sp>
      <p:sp>
        <p:nvSpPr>
          <p:cNvPr id="12341" name="Text Box 54"/>
          <p:cNvSpPr txBox="1"/>
          <p:nvPr/>
        </p:nvSpPr>
        <p:spPr>
          <a:xfrm>
            <a:off x="7889875" y="4841850"/>
            <a:ext cx="80327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zh-CN" altLang="en-US" sz="2400" b="1" noProof="1">
                <a:latin typeface="Times New Roman" panose="02020603050405020304" pitchFamily="18" charset="0"/>
                <a:ea typeface="宋体" panose="02010600030101010101" pitchFamily="2" charset="-122"/>
              </a:rPr>
              <a:t>树图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wipe(left)">
                                      <p:cBhvr>
                                        <p:cTn id="7" dur="500"/>
                                        <p:tgtEl>
                                          <p:spTgt spid="122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340">
                                            <p:txEl>
                                              <p:pRg st="0" end="0"/>
                                            </p:txEl>
                                          </p:spTgt>
                                        </p:tgtEl>
                                        <p:attrNameLst>
                                          <p:attrName>style.visibility</p:attrName>
                                        </p:attrNameLst>
                                      </p:cBhvr>
                                      <p:to>
                                        <p:strVal val="visible"/>
                                      </p:to>
                                    </p:set>
                                    <p:animEffect transition="in" filter="wipe(left)">
                                      <p:cBhvr>
                                        <p:cTn id="12" dur="500"/>
                                        <p:tgtEl>
                                          <p:spTgt spid="12340">
                                            <p:txEl>
                                              <p:pRg st="0" end="0"/>
                                            </p:txEl>
                                          </p:spTgt>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2340">
                                            <p:txEl>
                                              <p:pRg st="1" end="1"/>
                                            </p:txEl>
                                          </p:spTgt>
                                        </p:tgtEl>
                                        <p:attrNameLst>
                                          <p:attrName>style.visibility</p:attrName>
                                        </p:attrNameLst>
                                      </p:cBhvr>
                                      <p:to>
                                        <p:strVal val="visible"/>
                                      </p:to>
                                    </p:set>
                                    <p:animEffect transition="in" filter="wipe(left)">
                                      <p:cBhvr>
                                        <p:cTn id="16" dur="500"/>
                                        <p:tgtEl>
                                          <p:spTgt spid="12340">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2311"/>
                                        </p:tgtEl>
                                        <p:attrNameLst>
                                          <p:attrName>style.visibility</p:attrName>
                                        </p:attrNameLst>
                                      </p:cBhvr>
                                      <p:to>
                                        <p:strVal val="visible"/>
                                      </p:to>
                                    </p:set>
                                    <p:animEffect transition="in" filter="wipe(left)">
                                      <p:cBhvr>
                                        <p:cTn id="21" dur="500"/>
                                        <p:tgtEl>
                                          <p:spTgt spid="1231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40" grpId="0" build="p"/>
      <p:bldP spid="12341"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1490" name="Rectangle 3"/>
          <p:cNvSpPr>
            <a:spLocks noGrp="1" noChangeArrowheads="1"/>
          </p:cNvSpPr>
          <p:nvPr>
            <p:ph type="body" idx="4294967295"/>
          </p:nvPr>
        </p:nvSpPr>
        <p:spPr>
          <a:xfrm>
            <a:off x="0" y="100013"/>
            <a:ext cx="914400" cy="457200"/>
          </a:xfrm>
        </p:spPr>
        <p:txBody>
          <a:bodyPr/>
          <a:lstStyle/>
          <a:p>
            <a:pPr eaLnBrk="1" hangingPunct="1">
              <a:lnSpc>
                <a:spcPct val="90000"/>
              </a:lnSpc>
              <a:buFont typeface="Wingdings" panose="05000000000000000000" pitchFamily="2" charset="2"/>
              <a:buNone/>
              <a:defRPr/>
            </a:pPr>
            <a:r>
              <a:rPr kumimoji="1" lang="zh-CN" altLang="en-US" sz="2800" b="1" smtClean="0"/>
              <a:t>例：</a:t>
            </a:r>
          </a:p>
        </p:txBody>
      </p:sp>
      <p:grpSp>
        <p:nvGrpSpPr>
          <p:cNvPr id="132099" name="Group 4"/>
          <p:cNvGrpSpPr>
            <a:grpSpLocks/>
          </p:cNvGrpSpPr>
          <p:nvPr/>
        </p:nvGrpSpPr>
        <p:grpSpPr bwMode="auto">
          <a:xfrm>
            <a:off x="2108200" y="-181953"/>
            <a:ext cx="4343400" cy="2333626"/>
            <a:chOff x="0" y="0"/>
            <a:chExt cx="2736" cy="1470"/>
          </a:xfrm>
        </p:grpSpPr>
        <p:sp>
          <p:nvSpPr>
            <p:cNvPr id="181323" name="AutoShape 5"/>
            <p:cNvSpPr/>
            <p:nvPr/>
          </p:nvSpPr>
          <p:spPr>
            <a:xfrm>
              <a:off x="149" y="233"/>
              <a:ext cx="299"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81324" name="AutoShape 6"/>
            <p:cNvSpPr/>
            <p:nvPr/>
          </p:nvSpPr>
          <p:spPr>
            <a:xfrm>
              <a:off x="921" y="638"/>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81325" name="AutoShape 7"/>
            <p:cNvSpPr/>
            <p:nvPr/>
          </p:nvSpPr>
          <p:spPr>
            <a:xfrm>
              <a:off x="1779" y="191"/>
              <a:ext cx="298"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81326" name="AutoShape 8"/>
            <p:cNvSpPr/>
            <p:nvPr/>
          </p:nvSpPr>
          <p:spPr>
            <a:xfrm>
              <a:off x="1717" y="1104"/>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81327" name="AutoShape 9"/>
            <p:cNvSpPr/>
            <p:nvPr/>
          </p:nvSpPr>
          <p:spPr>
            <a:xfrm>
              <a:off x="2438" y="666"/>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32176" name="Line 10"/>
            <p:cNvSpPr>
              <a:spLocks noChangeShapeType="1"/>
            </p:cNvSpPr>
            <p:nvPr/>
          </p:nvSpPr>
          <p:spPr bwMode="auto">
            <a:xfrm rot="10800000">
              <a:off x="448" y="336"/>
              <a:ext cx="1343"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77" name="Line 11"/>
            <p:cNvSpPr>
              <a:spLocks noChangeShapeType="1"/>
            </p:cNvSpPr>
            <p:nvPr/>
          </p:nvSpPr>
          <p:spPr bwMode="auto">
            <a:xfrm>
              <a:off x="435" y="383"/>
              <a:ext cx="494" cy="39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78" name="Line 12"/>
            <p:cNvSpPr>
              <a:spLocks noChangeShapeType="1"/>
            </p:cNvSpPr>
            <p:nvPr/>
          </p:nvSpPr>
          <p:spPr bwMode="auto">
            <a:xfrm flipV="1">
              <a:off x="299" y="507"/>
              <a:ext cx="0" cy="57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79" name="Line 13"/>
            <p:cNvSpPr>
              <a:spLocks noChangeShapeType="1"/>
            </p:cNvSpPr>
            <p:nvPr/>
          </p:nvSpPr>
          <p:spPr bwMode="auto">
            <a:xfrm flipH="1">
              <a:off x="460" y="1256"/>
              <a:ext cx="1242"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0" name="Line 14"/>
            <p:cNvSpPr>
              <a:spLocks noChangeShapeType="1"/>
            </p:cNvSpPr>
            <p:nvPr/>
          </p:nvSpPr>
          <p:spPr bwMode="auto">
            <a:xfrm flipV="1">
              <a:off x="1891" y="460"/>
              <a:ext cx="0" cy="62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1" name="Line 15"/>
            <p:cNvSpPr>
              <a:spLocks noChangeShapeType="1"/>
            </p:cNvSpPr>
            <p:nvPr/>
          </p:nvSpPr>
          <p:spPr bwMode="auto">
            <a:xfrm flipH="1">
              <a:off x="2016" y="954"/>
              <a:ext cx="528" cy="21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2" name="Line 16"/>
            <p:cNvSpPr>
              <a:spLocks noChangeShapeType="1"/>
            </p:cNvSpPr>
            <p:nvPr/>
          </p:nvSpPr>
          <p:spPr bwMode="auto">
            <a:xfrm flipH="1" flipV="1">
              <a:off x="2090" y="366"/>
              <a:ext cx="447" cy="289"/>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3" name="Line 17"/>
            <p:cNvSpPr>
              <a:spLocks noChangeShapeType="1"/>
            </p:cNvSpPr>
            <p:nvPr/>
          </p:nvSpPr>
          <p:spPr bwMode="auto">
            <a:xfrm>
              <a:off x="2044" y="464"/>
              <a:ext cx="404" cy="28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336" name="Text Box 18"/>
            <p:cNvSpPr txBox="1"/>
            <p:nvPr/>
          </p:nvSpPr>
          <p:spPr>
            <a:xfrm>
              <a:off x="192" y="222"/>
              <a:ext cx="370" cy="3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181337" name="Text Box 19"/>
            <p:cNvSpPr txBox="1"/>
            <p:nvPr/>
          </p:nvSpPr>
          <p:spPr>
            <a:xfrm>
              <a:off x="944" y="611"/>
              <a:ext cx="400" cy="33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81338" name="AutoShape 20"/>
            <p:cNvSpPr/>
            <p:nvPr/>
          </p:nvSpPr>
          <p:spPr>
            <a:xfrm>
              <a:off x="137" y="1084"/>
              <a:ext cx="299"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32187" name="Line 21"/>
            <p:cNvSpPr>
              <a:spLocks noChangeShapeType="1"/>
            </p:cNvSpPr>
            <p:nvPr/>
          </p:nvSpPr>
          <p:spPr bwMode="auto">
            <a:xfrm rot="537191" flipV="1">
              <a:off x="448" y="750"/>
              <a:ext cx="448" cy="48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340" name="Text Box 22"/>
            <p:cNvSpPr txBox="1"/>
            <p:nvPr/>
          </p:nvSpPr>
          <p:spPr>
            <a:xfrm>
              <a:off x="173" y="1038"/>
              <a:ext cx="355" cy="3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81341" name="Text Box 23"/>
            <p:cNvSpPr txBox="1"/>
            <p:nvPr/>
          </p:nvSpPr>
          <p:spPr>
            <a:xfrm>
              <a:off x="1824" y="164"/>
              <a:ext cx="288"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81342" name="Text Box 24"/>
            <p:cNvSpPr txBox="1"/>
            <p:nvPr/>
          </p:nvSpPr>
          <p:spPr>
            <a:xfrm>
              <a:off x="2496" y="644"/>
              <a:ext cx="227"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181343" name="Text Box 25"/>
            <p:cNvSpPr txBox="1"/>
            <p:nvPr/>
          </p:nvSpPr>
          <p:spPr>
            <a:xfrm>
              <a:off x="1704" y="1037"/>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sp>
          <p:nvSpPr>
            <p:cNvPr id="181344" name="Text Box 26"/>
            <p:cNvSpPr txBox="1"/>
            <p:nvPr/>
          </p:nvSpPr>
          <p:spPr>
            <a:xfrm>
              <a:off x="896" y="0"/>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20</a:t>
              </a:r>
            </a:p>
          </p:txBody>
        </p:sp>
        <p:sp>
          <p:nvSpPr>
            <p:cNvPr id="181345" name="Text Box 27"/>
            <p:cNvSpPr txBox="1"/>
            <p:nvPr/>
          </p:nvSpPr>
          <p:spPr>
            <a:xfrm>
              <a:off x="587" y="332"/>
              <a:ext cx="421"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10</a:t>
              </a:r>
            </a:p>
          </p:txBody>
        </p:sp>
        <p:sp>
          <p:nvSpPr>
            <p:cNvPr id="181346" name="Text Box 28"/>
            <p:cNvSpPr txBox="1"/>
            <p:nvPr/>
          </p:nvSpPr>
          <p:spPr>
            <a:xfrm>
              <a:off x="0" y="606"/>
              <a:ext cx="432" cy="3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10</a:t>
              </a:r>
            </a:p>
          </p:txBody>
        </p:sp>
        <p:sp>
          <p:nvSpPr>
            <p:cNvPr id="181347" name="Text Box 29"/>
            <p:cNvSpPr txBox="1"/>
            <p:nvPr/>
          </p:nvSpPr>
          <p:spPr>
            <a:xfrm>
              <a:off x="384" y="764"/>
              <a:ext cx="453"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30</a:t>
              </a:r>
            </a:p>
          </p:txBody>
        </p:sp>
        <p:sp>
          <p:nvSpPr>
            <p:cNvPr id="181348" name="Text Box 30"/>
            <p:cNvSpPr txBox="1"/>
            <p:nvPr/>
          </p:nvSpPr>
          <p:spPr>
            <a:xfrm>
              <a:off x="1296" y="572"/>
              <a:ext cx="354"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30</a:t>
              </a:r>
            </a:p>
          </p:txBody>
        </p:sp>
        <p:sp>
          <p:nvSpPr>
            <p:cNvPr id="181349" name="Text Box 31"/>
            <p:cNvSpPr txBox="1"/>
            <p:nvPr/>
          </p:nvSpPr>
          <p:spPr>
            <a:xfrm>
              <a:off x="1597" y="668"/>
              <a:ext cx="419"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10</a:t>
              </a:r>
            </a:p>
          </p:txBody>
        </p:sp>
        <p:sp>
          <p:nvSpPr>
            <p:cNvPr id="181350" name="Text Box 32"/>
            <p:cNvSpPr txBox="1"/>
            <p:nvPr/>
          </p:nvSpPr>
          <p:spPr>
            <a:xfrm>
              <a:off x="1008" y="1181"/>
              <a:ext cx="496" cy="2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15</a:t>
              </a:r>
            </a:p>
          </p:txBody>
        </p:sp>
        <p:sp>
          <p:nvSpPr>
            <p:cNvPr id="181351" name="Text Box 33"/>
            <p:cNvSpPr txBox="1"/>
            <p:nvPr/>
          </p:nvSpPr>
          <p:spPr>
            <a:xfrm>
              <a:off x="2171" y="990"/>
              <a:ext cx="373" cy="3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15</a:t>
              </a:r>
            </a:p>
          </p:txBody>
        </p:sp>
        <p:sp>
          <p:nvSpPr>
            <p:cNvPr id="181352" name="Text Box 34"/>
            <p:cNvSpPr txBox="1"/>
            <p:nvPr/>
          </p:nvSpPr>
          <p:spPr>
            <a:xfrm>
              <a:off x="2256" y="233"/>
              <a:ext cx="355" cy="27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30</a:t>
              </a:r>
            </a:p>
          </p:txBody>
        </p:sp>
        <p:sp>
          <p:nvSpPr>
            <p:cNvPr id="181353" name="Text Box 35"/>
            <p:cNvSpPr txBox="1"/>
            <p:nvPr/>
          </p:nvSpPr>
          <p:spPr>
            <a:xfrm>
              <a:off x="2064" y="510"/>
              <a:ext cx="310"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132202" name="Arc 36"/>
            <p:cNvSpPr>
              <a:spLocks noChangeArrowheads="1"/>
            </p:cNvSpPr>
            <p:nvPr/>
          </p:nvSpPr>
          <p:spPr bwMode="auto">
            <a:xfrm rot="11409894" flipH="1">
              <a:off x="553" y="137"/>
              <a:ext cx="1189" cy="1143"/>
            </a:xfrm>
            <a:custGeom>
              <a:avLst/>
              <a:gdLst>
                <a:gd name="T0" fmla="*/ 0 w 21407"/>
                <a:gd name="T1" fmla="*/ 0 h 21600"/>
                <a:gd name="T2" fmla="*/ 0 w 21407"/>
                <a:gd name="T3" fmla="*/ 0 h 21600"/>
                <a:gd name="T4" fmla="*/ 0 w 21407"/>
                <a:gd name="T5" fmla="*/ 0 h 21600"/>
                <a:gd name="T6" fmla="*/ 0 w 21407"/>
                <a:gd name="T7" fmla="*/ 0 h 21600"/>
                <a:gd name="T8" fmla="*/ 0 w 21407"/>
                <a:gd name="T9" fmla="*/ 0 h 21600"/>
                <a:gd name="T10" fmla="*/ 0 w 21407"/>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407" h="21600" fill="none">
                  <a:moveTo>
                    <a:pt x="-1" y="0"/>
                  </a:moveTo>
                  <a:cubicBezTo>
                    <a:pt x="10816" y="0"/>
                    <a:pt x="19964" y="8000"/>
                    <a:pt x="21407" y="18719"/>
                  </a:cubicBezTo>
                </a:path>
                <a:path w="21407" h="21600" stroke="0">
                  <a:moveTo>
                    <a:pt x="-1" y="0"/>
                  </a:moveTo>
                  <a:cubicBezTo>
                    <a:pt x="10816" y="0"/>
                    <a:pt x="19964" y="8000"/>
                    <a:pt x="21407" y="18719"/>
                  </a:cubicBezTo>
                  <a:lnTo>
                    <a:pt x="0" y="21600"/>
                  </a:lnTo>
                  <a:lnTo>
                    <a:pt x="-1" y="0"/>
                  </a:lnTo>
                  <a:close/>
                </a:path>
              </a:pathLst>
            </a:custGeom>
            <a:noFill/>
            <a:ln w="19050">
              <a:solidFill>
                <a:schemeClr val="tx1"/>
              </a:solidFill>
              <a:round/>
              <a:headEnd type="triangle" w="sm"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2100" name="Line 37"/>
          <p:cNvSpPr>
            <a:spLocks noChangeShapeType="1"/>
          </p:cNvSpPr>
          <p:nvPr/>
        </p:nvSpPr>
        <p:spPr bwMode="auto">
          <a:xfrm>
            <a:off x="277813" y="2593975"/>
            <a:ext cx="86375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01" name="Line 38"/>
          <p:cNvSpPr>
            <a:spLocks noChangeShapeType="1"/>
          </p:cNvSpPr>
          <p:nvPr/>
        </p:nvSpPr>
        <p:spPr bwMode="auto">
          <a:xfrm>
            <a:off x="914400" y="2179638"/>
            <a:ext cx="0" cy="39195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54" name="Text Box 39"/>
          <p:cNvSpPr txBox="1"/>
          <p:nvPr/>
        </p:nvSpPr>
        <p:spPr>
          <a:xfrm>
            <a:off x="152400" y="2136775"/>
            <a:ext cx="838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终点</a:t>
            </a:r>
          </a:p>
        </p:txBody>
      </p:sp>
      <p:grpSp>
        <p:nvGrpSpPr>
          <p:cNvPr id="132103" name="Group 86"/>
          <p:cNvGrpSpPr>
            <a:grpSpLocks/>
          </p:cNvGrpSpPr>
          <p:nvPr/>
        </p:nvGrpSpPr>
        <p:grpSpPr bwMode="auto">
          <a:xfrm>
            <a:off x="381000" y="2532063"/>
            <a:ext cx="533400" cy="2957512"/>
            <a:chOff x="0" y="0"/>
            <a:chExt cx="336" cy="1863"/>
          </a:xfrm>
        </p:grpSpPr>
        <p:sp>
          <p:nvSpPr>
            <p:cNvPr id="181318" name="Text Box 40"/>
            <p:cNvSpPr txBox="1"/>
            <p:nvPr/>
          </p:nvSpPr>
          <p:spPr>
            <a:xfrm>
              <a:off x="0" y="0"/>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2</a:t>
              </a:r>
            </a:p>
          </p:txBody>
        </p:sp>
        <p:sp>
          <p:nvSpPr>
            <p:cNvPr id="181319" name="Text Box 41"/>
            <p:cNvSpPr txBox="1"/>
            <p:nvPr/>
          </p:nvSpPr>
          <p:spPr>
            <a:xfrm>
              <a:off x="0" y="375"/>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3</a:t>
              </a:r>
            </a:p>
          </p:txBody>
        </p:sp>
        <p:sp>
          <p:nvSpPr>
            <p:cNvPr id="181320" name="Text Box 42"/>
            <p:cNvSpPr txBox="1"/>
            <p:nvPr/>
          </p:nvSpPr>
          <p:spPr>
            <a:xfrm>
              <a:off x="0" y="759"/>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4</a:t>
              </a:r>
            </a:p>
          </p:txBody>
        </p:sp>
        <p:sp>
          <p:nvSpPr>
            <p:cNvPr id="181321" name="Text Box 43"/>
            <p:cNvSpPr txBox="1"/>
            <p:nvPr/>
          </p:nvSpPr>
          <p:spPr>
            <a:xfrm>
              <a:off x="0" y="1143"/>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5</a:t>
              </a:r>
            </a:p>
          </p:txBody>
        </p:sp>
        <p:sp>
          <p:nvSpPr>
            <p:cNvPr id="181322" name="Text Box 44"/>
            <p:cNvSpPr txBox="1"/>
            <p:nvPr/>
          </p:nvSpPr>
          <p:spPr>
            <a:xfrm>
              <a:off x="0" y="1536"/>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6</a:t>
              </a:r>
            </a:p>
          </p:txBody>
        </p:sp>
      </p:grpSp>
      <p:sp>
        <p:nvSpPr>
          <p:cNvPr id="132104" name="Line 45"/>
          <p:cNvSpPr>
            <a:spLocks noChangeShapeType="1"/>
          </p:cNvSpPr>
          <p:nvPr/>
        </p:nvSpPr>
        <p:spPr bwMode="auto">
          <a:xfrm>
            <a:off x="304800" y="5718175"/>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57" name="Text Box 46"/>
          <p:cNvSpPr txBox="1"/>
          <p:nvPr/>
        </p:nvSpPr>
        <p:spPr>
          <a:xfrm>
            <a:off x="381000" y="5580063"/>
            <a:ext cx="5334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u</a:t>
            </a:r>
          </a:p>
        </p:txBody>
      </p:sp>
      <p:sp>
        <p:nvSpPr>
          <p:cNvPr id="181258" name="Text Box 48"/>
          <p:cNvSpPr txBox="1"/>
          <p:nvPr/>
        </p:nvSpPr>
        <p:spPr>
          <a:xfrm>
            <a:off x="2459038" y="2103438"/>
            <a:ext cx="523875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zh-CN" altLang="en-US" sz="2000" b="1" noProof="1">
                <a:latin typeface="Times New Roman" panose="02020603050405020304" pitchFamily="18" charset="0"/>
                <a:ea typeface="宋体" panose="02010600030101010101" pitchFamily="2" charset="-122"/>
              </a:rPr>
              <a:t>从源点</a:t>
            </a:r>
            <a:r>
              <a:rPr lang="en-US" altLang="zh-CN" sz="2000" b="1" noProof="1">
                <a:latin typeface="Times New Roman" panose="02020603050405020304" pitchFamily="18" charset="0"/>
                <a:ea typeface="宋体" panose="02010600030101010101" pitchFamily="2" charset="-122"/>
              </a:rPr>
              <a:t>v</a:t>
            </a:r>
            <a:r>
              <a:rPr lang="en-US" altLang="zh-CN" sz="2000" b="1" baseline="-25000" noProof="1">
                <a:latin typeface="Times New Roman" panose="02020603050405020304" pitchFamily="18" charset="0"/>
                <a:ea typeface="宋体" panose="02010600030101010101" pitchFamily="2" charset="-122"/>
              </a:rPr>
              <a:t>1</a:t>
            </a:r>
            <a:r>
              <a:rPr lang="zh-CN" altLang="en-US" sz="2000" b="1" noProof="1">
                <a:latin typeface="Times New Roman" panose="02020603050405020304" pitchFamily="18" charset="0"/>
                <a:ea typeface="宋体" panose="02010600030101010101" pitchFamily="2" charset="-122"/>
              </a:rPr>
              <a:t>到各终点的</a:t>
            </a:r>
            <a:r>
              <a:rPr lang="en-US" altLang="zh-CN" sz="2000" b="1" noProof="1">
                <a:latin typeface="Times New Roman" panose="02020603050405020304" pitchFamily="18" charset="0"/>
                <a:ea typeface="宋体" panose="02010600030101010101" pitchFamily="2" charset="-122"/>
              </a:rPr>
              <a:t>distance</a:t>
            </a:r>
            <a:r>
              <a:rPr lang="zh-CN" altLang="en-US" sz="2000" b="1" noProof="1">
                <a:latin typeface="Times New Roman" panose="02020603050405020304" pitchFamily="18" charset="0"/>
                <a:ea typeface="宋体" panose="02010600030101010101" pitchFamily="2" charset="-122"/>
              </a:rPr>
              <a:t>值</a:t>
            </a:r>
          </a:p>
        </p:txBody>
      </p:sp>
      <p:grpSp>
        <p:nvGrpSpPr>
          <p:cNvPr id="19" name="Group 90"/>
          <p:cNvGrpSpPr>
            <a:grpSpLocks/>
          </p:cNvGrpSpPr>
          <p:nvPr/>
        </p:nvGrpSpPr>
        <p:grpSpPr bwMode="auto">
          <a:xfrm>
            <a:off x="827088" y="3716338"/>
            <a:ext cx="1152525" cy="2312987"/>
            <a:chOff x="0" y="0"/>
            <a:chExt cx="726" cy="1457"/>
          </a:xfrm>
        </p:grpSpPr>
        <p:sp>
          <p:nvSpPr>
            <p:cNvPr id="181315" name="Text Box 51"/>
            <p:cNvSpPr txBox="1"/>
            <p:nvPr/>
          </p:nvSpPr>
          <p:spPr>
            <a:xfrm>
              <a:off x="0" y="0"/>
              <a:ext cx="680" cy="4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Path=-1</a:t>
              </a:r>
            </a:p>
          </p:txBody>
        </p:sp>
        <p:sp>
          <p:nvSpPr>
            <p:cNvPr id="181316" name="Text Box 54"/>
            <p:cNvSpPr txBox="1"/>
            <p:nvPr/>
          </p:nvSpPr>
          <p:spPr>
            <a:xfrm>
              <a:off x="46" y="408"/>
              <a:ext cx="680"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Font typeface="Arial" panose="020B0604020202020204" pitchFamily="34" charset="0"/>
                <a:buNone/>
                <a:defRPr/>
              </a:pPr>
              <a:endParaRPr lang="en-US" altLang="zh-CN" sz="2000" b="1" noProof="1">
                <a:latin typeface="Times New Roman" panose="02020603050405020304" pitchFamily="18" charset="0"/>
                <a:ea typeface="宋体" panose="02010600030101010101" pitchFamily="2" charset="-122"/>
              </a:endParaRPr>
            </a:p>
          </p:txBody>
        </p:sp>
        <p:sp>
          <p:nvSpPr>
            <p:cNvPr id="181317" name="Text Box 55"/>
            <p:cNvSpPr txBox="1"/>
            <p:nvPr/>
          </p:nvSpPr>
          <p:spPr>
            <a:xfrm>
              <a:off x="0" y="817"/>
              <a:ext cx="726"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Font typeface="Arial" panose="020B0604020202020204" pitchFamily="34" charset="0"/>
                <a:buNone/>
                <a:defRPr/>
              </a:pPr>
              <a:endParaRPr lang="en-US" altLang="zh-CN" sz="2000" b="1" noProof="1">
                <a:latin typeface="Times New Roman" panose="02020603050405020304" pitchFamily="18" charset="0"/>
                <a:ea typeface="宋体" panose="02010600030101010101" pitchFamily="2" charset="-122"/>
              </a:endParaRPr>
            </a:p>
          </p:txBody>
        </p:sp>
      </p:grpSp>
      <p:grpSp>
        <p:nvGrpSpPr>
          <p:cNvPr id="20" name="Group 88"/>
          <p:cNvGrpSpPr>
            <a:grpSpLocks/>
          </p:cNvGrpSpPr>
          <p:nvPr/>
        </p:nvGrpSpPr>
        <p:grpSpPr bwMode="auto">
          <a:xfrm>
            <a:off x="892175" y="2565400"/>
            <a:ext cx="1131888" cy="687388"/>
            <a:chOff x="0" y="0"/>
            <a:chExt cx="713" cy="433"/>
          </a:xfrm>
        </p:grpSpPr>
        <p:sp>
          <p:nvSpPr>
            <p:cNvPr id="181313" name="Text Box 49"/>
            <p:cNvSpPr txBox="1"/>
            <p:nvPr/>
          </p:nvSpPr>
          <p:spPr>
            <a:xfrm>
              <a:off x="5" y="181"/>
              <a:ext cx="708"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path=0 </a:t>
              </a:r>
            </a:p>
          </p:txBody>
        </p:sp>
        <p:sp>
          <p:nvSpPr>
            <p:cNvPr id="181314" name="Text Box 56"/>
            <p:cNvSpPr txBox="1"/>
            <p:nvPr/>
          </p:nvSpPr>
          <p:spPr>
            <a:xfrm>
              <a:off x="0" y="0"/>
              <a:ext cx="638" cy="25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30&lt;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2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1" name="Group 89"/>
          <p:cNvGrpSpPr>
            <a:grpSpLocks/>
          </p:cNvGrpSpPr>
          <p:nvPr/>
        </p:nvGrpSpPr>
        <p:grpSpPr bwMode="auto">
          <a:xfrm>
            <a:off x="885825" y="3187700"/>
            <a:ext cx="1573213" cy="641350"/>
            <a:chOff x="0" y="0"/>
            <a:chExt cx="991" cy="404"/>
          </a:xfrm>
        </p:grpSpPr>
        <p:sp>
          <p:nvSpPr>
            <p:cNvPr id="181311" name="Text Box 50"/>
            <p:cNvSpPr txBox="1"/>
            <p:nvPr/>
          </p:nvSpPr>
          <p:spPr>
            <a:xfrm>
              <a:off x="9" y="152"/>
              <a:ext cx="635"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path=0</a:t>
              </a:r>
            </a:p>
          </p:txBody>
        </p:sp>
        <p:sp>
          <p:nvSpPr>
            <p:cNvPr id="181312" name="Text Box 57"/>
            <p:cNvSpPr txBox="1"/>
            <p:nvPr/>
          </p:nvSpPr>
          <p:spPr>
            <a:xfrm>
              <a:off x="0" y="0"/>
              <a:ext cx="991"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15&lt;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2110" name="Line 59"/>
          <p:cNvSpPr>
            <a:spLocks noChangeShapeType="1"/>
          </p:cNvSpPr>
          <p:nvPr/>
        </p:nvSpPr>
        <p:spPr bwMode="auto">
          <a:xfrm>
            <a:off x="1905000" y="2608263"/>
            <a:ext cx="0" cy="34909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71" name="Text Box 61"/>
          <p:cNvSpPr txBox="1"/>
          <p:nvPr/>
        </p:nvSpPr>
        <p:spPr>
          <a:xfrm>
            <a:off x="900113" y="5643563"/>
            <a:ext cx="1008062"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3</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2" name="Group 91"/>
          <p:cNvGrpSpPr>
            <a:grpSpLocks/>
          </p:cNvGrpSpPr>
          <p:nvPr/>
        </p:nvGrpSpPr>
        <p:grpSpPr bwMode="auto">
          <a:xfrm>
            <a:off x="1973263" y="2565400"/>
            <a:ext cx="1266825" cy="687388"/>
            <a:chOff x="0" y="0"/>
            <a:chExt cx="798" cy="433"/>
          </a:xfrm>
        </p:grpSpPr>
        <p:sp>
          <p:nvSpPr>
            <p:cNvPr id="181309" name="Text Box 62"/>
            <p:cNvSpPr txBox="1"/>
            <p:nvPr/>
          </p:nvSpPr>
          <p:spPr>
            <a:xfrm>
              <a:off x="95" y="181"/>
              <a:ext cx="672"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path=2</a:t>
              </a:r>
            </a:p>
          </p:txBody>
        </p:sp>
        <p:sp>
          <p:nvSpPr>
            <p:cNvPr id="181310" name="Text Box 63"/>
            <p:cNvSpPr txBox="1"/>
            <p:nvPr/>
          </p:nvSpPr>
          <p:spPr>
            <a:xfrm>
              <a:off x="0" y="0"/>
              <a:ext cx="798" cy="252"/>
            </a:xfrm>
            <a:prstGeom prst="rect">
              <a:avLst/>
            </a:prstGeom>
            <a:solidFill>
              <a:srgbClr val="FFFF00"/>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25&lt;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2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3" name="Group 93"/>
          <p:cNvGrpSpPr>
            <a:grpSpLocks/>
          </p:cNvGrpSpPr>
          <p:nvPr/>
        </p:nvGrpSpPr>
        <p:grpSpPr bwMode="auto">
          <a:xfrm>
            <a:off x="1941513" y="5013325"/>
            <a:ext cx="1600200" cy="719138"/>
            <a:chOff x="0" y="0"/>
            <a:chExt cx="1008" cy="453"/>
          </a:xfrm>
        </p:grpSpPr>
        <p:sp>
          <p:nvSpPr>
            <p:cNvPr id="181307" name="Text Box 64"/>
            <p:cNvSpPr txBox="1"/>
            <p:nvPr/>
          </p:nvSpPr>
          <p:spPr>
            <a:xfrm>
              <a:off x="115" y="201"/>
              <a:ext cx="726"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path=2</a:t>
              </a:r>
            </a:p>
          </p:txBody>
        </p:sp>
        <p:sp>
          <p:nvSpPr>
            <p:cNvPr id="181308" name="Text Box 65"/>
            <p:cNvSpPr txBox="1"/>
            <p:nvPr/>
          </p:nvSpPr>
          <p:spPr>
            <a:xfrm>
              <a:off x="0" y="0"/>
              <a:ext cx="1008"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30&lt;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4" name="Group 92"/>
          <p:cNvGrpSpPr>
            <a:grpSpLocks/>
          </p:cNvGrpSpPr>
          <p:nvPr/>
        </p:nvGrpSpPr>
        <p:grpSpPr bwMode="auto">
          <a:xfrm>
            <a:off x="1908175" y="3732213"/>
            <a:ext cx="1368425" cy="1658937"/>
            <a:chOff x="0" y="0"/>
            <a:chExt cx="862" cy="1045"/>
          </a:xfrm>
        </p:grpSpPr>
        <p:sp>
          <p:nvSpPr>
            <p:cNvPr id="181305" name="Text Box 66"/>
            <p:cNvSpPr txBox="1"/>
            <p:nvPr/>
          </p:nvSpPr>
          <p:spPr>
            <a:xfrm>
              <a:off x="0" y="405"/>
              <a:ext cx="862"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Font typeface="Arial" panose="020B0604020202020204" pitchFamily="34" charset="0"/>
                <a:buNone/>
                <a:defRPr/>
              </a:pPr>
              <a:endParaRPr lang="en-US" altLang="zh-CN" sz="2000" b="1" noProof="1">
                <a:latin typeface="Times New Roman" panose="02020603050405020304" pitchFamily="18" charset="0"/>
                <a:ea typeface="宋体" panose="02010600030101010101" pitchFamily="2" charset="-122"/>
              </a:endParaRPr>
            </a:p>
          </p:txBody>
        </p:sp>
        <p:sp>
          <p:nvSpPr>
            <p:cNvPr id="181306" name="Text Box 67"/>
            <p:cNvSpPr txBox="1"/>
            <p:nvPr/>
          </p:nvSpPr>
          <p:spPr>
            <a:xfrm>
              <a:off x="45" y="0"/>
              <a:ext cx="816"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Font typeface="Arial" panose="020B0604020202020204" pitchFamily="34" charset="0"/>
                <a:buNone/>
                <a:defRPr/>
              </a:pPr>
              <a:endParaRPr lang="en-US" altLang="zh-CN" sz="2000" b="1" noProof="1">
                <a:latin typeface="Times New Roman" panose="02020603050405020304" pitchFamily="18" charset="0"/>
                <a:ea typeface="宋体" panose="02010600030101010101" pitchFamily="2" charset="-122"/>
              </a:endParaRPr>
            </a:p>
          </p:txBody>
        </p:sp>
      </p:grpSp>
      <p:sp>
        <p:nvSpPr>
          <p:cNvPr id="132115" name="Line 68"/>
          <p:cNvSpPr>
            <a:spLocks noChangeShapeType="1"/>
          </p:cNvSpPr>
          <p:nvPr/>
        </p:nvSpPr>
        <p:spPr bwMode="auto">
          <a:xfrm>
            <a:off x="3276600" y="2593975"/>
            <a:ext cx="0" cy="34909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82" name="Text Box 69"/>
          <p:cNvSpPr txBox="1"/>
          <p:nvPr/>
        </p:nvSpPr>
        <p:spPr>
          <a:xfrm>
            <a:off x="2124075" y="5643563"/>
            <a:ext cx="935038"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2</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5" name="Group 94"/>
          <p:cNvGrpSpPr>
            <a:grpSpLocks/>
          </p:cNvGrpSpPr>
          <p:nvPr/>
        </p:nvGrpSpPr>
        <p:grpSpPr bwMode="auto">
          <a:xfrm>
            <a:off x="3431381" y="4311164"/>
            <a:ext cx="1474788" cy="760413"/>
            <a:chOff x="0" y="0"/>
            <a:chExt cx="929" cy="479"/>
          </a:xfrm>
        </p:grpSpPr>
        <p:sp>
          <p:nvSpPr>
            <p:cNvPr id="181303" name="Text Box 70"/>
            <p:cNvSpPr txBox="1"/>
            <p:nvPr/>
          </p:nvSpPr>
          <p:spPr>
            <a:xfrm>
              <a:off x="138" y="227"/>
              <a:ext cx="726"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path=1 </a:t>
              </a:r>
            </a:p>
          </p:txBody>
        </p:sp>
        <p:sp>
          <p:nvSpPr>
            <p:cNvPr id="181304" name="Text Box 71"/>
            <p:cNvSpPr txBox="1"/>
            <p:nvPr/>
          </p:nvSpPr>
          <p:spPr>
            <a:xfrm>
              <a:off x="0" y="0"/>
              <a:ext cx="929" cy="252"/>
            </a:xfrm>
            <a:prstGeom prst="rect">
              <a:avLst/>
            </a:prstGeom>
            <a:solidFill>
              <a:srgbClr val="FFFF00"/>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45&lt;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2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5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386" name="Text Box 72"/>
          <p:cNvSpPr txBox="1"/>
          <p:nvPr/>
        </p:nvSpPr>
        <p:spPr>
          <a:xfrm>
            <a:off x="3563938" y="5032375"/>
            <a:ext cx="1223962" cy="708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30&lt;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path=2</a:t>
            </a:r>
          </a:p>
        </p:txBody>
      </p:sp>
      <p:sp>
        <p:nvSpPr>
          <p:cNvPr id="13387" name="Text Box 73"/>
          <p:cNvSpPr txBox="1"/>
          <p:nvPr/>
        </p:nvSpPr>
        <p:spPr>
          <a:xfrm>
            <a:off x="3310732" y="3699669"/>
            <a:ext cx="1655763" cy="1016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Font typeface="Arial" panose="020B0604020202020204" pitchFamily="34" charset="0"/>
              <a:buNone/>
              <a:defRPr/>
            </a:pPr>
            <a:endParaRPr lang="en-US" altLang="zh-CN" sz="2000" b="1" noProof="1">
              <a:latin typeface="Times New Roman" panose="02020603050405020304" pitchFamily="18" charset="0"/>
              <a:ea typeface="宋体" panose="02010600030101010101" pitchFamily="2" charset="-122"/>
            </a:endParaRPr>
          </a:p>
        </p:txBody>
      </p:sp>
      <p:sp>
        <p:nvSpPr>
          <p:cNvPr id="132120" name="Line 74"/>
          <p:cNvSpPr>
            <a:spLocks noChangeShapeType="1"/>
          </p:cNvSpPr>
          <p:nvPr/>
        </p:nvSpPr>
        <p:spPr bwMode="auto">
          <a:xfrm>
            <a:off x="4953000" y="2593975"/>
            <a:ext cx="0" cy="34909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89" name="Text Box 75"/>
          <p:cNvSpPr txBox="1"/>
          <p:nvPr/>
        </p:nvSpPr>
        <p:spPr>
          <a:xfrm>
            <a:off x="3563938" y="5643563"/>
            <a:ext cx="855662"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6</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6" name="Group 96"/>
          <p:cNvGrpSpPr>
            <a:grpSpLocks/>
          </p:cNvGrpSpPr>
          <p:nvPr/>
        </p:nvGrpSpPr>
        <p:grpSpPr bwMode="auto">
          <a:xfrm>
            <a:off x="5164138" y="4324350"/>
            <a:ext cx="2287587" cy="760413"/>
            <a:chOff x="0" y="0"/>
            <a:chExt cx="1441" cy="479"/>
          </a:xfrm>
        </p:grpSpPr>
        <p:sp>
          <p:nvSpPr>
            <p:cNvPr id="181301" name="Text Box 79"/>
            <p:cNvSpPr txBox="1"/>
            <p:nvPr/>
          </p:nvSpPr>
          <p:spPr>
            <a:xfrm>
              <a:off x="81" y="227"/>
              <a:ext cx="771"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path=5</a:t>
              </a:r>
            </a:p>
          </p:txBody>
        </p:sp>
        <p:sp>
          <p:nvSpPr>
            <p:cNvPr id="181302" name="Text Box 80"/>
            <p:cNvSpPr txBox="1"/>
            <p:nvPr/>
          </p:nvSpPr>
          <p:spPr>
            <a:xfrm>
              <a:off x="0" y="0"/>
              <a:ext cx="1441"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40&lt;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5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7" name="Group 95"/>
          <p:cNvGrpSpPr>
            <a:grpSpLocks/>
          </p:cNvGrpSpPr>
          <p:nvPr/>
        </p:nvGrpSpPr>
        <p:grpSpPr bwMode="auto">
          <a:xfrm>
            <a:off x="5164138" y="3748088"/>
            <a:ext cx="2574925" cy="657225"/>
            <a:chOff x="0" y="0"/>
            <a:chExt cx="1622" cy="414"/>
          </a:xfrm>
        </p:grpSpPr>
        <p:sp>
          <p:nvSpPr>
            <p:cNvPr id="181299" name="Text Box 78"/>
            <p:cNvSpPr txBox="1"/>
            <p:nvPr/>
          </p:nvSpPr>
          <p:spPr>
            <a:xfrm>
              <a:off x="81" y="162"/>
              <a:ext cx="693"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path=5</a:t>
              </a:r>
            </a:p>
          </p:txBody>
        </p:sp>
        <p:sp>
          <p:nvSpPr>
            <p:cNvPr id="181300" name="Text Box 81"/>
            <p:cNvSpPr txBox="1"/>
            <p:nvPr/>
          </p:nvSpPr>
          <p:spPr>
            <a:xfrm>
              <a:off x="0" y="0"/>
              <a:ext cx="1622"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60&lt;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4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2124" name="Line 82"/>
          <p:cNvSpPr>
            <a:spLocks noChangeShapeType="1"/>
          </p:cNvSpPr>
          <p:nvPr/>
        </p:nvSpPr>
        <p:spPr bwMode="auto">
          <a:xfrm>
            <a:off x="6732588" y="2593975"/>
            <a:ext cx="0" cy="34909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97" name="Text Box 83"/>
          <p:cNvSpPr txBox="1"/>
          <p:nvPr/>
        </p:nvSpPr>
        <p:spPr>
          <a:xfrm>
            <a:off x="5292725" y="5643563"/>
            <a:ext cx="879475"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5</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8" name="Group 97"/>
          <p:cNvGrpSpPr>
            <a:grpSpLocks/>
          </p:cNvGrpSpPr>
          <p:nvPr/>
        </p:nvGrpSpPr>
        <p:grpSpPr bwMode="auto">
          <a:xfrm>
            <a:off x="7040563" y="3757613"/>
            <a:ext cx="2532062" cy="679450"/>
            <a:chOff x="0" y="0"/>
            <a:chExt cx="1595" cy="428"/>
          </a:xfrm>
        </p:grpSpPr>
        <p:sp>
          <p:nvSpPr>
            <p:cNvPr id="181297" name="Text Box 84"/>
            <p:cNvSpPr txBox="1"/>
            <p:nvPr/>
          </p:nvSpPr>
          <p:spPr>
            <a:xfrm>
              <a:off x="0" y="176"/>
              <a:ext cx="713"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path=4</a:t>
              </a:r>
            </a:p>
          </p:txBody>
        </p:sp>
        <p:sp>
          <p:nvSpPr>
            <p:cNvPr id="181298" name="Text Box 85"/>
            <p:cNvSpPr txBox="1"/>
            <p:nvPr/>
          </p:nvSpPr>
          <p:spPr>
            <a:xfrm>
              <a:off x="55" y="0"/>
              <a:ext cx="1540" cy="252"/>
            </a:xfrm>
            <a:prstGeom prst="rect">
              <a:avLst/>
            </a:prstGeom>
            <a:noFill/>
            <a:ln w="9525">
              <a:noFill/>
            </a:ln>
          </p:spPr>
          <p:txBody>
            <a:bodyPr lIns="0" r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50&lt;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5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4</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401" name="Text Box 87"/>
          <p:cNvSpPr txBox="1"/>
          <p:nvPr/>
        </p:nvSpPr>
        <p:spPr>
          <a:xfrm>
            <a:off x="7092950" y="5643563"/>
            <a:ext cx="1122363"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4</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9" name="Group 101"/>
          <p:cNvGrpSpPr>
            <a:grpSpLocks/>
          </p:cNvGrpSpPr>
          <p:nvPr/>
        </p:nvGrpSpPr>
        <p:grpSpPr bwMode="auto">
          <a:xfrm>
            <a:off x="2124075" y="3140075"/>
            <a:ext cx="5905500" cy="1016000"/>
            <a:chOff x="0" y="0"/>
            <a:chExt cx="3720" cy="640"/>
          </a:xfrm>
        </p:grpSpPr>
        <p:sp>
          <p:nvSpPr>
            <p:cNvPr id="181293" name="Rectangle 92"/>
            <p:cNvSpPr/>
            <p:nvPr/>
          </p:nvSpPr>
          <p:spPr>
            <a:xfrm>
              <a:off x="0" y="0"/>
              <a:ext cx="862"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a:p>
              <a:pPr marL="0" indent="0">
                <a:spcBef>
                  <a:spcPct val="0"/>
                </a:spcBef>
                <a:buClr>
                  <a:srgbClr val="000000"/>
                </a:buClr>
                <a:buFont typeface="Arial" panose="020B0604020202020204" pitchFamily="34" charset="0"/>
                <a:buNone/>
                <a:defRPr/>
              </a:pPr>
              <a:endParaRPr lang="en-US" altLang="zh-CN" sz="2000" b="1" noProof="1">
                <a:solidFill>
                  <a:schemeClr val="tx2"/>
                </a:solidFill>
                <a:latin typeface="Times New Roman" panose="02020603050405020304" pitchFamily="18" charset="0"/>
                <a:ea typeface="宋体" panose="02010600030101010101" pitchFamily="2" charset="-122"/>
              </a:endParaRPr>
            </a:p>
          </p:txBody>
        </p:sp>
        <p:sp>
          <p:nvSpPr>
            <p:cNvPr id="181294" name="Rectangle 93"/>
            <p:cNvSpPr/>
            <p:nvPr/>
          </p:nvSpPr>
          <p:spPr>
            <a:xfrm>
              <a:off x="952" y="8"/>
              <a:ext cx="636"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p:txBody>
        </p:sp>
        <p:sp>
          <p:nvSpPr>
            <p:cNvPr id="181295" name="Rectangle 94"/>
            <p:cNvSpPr/>
            <p:nvPr/>
          </p:nvSpPr>
          <p:spPr>
            <a:xfrm>
              <a:off x="1996" y="0"/>
              <a:ext cx="636"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p:txBody>
        </p:sp>
        <p:sp>
          <p:nvSpPr>
            <p:cNvPr id="181296" name="Rectangle 95"/>
            <p:cNvSpPr/>
            <p:nvPr/>
          </p:nvSpPr>
          <p:spPr>
            <a:xfrm>
              <a:off x="3084" y="0"/>
              <a:ext cx="636"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p:txBody>
        </p:sp>
      </p:grpSp>
      <p:grpSp>
        <p:nvGrpSpPr>
          <p:cNvPr id="30" name="Group 102"/>
          <p:cNvGrpSpPr>
            <a:grpSpLocks/>
          </p:cNvGrpSpPr>
          <p:nvPr/>
        </p:nvGrpSpPr>
        <p:grpSpPr bwMode="auto">
          <a:xfrm>
            <a:off x="3635375" y="2565400"/>
            <a:ext cx="4824413" cy="1030288"/>
            <a:chOff x="0" y="0"/>
            <a:chExt cx="3039" cy="649"/>
          </a:xfrm>
        </p:grpSpPr>
        <p:sp>
          <p:nvSpPr>
            <p:cNvPr id="181290" name="Rectangle 91"/>
            <p:cNvSpPr/>
            <p:nvPr/>
          </p:nvSpPr>
          <p:spPr>
            <a:xfrm>
              <a:off x="0" y="9"/>
              <a:ext cx="758" cy="64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25&lt;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2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a:p>
              <a:pPr marL="0" indent="0">
                <a:spcBef>
                  <a:spcPct val="0"/>
                </a:spcBef>
                <a:buClr>
                  <a:srgbClr val="000000"/>
                </a:buClr>
                <a:buFont typeface="Arial" panose="020B0604020202020204" pitchFamily="34" charset="0"/>
                <a:buNone/>
                <a:defRPr/>
              </a:pPr>
              <a:endParaRPr lang="en-US" altLang="zh-CN" sz="2000" b="1" noProof="1">
                <a:solidFill>
                  <a:schemeClr val="tx2"/>
                </a:solidFill>
                <a:latin typeface="Times New Roman" panose="02020603050405020304" pitchFamily="18" charset="0"/>
                <a:ea typeface="宋体" panose="02010600030101010101" pitchFamily="2" charset="-122"/>
              </a:endParaRPr>
            </a:p>
          </p:txBody>
        </p:sp>
        <p:sp>
          <p:nvSpPr>
            <p:cNvPr id="181291" name="Rectangle 96"/>
            <p:cNvSpPr/>
            <p:nvPr/>
          </p:nvSpPr>
          <p:spPr>
            <a:xfrm>
              <a:off x="1057" y="0"/>
              <a:ext cx="894" cy="4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25&lt;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2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sp>
          <p:nvSpPr>
            <p:cNvPr id="181292" name="Rectangle 97"/>
            <p:cNvSpPr/>
            <p:nvPr/>
          </p:nvSpPr>
          <p:spPr>
            <a:xfrm>
              <a:off x="2132" y="0"/>
              <a:ext cx="907" cy="4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25&lt;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2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grpSp>
      <p:grpSp>
        <p:nvGrpSpPr>
          <p:cNvPr id="31" name="Group 103"/>
          <p:cNvGrpSpPr>
            <a:grpSpLocks/>
          </p:cNvGrpSpPr>
          <p:nvPr/>
        </p:nvGrpSpPr>
        <p:grpSpPr bwMode="auto">
          <a:xfrm>
            <a:off x="5364163" y="5067300"/>
            <a:ext cx="2890837" cy="708025"/>
            <a:chOff x="0" y="0"/>
            <a:chExt cx="1821" cy="446"/>
          </a:xfrm>
        </p:grpSpPr>
        <p:sp>
          <p:nvSpPr>
            <p:cNvPr id="181288" name="Rectangle 98"/>
            <p:cNvSpPr/>
            <p:nvPr/>
          </p:nvSpPr>
          <p:spPr>
            <a:xfrm>
              <a:off x="0" y="0"/>
              <a:ext cx="758"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30&lt;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6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sp>
          <p:nvSpPr>
            <p:cNvPr id="181289" name="Rectangle 99"/>
            <p:cNvSpPr/>
            <p:nvPr/>
          </p:nvSpPr>
          <p:spPr>
            <a:xfrm>
              <a:off x="1063" y="0"/>
              <a:ext cx="758"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30&lt;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6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grpSp>
      <p:sp>
        <p:nvSpPr>
          <p:cNvPr id="13414" name="Rectangle 100"/>
          <p:cNvSpPr/>
          <p:nvPr/>
        </p:nvSpPr>
        <p:spPr>
          <a:xfrm>
            <a:off x="7023100" y="4411663"/>
            <a:ext cx="1395413"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40&lt;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6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5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path=5</a:t>
            </a:r>
          </a:p>
        </p:txBody>
      </p:sp>
      <p:sp>
        <p:nvSpPr>
          <p:cNvPr id="132132" name="Line 45"/>
          <p:cNvSpPr>
            <a:spLocks noChangeShapeType="1"/>
          </p:cNvSpPr>
          <p:nvPr/>
        </p:nvSpPr>
        <p:spPr bwMode="auto">
          <a:xfrm>
            <a:off x="323850" y="5013325"/>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3" name="Line 45"/>
          <p:cNvSpPr>
            <a:spLocks noChangeShapeType="1"/>
          </p:cNvSpPr>
          <p:nvPr/>
        </p:nvSpPr>
        <p:spPr bwMode="auto">
          <a:xfrm>
            <a:off x="327025" y="4365625"/>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4" name="Line 45"/>
          <p:cNvSpPr>
            <a:spLocks noChangeShapeType="1"/>
          </p:cNvSpPr>
          <p:nvPr/>
        </p:nvSpPr>
        <p:spPr bwMode="auto">
          <a:xfrm>
            <a:off x="250825" y="3789363"/>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5" name="Line 45"/>
          <p:cNvSpPr>
            <a:spLocks noChangeShapeType="1"/>
          </p:cNvSpPr>
          <p:nvPr/>
        </p:nvSpPr>
        <p:spPr bwMode="auto">
          <a:xfrm>
            <a:off x="323850" y="3213100"/>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71"/>
                                        </p:tgtEl>
                                        <p:attrNameLst>
                                          <p:attrName>style.visibility</p:attrName>
                                        </p:attrNameLst>
                                      </p:cBhvr>
                                      <p:to>
                                        <p:strVal val="visible"/>
                                      </p:to>
                                    </p:set>
                                    <p:anim calcmode="lin" valueType="num">
                                      <p:cBhvr>
                                        <p:cTn id="19" dur="500" fill="hold"/>
                                        <p:tgtEl>
                                          <p:spTgt spid="13371"/>
                                        </p:tgtEl>
                                        <p:attrNameLst>
                                          <p:attrName>ppt_x</p:attrName>
                                        </p:attrNameLst>
                                      </p:cBhvr>
                                      <p:tavLst>
                                        <p:tav tm="0">
                                          <p:val>
                                            <p:strVal val="#ppt_x"/>
                                          </p:val>
                                        </p:tav>
                                        <p:tav tm="100000">
                                          <p:val>
                                            <p:strVal val="#ppt_x"/>
                                          </p:val>
                                        </p:tav>
                                      </p:tavLst>
                                    </p:anim>
                                    <p:anim calcmode="lin" valueType="num">
                                      <p:cBhvr>
                                        <p:cTn id="20" dur="500" fill="hold"/>
                                        <p:tgtEl>
                                          <p:spTgt spid="1337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linds(horizontal)">
                                      <p:cBhvr>
                                        <p:cTn id="25" dur="500"/>
                                        <p:tgtEl>
                                          <p:spTgt spid="2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3382"/>
                                        </p:tgtEl>
                                        <p:attrNameLst>
                                          <p:attrName>style.visibility</p:attrName>
                                        </p:attrNameLst>
                                      </p:cBhvr>
                                      <p:to>
                                        <p:strVal val="visible"/>
                                      </p:to>
                                    </p:set>
                                    <p:anim calcmode="lin" valueType="num">
                                      <p:cBhvr>
                                        <p:cTn id="42" dur="500" fill="hold"/>
                                        <p:tgtEl>
                                          <p:spTgt spid="13382"/>
                                        </p:tgtEl>
                                        <p:attrNameLst>
                                          <p:attrName>ppt_x</p:attrName>
                                        </p:attrNameLst>
                                      </p:cBhvr>
                                      <p:tavLst>
                                        <p:tav tm="0">
                                          <p:val>
                                            <p:strVal val="#ppt_x"/>
                                          </p:val>
                                        </p:tav>
                                        <p:tav tm="100000">
                                          <p:val>
                                            <p:strVal val="#ppt_x"/>
                                          </p:val>
                                        </p:tav>
                                      </p:tavLst>
                                    </p:anim>
                                    <p:anim calcmode="lin" valueType="num">
                                      <p:cBhvr>
                                        <p:cTn id="43" dur="500" fill="hold"/>
                                        <p:tgtEl>
                                          <p:spTgt spid="13382"/>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4" presetClass="entr" presetSubtype="16"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box(in)">
                                      <p:cBhvr>
                                        <p:cTn id="48" dur="500"/>
                                        <p:tgtEl>
                                          <p:spTgt spid="3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38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386"/>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3389"/>
                                        </p:tgtEl>
                                        <p:attrNameLst>
                                          <p:attrName>style.visibility</p:attrName>
                                        </p:attrNameLst>
                                      </p:cBhvr>
                                      <p:to>
                                        <p:strVal val="visible"/>
                                      </p:to>
                                    </p:set>
                                    <p:anim calcmode="lin" valueType="num">
                                      <p:cBhvr>
                                        <p:cTn id="65" dur="500" fill="hold"/>
                                        <p:tgtEl>
                                          <p:spTgt spid="13389"/>
                                        </p:tgtEl>
                                        <p:attrNameLst>
                                          <p:attrName>ppt_x</p:attrName>
                                        </p:attrNameLst>
                                      </p:cBhvr>
                                      <p:tavLst>
                                        <p:tav tm="0">
                                          <p:val>
                                            <p:strVal val="#ppt_x"/>
                                          </p:val>
                                        </p:tav>
                                        <p:tav tm="100000">
                                          <p:val>
                                            <p:strVal val="#ppt_x"/>
                                          </p:val>
                                        </p:tav>
                                      </p:tavLst>
                                    </p:anim>
                                    <p:anim calcmode="lin" valueType="num">
                                      <p:cBhvr>
                                        <p:cTn id="66" dur="500" fill="hold"/>
                                        <p:tgtEl>
                                          <p:spTgt spid="13389"/>
                                        </p:tgtEl>
                                        <p:attrNameLst>
                                          <p:attrName>ppt_y</p:attrName>
                                        </p:attrNameLst>
                                      </p:cBhvr>
                                      <p:tavLst>
                                        <p:tav tm="0">
                                          <p:val>
                                            <p:strVal val="1+#ppt_h/2"/>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nodeType="click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blinds(horizontal)">
                                      <p:cBhvr>
                                        <p:cTn id="71" dur="500"/>
                                        <p:tgtEl>
                                          <p:spTgt spid="31"/>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nodeType="clickEffect">
                                  <p:stCondLst>
                                    <p:cond delay="0"/>
                                  </p:stCondLst>
                                  <p:childTnLst>
                                    <p:set>
                                      <p:cBhvr>
                                        <p:cTn id="75" dur="1" fill="hold">
                                          <p:stCondLst>
                                            <p:cond delay="0"/>
                                          </p:stCondLst>
                                        </p:cTn>
                                        <p:tgtEl>
                                          <p:spTgt spid="27"/>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nodeType="clickEffect">
                                  <p:stCondLst>
                                    <p:cond delay="0"/>
                                  </p:stCondLst>
                                  <p:childTnLst>
                                    <p:set>
                                      <p:cBhvr>
                                        <p:cTn id="79" dur="1" fill="hold">
                                          <p:stCondLst>
                                            <p:cond delay="0"/>
                                          </p:stCondLst>
                                        </p:cTn>
                                        <p:tgtEl>
                                          <p:spTgt spid="26"/>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13397"/>
                                        </p:tgtEl>
                                        <p:attrNameLst>
                                          <p:attrName>style.visibility</p:attrName>
                                        </p:attrNameLst>
                                      </p:cBhvr>
                                      <p:to>
                                        <p:strVal val="visible"/>
                                      </p:to>
                                    </p:set>
                                    <p:anim calcmode="lin" valueType="num">
                                      <p:cBhvr>
                                        <p:cTn id="84" dur="500" fill="hold"/>
                                        <p:tgtEl>
                                          <p:spTgt spid="13397"/>
                                        </p:tgtEl>
                                        <p:attrNameLst>
                                          <p:attrName>ppt_x</p:attrName>
                                        </p:attrNameLst>
                                      </p:cBhvr>
                                      <p:tavLst>
                                        <p:tav tm="0">
                                          <p:val>
                                            <p:strVal val="#ppt_x"/>
                                          </p:val>
                                        </p:tav>
                                        <p:tav tm="100000">
                                          <p:val>
                                            <p:strVal val="#ppt_x"/>
                                          </p:val>
                                        </p:tav>
                                      </p:tavLst>
                                    </p:anim>
                                    <p:anim calcmode="lin" valueType="num">
                                      <p:cBhvr>
                                        <p:cTn id="85" dur="500" fill="hold"/>
                                        <p:tgtEl>
                                          <p:spTgt spid="13397"/>
                                        </p:tgtEl>
                                        <p:attrNameLst>
                                          <p:attrName>ppt_y</p:attrName>
                                        </p:attrNameLst>
                                      </p:cBhvr>
                                      <p:tavLst>
                                        <p:tav tm="0">
                                          <p:val>
                                            <p:strVal val="1+#ppt_h/2"/>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4" presetClass="entr" presetSubtype="16" fill="hold" grpId="0" nodeType="clickEffect">
                                  <p:stCondLst>
                                    <p:cond delay="0"/>
                                  </p:stCondLst>
                                  <p:childTnLst>
                                    <p:set>
                                      <p:cBhvr>
                                        <p:cTn id="89" dur="1" fill="hold">
                                          <p:stCondLst>
                                            <p:cond delay="0"/>
                                          </p:stCondLst>
                                        </p:cTn>
                                        <p:tgtEl>
                                          <p:spTgt spid="13414"/>
                                        </p:tgtEl>
                                        <p:attrNameLst>
                                          <p:attrName>style.visibility</p:attrName>
                                        </p:attrNameLst>
                                      </p:cBhvr>
                                      <p:to>
                                        <p:strVal val="visible"/>
                                      </p:to>
                                    </p:set>
                                    <p:animEffect transition="in" filter="box(in)">
                                      <p:cBhvr>
                                        <p:cTn id="90" dur="500"/>
                                        <p:tgtEl>
                                          <p:spTgt spid="1341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28"/>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3401"/>
                                        </p:tgtEl>
                                        <p:attrNameLst>
                                          <p:attrName>style.visibility</p:attrName>
                                        </p:attrNameLst>
                                      </p:cBhvr>
                                      <p:to>
                                        <p:strVal val="visible"/>
                                      </p:to>
                                    </p:set>
                                    <p:anim calcmode="lin" valueType="num">
                                      <p:cBhvr>
                                        <p:cTn id="99" dur="500" fill="hold"/>
                                        <p:tgtEl>
                                          <p:spTgt spid="13401"/>
                                        </p:tgtEl>
                                        <p:attrNameLst>
                                          <p:attrName>ppt_x</p:attrName>
                                        </p:attrNameLst>
                                      </p:cBhvr>
                                      <p:tavLst>
                                        <p:tav tm="0">
                                          <p:val>
                                            <p:strVal val="#ppt_x"/>
                                          </p:val>
                                        </p:tav>
                                        <p:tav tm="100000">
                                          <p:val>
                                            <p:strVal val="#ppt_x"/>
                                          </p:val>
                                        </p:tav>
                                      </p:tavLst>
                                    </p:anim>
                                    <p:anim calcmode="lin" valueType="num">
                                      <p:cBhvr>
                                        <p:cTn id="100" dur="500" fill="hold"/>
                                        <p:tgtEl>
                                          <p:spTgt spid="134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71" grpId="0"/>
      <p:bldP spid="13382" grpId="0"/>
      <p:bldP spid="13386" grpId="0"/>
      <p:bldP spid="13387" grpId="0"/>
      <p:bldP spid="13389" grpId="0"/>
      <p:bldP spid="13397" grpId="0"/>
      <p:bldP spid="13401" grpId="0"/>
      <p:bldP spid="1341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p:nvPr/>
        </p:nvSpPr>
        <p:spPr>
          <a:xfrm>
            <a:off x="35496" y="44624"/>
            <a:ext cx="6769100" cy="768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4400" b="1" noProof="1" smtClean="0">
                <a:solidFill>
                  <a:srgbClr val="0000FF"/>
                </a:solidFill>
                <a:latin typeface="Times New Roman" panose="02020603050405020304" pitchFamily="18" charset="0"/>
                <a:ea typeface="宋体" panose="02010600030101010101" pitchFamily="2" charset="-122"/>
              </a:rPr>
              <a:t>Dijkstra</a:t>
            </a:r>
            <a:r>
              <a:rPr lang="zh-CN" altLang="en-US" sz="4400" b="1" noProof="1" smtClean="0">
                <a:solidFill>
                  <a:srgbClr val="0000FF"/>
                </a:solidFill>
                <a:latin typeface="Times New Roman" panose="02020603050405020304" pitchFamily="18" charset="0"/>
                <a:ea typeface="宋体" panose="02010600030101010101" pitchFamily="2" charset="-122"/>
              </a:rPr>
              <a:t>算法</a:t>
            </a:r>
            <a:endParaRPr lang="en-US" altLang="zh-CN" sz="4400" b="1" noProof="1">
              <a:solidFill>
                <a:srgbClr val="0000FF"/>
              </a:solidFill>
              <a:latin typeface="Times New Roman" panose="02020603050405020304" pitchFamily="18" charset="0"/>
              <a:ea typeface="宋体" panose="02010600030101010101" pitchFamily="2" charset="-122"/>
            </a:endParaRPr>
          </a:p>
        </p:txBody>
      </p:sp>
      <p:sp>
        <p:nvSpPr>
          <p:cNvPr id="182275" name="Rectangle 4"/>
          <p:cNvSpPr txBox="1"/>
          <p:nvPr/>
        </p:nvSpPr>
        <p:spPr>
          <a:xfrm>
            <a:off x="467544" y="1196752"/>
            <a:ext cx="8229600" cy="45370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5000"/>
              </a:spcBef>
              <a:buFont typeface="Wingdings" panose="05000000000000000000" pitchFamily="2" charset="2"/>
              <a:buNone/>
              <a:defRPr/>
            </a:pPr>
            <a:r>
              <a:rPr lang="en-US" altLang="zh-CN" sz="2000" b="1" noProof="1" smtClean="0">
                <a:latin typeface="Times New Roman" panose="02020603050405020304" pitchFamily="18" charset="0"/>
                <a:ea typeface="宋体" panose="02010600030101010101" pitchFamily="2" charset="-122"/>
              </a:rPr>
              <a:t>void </a:t>
            </a:r>
            <a:r>
              <a:rPr lang="en-US" altLang="zh-CN" sz="2000" noProof="1" smtClean="0">
                <a:latin typeface="Times New Roman" panose="02020603050405020304" pitchFamily="18" charset="0"/>
                <a:ea typeface="宋体" panose="02010600030101010101" pitchFamily="2" charset="-122"/>
              </a:rPr>
              <a:t>ShortestPath (Graph</a:t>
            </a:r>
            <a:r>
              <a:rPr lang="en-US" altLang="zh-CN" sz="2000" b="1" noProof="1" smtClean="0">
                <a:latin typeface="Times New Roman" panose="02020603050405020304" pitchFamily="18" charset="0"/>
                <a:ea typeface="宋体" panose="02010600030101010101" pitchFamily="2" charset="-122"/>
              </a:rPr>
              <a:t>&lt;</a:t>
            </a:r>
            <a:r>
              <a:rPr lang="en-US" altLang="zh-CN" sz="2000" noProof="1" smtClean="0">
                <a:latin typeface="Times New Roman" panose="02020603050405020304" pitchFamily="18" charset="0"/>
                <a:ea typeface="宋体" panose="02010600030101010101" pitchFamily="2" charset="-122"/>
              </a:rPr>
              <a:t>T</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E</a:t>
            </a:r>
            <a:r>
              <a:rPr lang="en-US" altLang="zh-CN" sz="2000" b="1" noProof="1" smtClean="0">
                <a:latin typeface="Times New Roman" panose="02020603050405020304" pitchFamily="18" charset="0"/>
                <a:ea typeface="宋体" panose="02010600030101010101" pitchFamily="2" charset="-122"/>
              </a:rPr>
              <a:t>&gt;&amp; </a:t>
            </a:r>
            <a:r>
              <a:rPr lang="en-US" altLang="zh-CN" sz="2000" noProof="1" smtClean="0">
                <a:latin typeface="Times New Roman" panose="02020603050405020304" pitchFamily="18" charset="0"/>
                <a:ea typeface="宋体" panose="02010600030101010101" pitchFamily="2" charset="-122"/>
              </a:rPr>
              <a:t>G</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T v</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E dist[]</a:t>
            </a:r>
            <a:r>
              <a:rPr lang="en-US" altLang="zh-CN" sz="2000" b="1" noProof="1" smtClean="0">
                <a:latin typeface="Times New Roman" panose="02020603050405020304" pitchFamily="18" charset="0"/>
                <a:ea typeface="宋体" panose="02010600030101010101" pitchFamily="2" charset="-122"/>
              </a:rPr>
              <a:t>, int </a:t>
            </a:r>
            <a:r>
              <a:rPr lang="en-US" altLang="zh-CN" sz="2000" noProof="1" smtClean="0">
                <a:latin typeface="Times New Roman" panose="02020603050405020304" pitchFamily="18" charset="0"/>
                <a:ea typeface="宋体" panose="02010600030101010101" pitchFamily="2" charset="-122"/>
              </a:rPr>
              <a:t>path[])</a:t>
            </a:r>
            <a:r>
              <a:rPr lang="en-US" altLang="zh-CN" sz="2000" b="1" noProof="1" smtClean="0">
                <a:latin typeface="Times New Roman" panose="02020603050405020304" pitchFamily="18" charset="0"/>
                <a:ea typeface="宋体" panose="02010600030101010101" pitchFamily="2" charset="-122"/>
              </a:rPr>
              <a:t> {</a:t>
            </a:r>
          </a:p>
          <a:p>
            <a:pPr>
              <a:spcBef>
                <a:spcPct val="5000"/>
              </a:spcBef>
              <a:buFont typeface="Wingdings" panose="05000000000000000000" pitchFamily="2" charset="2"/>
              <a:buNone/>
              <a:defRPr/>
            </a:pP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//Graph</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是一个带权有向图。</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dist[j], 0≤j&lt;n, </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是当前求到的从顶点</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到顶点</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的</a:t>
            </a:r>
            <a:endPar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noProof="1" smtClean="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noProof="1" smtClean="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最</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短路径长度</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path[j], 0≤j&lt;n, </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存放求到的最短路径。</a:t>
            </a:r>
          </a:p>
          <a:p>
            <a:pPr>
              <a:spcBef>
                <a:spcPct val="5000"/>
              </a:spcBef>
              <a:buFont typeface="Wingdings" panose="05000000000000000000" pitchFamily="2" charset="2"/>
              <a:buNone/>
              <a:defRPr/>
            </a:pPr>
            <a:r>
              <a:rPr lang="zh-CN" altLang="en-US" sz="2000" b="1" noProof="1" smtClean="0">
                <a:latin typeface="Times New Roman" panose="02020603050405020304" pitchFamily="18" charset="0"/>
                <a:ea typeface="宋体" panose="02010600030101010101" pitchFamily="2" charset="-122"/>
              </a:rPr>
              <a:t>    </a:t>
            </a:r>
            <a:r>
              <a:rPr lang="en-US" altLang="zh-CN" sz="2000" b="1" noProof="1" smtClean="0">
                <a:latin typeface="Times New Roman" panose="02020603050405020304" pitchFamily="18" charset="0"/>
                <a:ea typeface="宋体" panose="02010600030101010101" pitchFamily="2" charset="-122"/>
              </a:rPr>
              <a:t>int </a:t>
            </a:r>
            <a:r>
              <a:rPr lang="en-US" altLang="zh-CN" sz="2000" noProof="1" smtClean="0">
                <a:latin typeface="Times New Roman" panose="02020603050405020304" pitchFamily="18" charset="0"/>
                <a:ea typeface="宋体" panose="02010600030101010101" pitchFamily="2" charset="-122"/>
              </a:rPr>
              <a:t>n = G.NumberOfVertices()</a:t>
            </a:r>
            <a:r>
              <a:rPr lang="en-US" altLang="zh-CN" sz="2000" b="1" noProof="1" smtClean="0">
                <a:latin typeface="Times New Roman" panose="02020603050405020304" pitchFamily="18" charset="0"/>
                <a:ea typeface="宋体" panose="02010600030101010101" pitchFamily="2" charset="-122"/>
              </a:rPr>
              <a:t>;</a:t>
            </a:r>
          </a:p>
          <a:p>
            <a:pPr>
              <a:spcBef>
                <a:spcPct val="5000"/>
              </a:spcBef>
              <a:buNone/>
              <a:defRPr/>
            </a:pPr>
            <a:r>
              <a:rPr lang="en-US" altLang="zh-CN" sz="2000" b="1" noProof="1" smtClean="0">
                <a:latin typeface="Times New Roman" panose="02020603050405020304" pitchFamily="18" charset="0"/>
                <a:ea typeface="宋体" panose="02010600030101010101" pitchFamily="2" charset="-122"/>
              </a:rPr>
              <a:t>    bool *</a:t>
            </a:r>
            <a:r>
              <a:rPr lang="en-US" altLang="zh-CN" sz="2000" noProof="1" smtClean="0">
                <a:latin typeface="Times New Roman" panose="02020603050405020304" pitchFamily="18" charset="0"/>
                <a:ea typeface="宋体" panose="02010600030101010101" pitchFamily="2" charset="-122"/>
              </a:rPr>
              <a:t>S =</a:t>
            </a:r>
            <a:r>
              <a:rPr lang="en-US" altLang="zh-CN" sz="2000" b="1" noProof="1" smtClean="0">
                <a:latin typeface="Times New Roman" panose="02020603050405020304" pitchFamily="18" charset="0"/>
                <a:ea typeface="宋体" panose="02010600030101010101" pitchFamily="2" charset="-122"/>
              </a:rPr>
              <a:t> new bool</a:t>
            </a:r>
            <a:r>
              <a:rPr lang="en-US" altLang="zh-CN" sz="2000" noProof="1" smtClean="0">
                <a:latin typeface="Times New Roman" panose="02020603050405020304" pitchFamily="18" charset="0"/>
                <a:ea typeface="宋体" panose="02010600030101010101" pitchFamily="2" charset="-122"/>
              </a:rPr>
              <a:t>[n]</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最短路径顶点集</a:t>
            </a:r>
          </a:p>
          <a:p>
            <a:pPr>
              <a:spcBef>
                <a:spcPct val="5000"/>
              </a:spcBef>
              <a:buFont typeface="Wingdings" panose="05000000000000000000" pitchFamily="2" charset="2"/>
              <a:buNone/>
              <a:defRPr/>
            </a:pPr>
            <a:r>
              <a:rPr lang="zh-CN" altLang="en-US" sz="2000" b="1" noProof="1" smtClean="0">
                <a:latin typeface="Times New Roman" panose="02020603050405020304" pitchFamily="18" charset="0"/>
                <a:ea typeface="宋体" panose="02010600030101010101" pitchFamily="2" charset="-122"/>
              </a:rPr>
              <a:t>    </a:t>
            </a:r>
            <a:r>
              <a:rPr lang="en-US" altLang="zh-CN" sz="2000" b="1" noProof="1" smtClean="0">
                <a:latin typeface="Times New Roman" panose="02020603050405020304" pitchFamily="18" charset="0"/>
                <a:ea typeface="宋体" panose="02010600030101010101" pitchFamily="2" charset="-122"/>
              </a:rPr>
              <a:t>int </a:t>
            </a:r>
            <a:r>
              <a:rPr lang="en-US" altLang="zh-CN" sz="2000" noProof="1" smtClean="0">
                <a:latin typeface="Times New Roman" panose="02020603050405020304" pitchFamily="18" charset="0"/>
                <a:ea typeface="宋体" panose="02010600030101010101" pitchFamily="2" charset="-122"/>
              </a:rPr>
              <a:t>i</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j</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k</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E w</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min</a:t>
            </a:r>
            <a:r>
              <a:rPr lang="en-US" altLang="zh-CN" sz="2000" b="1" noProof="1" smtClean="0">
                <a:latin typeface="Times New Roman" panose="02020603050405020304" pitchFamily="18" charset="0"/>
                <a:ea typeface="宋体" panose="02010600030101010101" pitchFamily="2" charset="-122"/>
              </a:rPr>
              <a:t>;</a:t>
            </a:r>
          </a:p>
          <a:p>
            <a:pPr>
              <a:spcBef>
                <a:spcPct val="5000"/>
              </a:spcBef>
              <a:buFont typeface="Wingdings" panose="05000000000000000000" pitchFamily="2" charset="2"/>
              <a:buNone/>
              <a:defRPr/>
            </a:pPr>
            <a:r>
              <a:rPr lang="en-US" altLang="zh-CN" sz="2000" b="1" noProof="1" smtClean="0">
                <a:latin typeface="Times New Roman" panose="02020603050405020304" pitchFamily="18" charset="0"/>
                <a:ea typeface="宋体" panose="02010600030101010101" pitchFamily="2" charset="-122"/>
              </a:rPr>
              <a:t>    for </a:t>
            </a:r>
            <a:r>
              <a:rPr lang="en-US" altLang="zh-CN" sz="2000" noProof="1" smtClean="0">
                <a:latin typeface="Times New Roman" panose="02020603050405020304" pitchFamily="18" charset="0"/>
                <a:ea typeface="宋体" panose="02010600030101010101" pitchFamily="2" charset="-122"/>
              </a:rPr>
              <a:t>(i = 0</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i</a:t>
            </a:r>
            <a:r>
              <a:rPr lang="en-US" altLang="zh-CN" sz="2000" b="1" noProof="1" smtClean="0">
                <a:latin typeface="Times New Roman" panose="02020603050405020304" pitchFamily="18" charset="0"/>
                <a:ea typeface="宋体" panose="02010600030101010101" pitchFamily="2" charset="-122"/>
              </a:rPr>
              <a:t> &lt; </a:t>
            </a:r>
            <a:r>
              <a:rPr lang="en-US" altLang="zh-CN" sz="2000" noProof="1" smtClean="0">
                <a:latin typeface="Times New Roman" panose="02020603050405020304" pitchFamily="18" charset="0"/>
                <a:ea typeface="宋体" panose="02010600030101010101" pitchFamily="2" charset="-122"/>
              </a:rPr>
              <a:t>n</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i++)</a:t>
            </a:r>
            <a:r>
              <a:rPr lang="en-US" altLang="zh-CN" sz="2000" b="1" noProof="1" smtClean="0">
                <a:latin typeface="Times New Roman" panose="02020603050405020304" pitchFamily="18" charset="0"/>
                <a:ea typeface="宋体" panose="02010600030101010101" pitchFamily="2" charset="-122"/>
              </a:rPr>
              <a:t> {</a:t>
            </a:r>
          </a:p>
          <a:p>
            <a:pPr>
              <a:spcBef>
                <a:spcPct val="5000"/>
              </a:spcBef>
              <a:buFont typeface="Wingdings" panose="05000000000000000000" pitchFamily="2" charset="2"/>
              <a:buNone/>
              <a:defRPr/>
            </a:pP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dist[i] = G.getWeight(v</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i)</a:t>
            </a:r>
            <a:r>
              <a:rPr lang="en-US" altLang="zh-CN" sz="2000" b="1" noProof="1" smtClean="0">
                <a:latin typeface="Times New Roman" panose="02020603050405020304" pitchFamily="18" charset="0"/>
                <a:ea typeface="宋体" panose="02010600030101010101" pitchFamily="2" charset="-122"/>
              </a:rPr>
              <a:t>; </a:t>
            </a:r>
          </a:p>
          <a:p>
            <a:pPr>
              <a:lnSpc>
                <a:spcPct val="105000"/>
              </a:lnSpc>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S[</a:t>
            </a:r>
            <a:r>
              <a:rPr lang="en-US" altLang="zh-CN" sz="2000" dirty="0" err="1" smtClean="0">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false</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v</a:t>
            </a:r>
            <a:r>
              <a:rPr lang="en-US" altLang="zh-CN" sz="2000" b="1" dirty="0">
                <a:latin typeface="Times New Roman" panose="02020603050405020304" pitchFamily="18" charset="0"/>
                <a:ea typeface="隶书" panose="02010509060101010101" pitchFamily="49" charset="-122"/>
              </a:rPr>
              <a:t> &amp;&amp; </a:t>
            </a:r>
            <a:r>
              <a:rPr lang="en-US" altLang="zh-CN" sz="2000" dirty="0" err="1">
                <a:latin typeface="Times New Roman" panose="02020603050405020304" pitchFamily="18" charset="0"/>
                <a:ea typeface="隶书" panose="02010509060101010101" pitchFamily="49" charset="-122"/>
              </a:rPr>
              <a:t>dist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&lt; </a:t>
            </a:r>
            <a:r>
              <a:rPr lang="en-US" altLang="zh-CN" sz="2000" dirty="0" err="1">
                <a:latin typeface="Times New Roman" panose="02020603050405020304" pitchFamily="18" charset="0"/>
                <a:ea typeface="隶书" panose="02010509060101010101" pitchFamily="49" charset="-122"/>
              </a:rPr>
              <a:t>maxValue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path[</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v</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else </a:t>
            </a:r>
            <a:r>
              <a:rPr lang="en-US" altLang="zh-CN" sz="2000" dirty="0">
                <a:latin typeface="Times New Roman" panose="02020603050405020304" pitchFamily="18" charset="0"/>
                <a:ea typeface="隶书" panose="02010509060101010101" pitchFamily="49" charset="-122"/>
              </a:rPr>
              <a:t>path[</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None/>
              <a:defRPr/>
            </a:pPr>
            <a:r>
              <a:rPr lang="en-US" altLang="zh-CN" sz="2000" b="1" dirty="0">
                <a:latin typeface="Times New Roman" panose="02020603050405020304" pitchFamily="18" charset="0"/>
                <a:ea typeface="隶书" panose="02010509060101010101" pitchFamily="49" charset="-122"/>
              </a:rPr>
              <a:t>    </a:t>
            </a:r>
            <a:endParaRPr lang="en-US" altLang="zh-CN" sz="2000" b="1" noProof="1">
              <a:latin typeface="Times New Roman" panose="02020603050405020304" pitchFamily="18" charset="0"/>
              <a:ea typeface="宋体" panose="02010600030101010101" pitchFamily="2" charset="-122"/>
            </a:endParaRPr>
          </a:p>
        </p:txBody>
      </p:sp>
      <p:sp>
        <p:nvSpPr>
          <p:cNvPr id="6" name="Rectangle 5"/>
          <p:cNvSpPr txBox="1"/>
          <p:nvPr/>
        </p:nvSpPr>
        <p:spPr>
          <a:xfrm>
            <a:off x="5292080" y="4761718"/>
            <a:ext cx="3851920" cy="1979649"/>
          </a:xfrm>
          <a:prstGeom prst="rect">
            <a:avLst/>
          </a:prstGeom>
          <a:ln/>
        </p:spPr>
        <p:style>
          <a:lnRef idx="2">
            <a:schemeClr val="accent2"/>
          </a:lnRef>
          <a:fillRef idx="1">
            <a:schemeClr val="lt1"/>
          </a:fillRef>
          <a:effectRef idx="0">
            <a:schemeClr val="accent2"/>
          </a:effectRef>
          <a:fontRef idx="minor">
            <a:schemeClr val="dk1"/>
          </a:fontRef>
        </p:style>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gn="just">
              <a:spcBef>
                <a:spcPct val="0"/>
              </a:spcBef>
              <a:buClr>
                <a:srgbClr val="000000"/>
              </a:buClr>
              <a:buFont typeface="Arial" panose="020B0604020202020204" pitchFamily="34" charset="0"/>
              <a:buNone/>
              <a:defRPr/>
            </a:pPr>
            <a:r>
              <a:rPr lang="en-US" altLang="zh-CN" sz="1400" b="1" noProof="1" smtClean="0">
                <a:latin typeface="Times New Roman" panose="02020603050405020304" pitchFamily="18" charset="0"/>
                <a:ea typeface="宋体" panose="02010600030101010101" pitchFamily="2" charset="-122"/>
              </a:rPr>
              <a:t>(1) </a:t>
            </a:r>
            <a:r>
              <a:rPr lang="zh-CN" altLang="en-US" sz="1400" b="1" noProof="1" smtClean="0">
                <a:latin typeface="Times New Roman" panose="02020603050405020304" pitchFamily="18" charset="0"/>
                <a:ea typeface="宋体" panose="02010600030101010101" pitchFamily="2" charset="-122"/>
              </a:rPr>
              <a:t>引入</a:t>
            </a:r>
            <a:r>
              <a:rPr lang="zh-CN" altLang="en-US" sz="1400" b="1" noProof="1">
                <a:latin typeface="Times New Roman" panose="02020603050405020304" pitchFamily="18" charset="0"/>
                <a:ea typeface="宋体" panose="02010600030101010101" pitchFamily="2" charset="-122"/>
              </a:rPr>
              <a:t>一维数组</a:t>
            </a:r>
            <a:r>
              <a:rPr lang="en-US" altLang="zh-CN" sz="1400" b="1" noProof="1">
                <a:solidFill>
                  <a:srgbClr val="FF0000"/>
                </a:solidFill>
                <a:latin typeface="Times New Roman" panose="02020603050405020304" pitchFamily="18" charset="0"/>
                <a:ea typeface="宋体" panose="02010600030101010101" pitchFamily="2" charset="-122"/>
              </a:rPr>
              <a:t>dist[j]</a:t>
            </a:r>
            <a:r>
              <a:rPr lang="en-US" altLang="zh-CN" sz="1400" b="1" noProof="1">
                <a:latin typeface="Times New Roman" panose="02020603050405020304" pitchFamily="18" charset="0"/>
                <a:ea typeface="宋体" panose="02010600030101010101" pitchFamily="2" charset="-122"/>
              </a:rPr>
              <a:t>(0 ≤ j&lt;n) </a:t>
            </a:r>
            <a:r>
              <a:rPr lang="zh-CN" altLang="en-US" sz="1400" b="1" noProof="1">
                <a:latin typeface="Times New Roman" panose="02020603050405020304" pitchFamily="18" charset="0"/>
                <a:ea typeface="宋体" panose="02010600030101010101" pitchFamily="2" charset="-122"/>
              </a:rPr>
              <a:t>存放</a:t>
            </a:r>
            <a:r>
              <a:rPr lang="zh-CN" altLang="en-US" sz="1400" b="1" noProof="1">
                <a:solidFill>
                  <a:srgbClr val="FF0000"/>
                </a:solidFill>
                <a:latin typeface="Times New Roman" panose="02020603050405020304" pitchFamily="18" charset="0"/>
                <a:ea typeface="宋体" panose="02010600030101010101" pitchFamily="2" charset="-122"/>
              </a:rPr>
              <a:t>当前求出的</a:t>
            </a:r>
            <a:r>
              <a:rPr lang="zh-CN" altLang="en-US" sz="1400" b="1" noProof="1">
                <a:latin typeface="Times New Roman" panose="02020603050405020304" pitchFamily="18" charset="0"/>
                <a:ea typeface="宋体" panose="02010600030101010101" pitchFamily="2" charset="-122"/>
              </a:rPr>
              <a:t>从源点</a:t>
            </a:r>
            <a:r>
              <a:rPr lang="en-US" altLang="zh-CN" sz="1400" b="1" noProof="1">
                <a:solidFill>
                  <a:srgbClr val="FF0000"/>
                </a:solidFill>
                <a:latin typeface="Times New Roman" panose="02020603050405020304" pitchFamily="18" charset="0"/>
                <a:ea typeface="宋体" panose="02010600030101010101" pitchFamily="2" charset="-122"/>
              </a:rPr>
              <a:t>v</a:t>
            </a:r>
            <a:r>
              <a:rPr lang="zh-CN" altLang="en-US" sz="1400" b="1" noProof="1">
                <a:solidFill>
                  <a:srgbClr val="FF0000"/>
                </a:solidFill>
                <a:latin typeface="Times New Roman" panose="02020603050405020304" pitchFamily="18" charset="0"/>
                <a:ea typeface="宋体" panose="02010600030101010101" pitchFamily="2" charset="-122"/>
              </a:rPr>
              <a:t>到终点</a:t>
            </a:r>
            <a:r>
              <a:rPr lang="en-US" altLang="zh-CN" sz="1400" b="1" noProof="1">
                <a:solidFill>
                  <a:srgbClr val="FF0000"/>
                </a:solidFill>
                <a:latin typeface="Times New Roman" panose="02020603050405020304" pitchFamily="18" charset="0"/>
                <a:ea typeface="宋体" panose="02010600030101010101" pitchFamily="2" charset="-122"/>
              </a:rPr>
              <a:t>v</a:t>
            </a:r>
            <a:r>
              <a:rPr lang="en-US" altLang="zh-CN" sz="1400" b="1" baseline="-30000" noProof="1">
                <a:solidFill>
                  <a:srgbClr val="FF0000"/>
                </a:solidFill>
                <a:latin typeface="Times New Roman" panose="02020603050405020304" pitchFamily="18" charset="0"/>
                <a:ea typeface="宋体" panose="02010600030101010101" pitchFamily="2" charset="-122"/>
              </a:rPr>
              <a:t>j</a:t>
            </a:r>
            <a:r>
              <a:rPr lang="zh-CN" altLang="en-US" sz="1400" b="1" noProof="1">
                <a:latin typeface="Times New Roman" panose="02020603050405020304" pitchFamily="18" charset="0"/>
                <a:ea typeface="宋体" panose="02010600030101010101" pitchFamily="2" charset="-122"/>
              </a:rPr>
              <a:t>的最短路径距离。初始，</a:t>
            </a:r>
            <a:r>
              <a:rPr lang="en-US" altLang="zh-CN" sz="1400" b="1" noProof="1">
                <a:latin typeface="Times New Roman" panose="02020603050405020304" pitchFamily="18" charset="0"/>
                <a:ea typeface="宋体" panose="02010600030101010101" pitchFamily="2" charset="-122"/>
              </a:rPr>
              <a:t>dist[i]=G.GetWeight(v,i)</a:t>
            </a:r>
            <a:r>
              <a:rPr lang="zh-CN" altLang="en-US" sz="1400" b="1" noProof="1" smtClean="0">
                <a:latin typeface="Times New Roman" panose="02020603050405020304" pitchFamily="18" charset="0"/>
                <a:ea typeface="宋体" panose="02010600030101010101" pitchFamily="2" charset="-122"/>
              </a:rPr>
              <a:t>。</a:t>
            </a:r>
            <a:endParaRPr lang="en-US" altLang="zh-CN" sz="1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en-US" altLang="zh-CN" sz="1400" b="1" noProof="1">
                <a:latin typeface="Times New Roman" panose="02020603050405020304" pitchFamily="18" charset="0"/>
                <a:ea typeface="宋体" panose="02010600030101010101" pitchFamily="2" charset="-122"/>
              </a:rPr>
              <a:t>(2) </a:t>
            </a:r>
            <a:r>
              <a:rPr lang="zh-CN" altLang="en-US" sz="1400" b="1" noProof="1">
                <a:latin typeface="Times New Roman" panose="02020603050405020304" pitchFamily="18" charset="0"/>
                <a:ea typeface="宋体" panose="02010600030101010101" pitchFamily="2" charset="-122"/>
              </a:rPr>
              <a:t>引入一维数组</a:t>
            </a:r>
            <a:r>
              <a:rPr lang="en-US" altLang="zh-CN" sz="1400" b="1" noProof="1">
                <a:solidFill>
                  <a:srgbClr val="FF0000"/>
                </a:solidFill>
                <a:latin typeface="Times New Roman" panose="02020603050405020304" pitchFamily="18" charset="0"/>
                <a:ea typeface="宋体" panose="02010600030101010101" pitchFamily="2" charset="-122"/>
              </a:rPr>
              <a:t>path[i]</a:t>
            </a:r>
            <a:r>
              <a:rPr lang="en-US" altLang="zh-CN" sz="1400" b="1" noProof="1">
                <a:latin typeface="Times New Roman" panose="02020603050405020304" pitchFamily="18" charset="0"/>
                <a:ea typeface="宋体" panose="02010600030101010101" pitchFamily="2" charset="-122"/>
              </a:rPr>
              <a:t>(0 ≤ i&lt;n)</a:t>
            </a:r>
            <a:r>
              <a:rPr lang="zh-CN" altLang="en-US" sz="1400" b="1" noProof="1">
                <a:latin typeface="Times New Roman" panose="02020603050405020304" pitchFamily="18" charset="0"/>
                <a:ea typeface="宋体" panose="02010600030101010101" pitchFamily="2" charset="-122"/>
              </a:rPr>
              <a:t>存放从</a:t>
            </a:r>
            <a:r>
              <a:rPr lang="zh-CN" altLang="en-US" sz="1400" b="1" noProof="1">
                <a:solidFill>
                  <a:srgbClr val="FF0000"/>
                </a:solidFill>
                <a:latin typeface="Times New Roman" panose="02020603050405020304" pitchFamily="18" charset="0"/>
                <a:ea typeface="宋体" panose="02010600030101010101" pitchFamily="2" charset="-122"/>
              </a:rPr>
              <a:t>源点</a:t>
            </a:r>
            <a:r>
              <a:rPr lang="en-US" altLang="zh-CN" sz="1400" b="1" noProof="1">
                <a:solidFill>
                  <a:srgbClr val="FF0000"/>
                </a:solidFill>
                <a:latin typeface="Times New Roman" panose="02020603050405020304" pitchFamily="18" charset="0"/>
                <a:ea typeface="宋体" panose="02010600030101010101" pitchFamily="2" charset="-122"/>
              </a:rPr>
              <a:t>v</a:t>
            </a:r>
            <a:r>
              <a:rPr lang="zh-CN" altLang="en-US" sz="1400" b="1" noProof="1">
                <a:solidFill>
                  <a:srgbClr val="FF0000"/>
                </a:solidFill>
                <a:latin typeface="Times New Roman" panose="02020603050405020304" pitchFamily="18" charset="0"/>
                <a:ea typeface="宋体" panose="02010600030101010101" pitchFamily="2" charset="-122"/>
              </a:rPr>
              <a:t>到各终点</a:t>
            </a:r>
            <a:r>
              <a:rPr lang="en-US" altLang="zh-CN" sz="1400" b="1" noProof="1">
                <a:solidFill>
                  <a:srgbClr val="FF0000"/>
                </a:solidFill>
                <a:latin typeface="Times New Roman" panose="02020603050405020304" pitchFamily="18" charset="0"/>
                <a:ea typeface="宋体" panose="02010600030101010101" pitchFamily="2" charset="-122"/>
              </a:rPr>
              <a:t>v</a:t>
            </a:r>
            <a:r>
              <a:rPr lang="en-US" altLang="zh-CN" sz="1400" b="1" baseline="-25000" noProof="1">
                <a:solidFill>
                  <a:srgbClr val="FF0000"/>
                </a:solidFill>
                <a:latin typeface="Times New Roman" panose="02020603050405020304" pitchFamily="18" charset="0"/>
                <a:ea typeface="宋体" panose="02010600030101010101" pitchFamily="2" charset="-122"/>
              </a:rPr>
              <a:t>i</a:t>
            </a:r>
            <a:r>
              <a:rPr lang="zh-CN" altLang="en-US" sz="1400" b="1" noProof="1">
                <a:solidFill>
                  <a:srgbClr val="FF0000"/>
                </a:solidFill>
                <a:latin typeface="Times New Roman" panose="02020603050405020304" pitchFamily="18" charset="0"/>
                <a:ea typeface="宋体" panose="02010600030101010101" pitchFamily="2" charset="-122"/>
              </a:rPr>
              <a:t>的最短路径上</a:t>
            </a:r>
            <a:r>
              <a:rPr lang="en-US" altLang="zh-CN" sz="1400" b="1" noProof="1">
                <a:latin typeface="Times New Roman" panose="02020603050405020304" pitchFamily="18" charset="0"/>
                <a:ea typeface="宋体" panose="02010600030101010101" pitchFamily="2" charset="-122"/>
              </a:rPr>
              <a:t> </a:t>
            </a:r>
            <a:r>
              <a:rPr lang="en-US" altLang="zh-CN" sz="1400" b="1" noProof="1">
                <a:solidFill>
                  <a:srgbClr val="FF0000"/>
                </a:solidFill>
                <a:latin typeface="Times New Roman" panose="02020603050405020304" pitchFamily="18" charset="0"/>
                <a:ea typeface="宋体" panose="02010600030101010101" pitchFamily="2" charset="-122"/>
              </a:rPr>
              <a:t>v</a:t>
            </a:r>
            <a:r>
              <a:rPr lang="en-US" altLang="zh-CN" sz="1400" b="1" baseline="-30000" noProof="1">
                <a:solidFill>
                  <a:srgbClr val="FF0000"/>
                </a:solidFill>
                <a:latin typeface="Times New Roman" panose="02020603050405020304" pitchFamily="18" charset="0"/>
                <a:ea typeface="宋体" panose="02010600030101010101" pitchFamily="2" charset="-122"/>
              </a:rPr>
              <a:t>i</a:t>
            </a:r>
            <a:r>
              <a:rPr lang="zh-CN" altLang="en-US" sz="1400" b="1" noProof="1">
                <a:solidFill>
                  <a:srgbClr val="FF0000"/>
                </a:solidFill>
                <a:latin typeface="Times New Roman" panose="02020603050405020304" pitchFamily="18" charset="0"/>
                <a:ea typeface="宋体" panose="02010600030101010101" pitchFamily="2" charset="-122"/>
              </a:rPr>
              <a:t>的直接前驱结点下标</a:t>
            </a:r>
            <a:r>
              <a:rPr lang="zh-CN" altLang="en-US" sz="1400" b="1" noProof="1">
                <a:latin typeface="Times New Roman" panose="02020603050405020304" pitchFamily="18" charset="0"/>
                <a:ea typeface="宋体" panose="02010600030101010101" pitchFamily="2" charset="-122"/>
              </a:rPr>
              <a:t>。若从</a:t>
            </a:r>
            <a:r>
              <a:rPr lang="en-US" altLang="zh-CN" sz="1400" b="1" noProof="1">
                <a:latin typeface="Times New Roman" panose="02020603050405020304" pitchFamily="18" charset="0"/>
                <a:ea typeface="宋体" panose="02010600030101010101" pitchFamily="2" charset="-122"/>
              </a:rPr>
              <a:t>v</a:t>
            </a:r>
            <a:r>
              <a:rPr lang="zh-CN" altLang="en-US" sz="1400" b="1" noProof="1">
                <a:latin typeface="Times New Roman" panose="02020603050405020304" pitchFamily="18" charset="0"/>
                <a:ea typeface="宋体" panose="02010600030101010101" pitchFamily="2" charset="-122"/>
              </a:rPr>
              <a:t>到</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latin typeface="Times New Roman" panose="02020603050405020304" pitchFamily="18" charset="0"/>
                <a:ea typeface="宋体" panose="02010600030101010101" pitchFamily="2" charset="-122"/>
              </a:rPr>
              <a:t>无路径，则</a:t>
            </a:r>
            <a:r>
              <a:rPr lang="en-US" altLang="zh-CN" sz="1400" b="1" noProof="1">
                <a:latin typeface="Times New Roman" panose="02020603050405020304" pitchFamily="18" charset="0"/>
                <a:ea typeface="宋体" panose="02010600030101010101" pitchFamily="2" charset="-122"/>
              </a:rPr>
              <a:t>path[i]=</a:t>
            </a:r>
            <a:r>
              <a:rPr lang="zh-CN" altLang="en-US" sz="1400" b="1" noProof="1">
                <a:latin typeface="Times New Roman" panose="02020603050405020304" pitchFamily="18" charset="0"/>
                <a:ea typeface="宋体" panose="02010600030101010101" pitchFamily="2" charset="-122"/>
              </a:rPr>
              <a:t>-</a:t>
            </a:r>
            <a:r>
              <a:rPr lang="en-US" altLang="zh-CN" sz="1400" b="1" noProof="1">
                <a:latin typeface="Times New Roman" panose="02020603050405020304" pitchFamily="18" charset="0"/>
                <a:ea typeface="宋体" panose="02010600030101010101" pitchFamily="2" charset="-122"/>
              </a:rPr>
              <a:t>1</a:t>
            </a:r>
            <a:r>
              <a:rPr lang="zh-CN" altLang="en-US" sz="1400" b="1" noProof="1" smtClean="0">
                <a:latin typeface="Times New Roman" panose="02020603050405020304" pitchFamily="18" charset="0"/>
                <a:ea typeface="宋体" panose="02010600030101010101" pitchFamily="2" charset="-122"/>
              </a:rPr>
              <a:t>。</a:t>
            </a:r>
            <a:endParaRPr lang="en-US" altLang="zh-CN" sz="1400" b="1" noProof="1">
              <a:latin typeface="Times New Roman" panose="02020603050405020304" pitchFamily="18" charset="0"/>
              <a:ea typeface="宋体" panose="02010600030101010101" pitchFamily="2" charset="-122"/>
            </a:endParaRPr>
          </a:p>
          <a:p>
            <a:pPr algn="just">
              <a:spcBef>
                <a:spcPct val="0"/>
              </a:spcBef>
              <a:buClr>
                <a:srgbClr val="000000"/>
              </a:buClr>
              <a:buFont typeface="Arial" panose="020B0604020202020204" pitchFamily="34" charset="0"/>
              <a:buNone/>
              <a:defRPr/>
            </a:pPr>
            <a:r>
              <a:rPr lang="en-US" altLang="zh-CN" sz="1400" b="1" noProof="1">
                <a:latin typeface="Times New Roman" panose="02020603050405020304" pitchFamily="18" charset="0"/>
                <a:ea typeface="宋体" panose="02010600030101010101" pitchFamily="2" charset="-122"/>
              </a:rPr>
              <a:t>(3) </a:t>
            </a:r>
            <a:r>
              <a:rPr lang="zh-CN" altLang="en-US" sz="1400" b="1" noProof="1">
                <a:latin typeface="Times New Roman" panose="02020603050405020304" pitchFamily="18" charset="0"/>
                <a:ea typeface="宋体" panose="02010600030101010101" pitchFamily="2" charset="-122"/>
              </a:rPr>
              <a:t>引入一维数组</a:t>
            </a:r>
            <a:r>
              <a:rPr lang="en-US" altLang="zh-CN" sz="1400" b="1" noProof="1">
                <a:solidFill>
                  <a:srgbClr val="FF0000"/>
                </a:solidFill>
                <a:latin typeface="Times New Roman" panose="02020603050405020304" pitchFamily="18" charset="0"/>
                <a:ea typeface="宋体" panose="02010600030101010101" pitchFamily="2" charset="-122"/>
              </a:rPr>
              <a:t>S[i]</a:t>
            </a:r>
            <a:r>
              <a:rPr lang="en-US" altLang="zh-CN" sz="1400" b="1" noProof="1">
                <a:latin typeface="Times New Roman" panose="02020603050405020304" pitchFamily="18" charset="0"/>
                <a:ea typeface="宋体" panose="02010600030101010101" pitchFamily="2" charset="-122"/>
              </a:rPr>
              <a:t>(0≤ i&lt;n)</a:t>
            </a:r>
            <a:r>
              <a:rPr lang="zh-CN" altLang="en-US" sz="1400" b="1" noProof="1">
                <a:latin typeface="Times New Roman" panose="02020603050405020304" pitchFamily="18" charset="0"/>
                <a:ea typeface="宋体" panose="02010600030101010101" pitchFamily="2" charset="-122"/>
              </a:rPr>
              <a:t>存放顶点</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solidFill>
                  <a:srgbClr val="FF0000"/>
                </a:solidFill>
                <a:latin typeface="Times New Roman" panose="02020603050405020304" pitchFamily="18" charset="0"/>
                <a:ea typeface="宋体" panose="02010600030101010101" pitchFamily="2" charset="-122"/>
              </a:rPr>
              <a:t>是否</a:t>
            </a:r>
            <a:r>
              <a:rPr lang="zh-CN" altLang="en-US" sz="1400" b="1" noProof="1">
                <a:solidFill>
                  <a:schemeClr val="hlink"/>
                </a:solidFill>
                <a:latin typeface="Times New Roman" panose="02020603050405020304" pitchFamily="18" charset="0"/>
                <a:ea typeface="宋体" panose="02010600030101010101" pitchFamily="2" charset="-122"/>
              </a:rPr>
              <a:t>已求得最短路径</a:t>
            </a:r>
            <a:r>
              <a:rPr lang="zh-CN" altLang="en-US" sz="1400" b="1" noProof="1">
                <a:latin typeface="Times New Roman" panose="02020603050405020304" pitchFamily="18" charset="0"/>
                <a:ea typeface="宋体" panose="02010600030101010101" pitchFamily="2" charset="-122"/>
              </a:rPr>
              <a:t>，</a:t>
            </a:r>
            <a:r>
              <a:rPr lang="en-US" altLang="zh-CN" sz="1400" b="1" noProof="1">
                <a:latin typeface="Times New Roman" panose="02020603050405020304" pitchFamily="18" charset="0"/>
                <a:ea typeface="宋体" panose="02010600030101010101" pitchFamily="2" charset="-122"/>
              </a:rPr>
              <a:t>S[i]=false</a:t>
            </a:r>
            <a:r>
              <a:rPr lang="zh-CN" altLang="en-US" sz="1400" b="1" noProof="1">
                <a:latin typeface="Times New Roman" panose="02020603050405020304" pitchFamily="18" charset="0"/>
                <a:ea typeface="宋体" panose="02010600030101010101" pitchFamily="2" charset="-122"/>
              </a:rPr>
              <a:t>表示</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latin typeface="Times New Roman" panose="02020603050405020304" pitchFamily="18" charset="0"/>
                <a:ea typeface="宋体" panose="02010600030101010101" pitchFamily="2" charset="-122"/>
              </a:rPr>
              <a:t>未求得最短路径；</a:t>
            </a:r>
            <a:r>
              <a:rPr lang="en-US" altLang="zh-CN" sz="1400" b="1" noProof="1">
                <a:latin typeface="Times New Roman" panose="02020603050405020304" pitchFamily="18" charset="0"/>
                <a:ea typeface="宋体" panose="02010600030101010101" pitchFamily="2" charset="-122"/>
              </a:rPr>
              <a:t>S[i]=true</a:t>
            </a:r>
            <a:r>
              <a:rPr lang="zh-CN" altLang="en-US" sz="1400" b="1" noProof="1">
                <a:latin typeface="Times New Roman" panose="02020603050405020304" pitchFamily="18" charset="0"/>
                <a:ea typeface="宋体" panose="02010600030101010101" pitchFamily="2" charset="-122"/>
              </a:rPr>
              <a:t>表示</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latin typeface="Times New Roman" panose="02020603050405020304" pitchFamily="18" charset="0"/>
                <a:ea typeface="宋体" panose="02010600030101010101" pitchFamily="2" charset="-122"/>
              </a:rPr>
              <a:t>已求得最短路径。</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p:nvPr/>
        </p:nvSpPr>
        <p:spPr>
          <a:xfrm>
            <a:off x="107950" y="139700"/>
            <a:ext cx="6769100" cy="768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4400" b="1" noProof="1" smtClean="0">
                <a:solidFill>
                  <a:srgbClr val="0000FF"/>
                </a:solidFill>
                <a:latin typeface="Times New Roman" panose="02020603050405020304" pitchFamily="18" charset="0"/>
                <a:ea typeface="宋体" panose="02010600030101010101" pitchFamily="2" charset="-122"/>
              </a:rPr>
              <a:t>Dijkstra</a:t>
            </a:r>
            <a:r>
              <a:rPr lang="zh-CN" altLang="en-US" sz="4400" b="1" noProof="1">
                <a:solidFill>
                  <a:srgbClr val="0000FF"/>
                </a:solidFill>
                <a:latin typeface="Times New Roman" panose="02020603050405020304" pitchFamily="18" charset="0"/>
                <a:ea typeface="宋体" panose="02010600030101010101" pitchFamily="2" charset="-122"/>
              </a:rPr>
              <a:t>算法（续</a:t>
            </a:r>
            <a:r>
              <a:rPr lang="zh-CN" altLang="en-US" sz="4400" b="1" noProof="1" smtClean="0">
                <a:solidFill>
                  <a:srgbClr val="0000FF"/>
                </a:solidFill>
                <a:latin typeface="Times New Roman" panose="02020603050405020304" pitchFamily="18" charset="0"/>
                <a:ea typeface="宋体" panose="02010600030101010101" pitchFamily="2" charset="-122"/>
              </a:rPr>
              <a:t>）</a:t>
            </a:r>
            <a:endParaRPr lang="zh-CN" altLang="en-US" sz="4400" b="1" noProof="1">
              <a:solidFill>
                <a:srgbClr val="0000FF"/>
              </a:solidFill>
              <a:latin typeface="Times New Roman" panose="02020603050405020304" pitchFamily="18" charset="0"/>
              <a:ea typeface="宋体" panose="02010600030101010101" pitchFamily="2" charset="-122"/>
            </a:endParaRPr>
          </a:p>
        </p:txBody>
      </p:sp>
      <p:sp>
        <p:nvSpPr>
          <p:cNvPr id="183299" name="Rectangle 3"/>
          <p:cNvSpPr txBox="1"/>
          <p:nvPr/>
        </p:nvSpPr>
        <p:spPr>
          <a:xfrm>
            <a:off x="611188" y="903288"/>
            <a:ext cx="8229600" cy="5868987"/>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Clr>
                <a:schemeClr val="folHlink"/>
              </a:buClr>
              <a:buSzPct val="60000"/>
              <a:buFont typeface="Wingdings" panose="05000000000000000000" pitchFamily="2" charset="2"/>
              <a:buNone/>
              <a:defRPr/>
            </a:pPr>
            <a:endParaRPr lang="en-US" altLang="zh-CN" sz="2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
        <p:nvSpPr>
          <p:cNvPr id="2" name="矩形 1"/>
          <p:cNvSpPr/>
          <p:nvPr/>
        </p:nvSpPr>
        <p:spPr>
          <a:xfrm>
            <a:off x="323528" y="1196454"/>
            <a:ext cx="8712968" cy="5616922"/>
          </a:xfrm>
          <a:prstGeom prst="rect">
            <a:avLst/>
          </a:prstGeom>
        </p:spPr>
        <p:txBody>
          <a:bodyPr wrap="square">
            <a:spAutoFit/>
          </a:bodyPr>
          <a:lstStyle/>
          <a:p>
            <a:pPr>
              <a:lnSpc>
                <a:spcPct val="105000"/>
              </a:lnSpc>
              <a:spcBef>
                <a:spcPct val="5000"/>
              </a:spcBef>
              <a:buNone/>
              <a:defRPr/>
            </a:pPr>
            <a:r>
              <a:rPr lang="en-US" altLang="zh-CN" sz="2000"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S[v</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true</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顶点</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加入顶点集合</a:t>
            </a:r>
          </a:p>
          <a:p>
            <a:pPr>
              <a:lnSpc>
                <a:spcPct val="105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for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&lt;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n</a:t>
            </a:r>
            <a:r>
              <a:rPr lang="en-US" altLang="zh-CN" sz="2000" dirty="0">
                <a:effectLst>
                  <a:outerShdw blurRad="38100" dist="38100" dir="2700000" algn="tl">
                    <a:srgbClr val="000000">
                      <a:alpha val="43137"/>
                    </a:srgbClr>
                  </a:outerShdw>
                </a:effectLst>
                <a:latin typeface="Courier New" panose="02070309020205020404" pitchFamily="49" charset="0"/>
                <a:ea typeface="隶书" panose="02010509060101010101" pitchFamily="49" charset="-122"/>
              </a:rPr>
              <a: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1</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求解各顶点最短路径</a:t>
            </a:r>
          </a:p>
          <a:p>
            <a:pPr>
              <a:lnSpc>
                <a:spcPct val="105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min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maxValue</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 = v</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endPar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endParaRPr>
          </a:p>
          <a:p>
            <a:pPr>
              <a:lnSpc>
                <a:spcPct val="105000"/>
              </a:lnSpc>
              <a:spcBef>
                <a:spcPct val="5000"/>
              </a:spcBef>
              <a:buNone/>
              <a:defRPr/>
            </a:pP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for </a:t>
            </a:r>
            <a:r>
              <a:rPr lang="en-US" altLang="zh-CN" sz="2000"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 = 0</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&lt; </a:t>
            </a:r>
            <a:r>
              <a:rPr lang="en-US" altLang="zh-CN" sz="2000"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n</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05000"/>
              </a:lnSpc>
              <a:spcBef>
                <a:spcPct val="5000"/>
              </a:spcBef>
              <a:buNone/>
              <a:defRPr/>
            </a:pP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if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S[j]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&amp;&amp;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&lt; min) 		</a:t>
            </a:r>
            <a:r>
              <a:rPr lang="en-US" altLang="zh-CN"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选不在</a:t>
            </a:r>
            <a:r>
              <a:rPr lang="en-US" altLang="zh-CN"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中具有最短路径的顶点</a:t>
            </a:r>
            <a:r>
              <a:rPr lang="en-US" altLang="zh-CN"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a:t>
            </a:r>
          </a:p>
          <a:p>
            <a:pPr>
              <a:lnSpc>
                <a:spcPct val="105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 = 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min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p>
          <a:p>
            <a:pPr>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S[u</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true</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将顶点</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加入集合</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for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 &lt; n</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修改</a:t>
            </a:r>
          </a:p>
          <a:p>
            <a:pPr>
              <a:lnSpc>
                <a:spcPct val="110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w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G.GetWeight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if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&amp;&amp;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&lt;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maxValue</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&amp;&amp; </a:t>
            </a:r>
            <a:r>
              <a:rPr lang="en-US" altLang="zh-CN" sz="2000" dirty="0" err="1"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]+w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&lt;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b="1" dirty="0" smtClean="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顶点</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未加入</a:t>
            </a:r>
            <a:r>
              <a:rPr lang="en-US" altLang="zh-CN" sz="2000" b="1" i="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[u]+w</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path[k</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u</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修改到</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的最短路径</a:t>
            </a:r>
          </a:p>
          <a:p>
            <a:pPr>
              <a:lnSpc>
                <a:spcPct val="110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endParaRPr lang="en-US" altLang="zh-CN" sz="2000" b="1" noProof="1">
              <a:effectLst>
                <a:outerShdw blurRad="38100" dist="38100" dir="2700000" algn="tl">
                  <a:srgbClr val="000000">
                    <a:alpha val="43137"/>
                  </a:srgbClr>
                </a:outerShdw>
              </a:effectLst>
              <a:latin typeface="Times New Roman" panose="02020603050405020304" pitchFamily="18" charset="0"/>
            </a:endParaRPr>
          </a:p>
        </p:txBody>
      </p:sp>
      <p:sp>
        <p:nvSpPr>
          <p:cNvPr id="14" name="椭圆 13"/>
          <p:cNvSpPr/>
          <p:nvPr/>
        </p:nvSpPr>
        <p:spPr bwMode="auto">
          <a:xfrm>
            <a:off x="6025373" y="6091100"/>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pPr>
            <a:r>
              <a:rPr kumimoji="1" lang="en-US" altLang="zh-CN" b="1" dirty="0">
                <a:solidFill>
                  <a:schemeClr val="tx1"/>
                </a:solidFill>
                <a:latin typeface="Tahoma" panose="020B0604030504040204" pitchFamily="34" charset="0"/>
                <a:ea typeface="黑体" panose="02010609060101010101" pitchFamily="49" charset="-122"/>
              </a:rPr>
              <a:t>k</a:t>
            </a:r>
            <a:endParaRPr kumimoji="1" lang="zh-CN" altLang="en-US" b="1" i="0" u="none" strike="noStrike" cap="none" normalizeH="0" baseline="0" dirty="0" smtClean="0">
              <a:ln>
                <a:noFill/>
              </a:ln>
              <a:solidFill>
                <a:schemeClr val="tx1"/>
              </a:solidFill>
              <a:effectLst/>
              <a:latin typeface="Tahoma" panose="020B0604030504040204" pitchFamily="34" charset="0"/>
              <a:ea typeface="黑体" panose="02010609060101010101" pitchFamily="49" charset="-122"/>
            </a:endParaRPr>
          </a:p>
        </p:txBody>
      </p:sp>
      <p:sp>
        <p:nvSpPr>
          <p:cNvPr id="15" name="椭圆 14"/>
          <p:cNvSpPr/>
          <p:nvPr/>
        </p:nvSpPr>
        <p:spPr bwMode="auto">
          <a:xfrm>
            <a:off x="7446465" y="6091100"/>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pPr>
            <a:r>
              <a:rPr kumimoji="1" lang="en-US" altLang="zh-CN" b="1" dirty="0">
                <a:solidFill>
                  <a:schemeClr val="tx1"/>
                </a:solidFill>
                <a:latin typeface="Tahoma" panose="020B0604030504040204" pitchFamily="34" charset="0"/>
                <a:ea typeface="黑体" panose="02010609060101010101" pitchFamily="49" charset="-122"/>
              </a:rPr>
              <a:t>u</a:t>
            </a:r>
            <a:endParaRPr kumimoji="1" lang="zh-CN" altLang="en-US" b="1" i="0" u="none" strike="noStrike" cap="none" normalizeH="0" baseline="0" dirty="0" smtClean="0">
              <a:ln>
                <a:noFill/>
              </a:ln>
              <a:solidFill>
                <a:schemeClr val="tx1"/>
              </a:solidFill>
              <a:effectLst/>
              <a:latin typeface="Tahoma" panose="020B0604030504040204" pitchFamily="34" charset="0"/>
              <a:ea typeface="黑体" panose="02010609060101010101" pitchFamily="49" charset="-122"/>
            </a:endParaRPr>
          </a:p>
        </p:txBody>
      </p:sp>
      <p:sp>
        <p:nvSpPr>
          <p:cNvPr id="16" name="椭圆 15"/>
          <p:cNvSpPr/>
          <p:nvPr/>
        </p:nvSpPr>
        <p:spPr bwMode="auto">
          <a:xfrm>
            <a:off x="6745453" y="5371020"/>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pPr>
            <a:r>
              <a:rPr kumimoji="1" lang="en-US" altLang="zh-CN" b="1" dirty="0">
                <a:solidFill>
                  <a:schemeClr val="tx1"/>
                </a:solidFill>
                <a:latin typeface="Tahoma" panose="020B0604030504040204" pitchFamily="34" charset="0"/>
                <a:ea typeface="黑体" panose="02010609060101010101" pitchFamily="49" charset="-122"/>
              </a:rPr>
              <a:t>v</a:t>
            </a:r>
            <a:endParaRPr kumimoji="1" lang="zh-CN" altLang="en-US" b="1" i="0" u="none" strike="noStrike" cap="none" normalizeH="0" baseline="0" dirty="0" smtClean="0">
              <a:ln>
                <a:noFill/>
              </a:ln>
              <a:solidFill>
                <a:schemeClr val="tx1"/>
              </a:solidFill>
              <a:effectLst/>
              <a:latin typeface="Tahoma" panose="020B0604030504040204" pitchFamily="34" charset="0"/>
              <a:ea typeface="黑体" panose="02010609060101010101" pitchFamily="49" charset="-122"/>
            </a:endParaRPr>
          </a:p>
        </p:txBody>
      </p:sp>
      <p:cxnSp>
        <p:nvCxnSpPr>
          <p:cNvPr id="17" name="直接箭头连接符 16"/>
          <p:cNvCxnSpPr>
            <a:stCxn id="14" idx="7"/>
            <a:endCxn id="16" idx="3"/>
          </p:cNvCxnSpPr>
          <p:nvPr/>
        </p:nvCxnSpPr>
        <p:spPr bwMode="auto">
          <a:xfrm flipV="1">
            <a:off x="6332686" y="5678333"/>
            <a:ext cx="465494" cy="4654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直接箭头连接符 17"/>
          <p:cNvCxnSpPr>
            <a:stCxn id="14" idx="6"/>
            <a:endCxn id="15" idx="2"/>
          </p:cNvCxnSpPr>
          <p:nvPr/>
        </p:nvCxnSpPr>
        <p:spPr bwMode="auto">
          <a:xfrm>
            <a:off x="6385413" y="6271120"/>
            <a:ext cx="1061052" cy="0"/>
          </a:xfrm>
          <a:prstGeom prst="straightConnector1">
            <a:avLst/>
          </a:prstGeom>
          <a:ln>
            <a:solidFill>
              <a:srgbClr val="FF3300"/>
            </a:solidFill>
            <a:tailEnd type="triangle"/>
          </a:ln>
        </p:spPr>
        <p:style>
          <a:lnRef idx="3">
            <a:schemeClr val="dk1"/>
          </a:lnRef>
          <a:fillRef idx="0">
            <a:schemeClr val="dk1"/>
          </a:fillRef>
          <a:effectRef idx="2">
            <a:schemeClr val="dk1"/>
          </a:effectRef>
          <a:fontRef idx="minor">
            <a:schemeClr val="tx1"/>
          </a:fontRef>
        </p:style>
      </p:cxnSp>
      <p:cxnSp>
        <p:nvCxnSpPr>
          <p:cNvPr id="19" name="直接箭头连接符 18"/>
          <p:cNvCxnSpPr>
            <a:stCxn id="15" idx="0"/>
          </p:cNvCxnSpPr>
          <p:nvPr/>
        </p:nvCxnSpPr>
        <p:spPr bwMode="auto">
          <a:xfrm flipH="1" flipV="1">
            <a:off x="7033485" y="5678333"/>
            <a:ext cx="593000" cy="412767"/>
          </a:xfrm>
          <a:prstGeom prst="straightConnector1">
            <a:avLst/>
          </a:prstGeom>
          <a:ln>
            <a:solidFill>
              <a:srgbClr val="FF3300"/>
            </a:solidFill>
            <a:tailEnd type="triangle"/>
          </a:ln>
        </p:spPr>
        <p:style>
          <a:lnRef idx="3">
            <a:schemeClr val="dk1"/>
          </a:lnRef>
          <a:fillRef idx="0">
            <a:schemeClr val="dk1"/>
          </a:fillRef>
          <a:effectRef idx="2">
            <a:schemeClr val="dk1"/>
          </a:effectRef>
          <a:fontRef idx="minor">
            <a:schemeClr val="tx1"/>
          </a:fontRef>
        </p:style>
      </p:cxnSp>
      <p:sp>
        <p:nvSpPr>
          <p:cNvPr id="20" name="矩形 19"/>
          <p:cNvSpPr/>
          <p:nvPr/>
        </p:nvSpPr>
        <p:spPr>
          <a:xfrm>
            <a:off x="5844499" y="5587044"/>
            <a:ext cx="756938" cy="338554"/>
          </a:xfrm>
          <a:prstGeom prst="rect">
            <a:avLst/>
          </a:prstGeom>
        </p:spPr>
        <p:txBody>
          <a:bodyPr wrap="none">
            <a:spAutoFit/>
          </a:bodyPr>
          <a:lstStyle/>
          <a:p>
            <a:r>
              <a:rPr kumimoji="1" lang="en-US" altLang="zh-CN" sz="1600" b="1" dirty="0" err="1" smtClean="0">
                <a:latin typeface="Times New Roman" panose="02020603050405020304" pitchFamily="18" charset="0"/>
              </a:rPr>
              <a:t>dist</a:t>
            </a:r>
            <a:r>
              <a:rPr kumimoji="1" lang="en-US" altLang="zh-CN" sz="1600" b="1" dirty="0" smtClean="0">
                <a:latin typeface="Times New Roman" panose="02020603050405020304" pitchFamily="18" charset="0"/>
              </a:rPr>
              <a:t>[k]</a:t>
            </a:r>
            <a:endParaRPr lang="zh-CN" altLang="en-US" sz="1600" dirty="0"/>
          </a:p>
        </p:txBody>
      </p:sp>
      <p:sp>
        <p:nvSpPr>
          <p:cNvPr id="21" name="矩形 20"/>
          <p:cNvSpPr/>
          <p:nvPr/>
        </p:nvSpPr>
        <p:spPr>
          <a:xfrm>
            <a:off x="7274525" y="5552028"/>
            <a:ext cx="825867" cy="369332"/>
          </a:xfrm>
          <a:prstGeom prst="rect">
            <a:avLst/>
          </a:prstGeom>
        </p:spPr>
        <p:txBody>
          <a:bodyPr wrap="none">
            <a:spAutoFit/>
          </a:bodyPr>
          <a:lstStyle/>
          <a:p>
            <a:r>
              <a:rPr kumimoji="1" lang="en-US" altLang="zh-CN" sz="1800" b="1" dirty="0" err="1" smtClean="0">
                <a:solidFill>
                  <a:srgbClr val="FF3300"/>
                </a:solidFill>
                <a:latin typeface="Times New Roman" panose="02020603050405020304" pitchFamily="18" charset="0"/>
              </a:rPr>
              <a:t>dist</a:t>
            </a:r>
            <a:r>
              <a:rPr kumimoji="1" lang="en-US" altLang="zh-CN" sz="1800" b="1" dirty="0" smtClean="0">
                <a:solidFill>
                  <a:srgbClr val="FF3300"/>
                </a:solidFill>
                <a:latin typeface="Times New Roman" panose="02020603050405020304" pitchFamily="18" charset="0"/>
              </a:rPr>
              <a:t>[u]</a:t>
            </a:r>
            <a:endParaRPr lang="zh-CN" altLang="en-US" sz="1800" dirty="0">
              <a:solidFill>
                <a:srgbClr val="FF3300"/>
              </a:solidFill>
            </a:endParaRPr>
          </a:p>
        </p:txBody>
      </p:sp>
      <p:sp>
        <p:nvSpPr>
          <p:cNvPr id="22" name="矩形 21"/>
          <p:cNvSpPr/>
          <p:nvPr/>
        </p:nvSpPr>
        <p:spPr>
          <a:xfrm>
            <a:off x="6168374" y="6361583"/>
            <a:ext cx="1558183" cy="307777"/>
          </a:xfrm>
          <a:prstGeom prst="rect">
            <a:avLst/>
          </a:prstGeom>
        </p:spPr>
        <p:txBody>
          <a:bodyPr wrap="none">
            <a:spAutoFit/>
          </a:bodyPr>
          <a:lstStyle/>
          <a:p>
            <a:r>
              <a:rPr kumimoji="1" lang="en-US" altLang="zh-CN" sz="1400" b="1" dirty="0" err="1">
                <a:solidFill>
                  <a:srgbClr val="FF0000"/>
                </a:solidFill>
                <a:latin typeface="Times New Roman" panose="02020603050405020304" pitchFamily="18" charset="0"/>
              </a:rPr>
              <a:t>G.GetWeight</a:t>
            </a:r>
            <a:r>
              <a:rPr kumimoji="1" lang="en-US" altLang="zh-CN" sz="1400" b="1" dirty="0">
                <a:solidFill>
                  <a:srgbClr val="FF0000"/>
                </a:solidFill>
                <a:latin typeface="Times New Roman" panose="02020603050405020304" pitchFamily="18" charset="0"/>
              </a:rPr>
              <a:t>(</a:t>
            </a:r>
            <a:r>
              <a:rPr kumimoji="1" lang="en-US" altLang="zh-CN" sz="1400" b="1" dirty="0" err="1">
                <a:solidFill>
                  <a:srgbClr val="FF0000"/>
                </a:solidFill>
                <a:latin typeface="Times New Roman" panose="02020603050405020304" pitchFamily="18" charset="0"/>
              </a:rPr>
              <a:t>u,k</a:t>
            </a:r>
            <a:r>
              <a:rPr kumimoji="1" lang="en-US" altLang="zh-CN" sz="1400" b="1" dirty="0">
                <a:solidFill>
                  <a:srgbClr val="FF0000"/>
                </a:solidFill>
                <a:latin typeface="Times New Roman" panose="02020603050405020304" pitchFamily="18" charset="0"/>
              </a:rPr>
              <a:t>)</a:t>
            </a:r>
            <a:endParaRPr lang="zh-CN" altLang="en-US" sz="1400"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idx="4294967295"/>
          </p:nvPr>
        </p:nvSpPr>
        <p:spPr>
          <a:xfrm>
            <a:off x="179512" y="116632"/>
            <a:ext cx="7793037" cy="707802"/>
          </a:xfrm>
        </p:spPr>
        <p:txBody>
          <a:bodyPr/>
          <a:lstStyle/>
          <a:p>
            <a:pPr eaLnBrk="1" hangingPunct="1"/>
            <a:r>
              <a:rPr lang="en-US" altLang="zh-CN" b="1" dirty="0" err="1" smtClean="0">
                <a:solidFill>
                  <a:srgbClr val="0000FF"/>
                </a:solidFill>
                <a:latin typeface="Times New Roman" panose="02020603050405020304" pitchFamily="18" charset="0"/>
                <a:cs typeface="Times New Roman" panose="02020603050405020304" pitchFamily="18" charset="0"/>
              </a:rPr>
              <a:t>Dijkstra</a:t>
            </a:r>
            <a:r>
              <a:rPr lang="zh-CN" altLang="en-US" b="1" dirty="0" smtClean="0">
                <a:solidFill>
                  <a:srgbClr val="0000FF"/>
                </a:solidFill>
                <a:latin typeface="Times New Roman" panose="02020603050405020304" pitchFamily="18" charset="0"/>
                <a:cs typeface="Times New Roman" panose="02020603050405020304" pitchFamily="18" charset="0"/>
              </a:rPr>
              <a:t>算法</a:t>
            </a:r>
            <a:r>
              <a:rPr lang="zh-CN" altLang="en-US" b="1" dirty="0" smtClean="0">
                <a:solidFill>
                  <a:srgbClr val="0000FF"/>
                </a:solidFill>
              </a:rPr>
              <a:t>时间复杂度分析</a:t>
            </a:r>
          </a:p>
        </p:txBody>
      </p:sp>
      <p:sp>
        <p:nvSpPr>
          <p:cNvPr id="195587" name="Rectangle 3"/>
          <p:cNvSpPr>
            <a:spLocks noGrp="1" noChangeArrowheads="1"/>
          </p:cNvSpPr>
          <p:nvPr>
            <p:ph type="body" idx="4294967295"/>
          </p:nvPr>
        </p:nvSpPr>
        <p:spPr>
          <a:xfrm>
            <a:off x="611560" y="1628800"/>
            <a:ext cx="7772400" cy="4114800"/>
          </a:xfrm>
        </p:spPr>
        <p:txBody>
          <a:bodyPr/>
          <a:lstStyle/>
          <a:p>
            <a:pPr eaLnBrk="1" hangingPunct="1">
              <a:defRPr/>
            </a:pPr>
            <a:r>
              <a:rPr kumimoji="1" lang="zh-CN" altLang="en-US" sz="2800" b="1" dirty="0" smtClean="0">
                <a:latin typeface="Times New Roman" panose="02020603050405020304" pitchFamily="18" charset="0"/>
                <a:cs typeface="Times New Roman" panose="02020603050405020304" pitchFamily="18" charset="0"/>
              </a:rPr>
              <a:t>扫描</a:t>
            </a:r>
            <a:r>
              <a:rPr kumimoji="1" lang="en-US" altLang="zh-CN" sz="2800" b="1" dirty="0" smtClean="0">
                <a:latin typeface="Times New Roman" panose="02020603050405020304" pitchFamily="18" charset="0"/>
                <a:cs typeface="Times New Roman" panose="02020603050405020304" pitchFamily="18" charset="0"/>
              </a:rPr>
              <a:t>distance</a:t>
            </a:r>
            <a:r>
              <a:rPr kumimoji="1" lang="zh-CN" altLang="en-US" sz="2800" b="1" dirty="0" smtClean="0">
                <a:latin typeface="Times New Roman" panose="02020603050405020304" pitchFamily="18" charset="0"/>
                <a:cs typeface="Times New Roman" panose="02020603050405020304" pitchFamily="18" charset="0"/>
              </a:rPr>
              <a:t>数组依次比较</a:t>
            </a:r>
            <a:endParaRPr kumimoji="1" lang="en-US" altLang="zh-CN" sz="2800" b="1" dirty="0" smtClean="0">
              <a:latin typeface="Times New Roman" panose="02020603050405020304" pitchFamily="18" charset="0"/>
              <a:cs typeface="Times New Roman" panose="02020603050405020304" pitchFamily="18" charset="0"/>
            </a:endParaRPr>
          </a:p>
          <a:p>
            <a:pPr eaLnBrk="1" hangingPunct="1">
              <a:defRPr/>
            </a:pPr>
            <a:endParaRPr kumimoji="1" lang="zh-CN" altLang="en-US" sz="2800" b="1" dirty="0" smtClean="0">
              <a:latin typeface="Times New Roman" panose="02020603050405020304" pitchFamily="18" charset="0"/>
              <a:cs typeface="Times New Roman" panose="02020603050405020304" pitchFamily="18" charset="0"/>
            </a:endParaRPr>
          </a:p>
          <a:p>
            <a:pPr eaLnBrk="1" hangingPunct="1">
              <a:defRPr/>
            </a:pPr>
            <a:r>
              <a:rPr kumimoji="1" lang="zh-CN" altLang="en-US" sz="2800" b="1" dirty="0" smtClean="0">
                <a:latin typeface="Times New Roman" panose="02020603050405020304" pitchFamily="18" charset="0"/>
                <a:cs typeface="Times New Roman" panose="02020603050405020304" pitchFamily="18" charset="0"/>
              </a:rPr>
              <a:t>因为每次扫描最小距离需要进行</a:t>
            </a:r>
            <a:r>
              <a:rPr kumimoji="1" lang="en-US" altLang="zh-CN" sz="2800" b="1" dirty="0" smtClean="0">
                <a:latin typeface="Times New Roman" panose="02020603050405020304" pitchFamily="18" charset="0"/>
                <a:cs typeface="Times New Roman" panose="02020603050405020304" pitchFamily="18" charset="0"/>
              </a:rPr>
              <a:t>n</a:t>
            </a:r>
            <a:r>
              <a:rPr kumimoji="1" lang="zh-CN" altLang="en-US" sz="2800" b="1" dirty="0" smtClean="0">
                <a:latin typeface="Times New Roman" panose="02020603050405020304" pitchFamily="18" charset="0"/>
                <a:cs typeface="Times New Roman" panose="02020603050405020304" pitchFamily="18" charset="0"/>
              </a:rPr>
              <a:t>次，而在更新</a:t>
            </a:r>
            <a:r>
              <a:rPr kumimoji="1" lang="en-US" altLang="zh-CN" sz="2800" b="1" dirty="0" smtClean="0">
                <a:latin typeface="Times New Roman" panose="02020603050405020304" pitchFamily="18" charset="0"/>
                <a:cs typeface="Times New Roman" panose="02020603050405020304" pitchFamily="18" charset="0"/>
              </a:rPr>
              <a:t>distance</a:t>
            </a:r>
            <a:r>
              <a:rPr kumimoji="1" lang="zh-CN" altLang="en-US" sz="2800" b="1" dirty="0" smtClean="0">
                <a:latin typeface="Times New Roman" panose="02020603050405020304" pitchFamily="18" charset="0"/>
                <a:cs typeface="Times New Roman" panose="02020603050405020304" pitchFamily="18" charset="0"/>
              </a:rPr>
              <a:t>值处总共扫描</a:t>
            </a:r>
            <a:r>
              <a:rPr kumimoji="1" lang="en-US" altLang="zh-CN" sz="2800" b="1" dirty="0" smtClean="0">
                <a:latin typeface="Times New Roman" panose="02020603050405020304" pitchFamily="18" charset="0"/>
                <a:cs typeface="Times New Roman" panose="02020603050405020304" pitchFamily="18" charset="0"/>
              </a:rPr>
              <a:t>e</a:t>
            </a:r>
            <a:r>
              <a:rPr kumimoji="1" lang="zh-CN" altLang="en-US" sz="2800" b="1" dirty="0" smtClean="0">
                <a:latin typeface="Times New Roman" panose="02020603050405020304" pitchFamily="18" charset="0"/>
                <a:cs typeface="Times New Roman" panose="02020603050405020304" pitchFamily="18" charset="0"/>
              </a:rPr>
              <a:t>次，所以本方法的总时间代价为</a:t>
            </a:r>
            <a:r>
              <a:rPr kumimoji="1" lang="en-US" altLang="zh-CN" sz="2800" b="1" dirty="0" smtClean="0">
                <a:latin typeface="Times New Roman" panose="02020603050405020304" pitchFamily="18" charset="0"/>
                <a:cs typeface="Times New Roman" panose="02020603050405020304" pitchFamily="18" charset="0"/>
              </a:rPr>
              <a:t>O(n</a:t>
            </a:r>
            <a:r>
              <a:rPr kumimoji="1" lang="en-US" altLang="zh-CN" sz="2800" b="1" baseline="30000" dirty="0" smtClean="0">
                <a:latin typeface="Times New Roman" panose="02020603050405020304" pitchFamily="18" charset="0"/>
                <a:cs typeface="Times New Roman" panose="02020603050405020304" pitchFamily="18" charset="0"/>
              </a:rPr>
              <a:t>2</a:t>
            </a:r>
            <a:r>
              <a:rPr kumimoji="1" lang="en-US" altLang="zh-CN" sz="2800" b="1" dirty="0" smtClean="0">
                <a:latin typeface="Times New Roman" panose="02020603050405020304" pitchFamily="18" charset="0"/>
                <a:cs typeface="Times New Roman" panose="02020603050405020304" pitchFamily="18" charset="0"/>
              </a:rPr>
              <a:t> + e) = O(n</a:t>
            </a:r>
            <a:r>
              <a:rPr kumimoji="1" lang="en-US" altLang="zh-CN" sz="2800" b="1" baseline="30000" dirty="0" smtClean="0">
                <a:latin typeface="Times New Roman" panose="02020603050405020304" pitchFamily="18" charset="0"/>
                <a:cs typeface="Times New Roman" panose="02020603050405020304" pitchFamily="18" charset="0"/>
              </a:rPr>
              <a:t>2</a:t>
            </a:r>
            <a:r>
              <a:rPr kumimoji="1" lang="en-US" altLang="zh-CN" sz="2800" b="1" dirty="0" smtClean="0">
                <a:latin typeface="Times New Roman" panose="02020603050405020304" pitchFamily="18" charset="0"/>
                <a:cs typeface="Times New Roman" panose="02020603050405020304" pitchFamily="18" charset="0"/>
              </a:rPr>
              <a:t>)</a:t>
            </a:r>
            <a:r>
              <a:rPr kumimoji="1" lang="zh-CN" altLang="en-US" sz="2800" b="1" dirty="0" smtClean="0">
                <a:latin typeface="Times New Roman" panose="02020603050405020304" pitchFamily="18" charset="0"/>
                <a:cs typeface="Times New Roman" panose="02020603050405020304" pitchFamily="18" charset="0"/>
              </a:rPr>
              <a:t>，因为</a:t>
            </a:r>
            <a:r>
              <a:rPr kumimoji="1" lang="en-US" altLang="zh-CN" sz="2800" b="1" dirty="0" smtClean="0">
                <a:latin typeface="Times New Roman" panose="02020603050405020304" pitchFamily="18" charset="0"/>
                <a:cs typeface="Times New Roman" panose="02020603050405020304" pitchFamily="18" charset="0"/>
              </a:rPr>
              <a:t>e</a:t>
            </a:r>
            <a:r>
              <a:rPr kumimoji="1" lang="zh-CN" altLang="en-US" sz="2800" b="1" dirty="0" smtClean="0">
                <a:latin typeface="Times New Roman" panose="02020603050405020304" pitchFamily="18" charset="0"/>
                <a:cs typeface="Times New Roman" panose="02020603050405020304" pitchFamily="18" charset="0"/>
              </a:rPr>
              <a:t>在</a:t>
            </a:r>
            <a:r>
              <a:rPr kumimoji="1" lang="en-US" altLang="zh-CN" sz="2800" b="1" dirty="0" smtClean="0">
                <a:latin typeface="Times New Roman" panose="02020603050405020304" pitchFamily="18" charset="0"/>
                <a:cs typeface="Times New Roman" panose="02020603050405020304" pitchFamily="18" charset="0"/>
              </a:rPr>
              <a:t>O(n</a:t>
            </a:r>
            <a:r>
              <a:rPr kumimoji="1" lang="en-US" altLang="zh-CN" sz="2800" b="1" baseline="30000" dirty="0" smtClean="0">
                <a:latin typeface="Times New Roman" panose="02020603050405020304" pitchFamily="18" charset="0"/>
                <a:cs typeface="Times New Roman" panose="02020603050405020304" pitchFamily="18" charset="0"/>
              </a:rPr>
              <a:t>2</a:t>
            </a:r>
            <a:r>
              <a:rPr kumimoji="1" lang="en-US" altLang="zh-CN" sz="2800" b="1" dirty="0" smtClean="0">
                <a:latin typeface="Times New Roman" panose="02020603050405020304" pitchFamily="18" charset="0"/>
                <a:cs typeface="Times New Roman" panose="02020603050405020304" pitchFamily="18" charset="0"/>
              </a:rPr>
              <a:t>)</a:t>
            </a:r>
            <a:r>
              <a:rPr kumimoji="1" lang="zh-CN" altLang="en-US" sz="2800" b="1" dirty="0" smtClean="0">
                <a:latin typeface="Times New Roman" panose="02020603050405020304" pitchFamily="18" charset="0"/>
                <a:cs typeface="Times New Roman" panose="02020603050405020304" pitchFamily="18" charset="0"/>
              </a:rPr>
              <a:t>中</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79512" y="44624"/>
            <a:ext cx="7793037" cy="926976"/>
          </a:xfrm>
        </p:spPr>
        <p:txBody>
          <a:bodyPr>
            <a:normAutofit fontScale="90000"/>
          </a:bodyPr>
          <a:lstStyle/>
          <a:p>
            <a:pPr eaLnBrk="1" hangingPunct="1">
              <a:defRPr/>
            </a:pPr>
            <a:r>
              <a:rPr kumimoji="1" lang="en-US" altLang="zh-CN" sz="3200" b="1" dirty="0">
                <a:solidFill>
                  <a:srgbClr val="0000FF"/>
                </a:solidFill>
                <a:latin typeface="Times New Roman" panose="02020603050405020304" pitchFamily="18" charset="0"/>
                <a:cs typeface="Times New Roman" panose="02020603050405020304" pitchFamily="18" charset="0"/>
              </a:rPr>
              <a:t>8</a:t>
            </a:r>
            <a:r>
              <a:rPr kumimoji="1" lang="en-US" altLang="zh-CN" sz="3200" b="1" dirty="0" smtClean="0">
                <a:solidFill>
                  <a:srgbClr val="0000FF"/>
                </a:solidFill>
                <a:latin typeface="Times New Roman" panose="02020603050405020304" pitchFamily="18" charset="0"/>
                <a:cs typeface="Times New Roman" panose="02020603050405020304" pitchFamily="18" charset="0"/>
              </a:rPr>
              <a:t>.5.3 Floyd</a:t>
            </a:r>
            <a:r>
              <a:rPr kumimoji="1" lang="zh-CN" altLang="en-US" sz="3200" b="1" dirty="0" smtClean="0">
                <a:solidFill>
                  <a:srgbClr val="0000FF"/>
                </a:solidFill>
                <a:latin typeface="Times New Roman" panose="02020603050405020304" pitchFamily="18" charset="0"/>
                <a:cs typeface="Times New Roman" panose="02020603050405020304" pitchFamily="18" charset="0"/>
              </a:rPr>
              <a:t>算法  </a:t>
            </a:r>
            <a:r>
              <a:rPr kumimoji="1" lang="en-US" altLang="zh-CN" sz="3200" b="1" dirty="0" smtClean="0">
                <a:solidFill>
                  <a:srgbClr val="0000FF"/>
                </a:solidFill>
                <a:latin typeface="Times New Roman" panose="02020603050405020304" pitchFamily="18" charset="0"/>
                <a:cs typeface="Times New Roman" panose="02020603050405020304" pitchFamily="18" charset="0"/>
              </a:rPr>
              <a:t/>
            </a:r>
            <a:br>
              <a:rPr kumimoji="1" lang="en-US" altLang="zh-CN" sz="3200" b="1" dirty="0" smtClean="0">
                <a:solidFill>
                  <a:srgbClr val="0000FF"/>
                </a:solidFill>
                <a:latin typeface="Times New Roman" panose="02020603050405020304" pitchFamily="18" charset="0"/>
                <a:cs typeface="Times New Roman" panose="02020603050405020304" pitchFamily="18" charset="0"/>
              </a:rPr>
            </a:br>
            <a:r>
              <a:rPr kumimoji="1" lang="en-US" altLang="zh-CN" sz="3200" b="1" dirty="0" smtClean="0">
                <a:solidFill>
                  <a:srgbClr val="0000FF"/>
                </a:solidFill>
                <a:latin typeface="Times New Roman" panose="02020603050405020304" pitchFamily="18" charset="0"/>
                <a:cs typeface="Times New Roman" panose="02020603050405020304" pitchFamily="18" charset="0"/>
              </a:rPr>
              <a:t>	---</a:t>
            </a:r>
            <a:r>
              <a:rPr kumimoji="1" lang="zh-CN" altLang="en-US" sz="3200" b="1" dirty="0" smtClean="0">
                <a:solidFill>
                  <a:srgbClr val="0000FF"/>
                </a:solidFill>
                <a:latin typeface="Times New Roman" panose="02020603050405020304" pitchFamily="18" charset="0"/>
                <a:cs typeface="Times New Roman" panose="02020603050405020304" pitchFamily="18" charset="0"/>
              </a:rPr>
              <a:t>求每一对顶点之间的最短路径</a:t>
            </a:r>
          </a:p>
        </p:txBody>
      </p:sp>
      <p:sp>
        <p:nvSpPr>
          <p:cNvPr id="137219" name="Rectangle 3"/>
          <p:cNvSpPr txBox="1">
            <a:spLocks noChangeArrowheads="1"/>
          </p:cNvSpPr>
          <p:nvPr/>
        </p:nvSpPr>
        <p:spPr bwMode="auto">
          <a:xfrm>
            <a:off x="539552" y="1340768"/>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marL="800100" indent="-34290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indent="0">
              <a:lnSpc>
                <a:spcPct val="90000"/>
              </a:lnSpc>
            </a:pPr>
            <a:r>
              <a:rPr lang="zh-CN" altLang="en-US" sz="2800" b="1" dirty="0">
                <a:latin typeface="Tahoma" panose="020B0604030504040204" pitchFamily="34" charset="0"/>
                <a:cs typeface="Times New Roman" panose="02020603050405020304" pitchFamily="18" charset="0"/>
              </a:rPr>
              <a:t>问题：对一个含</a:t>
            </a:r>
            <a:r>
              <a:rPr lang="en-US" altLang="en-US" sz="2800" b="1" dirty="0">
                <a:latin typeface="Tahoma" panose="020B0604030504040204" pitchFamily="34" charset="0"/>
                <a:cs typeface="Times New Roman" panose="02020603050405020304" pitchFamily="18" charset="0"/>
              </a:rPr>
              <a:t>n</a:t>
            </a:r>
            <a:r>
              <a:rPr lang="zh-CN" altLang="en-US" sz="2800" b="1" dirty="0">
                <a:latin typeface="Tahoma" panose="020B0604030504040204" pitchFamily="34" charset="0"/>
                <a:cs typeface="Times New Roman" panose="02020603050405020304" pitchFamily="18" charset="0"/>
              </a:rPr>
              <a:t>个顶点的带权有向图，</a:t>
            </a:r>
            <a:r>
              <a:rPr lang="zh-CN" altLang="en-US" sz="2800" b="1" dirty="0" smtClean="0">
                <a:latin typeface="Tahoma" panose="020B0604030504040204" pitchFamily="34" charset="0"/>
                <a:cs typeface="Times New Roman" panose="02020603050405020304" pitchFamily="18" charset="0"/>
              </a:rPr>
              <a:t>要求每</a:t>
            </a:r>
            <a:r>
              <a:rPr lang="zh-CN" altLang="en-US" sz="2800" b="1" dirty="0">
                <a:latin typeface="Tahoma" panose="020B0604030504040204" pitchFamily="34" charset="0"/>
                <a:cs typeface="Times New Roman" panose="02020603050405020304" pitchFamily="18" charset="0"/>
              </a:rPr>
              <a:t>一对顶点之间的最短路径</a:t>
            </a:r>
            <a:r>
              <a:rPr lang="zh-CN" altLang="en-US" sz="2800" b="1" dirty="0" smtClean="0">
                <a:latin typeface="Tahoma" panose="020B0604030504040204" pitchFamily="34" charset="0"/>
                <a:cs typeface="Times New Roman" panose="02020603050405020304" pitchFamily="18" charset="0"/>
              </a:rPr>
              <a:t>。</a:t>
            </a:r>
            <a:endParaRPr lang="en-US" altLang="zh-CN" sz="2800" b="1" dirty="0" smtClean="0">
              <a:latin typeface="Tahoma" panose="020B0604030504040204" pitchFamily="34" charset="0"/>
              <a:cs typeface="Times New Roman" panose="02020603050405020304" pitchFamily="18" charset="0"/>
            </a:endParaRPr>
          </a:p>
          <a:p>
            <a:pPr marL="0" indent="0">
              <a:lnSpc>
                <a:spcPct val="90000"/>
              </a:lnSpc>
            </a:pPr>
            <a:endParaRPr lang="en-US" altLang="zh-CN" sz="3200" b="1" dirty="0">
              <a:latin typeface="Tahoma" panose="020B0604030504040204" pitchFamily="34" charset="0"/>
              <a:cs typeface="Times New Roman" panose="02020603050405020304" pitchFamily="18" charset="0"/>
            </a:endParaRPr>
          </a:p>
          <a:p>
            <a:pPr lvl="1">
              <a:lnSpc>
                <a:spcPct val="90000"/>
              </a:lnSpc>
              <a:buClr>
                <a:srgbClr val="FF0000"/>
              </a:buClr>
              <a:buSzPct val="40000"/>
              <a:buFont typeface="Wingdings" panose="05000000000000000000" pitchFamily="2" charset="2"/>
              <a:buChar char="n"/>
            </a:pPr>
            <a:r>
              <a:rPr lang="zh-CN" altLang="en-US" b="1" dirty="0">
                <a:latin typeface="Tahoma" panose="020B0604030504040204" pitchFamily="34" charset="0"/>
                <a:cs typeface="Times New Roman" panose="02020603050405020304" pitchFamily="18" charset="0"/>
              </a:rPr>
              <a:t>方法一：依次把网络的每个顶点作为源点，重复执行</a:t>
            </a:r>
            <a:r>
              <a:rPr lang="en-US" altLang="en-US" b="1" dirty="0">
                <a:latin typeface="Tahoma" panose="020B0604030504040204" pitchFamily="34" charset="0"/>
                <a:cs typeface="Times New Roman" panose="02020603050405020304" pitchFamily="18" charset="0"/>
              </a:rPr>
              <a:t>n</a:t>
            </a:r>
            <a:r>
              <a:rPr lang="zh-CN" altLang="en-US" b="1" dirty="0">
                <a:latin typeface="Tahoma" panose="020B0604030504040204" pitchFamily="34" charset="0"/>
                <a:cs typeface="Times New Roman" panose="02020603050405020304" pitchFamily="18" charset="0"/>
              </a:rPr>
              <a:t>次</a:t>
            </a:r>
            <a:r>
              <a:rPr lang="en-US" altLang="zh-CN" b="1" dirty="0" err="1">
                <a:latin typeface="Tahoma" panose="020B0604030504040204" pitchFamily="34" charset="0"/>
                <a:cs typeface="Times New Roman" panose="02020603050405020304" pitchFamily="18" charset="0"/>
              </a:rPr>
              <a:t>Dijkstra</a:t>
            </a:r>
            <a:r>
              <a:rPr lang="zh-CN" altLang="zh-CN" b="1" dirty="0">
                <a:latin typeface="Tahoma" panose="020B0604030504040204" pitchFamily="34" charset="0"/>
                <a:cs typeface="Times New Roman" panose="02020603050405020304" pitchFamily="18" charset="0"/>
              </a:rPr>
              <a:t>算法（O(</a:t>
            </a:r>
            <a:r>
              <a:rPr lang="en-US" altLang="zh-CN" b="1" dirty="0">
                <a:latin typeface="Tahoma" panose="020B0604030504040204" pitchFamily="34" charset="0"/>
                <a:cs typeface="Times New Roman" panose="02020603050405020304" pitchFamily="18" charset="0"/>
              </a:rPr>
              <a:t>n</a:t>
            </a:r>
            <a:r>
              <a:rPr lang="en-US" altLang="zh-CN" b="1" baseline="30000" dirty="0">
                <a:latin typeface="Tahoma" panose="020B0604030504040204" pitchFamily="34" charset="0"/>
                <a:cs typeface="Times New Roman" panose="02020603050405020304" pitchFamily="18" charset="0"/>
              </a:rPr>
              <a:t>3</a:t>
            </a:r>
            <a:r>
              <a:rPr lang="en-US" altLang="zh-CN" b="1" dirty="0" smtClean="0">
                <a:latin typeface="Tahoma" panose="020B0604030504040204" pitchFamily="34" charset="0"/>
                <a:cs typeface="Times New Roman" panose="02020603050405020304" pitchFamily="18" charset="0"/>
              </a:rPr>
              <a:t>))</a:t>
            </a:r>
          </a:p>
          <a:p>
            <a:pPr lvl="1">
              <a:lnSpc>
                <a:spcPct val="90000"/>
              </a:lnSpc>
              <a:buClr>
                <a:srgbClr val="FF0000"/>
              </a:buClr>
              <a:buSzPct val="40000"/>
              <a:buFont typeface="Wingdings" panose="05000000000000000000" pitchFamily="2" charset="2"/>
              <a:buChar char="n"/>
            </a:pPr>
            <a:endParaRPr lang="en-US" altLang="zh-CN" b="1" dirty="0">
              <a:latin typeface="Tahoma" panose="020B0604030504040204" pitchFamily="34" charset="0"/>
              <a:cs typeface="Times New Roman" panose="02020603050405020304" pitchFamily="18" charset="0"/>
            </a:endParaRPr>
          </a:p>
          <a:p>
            <a:pPr lvl="1">
              <a:lnSpc>
                <a:spcPct val="90000"/>
              </a:lnSpc>
              <a:buClr>
                <a:srgbClr val="FF0000"/>
              </a:buClr>
              <a:buSzPct val="40000"/>
              <a:buFont typeface="Wingdings" panose="05000000000000000000" pitchFamily="2" charset="2"/>
              <a:buChar char="n"/>
            </a:pPr>
            <a:r>
              <a:rPr lang="zh-CN" altLang="en-US" b="1" dirty="0">
                <a:latin typeface="Tahoma" panose="020B0604030504040204" pitchFamily="34" charset="0"/>
                <a:cs typeface="Times New Roman" panose="02020603050405020304" pitchFamily="18" charset="0"/>
              </a:rPr>
              <a:t>方法二：</a:t>
            </a:r>
            <a:r>
              <a:rPr lang="en-US" altLang="zh-CN" b="1" dirty="0">
                <a:latin typeface="Tahoma" panose="020B0604030504040204" pitchFamily="34" charset="0"/>
                <a:cs typeface="Times New Roman" panose="02020603050405020304" pitchFamily="18" charset="0"/>
              </a:rPr>
              <a:t>Floyd</a:t>
            </a:r>
            <a:r>
              <a:rPr lang="zh-CN" altLang="en-US" b="1" dirty="0">
                <a:latin typeface="Tahoma" panose="020B0604030504040204" pitchFamily="34" charset="0"/>
                <a:cs typeface="Times New Roman" panose="02020603050405020304" pitchFamily="18" charset="0"/>
              </a:rPr>
              <a:t>算法</a:t>
            </a:r>
          </a:p>
          <a:p>
            <a:pPr>
              <a:lnSpc>
                <a:spcPct val="90000"/>
              </a:lnSpc>
              <a:buFont typeface="Wingdings" panose="05000000000000000000" pitchFamily="2" charset="2"/>
              <a:buChar char="n"/>
            </a:pPr>
            <a:endParaRPr lang="zh-CN" altLang="en-US" sz="3200" b="1" dirty="0">
              <a:latin typeface="Tahoma" panose="020B0604030504040204" pitchFamily="34" charset="0"/>
              <a:cs typeface="Times New Roman" panose="02020603050405020304" pitchFamily="18" charset="0"/>
            </a:endParaRPr>
          </a:p>
        </p:txBody>
      </p:sp>
      <p:pic>
        <p:nvPicPr>
          <p:cNvPr id="179202" name="Picture 2" descr="https://gss1.bdstatic.com/9vo3dSag_xI4khGkpoWK1HF6hhy/baike/s%3D220/sign=1af7a23a4b36acaf5de091fe4cd98d03/dc54564e9258d10962c648b1d158ccbf6c814d8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5741" y="7267"/>
            <a:ext cx="1018259" cy="1549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860" y="332656"/>
            <a:ext cx="7793038" cy="635000"/>
          </a:xfrm>
        </p:spPr>
        <p:txBody>
          <a:bodyPr/>
          <a:lstStyle/>
          <a:p>
            <a:r>
              <a:rPr lang="zh-CN" altLang="en-US" sz="2800" dirty="0">
                <a:solidFill>
                  <a:srgbClr val="0000FF"/>
                </a:solidFill>
              </a:rPr>
              <a:t>罗伯特</a:t>
            </a:r>
            <a:r>
              <a:rPr lang="en-US" altLang="zh-CN" sz="2800" dirty="0">
                <a:solidFill>
                  <a:srgbClr val="0000FF"/>
                </a:solidFill>
              </a:rPr>
              <a:t>·</a:t>
            </a:r>
            <a:r>
              <a:rPr lang="zh-CN" altLang="en-US" sz="2800" dirty="0" smtClean="0">
                <a:solidFill>
                  <a:srgbClr val="0000FF"/>
                </a:solidFill>
              </a:rPr>
              <a:t>弗洛伊德</a:t>
            </a:r>
            <a:r>
              <a:rPr lang="en-US" altLang="zh-CN" sz="2800" dirty="0">
                <a:solidFill>
                  <a:srgbClr val="0000FF"/>
                </a:solidFill>
              </a:rPr>
              <a:t>(Robert W</a:t>
            </a:r>
            <a:r>
              <a:rPr lang="zh-CN" altLang="en-US" sz="2800" dirty="0">
                <a:solidFill>
                  <a:srgbClr val="0000FF"/>
                </a:solidFill>
              </a:rPr>
              <a:t>．</a:t>
            </a:r>
            <a:r>
              <a:rPr lang="en-US" altLang="zh-CN" sz="2800" dirty="0">
                <a:solidFill>
                  <a:srgbClr val="0000FF"/>
                </a:solidFill>
              </a:rPr>
              <a:t>Floyd</a:t>
            </a:r>
            <a:r>
              <a:rPr lang="en-US" altLang="zh-CN" sz="2800" dirty="0" smtClean="0">
                <a:solidFill>
                  <a:srgbClr val="0000FF"/>
                </a:solidFill>
              </a:rPr>
              <a:t>)</a:t>
            </a:r>
            <a:br>
              <a:rPr lang="en-US" altLang="zh-CN" sz="2800" dirty="0" smtClean="0">
                <a:solidFill>
                  <a:srgbClr val="0000FF"/>
                </a:solidFill>
              </a:rPr>
            </a:br>
            <a:r>
              <a:rPr lang="zh-CN" altLang="en-US" sz="2800" dirty="0">
                <a:solidFill>
                  <a:srgbClr val="0000FF"/>
                </a:solidFill>
              </a:rPr>
              <a:t>（</a:t>
            </a:r>
            <a:r>
              <a:rPr lang="en-US" altLang="zh-CN" sz="2800" dirty="0">
                <a:solidFill>
                  <a:srgbClr val="0000FF"/>
                </a:solidFill>
              </a:rPr>
              <a:t>1936</a:t>
            </a:r>
            <a:r>
              <a:rPr lang="zh-CN" altLang="en-US" sz="2800" dirty="0">
                <a:solidFill>
                  <a:srgbClr val="0000FF"/>
                </a:solidFill>
              </a:rPr>
              <a:t>－</a:t>
            </a:r>
            <a:r>
              <a:rPr lang="en-US" altLang="zh-CN" sz="2800" dirty="0">
                <a:solidFill>
                  <a:srgbClr val="0000FF"/>
                </a:solidFill>
              </a:rPr>
              <a:t>2001</a:t>
            </a:r>
            <a:r>
              <a:rPr lang="zh-CN" altLang="en-US" sz="2800" dirty="0">
                <a:solidFill>
                  <a:srgbClr val="0000FF"/>
                </a:solidFill>
              </a:rPr>
              <a:t>）</a:t>
            </a:r>
          </a:p>
        </p:txBody>
      </p:sp>
      <p:sp>
        <p:nvSpPr>
          <p:cNvPr id="3" name="内容占位符 2"/>
          <p:cNvSpPr>
            <a:spLocks noGrp="1"/>
          </p:cNvSpPr>
          <p:nvPr>
            <p:ph idx="1"/>
          </p:nvPr>
        </p:nvSpPr>
        <p:spPr/>
        <p:txBody>
          <a:bodyPr/>
          <a:lstStyle/>
          <a:p>
            <a:r>
              <a:rPr lang="en-US" altLang="zh-CN" sz="2400" dirty="0"/>
              <a:t>1953</a:t>
            </a:r>
            <a:r>
              <a:rPr lang="zh-CN" altLang="en-US" sz="2400" dirty="0"/>
              <a:t>年获得</a:t>
            </a:r>
            <a:r>
              <a:rPr lang="zh-CN" altLang="en-US" sz="2400" dirty="0" smtClean="0"/>
              <a:t>芝加哥大学的文学学士学位</a:t>
            </a:r>
            <a:endParaRPr lang="en-US" altLang="zh-CN" sz="2400" dirty="0" smtClean="0"/>
          </a:p>
          <a:p>
            <a:r>
              <a:rPr lang="zh-CN" altLang="en-US" sz="2400" dirty="0"/>
              <a:t>一位“自学成才的计算机科学家”（</a:t>
            </a:r>
            <a:r>
              <a:rPr lang="en-US" altLang="zh-CN" sz="2400" dirty="0"/>
              <a:t>a Self-Taught Computer Scientist</a:t>
            </a:r>
            <a:r>
              <a:rPr lang="zh-CN" altLang="en-US" sz="2400" dirty="0" smtClean="0"/>
              <a:t>）</a:t>
            </a:r>
            <a:endParaRPr lang="en-US" altLang="zh-CN" sz="2400" dirty="0" smtClean="0"/>
          </a:p>
          <a:p>
            <a:r>
              <a:rPr lang="zh-CN" altLang="en-US" sz="2400" dirty="0" smtClean="0"/>
              <a:t>毕业后找不到工作，到西</a:t>
            </a:r>
            <a:r>
              <a:rPr lang="zh-CN" altLang="en-US" sz="2400" dirty="0"/>
              <a:t>屋电气公司当了二年计算机操作员，在</a:t>
            </a:r>
            <a:r>
              <a:rPr lang="en-US" altLang="zh-CN" sz="2400" dirty="0"/>
              <a:t>IBM650</a:t>
            </a:r>
            <a:r>
              <a:rPr lang="zh-CN" altLang="en-US" sz="2400" dirty="0"/>
              <a:t>机房值夜班</a:t>
            </a:r>
            <a:endParaRPr lang="en-US" altLang="zh-CN" sz="2400" dirty="0" smtClean="0"/>
          </a:p>
          <a:p>
            <a:r>
              <a:rPr lang="en-US" altLang="zh-CN" sz="2400" dirty="0" smtClean="0"/>
              <a:t>1972</a:t>
            </a:r>
            <a:r>
              <a:rPr lang="zh-CN" altLang="en-US" sz="2400" dirty="0" smtClean="0"/>
              <a:t>年图</a:t>
            </a:r>
            <a:r>
              <a:rPr lang="zh-CN" altLang="en-US" sz="2400" dirty="0"/>
              <a:t>灵奖</a:t>
            </a:r>
            <a:r>
              <a:rPr lang="zh-CN" altLang="en-US" sz="2400" dirty="0" smtClean="0"/>
              <a:t>得主</a:t>
            </a:r>
            <a:endParaRPr lang="en-US" altLang="zh-CN" sz="2400" dirty="0" smtClean="0"/>
          </a:p>
          <a:p>
            <a:r>
              <a:rPr lang="zh-CN" altLang="en-US" sz="2400" dirty="0" smtClean="0"/>
              <a:t>前后</a:t>
            </a:r>
            <a:r>
              <a:rPr lang="zh-CN" altLang="en-US" sz="2400" dirty="0"/>
              <a:t>断言法的</a:t>
            </a:r>
            <a:r>
              <a:rPr lang="zh-CN" altLang="en-US" sz="2400" dirty="0" smtClean="0"/>
              <a:t>创始人</a:t>
            </a:r>
            <a:endParaRPr lang="en-US" altLang="zh-CN" sz="2400" dirty="0" smtClean="0"/>
          </a:p>
          <a:p>
            <a:r>
              <a:rPr lang="zh-CN" altLang="en-US" sz="2400" dirty="0" smtClean="0"/>
              <a:t>堆</a:t>
            </a:r>
            <a:r>
              <a:rPr lang="zh-CN" altLang="en-US" sz="2400" dirty="0"/>
              <a:t>排序</a:t>
            </a:r>
            <a:r>
              <a:rPr lang="zh-CN" altLang="en-US" sz="2400" dirty="0" smtClean="0"/>
              <a:t>算法</a:t>
            </a:r>
            <a:r>
              <a:rPr lang="zh-CN" altLang="en-US" sz="2400" dirty="0"/>
              <a:t>的</a:t>
            </a:r>
            <a:r>
              <a:rPr lang="zh-CN" altLang="en-US" sz="2400" dirty="0" smtClean="0"/>
              <a:t>创始人之一</a:t>
            </a:r>
            <a:r>
              <a:rPr lang="en-US" altLang="zh-CN" sz="2400" dirty="0" smtClean="0"/>
              <a:t>(</a:t>
            </a:r>
            <a:r>
              <a:rPr lang="zh-CN" altLang="en-US" sz="2400" dirty="0" smtClean="0"/>
              <a:t>和威廉姆斯</a:t>
            </a:r>
            <a:r>
              <a:rPr lang="zh-CN" altLang="en-US" sz="2400" dirty="0"/>
              <a:t>（</a:t>
            </a:r>
            <a:r>
              <a:rPr lang="en-US" altLang="zh-CN" sz="2400" dirty="0"/>
              <a:t>J</a:t>
            </a:r>
            <a:r>
              <a:rPr lang="zh-CN" altLang="en-US" sz="2400" dirty="0"/>
              <a:t>．</a:t>
            </a:r>
            <a:r>
              <a:rPr lang="en-US" altLang="zh-CN" sz="2400" dirty="0"/>
              <a:t>Williams</a:t>
            </a:r>
            <a:r>
              <a:rPr lang="zh-CN" altLang="en-US" sz="2400" dirty="0"/>
              <a:t>）</a:t>
            </a:r>
            <a:r>
              <a:rPr lang="en-US" altLang="zh-CN" sz="2400" dirty="0" smtClean="0"/>
              <a:t>)</a:t>
            </a:r>
          </a:p>
          <a:p>
            <a:r>
              <a:rPr lang="en-US" altLang="zh-CN" sz="2400" dirty="0" smtClean="0"/>
              <a:t>Floyd-</a:t>
            </a:r>
            <a:r>
              <a:rPr lang="en-US" altLang="zh-CN" sz="2400" dirty="0" err="1" smtClean="0"/>
              <a:t>Warshall</a:t>
            </a:r>
            <a:r>
              <a:rPr lang="zh-CN" altLang="en-US" sz="2400" dirty="0"/>
              <a:t>算法的创始人</a:t>
            </a:r>
            <a:r>
              <a:rPr lang="zh-CN" altLang="en-US" sz="2400" dirty="0" smtClean="0"/>
              <a:t>之一</a:t>
            </a:r>
            <a:endParaRPr lang="zh-CN" altLang="en-US" sz="2400" dirty="0"/>
          </a:p>
          <a:p>
            <a:endParaRPr lang="zh-CN" altLang="en-US" sz="2400" dirty="0"/>
          </a:p>
        </p:txBody>
      </p:sp>
      <p:pic>
        <p:nvPicPr>
          <p:cNvPr id="4" name="Picture 2" descr="https://gss1.bdstatic.com/9vo3dSag_xI4khGkpoWK1HF6hhy/baike/s%3D220/sign=1af7a23a4b36acaf5de091fe4cd98d03/dc54564e9258d10962c648b1d158ccbf6c814d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9143" y="7267"/>
            <a:ext cx="1254857" cy="1909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361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107504" y="116632"/>
            <a:ext cx="8054975" cy="699864"/>
          </a:xfrm>
        </p:spPr>
        <p:txBody>
          <a:bodyPr/>
          <a:lstStyle/>
          <a:p>
            <a:pPr eaLnBrk="1" hangingPunct="1"/>
            <a:r>
              <a:rPr lang="en-US" altLang="zh-CN" sz="3200" b="1" dirty="0" smtClean="0">
                <a:latin typeface="Times New Roman" panose="02020603050405020304" pitchFamily="18" charset="0"/>
                <a:cs typeface="Times New Roman" panose="02020603050405020304" pitchFamily="18" charset="0"/>
              </a:rPr>
              <a:t>8.5.3 </a:t>
            </a:r>
            <a:r>
              <a:rPr lang="en-US" altLang="zh-CN" sz="3200" b="1" dirty="0" smtClean="0">
                <a:latin typeface="Times New Roman" panose="02020603050405020304" pitchFamily="18" charset="0"/>
                <a:ea typeface="楷体_GB2312" pitchFamily="1" charset="-122"/>
              </a:rPr>
              <a:t>Floyd</a:t>
            </a:r>
            <a:r>
              <a:rPr lang="zh-CN" altLang="en-US" sz="3200" b="1" dirty="0" smtClean="0">
                <a:latin typeface="Times New Roman" panose="02020603050405020304" pitchFamily="18" charset="0"/>
                <a:ea typeface="楷体_GB2312" pitchFamily="1" charset="-122"/>
              </a:rPr>
              <a:t>算法  </a:t>
            </a:r>
            <a:r>
              <a:rPr lang="zh-CN" altLang="en-US" sz="3200" b="1" dirty="0" smtClean="0">
                <a:latin typeface="Times New Roman" panose="02020603050405020304" pitchFamily="18" charset="0"/>
                <a:cs typeface="Times New Roman" panose="02020603050405020304" pitchFamily="18" charset="0"/>
              </a:rPr>
              <a:t>算法</a:t>
            </a:r>
            <a:r>
              <a:rPr lang="zh-CN" altLang="en-US" sz="3200" b="1" dirty="0" smtClean="0">
                <a:latin typeface="Times New Roman" panose="02020603050405020304" pitchFamily="18" charset="0"/>
                <a:ea typeface="楷体_GB2312" pitchFamily="1" charset="-122"/>
              </a:rPr>
              <a:t>思想</a:t>
            </a:r>
          </a:p>
        </p:txBody>
      </p:sp>
      <p:sp>
        <p:nvSpPr>
          <p:cNvPr id="201730" name="Rectangle 3"/>
          <p:cNvSpPr>
            <a:spLocks noGrp="1" noChangeArrowheads="1"/>
          </p:cNvSpPr>
          <p:nvPr>
            <p:ph idx="1"/>
          </p:nvPr>
        </p:nvSpPr>
        <p:spPr>
          <a:xfrm>
            <a:off x="539552" y="1124744"/>
            <a:ext cx="8496944" cy="4114800"/>
          </a:xfrm>
        </p:spPr>
        <p:txBody>
          <a:bodyPr/>
          <a:lstStyle/>
          <a:p>
            <a:pPr eaLnBrk="1" hangingPunct="1">
              <a:lnSpc>
                <a:spcPct val="80000"/>
              </a:lnSpc>
              <a:defRPr/>
            </a:pPr>
            <a:r>
              <a:rPr kumimoji="1" lang="en-US" altLang="zh-CN" sz="2800" dirty="0" smtClean="0">
                <a:latin typeface="Times New Roman" panose="02020603050405020304" pitchFamily="18" charset="0"/>
                <a:cs typeface="Times New Roman" panose="02020603050405020304" pitchFamily="18" charset="0"/>
              </a:rPr>
              <a:t>Floyd</a:t>
            </a:r>
            <a:r>
              <a:rPr kumimoji="1" lang="zh-CN" altLang="en-US" sz="2800" dirty="0" smtClean="0">
                <a:latin typeface="Times New Roman" panose="02020603050405020304" pitchFamily="18" charset="0"/>
                <a:cs typeface="Times New Roman" panose="02020603050405020304" pitchFamily="18" charset="0"/>
              </a:rPr>
              <a:t>算法思想：</a:t>
            </a:r>
          </a:p>
          <a:p>
            <a:pPr lvl="1" eaLnBrk="1" hangingPunct="1">
              <a:lnSpc>
                <a:spcPct val="80000"/>
              </a:lnSpc>
              <a:defRPr/>
            </a:pPr>
            <a:r>
              <a:rPr kumimoji="1" lang="zh-CN" altLang="en-US" sz="2400" dirty="0" smtClean="0">
                <a:latin typeface="Times New Roman" panose="02020603050405020304" pitchFamily="18" charset="0"/>
                <a:cs typeface="Times New Roman" panose="02020603050405020304" pitchFamily="18" charset="0"/>
              </a:rPr>
              <a:t>假设用邻接矩阵</a:t>
            </a:r>
            <a:r>
              <a:rPr kumimoji="1" lang="en-US" altLang="zh-CN" sz="2400" dirty="0" smtClean="0">
                <a:latin typeface="Times New Roman" panose="02020603050405020304" pitchFamily="18" charset="0"/>
                <a:cs typeface="Times New Roman" panose="02020603050405020304" pitchFamily="18" charset="0"/>
              </a:rPr>
              <a:t>A</a:t>
            </a:r>
            <a:r>
              <a:rPr kumimoji="1" lang="zh-CN" altLang="en-US" sz="2400" dirty="0" smtClean="0">
                <a:latin typeface="Times New Roman" panose="02020603050405020304" pitchFamily="18" charset="0"/>
                <a:cs typeface="Times New Roman" panose="02020603050405020304" pitchFamily="18" charset="0"/>
              </a:rPr>
              <a:t>表示图</a:t>
            </a:r>
          </a:p>
          <a:p>
            <a:pPr lvl="1" eaLnBrk="1" hangingPunct="1">
              <a:lnSpc>
                <a:spcPct val="80000"/>
              </a:lnSpc>
              <a:defRPr/>
            </a:pPr>
            <a:r>
              <a:rPr kumimoji="1" lang="en-US" altLang="zh-CN" sz="2400" dirty="0" smtClean="0">
                <a:latin typeface="Times New Roman" panose="02020603050405020304" pitchFamily="18" charset="0"/>
                <a:cs typeface="Times New Roman" panose="02020603050405020304" pitchFamily="18" charset="0"/>
              </a:rPr>
              <a:t>Floyd</a:t>
            </a:r>
            <a:r>
              <a:rPr kumimoji="1" lang="zh-CN" altLang="en-US" sz="2400" dirty="0" smtClean="0">
                <a:latin typeface="Times New Roman" panose="02020603050405020304" pitchFamily="18" charset="0"/>
                <a:cs typeface="Times New Roman" panose="02020603050405020304" pitchFamily="18" charset="0"/>
              </a:rPr>
              <a:t>算法递推地产生一个矩阵序列</a:t>
            </a:r>
            <a:r>
              <a:rPr kumimoji="1" lang="en-US" altLang="zh-CN" sz="2400" dirty="0" smtClean="0">
                <a:latin typeface="Times New Roman" panose="02020603050405020304" pitchFamily="18" charset="0"/>
                <a:cs typeface="Times New Roman" panose="02020603050405020304" pitchFamily="18" charset="0"/>
              </a:rPr>
              <a:t>A</a:t>
            </a:r>
            <a:r>
              <a:rPr kumimoji="1" lang="en-US" altLang="zh-CN" sz="2400" baseline="30000" dirty="0" smtClean="0">
                <a:latin typeface="Times New Roman" panose="02020603050405020304" pitchFamily="18" charset="0"/>
                <a:cs typeface="Times New Roman" panose="02020603050405020304" pitchFamily="18" charset="0"/>
              </a:rPr>
              <a:t>(0)</a:t>
            </a:r>
            <a:r>
              <a:rPr kumimoji="1" lang="zh-CN" altLang="en-US" sz="2400" dirty="0" smtClean="0">
                <a:latin typeface="Times New Roman" panose="02020603050405020304" pitchFamily="18" charset="0"/>
                <a:cs typeface="Times New Roman" panose="02020603050405020304" pitchFamily="18" charset="0"/>
              </a:rPr>
              <a:t>，</a:t>
            </a:r>
            <a:r>
              <a:rPr kumimoji="1" lang="en-US" altLang="zh-CN" sz="2400" dirty="0" smtClean="0">
                <a:latin typeface="Times New Roman" panose="02020603050405020304" pitchFamily="18" charset="0"/>
                <a:cs typeface="Times New Roman" panose="02020603050405020304" pitchFamily="18" charset="0"/>
              </a:rPr>
              <a:t>A</a:t>
            </a:r>
            <a:r>
              <a:rPr kumimoji="1" lang="en-US" altLang="zh-CN" sz="2400" baseline="30000" dirty="0" smtClean="0">
                <a:latin typeface="Times New Roman" panose="02020603050405020304" pitchFamily="18" charset="0"/>
                <a:cs typeface="Times New Roman" panose="02020603050405020304" pitchFamily="18" charset="0"/>
              </a:rPr>
              <a:t>(1)</a:t>
            </a:r>
            <a:r>
              <a:rPr kumimoji="1" lang="zh-CN" altLang="en-US" sz="2400" dirty="0" smtClean="0">
                <a:latin typeface="Times New Roman" panose="02020603050405020304" pitchFamily="18" charset="0"/>
                <a:cs typeface="Times New Roman" panose="02020603050405020304" pitchFamily="18" charset="0"/>
              </a:rPr>
              <a:t>，</a:t>
            </a:r>
            <a:r>
              <a:rPr kumimoji="1" lang="en-US" altLang="zh-CN" sz="2400" dirty="0" smtClean="0">
                <a:latin typeface="Times New Roman" panose="02020603050405020304" pitchFamily="18" charset="0"/>
                <a:cs typeface="Times New Roman" panose="02020603050405020304" pitchFamily="18" charset="0"/>
              </a:rPr>
              <a:t>…</a:t>
            </a:r>
            <a:r>
              <a:rPr kumimoji="1" lang="zh-CN" altLang="en-US" sz="2400" dirty="0" smtClean="0">
                <a:latin typeface="Times New Roman" panose="02020603050405020304" pitchFamily="18" charset="0"/>
                <a:cs typeface="Times New Roman" panose="02020603050405020304" pitchFamily="18" charset="0"/>
              </a:rPr>
              <a:t>， </a:t>
            </a:r>
            <a:r>
              <a:rPr kumimoji="1" lang="en-US" altLang="zh-CN" sz="2400" dirty="0" smtClean="0">
                <a:latin typeface="Times New Roman" panose="02020603050405020304" pitchFamily="18" charset="0"/>
                <a:cs typeface="Times New Roman" panose="02020603050405020304" pitchFamily="18" charset="0"/>
              </a:rPr>
              <a:t>A</a:t>
            </a:r>
            <a:r>
              <a:rPr kumimoji="1" lang="en-US" altLang="zh-CN" sz="2400" baseline="30000" dirty="0" smtClean="0">
                <a:latin typeface="Times New Roman" panose="02020603050405020304" pitchFamily="18" charset="0"/>
                <a:cs typeface="Times New Roman" panose="02020603050405020304" pitchFamily="18" charset="0"/>
              </a:rPr>
              <a:t>(k)</a:t>
            </a:r>
            <a:r>
              <a:rPr kumimoji="1" lang="en-US" altLang="zh-CN" sz="2400" dirty="0" smtClean="0">
                <a:latin typeface="Times New Roman" panose="02020603050405020304" pitchFamily="18" charset="0"/>
                <a:cs typeface="Times New Roman" panose="02020603050405020304" pitchFamily="18" charset="0"/>
              </a:rPr>
              <a:t> </a:t>
            </a:r>
            <a:r>
              <a:rPr kumimoji="1" lang="zh-CN" altLang="en-US" sz="2400" dirty="0" smtClean="0">
                <a:latin typeface="Times New Roman" panose="02020603050405020304" pitchFamily="18" charset="0"/>
                <a:cs typeface="Times New Roman" panose="02020603050405020304" pitchFamily="18" charset="0"/>
              </a:rPr>
              <a:t>，</a:t>
            </a:r>
            <a:r>
              <a:rPr kumimoji="1" lang="en-US" altLang="zh-CN" sz="2400" dirty="0" smtClean="0">
                <a:latin typeface="Times New Roman" panose="02020603050405020304" pitchFamily="18" charset="0"/>
                <a:cs typeface="Times New Roman" panose="02020603050405020304" pitchFamily="18" charset="0"/>
              </a:rPr>
              <a:t>…</a:t>
            </a:r>
            <a:r>
              <a:rPr kumimoji="1" lang="zh-CN" altLang="en-US" sz="2400" dirty="0" smtClean="0">
                <a:latin typeface="Times New Roman" panose="02020603050405020304" pitchFamily="18" charset="0"/>
                <a:cs typeface="Times New Roman" panose="02020603050405020304" pitchFamily="18" charset="0"/>
              </a:rPr>
              <a:t>， </a:t>
            </a:r>
            <a:r>
              <a:rPr kumimoji="1" lang="en-US" altLang="zh-CN" sz="2400" dirty="0" smtClean="0">
                <a:latin typeface="Times New Roman" panose="02020603050405020304" pitchFamily="18" charset="0"/>
                <a:cs typeface="Times New Roman" panose="02020603050405020304" pitchFamily="18" charset="0"/>
              </a:rPr>
              <a:t>A</a:t>
            </a:r>
            <a:r>
              <a:rPr kumimoji="1" lang="en-US" altLang="zh-CN" sz="2400" baseline="30000" dirty="0" smtClean="0">
                <a:latin typeface="Times New Roman" panose="02020603050405020304" pitchFamily="18" charset="0"/>
                <a:cs typeface="Times New Roman" panose="02020603050405020304" pitchFamily="18" charset="0"/>
              </a:rPr>
              <a:t>(n)</a:t>
            </a:r>
          </a:p>
          <a:p>
            <a:pPr lvl="1" eaLnBrk="1" hangingPunct="1">
              <a:lnSpc>
                <a:spcPct val="80000"/>
              </a:lnSpc>
              <a:defRPr/>
            </a:pPr>
            <a:r>
              <a:rPr kumimoji="1" lang="en-US" altLang="zh-CN" sz="2400" dirty="0" smtClean="0">
                <a:latin typeface="Times New Roman" panose="02020603050405020304" pitchFamily="18" charset="0"/>
                <a:cs typeface="Times New Roman" panose="02020603050405020304" pitchFamily="18" charset="0"/>
              </a:rPr>
              <a:t>A</a:t>
            </a:r>
            <a:r>
              <a:rPr kumimoji="1" lang="en-US" altLang="zh-CN" sz="2400" baseline="30000" dirty="0" smtClean="0">
                <a:latin typeface="Times New Roman" panose="02020603050405020304" pitchFamily="18" charset="0"/>
                <a:cs typeface="Times New Roman" panose="02020603050405020304" pitchFamily="18" charset="0"/>
              </a:rPr>
              <a:t>(k)</a:t>
            </a:r>
            <a:r>
              <a:rPr kumimoji="1" lang="en-US" altLang="zh-CN" sz="2400" dirty="0" smtClean="0">
                <a:latin typeface="Times New Roman" panose="02020603050405020304" pitchFamily="18" charset="0"/>
                <a:cs typeface="Times New Roman" panose="02020603050405020304" pitchFamily="18" charset="0"/>
              </a:rPr>
              <a:t>[</a:t>
            </a:r>
            <a:r>
              <a:rPr kumimoji="1" lang="en-US" altLang="zh-CN" sz="2400" dirty="0" err="1" smtClean="0">
                <a:latin typeface="Times New Roman" panose="02020603050405020304" pitchFamily="18" charset="0"/>
                <a:cs typeface="Times New Roman" panose="02020603050405020304" pitchFamily="18" charset="0"/>
              </a:rPr>
              <a:t>i</a:t>
            </a:r>
            <a:r>
              <a:rPr kumimoji="1" lang="en-US" altLang="zh-CN" sz="2400" dirty="0" smtClean="0">
                <a:latin typeface="Times New Roman" panose="02020603050405020304" pitchFamily="18" charset="0"/>
                <a:cs typeface="Times New Roman" panose="02020603050405020304" pitchFamily="18" charset="0"/>
              </a:rPr>
              <a:t>][j]</a:t>
            </a:r>
            <a:r>
              <a:rPr kumimoji="1" lang="zh-CN" altLang="en-US" sz="2400" dirty="0" smtClean="0">
                <a:latin typeface="Times New Roman" panose="02020603050405020304" pitchFamily="18" charset="0"/>
                <a:cs typeface="Times New Roman" panose="02020603050405020304" pitchFamily="18" charset="0"/>
              </a:rPr>
              <a:t>等于从顶点</a:t>
            </a:r>
            <a:r>
              <a:rPr kumimoji="1" lang="en-US" altLang="zh-CN" sz="2400" dirty="0" smtClean="0">
                <a:latin typeface="Times New Roman" panose="02020603050405020304" pitchFamily="18" charset="0"/>
                <a:cs typeface="Times New Roman" panose="02020603050405020304" pitchFamily="18" charset="0"/>
              </a:rPr>
              <a:t>v</a:t>
            </a:r>
            <a:r>
              <a:rPr kumimoji="1" lang="en-US" altLang="zh-CN" sz="2400" baseline="-25000" dirty="0" smtClean="0">
                <a:latin typeface="Times New Roman" panose="02020603050405020304" pitchFamily="18" charset="0"/>
                <a:cs typeface="Times New Roman" panose="02020603050405020304" pitchFamily="18" charset="0"/>
              </a:rPr>
              <a:t>i</a:t>
            </a:r>
            <a:r>
              <a:rPr kumimoji="1" lang="zh-CN" altLang="en-US" sz="2400" dirty="0" smtClean="0">
                <a:latin typeface="Times New Roman" panose="02020603050405020304" pitchFamily="18" charset="0"/>
                <a:cs typeface="Times New Roman" panose="02020603050405020304" pitchFamily="18" charset="0"/>
              </a:rPr>
              <a:t>到顶点</a:t>
            </a:r>
            <a:r>
              <a:rPr kumimoji="1" lang="en-US" altLang="zh-CN" sz="2400" dirty="0" err="1" smtClean="0">
                <a:latin typeface="Times New Roman" panose="02020603050405020304" pitchFamily="18" charset="0"/>
                <a:cs typeface="Times New Roman" panose="02020603050405020304" pitchFamily="18" charset="0"/>
              </a:rPr>
              <a:t>v</a:t>
            </a:r>
            <a:r>
              <a:rPr kumimoji="1" lang="en-US" altLang="zh-CN" sz="2400" baseline="-25000" dirty="0" err="1" smtClean="0">
                <a:latin typeface="Times New Roman" panose="02020603050405020304" pitchFamily="18" charset="0"/>
                <a:cs typeface="Times New Roman" panose="02020603050405020304" pitchFamily="18" charset="0"/>
              </a:rPr>
              <a:t>j</a:t>
            </a:r>
            <a:r>
              <a:rPr kumimoji="1" lang="zh-CN" altLang="en-US" sz="2400" dirty="0" smtClean="0">
                <a:latin typeface="Times New Roman" panose="02020603050405020304" pitchFamily="18" charset="0"/>
                <a:cs typeface="Times New Roman" panose="02020603050405020304" pitchFamily="18" charset="0"/>
              </a:rPr>
              <a:t>中间顶点序号不大于</a:t>
            </a:r>
            <a:r>
              <a:rPr kumimoji="1" lang="en-US" altLang="zh-CN" sz="2400" dirty="0" smtClean="0">
                <a:latin typeface="Times New Roman" panose="02020603050405020304" pitchFamily="18" charset="0"/>
                <a:cs typeface="Times New Roman" panose="02020603050405020304" pitchFamily="18" charset="0"/>
              </a:rPr>
              <a:t>k</a:t>
            </a:r>
            <a:r>
              <a:rPr kumimoji="1" lang="zh-CN" altLang="en-US" sz="2400" dirty="0" smtClean="0">
                <a:latin typeface="Times New Roman" panose="02020603050405020304" pitchFamily="18" charset="0"/>
                <a:cs typeface="Times New Roman" panose="02020603050405020304" pitchFamily="18" charset="0"/>
              </a:rPr>
              <a:t>的最短路径长度</a:t>
            </a:r>
            <a:endParaRPr kumimoji="1" lang="en-US" altLang="zh-CN" sz="2400" dirty="0" smtClean="0">
              <a:latin typeface="Times New Roman" panose="02020603050405020304" pitchFamily="18" charset="0"/>
              <a:cs typeface="Times New Roman" panose="02020603050405020304" pitchFamily="18" charset="0"/>
            </a:endParaRPr>
          </a:p>
          <a:p>
            <a:pPr lvl="1" eaLnBrk="1" hangingPunct="1">
              <a:lnSpc>
                <a:spcPct val="80000"/>
              </a:lnSpc>
              <a:defRPr/>
            </a:pPr>
            <a:r>
              <a:rPr kumimoji="1" lang="en-US" altLang="zh-CN" sz="2400" dirty="0" smtClean="0">
                <a:latin typeface="Times New Roman" panose="02020603050405020304" pitchFamily="18" charset="0"/>
                <a:cs typeface="Times New Roman" panose="02020603050405020304" pitchFamily="18" charset="0"/>
              </a:rPr>
              <a:t>A</a:t>
            </a:r>
            <a:r>
              <a:rPr kumimoji="1" lang="en-US" altLang="zh-CN" sz="2400" baseline="30000" dirty="0" smtClean="0">
                <a:latin typeface="Times New Roman" panose="02020603050405020304" pitchFamily="18" charset="0"/>
                <a:cs typeface="Times New Roman" panose="02020603050405020304" pitchFamily="18" charset="0"/>
              </a:rPr>
              <a:t>(0)</a:t>
            </a:r>
            <a:r>
              <a:rPr kumimoji="1" lang="en-US" altLang="zh-CN" sz="2400" dirty="0" smtClean="0">
                <a:latin typeface="Times New Roman" panose="02020603050405020304" pitchFamily="18" charset="0"/>
                <a:cs typeface="Times New Roman" panose="02020603050405020304" pitchFamily="18" charset="0"/>
              </a:rPr>
              <a:t> =A</a:t>
            </a:r>
          </a:p>
          <a:p>
            <a:pPr lvl="1" eaLnBrk="1" hangingPunct="1">
              <a:lnSpc>
                <a:spcPct val="80000"/>
              </a:lnSpc>
              <a:defRPr/>
            </a:pPr>
            <a:endParaRPr kumimoji="1" lang="en-US" altLang="zh-CN" sz="2400" dirty="0" smtClean="0">
              <a:latin typeface="Times New Roman" panose="02020603050405020304" pitchFamily="18" charset="0"/>
              <a:cs typeface="Times New Roman" panose="02020603050405020304" pitchFamily="18" charset="0"/>
            </a:endParaRPr>
          </a:p>
          <a:p>
            <a:pPr marL="446405" lvl="1" indent="-352425" eaLnBrk="1" hangingPunct="1">
              <a:lnSpc>
                <a:spcPct val="90000"/>
              </a:lnSpc>
              <a:defRPr/>
            </a:pPr>
            <a:r>
              <a:rPr kumimoji="1" lang="zh-CN" altLang="en-US" sz="2400" dirty="0">
                <a:latin typeface="Times New Roman" panose="02020603050405020304" pitchFamily="18" charset="0"/>
                <a:cs typeface="Times New Roman" panose="02020603050405020304" pitchFamily="18" charset="0"/>
              </a:rPr>
              <a:t>假设已求得矩阵</a:t>
            </a:r>
            <a:r>
              <a:rPr kumimoji="1" lang="en-US" altLang="zh-CN" sz="2400" dirty="0">
                <a:latin typeface="Times New Roman" panose="02020603050405020304" pitchFamily="18" charset="0"/>
                <a:cs typeface="Times New Roman" panose="02020603050405020304" pitchFamily="18" charset="0"/>
              </a:rPr>
              <a:t>A</a:t>
            </a:r>
            <a:r>
              <a:rPr kumimoji="1" lang="en-US" altLang="zh-CN" sz="2400" baseline="30000" dirty="0">
                <a:latin typeface="Times New Roman" panose="02020603050405020304" pitchFamily="18" charset="0"/>
                <a:cs typeface="Times New Roman" panose="02020603050405020304" pitchFamily="18" charset="0"/>
              </a:rPr>
              <a:t>(k-1)</a:t>
            </a:r>
            <a:r>
              <a:rPr kumimoji="1" lang="zh-CN" altLang="en-US" sz="2400" dirty="0">
                <a:latin typeface="Times New Roman" panose="02020603050405020304" pitchFamily="18" charset="0"/>
                <a:cs typeface="Times New Roman" panose="02020603050405020304" pitchFamily="18" charset="0"/>
              </a:rPr>
              <a:t>，那么从顶点</a:t>
            </a:r>
            <a:r>
              <a:rPr kumimoji="1" lang="en-US" altLang="zh-CN" sz="2400" dirty="0">
                <a:latin typeface="Times New Roman" panose="02020603050405020304" pitchFamily="18" charset="0"/>
                <a:cs typeface="Times New Roman" panose="02020603050405020304" pitchFamily="18" charset="0"/>
              </a:rPr>
              <a:t>v</a:t>
            </a:r>
            <a:r>
              <a:rPr kumimoji="1" lang="en-US" altLang="zh-CN" sz="2400" baseline="-25000" dirty="0">
                <a:latin typeface="Times New Roman" panose="02020603050405020304" pitchFamily="18" charset="0"/>
                <a:cs typeface="Times New Roman" panose="02020603050405020304" pitchFamily="18" charset="0"/>
              </a:rPr>
              <a:t>i</a:t>
            </a:r>
            <a:r>
              <a:rPr kumimoji="1" lang="zh-CN" altLang="en-US" sz="2400" dirty="0">
                <a:latin typeface="Times New Roman" panose="02020603050405020304" pitchFamily="18" charset="0"/>
                <a:cs typeface="Times New Roman" panose="02020603050405020304" pitchFamily="18" charset="0"/>
              </a:rPr>
              <a:t>到顶点</a:t>
            </a:r>
            <a:r>
              <a:rPr kumimoji="1" lang="en-US" altLang="zh-CN" sz="2400" dirty="0" err="1">
                <a:latin typeface="Times New Roman" panose="02020603050405020304" pitchFamily="18" charset="0"/>
                <a:cs typeface="Times New Roman" panose="02020603050405020304" pitchFamily="18" charset="0"/>
              </a:rPr>
              <a:t>v</a:t>
            </a:r>
            <a:r>
              <a:rPr kumimoji="1" lang="en-US" altLang="zh-CN" sz="2400" baseline="-25000" dirty="0" err="1">
                <a:latin typeface="Times New Roman" panose="02020603050405020304" pitchFamily="18" charset="0"/>
                <a:cs typeface="Times New Roman" panose="02020603050405020304" pitchFamily="18" charset="0"/>
              </a:rPr>
              <a:t>j</a:t>
            </a:r>
            <a:r>
              <a:rPr kumimoji="1" lang="zh-CN" altLang="en-US" sz="2400" dirty="0">
                <a:latin typeface="Times New Roman" panose="02020603050405020304" pitchFamily="18" charset="0"/>
                <a:cs typeface="Times New Roman" panose="02020603050405020304" pitchFamily="18" charset="0"/>
              </a:rPr>
              <a:t>中间顶点的序号不大于</a:t>
            </a:r>
            <a:r>
              <a:rPr kumimoji="1" lang="en-US" altLang="zh-CN" sz="2400" dirty="0">
                <a:latin typeface="Times New Roman" panose="02020603050405020304" pitchFamily="18" charset="0"/>
                <a:cs typeface="Times New Roman" panose="02020603050405020304" pitchFamily="18" charset="0"/>
              </a:rPr>
              <a:t>k</a:t>
            </a:r>
            <a:r>
              <a:rPr kumimoji="1" lang="zh-CN" altLang="en-US" sz="2400" dirty="0">
                <a:latin typeface="Times New Roman" panose="02020603050405020304" pitchFamily="18" charset="0"/>
                <a:cs typeface="Times New Roman" panose="02020603050405020304" pitchFamily="18" charset="0"/>
              </a:rPr>
              <a:t>的最短路径有两种情况</a:t>
            </a:r>
            <a:r>
              <a:rPr kumimoji="1" lang="en-US" altLang="zh-CN" sz="2400" dirty="0">
                <a:latin typeface="Times New Roman" panose="02020603050405020304" pitchFamily="18" charset="0"/>
                <a:cs typeface="Times New Roman" panose="02020603050405020304" pitchFamily="18" charset="0"/>
              </a:rPr>
              <a:t>(1&lt;=k&lt;=n) </a:t>
            </a:r>
            <a:r>
              <a:rPr kumimoji="1" lang="zh-CN" altLang="en-US" sz="2400" dirty="0">
                <a:latin typeface="Times New Roman" panose="02020603050405020304" pitchFamily="18" charset="0"/>
                <a:cs typeface="Times New Roman" panose="02020603050405020304" pitchFamily="18" charset="0"/>
              </a:rPr>
              <a:t>： </a:t>
            </a:r>
          </a:p>
          <a:p>
            <a:pPr lvl="2" eaLnBrk="1" hangingPunct="1">
              <a:lnSpc>
                <a:spcPct val="90000"/>
              </a:lnSpc>
              <a:defRPr/>
            </a:pPr>
            <a:r>
              <a:rPr kumimoji="1" lang="zh-CN" altLang="en-US" dirty="0">
                <a:latin typeface="Times New Roman" panose="02020603050405020304" pitchFamily="18" charset="0"/>
                <a:cs typeface="Times New Roman" panose="02020603050405020304" pitchFamily="18" charset="0"/>
              </a:rPr>
              <a:t>一种是中间不经过顶点</a:t>
            </a:r>
            <a:r>
              <a:rPr kumimoji="1" lang="en-US" altLang="zh-CN" dirty="0" err="1">
                <a:latin typeface="Times New Roman" panose="02020603050405020304" pitchFamily="18" charset="0"/>
                <a:cs typeface="Times New Roman" panose="02020603050405020304" pitchFamily="18" charset="0"/>
              </a:rPr>
              <a:t>v</a:t>
            </a:r>
            <a:r>
              <a:rPr kumimoji="1" lang="en-US" altLang="zh-CN" baseline="-25000" dirty="0" err="1">
                <a:latin typeface="Times New Roman" panose="02020603050405020304" pitchFamily="18" charset="0"/>
                <a:cs typeface="Times New Roman" panose="02020603050405020304" pitchFamily="18" charset="0"/>
              </a:rPr>
              <a:t>k</a:t>
            </a:r>
            <a:r>
              <a:rPr kumimoji="1" lang="zh-CN" altLang="en-US" dirty="0">
                <a:latin typeface="Times New Roman" panose="02020603050405020304" pitchFamily="18" charset="0"/>
                <a:cs typeface="Times New Roman" panose="02020603050405020304" pitchFamily="18" charset="0"/>
              </a:rPr>
              <a:t>，那么就有</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(k)</a:t>
            </a:r>
            <a:r>
              <a:rPr kumimoji="1" lang="en-US" altLang="zh-CN" dirty="0">
                <a:latin typeface="Times New Roman" panose="02020603050405020304" pitchFamily="18" charset="0"/>
                <a:cs typeface="Times New Roman" panose="02020603050405020304" pitchFamily="18" charset="0"/>
              </a:rPr>
              <a:t>[</a:t>
            </a:r>
            <a:r>
              <a:rPr kumimoji="1" lang="en-US" altLang="zh-CN"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][j]=A</a:t>
            </a:r>
            <a:r>
              <a:rPr kumimoji="1" lang="en-US" altLang="zh-CN" baseline="30000" dirty="0">
                <a:latin typeface="Times New Roman" panose="02020603050405020304" pitchFamily="18" charset="0"/>
                <a:cs typeface="Times New Roman" panose="02020603050405020304" pitchFamily="18" charset="0"/>
              </a:rPr>
              <a:t>(k-1)</a:t>
            </a:r>
            <a:r>
              <a:rPr kumimoji="1" lang="en-US" altLang="zh-CN" dirty="0">
                <a:latin typeface="Times New Roman" panose="02020603050405020304" pitchFamily="18" charset="0"/>
                <a:cs typeface="Times New Roman" panose="02020603050405020304" pitchFamily="18" charset="0"/>
              </a:rPr>
              <a:t>[</a:t>
            </a:r>
            <a:r>
              <a:rPr kumimoji="1" lang="en-US" altLang="zh-CN"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][j]</a:t>
            </a:r>
          </a:p>
          <a:p>
            <a:pPr lvl="2" eaLnBrk="1" hangingPunct="1">
              <a:lnSpc>
                <a:spcPct val="90000"/>
              </a:lnSpc>
              <a:defRPr/>
            </a:pPr>
            <a:r>
              <a:rPr kumimoji="1" lang="zh-CN" altLang="en-US" dirty="0">
                <a:latin typeface="Times New Roman" panose="02020603050405020304" pitchFamily="18" charset="0"/>
                <a:cs typeface="Times New Roman" panose="02020603050405020304" pitchFamily="18" charset="0"/>
              </a:rPr>
              <a:t>另一种是中间经过顶点</a:t>
            </a:r>
            <a:r>
              <a:rPr kumimoji="1" lang="en-US" altLang="zh-CN" dirty="0" err="1">
                <a:latin typeface="Times New Roman" panose="02020603050405020304" pitchFamily="18" charset="0"/>
                <a:cs typeface="Times New Roman" panose="02020603050405020304" pitchFamily="18" charset="0"/>
              </a:rPr>
              <a:t>v</a:t>
            </a:r>
            <a:r>
              <a:rPr kumimoji="1" lang="en-US" altLang="zh-CN" baseline="-25000" dirty="0" err="1">
                <a:latin typeface="Times New Roman" panose="02020603050405020304" pitchFamily="18" charset="0"/>
                <a:cs typeface="Times New Roman" panose="02020603050405020304" pitchFamily="18" charset="0"/>
              </a:rPr>
              <a:t>k</a:t>
            </a:r>
            <a:r>
              <a:rPr kumimoji="1" lang="zh-CN" altLang="en-US" dirty="0">
                <a:latin typeface="Times New Roman" panose="02020603050405020304" pitchFamily="18" charset="0"/>
                <a:cs typeface="Times New Roman" panose="02020603050405020304" pitchFamily="18" charset="0"/>
              </a:rPr>
              <a:t>，那么</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(k)</a:t>
            </a:r>
            <a:r>
              <a:rPr kumimoji="1" lang="en-US" altLang="zh-CN" dirty="0">
                <a:latin typeface="Times New Roman" panose="02020603050405020304" pitchFamily="18" charset="0"/>
                <a:cs typeface="Times New Roman" panose="02020603050405020304" pitchFamily="18" charset="0"/>
              </a:rPr>
              <a:t>[</a:t>
            </a:r>
            <a:r>
              <a:rPr kumimoji="1" lang="en-US" altLang="zh-CN"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][j]&lt; A</a:t>
            </a:r>
            <a:r>
              <a:rPr kumimoji="1" lang="en-US" altLang="zh-CN" baseline="30000" dirty="0">
                <a:latin typeface="Times New Roman" panose="02020603050405020304" pitchFamily="18" charset="0"/>
                <a:cs typeface="Times New Roman" panose="02020603050405020304" pitchFamily="18" charset="0"/>
              </a:rPr>
              <a:t>(k-1)</a:t>
            </a:r>
            <a:r>
              <a:rPr kumimoji="1" lang="en-US" altLang="zh-CN" dirty="0">
                <a:latin typeface="Times New Roman" panose="02020603050405020304" pitchFamily="18" charset="0"/>
                <a:cs typeface="Times New Roman" panose="02020603050405020304" pitchFamily="18" charset="0"/>
              </a:rPr>
              <a:t>[</a:t>
            </a:r>
            <a:r>
              <a:rPr kumimoji="1" lang="en-US" altLang="zh-CN"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][j]</a:t>
            </a:r>
            <a:r>
              <a:rPr kumimoji="1" lang="zh-CN" altLang="en-US" dirty="0">
                <a:latin typeface="Times New Roman" panose="02020603050405020304" pitchFamily="18" charset="0"/>
                <a:cs typeface="Times New Roman" panose="02020603050405020304" pitchFamily="18" charset="0"/>
              </a:rPr>
              <a:t>，且</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(k)</a:t>
            </a:r>
            <a:r>
              <a:rPr kumimoji="1" lang="en-US" altLang="zh-CN" dirty="0">
                <a:latin typeface="Times New Roman" panose="02020603050405020304" pitchFamily="18" charset="0"/>
                <a:cs typeface="Times New Roman" panose="02020603050405020304" pitchFamily="18" charset="0"/>
              </a:rPr>
              <a:t>[</a:t>
            </a:r>
            <a:r>
              <a:rPr kumimoji="1" lang="en-US" altLang="zh-CN"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][j]= A</a:t>
            </a:r>
            <a:r>
              <a:rPr kumimoji="1" lang="en-US" altLang="zh-CN" baseline="30000" dirty="0">
                <a:latin typeface="Times New Roman" panose="02020603050405020304" pitchFamily="18" charset="0"/>
                <a:cs typeface="Times New Roman" panose="02020603050405020304" pitchFamily="18" charset="0"/>
              </a:rPr>
              <a:t>(k-1)</a:t>
            </a:r>
            <a:r>
              <a:rPr kumimoji="1" lang="en-US" altLang="zh-CN" dirty="0">
                <a:latin typeface="Times New Roman" panose="02020603050405020304" pitchFamily="18" charset="0"/>
                <a:cs typeface="Times New Roman" panose="02020603050405020304" pitchFamily="18" charset="0"/>
              </a:rPr>
              <a:t>[</a:t>
            </a:r>
            <a:r>
              <a:rPr kumimoji="1" lang="en-US" altLang="zh-CN"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][k]+ A</a:t>
            </a:r>
            <a:r>
              <a:rPr kumimoji="1" lang="en-US" altLang="zh-CN" baseline="30000" dirty="0">
                <a:latin typeface="Times New Roman" panose="02020603050405020304" pitchFamily="18" charset="0"/>
                <a:cs typeface="Times New Roman" panose="02020603050405020304" pitchFamily="18" charset="0"/>
              </a:rPr>
              <a:t>(k-1)</a:t>
            </a:r>
            <a:r>
              <a:rPr kumimoji="1" lang="en-US" altLang="zh-CN" dirty="0">
                <a:latin typeface="Times New Roman" panose="02020603050405020304" pitchFamily="18" charset="0"/>
                <a:cs typeface="Times New Roman" panose="02020603050405020304" pitchFamily="18" charset="0"/>
              </a:rPr>
              <a:t>[k][j]</a:t>
            </a:r>
          </a:p>
          <a:p>
            <a:pPr eaLnBrk="1" hangingPunct="1">
              <a:lnSpc>
                <a:spcPct val="80000"/>
              </a:lnSpc>
              <a:defRPr/>
            </a:pPr>
            <a:endParaRPr kumimoji="1" lang="zh-CN" altLang="en-US" sz="28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2338" name="Rectangle 2"/>
          <p:cNvSpPr>
            <a:spLocks noGrp="1" noChangeArrowheads="1"/>
          </p:cNvSpPr>
          <p:nvPr>
            <p:ph type="title" idx="4294967295"/>
          </p:nvPr>
        </p:nvSpPr>
        <p:spPr>
          <a:xfrm>
            <a:off x="107950" y="115888"/>
            <a:ext cx="7273925" cy="838200"/>
          </a:xfrm>
        </p:spPr>
        <p:txBody>
          <a:bodyPr/>
          <a:lstStyle/>
          <a:p>
            <a:pPr eaLnBrk="1" hangingPunct="1"/>
            <a:r>
              <a:rPr lang="en-US" altLang="zh-CN" b="1" smtClean="0">
                <a:latin typeface="Times New Roman" panose="02020603050405020304" pitchFamily="18" charset="0"/>
                <a:ea typeface="楷体_GB2312" pitchFamily="1" charset="-122"/>
              </a:rPr>
              <a:t>8.5.3 Floyd</a:t>
            </a:r>
            <a:r>
              <a:rPr lang="zh-CN" altLang="en-US" b="1" smtClean="0">
                <a:latin typeface="Times New Roman" panose="02020603050405020304" pitchFamily="18" charset="0"/>
                <a:ea typeface="楷体_GB2312" pitchFamily="1" charset="-122"/>
              </a:rPr>
              <a:t>算法  应用实例</a:t>
            </a:r>
            <a:r>
              <a:rPr lang="en-US" altLang="zh-CN" b="1" smtClean="0">
                <a:latin typeface="Times New Roman" panose="02020603050405020304" pitchFamily="18" charset="0"/>
                <a:ea typeface="楷体_GB2312" pitchFamily="1" charset="-122"/>
              </a:rPr>
              <a:t>(1)</a:t>
            </a:r>
            <a:endParaRPr lang="zh-CN" altLang="en-US" b="1" smtClean="0">
              <a:latin typeface="Times New Roman" panose="02020603050405020304" pitchFamily="18" charset="0"/>
              <a:ea typeface="楷体_GB2312" pitchFamily="1" charset="-122"/>
            </a:endParaRPr>
          </a:p>
        </p:txBody>
      </p:sp>
      <p:sp>
        <p:nvSpPr>
          <p:cNvPr id="99331" name="Rectangle 3"/>
          <p:cNvSpPr>
            <a:spLocks noGrp="1" noChangeArrowheads="1"/>
          </p:cNvSpPr>
          <p:nvPr>
            <p:ph type="body" idx="4294967295"/>
          </p:nvPr>
        </p:nvSpPr>
        <p:spPr>
          <a:xfrm>
            <a:off x="179388" y="3581400"/>
            <a:ext cx="8915400" cy="2971800"/>
          </a:xfrm>
        </p:spPr>
        <p:txBody>
          <a:bodyPr/>
          <a:lstStyle/>
          <a:p>
            <a:pPr eaLnBrk="1" hangingPunct="1">
              <a:buClr>
                <a:schemeClr val="tx1"/>
              </a:buClr>
              <a:buFont typeface="Wingdings" panose="05000000000000000000" pitchFamily="2" charset="2"/>
              <a:buNone/>
              <a:defRPr/>
            </a:pPr>
            <a:r>
              <a:rPr kumimoji="1" lang="zh-CN" altLang="en-US" sz="2400" b="1" dirty="0" smtClean="0">
                <a:latin typeface="Times New Roman" panose="02020603050405020304" pitchFamily="18" charset="0"/>
                <a:cs typeface="Times New Roman" panose="02020603050405020304" pitchFamily="18" charset="0"/>
              </a:rPr>
              <a:t>求上图（带权有向图）的每一对顶点间的最短路径和路径长度。</a:t>
            </a:r>
          </a:p>
          <a:p>
            <a:pPr eaLnBrk="1" hangingPunct="1">
              <a:buClr>
                <a:schemeClr val="tx1"/>
              </a:buClr>
              <a:buFont typeface="Wingdings" panose="05000000000000000000" pitchFamily="2" charset="2"/>
              <a:buNone/>
              <a:defRPr/>
            </a:pPr>
            <a:r>
              <a:rPr kumimoji="1" lang="zh-CN" altLang="en-US" sz="2400" dirty="0" smtClean="0">
                <a:latin typeface="Times New Roman" panose="02020603050405020304" pitchFamily="18" charset="0"/>
                <a:cs typeface="Times New Roman" panose="02020603050405020304" pitchFamily="18" charset="0"/>
              </a:rPr>
              <a:t>方法：</a:t>
            </a:r>
          </a:p>
          <a:p>
            <a:pPr eaLnBrk="1" hangingPunct="1">
              <a:buClr>
                <a:schemeClr val="tx1"/>
              </a:buClr>
              <a:buFont typeface="Wingdings" panose="05000000000000000000" pitchFamily="2" charset="2"/>
              <a:buChar char=" "/>
              <a:defRPr/>
            </a:pPr>
            <a:r>
              <a:rPr kumimoji="1" lang="zh-CN" altLang="en-US" sz="2400" dirty="0" smtClean="0">
                <a:latin typeface="Times New Roman" panose="02020603050405020304" pitchFamily="18" charset="0"/>
                <a:cs typeface="Times New Roman" panose="02020603050405020304" pitchFamily="18" charset="0"/>
              </a:rPr>
              <a:t>用</a:t>
            </a:r>
            <a:r>
              <a:rPr kumimoji="1" lang="en-US" altLang="zh-CN" sz="2400" dirty="0" smtClean="0">
                <a:latin typeface="Times New Roman" panose="02020603050405020304" pitchFamily="18" charset="0"/>
                <a:cs typeface="Times New Roman" panose="02020603050405020304" pitchFamily="18" charset="0"/>
              </a:rPr>
              <a:t>path[]</a:t>
            </a:r>
            <a:r>
              <a:rPr kumimoji="1" lang="zh-CN" altLang="en-US" sz="2400" dirty="0" smtClean="0">
                <a:latin typeface="Times New Roman" panose="02020603050405020304" pitchFamily="18" charset="0"/>
                <a:cs typeface="Times New Roman" panose="02020603050405020304" pitchFamily="18" charset="0"/>
              </a:rPr>
              <a:t>数组记录“最短路径”；</a:t>
            </a:r>
          </a:p>
          <a:p>
            <a:pPr eaLnBrk="1" hangingPunct="1">
              <a:buClr>
                <a:schemeClr val="tx1"/>
              </a:buClr>
              <a:buFont typeface="Wingdings" panose="05000000000000000000" pitchFamily="2" charset="2"/>
              <a:buChar char=" "/>
              <a:defRPr/>
            </a:pPr>
            <a:r>
              <a:rPr kumimoji="1" lang="en-US" altLang="zh-CN" sz="2400" dirty="0" smtClean="0">
                <a:latin typeface="Times New Roman" panose="02020603050405020304" pitchFamily="18" charset="0"/>
                <a:cs typeface="Times New Roman" panose="02020603050405020304" pitchFamily="18" charset="0"/>
              </a:rPr>
              <a:t>path</a:t>
            </a:r>
            <a:r>
              <a:rPr kumimoji="1" lang="en-US" altLang="zh-CN" sz="2400" baseline="30000" dirty="0" smtClean="0">
                <a:latin typeface="Times New Roman" panose="02020603050405020304" pitchFamily="18" charset="0"/>
                <a:cs typeface="Times New Roman" panose="02020603050405020304" pitchFamily="18" charset="0"/>
              </a:rPr>
              <a:t>(k)</a:t>
            </a:r>
            <a:r>
              <a:rPr kumimoji="1" lang="en-US" altLang="zh-CN" sz="2400" dirty="0" smtClean="0">
                <a:latin typeface="Times New Roman" panose="02020603050405020304" pitchFamily="18" charset="0"/>
                <a:cs typeface="Times New Roman" panose="02020603050405020304" pitchFamily="18" charset="0"/>
              </a:rPr>
              <a:t>[</a:t>
            </a:r>
            <a:r>
              <a:rPr kumimoji="1" lang="en-US" altLang="zh-CN" sz="2400" dirty="0" err="1" smtClean="0">
                <a:latin typeface="Times New Roman" panose="02020603050405020304" pitchFamily="18" charset="0"/>
                <a:cs typeface="Times New Roman" panose="02020603050405020304" pitchFamily="18" charset="0"/>
              </a:rPr>
              <a:t>i</a:t>
            </a:r>
            <a:r>
              <a:rPr kumimoji="1" lang="en-US" altLang="zh-CN" sz="2400" dirty="0" smtClean="0">
                <a:latin typeface="Times New Roman" panose="02020603050405020304" pitchFamily="18" charset="0"/>
                <a:cs typeface="Times New Roman" panose="02020603050405020304" pitchFamily="18" charset="0"/>
              </a:rPr>
              <a:t>][j]</a:t>
            </a:r>
            <a:r>
              <a:rPr kumimoji="1" lang="zh-CN" altLang="en-US" sz="2400" dirty="0" smtClean="0">
                <a:latin typeface="Times New Roman" panose="02020603050405020304" pitchFamily="18" charset="0"/>
                <a:cs typeface="Times New Roman" panose="02020603050405020304" pitchFamily="18" charset="0"/>
              </a:rPr>
              <a:t>表示</a:t>
            </a:r>
            <a:r>
              <a:rPr kumimoji="1" lang="zh-CN" altLang="en-US" sz="2400" dirty="0" smtClean="0">
                <a:solidFill>
                  <a:srgbClr val="FF0000"/>
                </a:solidFill>
                <a:latin typeface="Times New Roman" panose="02020603050405020304" pitchFamily="18" charset="0"/>
                <a:cs typeface="Times New Roman" panose="02020603050405020304" pitchFamily="18" charset="0"/>
              </a:rPr>
              <a:t>从</a:t>
            </a:r>
            <a:r>
              <a:rPr kumimoji="1" lang="en-US" altLang="en-US" sz="2400" dirty="0" smtClean="0">
                <a:solidFill>
                  <a:srgbClr val="FF0000"/>
                </a:solidFill>
                <a:latin typeface="Times New Roman" panose="02020603050405020304" pitchFamily="18" charset="0"/>
                <a:cs typeface="Times New Roman" panose="02020603050405020304" pitchFamily="18" charset="0"/>
              </a:rPr>
              <a:t>V</a:t>
            </a:r>
            <a:r>
              <a:rPr kumimoji="1" lang="en-US" altLang="en-US" sz="2400" baseline="-25000" dirty="0" smtClean="0">
                <a:solidFill>
                  <a:srgbClr val="FF0000"/>
                </a:solidFill>
                <a:latin typeface="Times New Roman" panose="02020603050405020304" pitchFamily="18" charset="0"/>
                <a:cs typeface="Times New Roman" panose="02020603050405020304" pitchFamily="18" charset="0"/>
              </a:rPr>
              <a:t>i</a:t>
            </a:r>
            <a:r>
              <a:rPr kumimoji="1" lang="zh-CN" altLang="en-US" sz="2400" dirty="0" smtClean="0">
                <a:solidFill>
                  <a:srgbClr val="FF0000"/>
                </a:solidFill>
                <a:latin typeface="Times New Roman" panose="02020603050405020304" pitchFamily="18" charset="0"/>
                <a:cs typeface="Times New Roman" panose="02020603050405020304" pitchFamily="18" charset="0"/>
              </a:rPr>
              <a:t>到</a:t>
            </a:r>
            <a:r>
              <a:rPr kumimoji="1" lang="en-US" altLang="en-US" sz="2400" dirty="0" err="1" smtClean="0">
                <a:solidFill>
                  <a:srgbClr val="FF0000"/>
                </a:solidFill>
                <a:latin typeface="Times New Roman" panose="02020603050405020304" pitchFamily="18" charset="0"/>
                <a:cs typeface="Times New Roman" panose="02020603050405020304" pitchFamily="18" charset="0"/>
              </a:rPr>
              <a:t>V</a:t>
            </a:r>
            <a:r>
              <a:rPr kumimoji="1" lang="en-US" altLang="en-US" sz="2400" baseline="-25000" dirty="0" err="1" smtClean="0">
                <a:solidFill>
                  <a:srgbClr val="FF0000"/>
                </a:solidFill>
                <a:latin typeface="Times New Roman" panose="02020603050405020304" pitchFamily="18" charset="0"/>
                <a:cs typeface="Times New Roman" panose="02020603050405020304" pitchFamily="18" charset="0"/>
              </a:rPr>
              <a:t>j</a:t>
            </a:r>
            <a:r>
              <a:rPr kumimoji="1" lang="zh-CN" altLang="en-US" sz="2400" dirty="0" smtClean="0">
                <a:solidFill>
                  <a:srgbClr val="FF0000"/>
                </a:solidFill>
                <a:latin typeface="Times New Roman" panose="02020603050405020304" pitchFamily="18" charset="0"/>
                <a:cs typeface="Times New Roman" panose="02020603050405020304" pitchFamily="18" charset="0"/>
              </a:rPr>
              <a:t>中间顶点不大于</a:t>
            </a:r>
            <a:r>
              <a:rPr kumimoji="1" lang="en-US" altLang="zh-CN" sz="2400" dirty="0" smtClean="0">
                <a:solidFill>
                  <a:srgbClr val="FF0000"/>
                </a:solidFill>
                <a:latin typeface="Times New Roman" panose="02020603050405020304" pitchFamily="18" charset="0"/>
                <a:cs typeface="Times New Roman" panose="02020603050405020304" pitchFamily="18" charset="0"/>
              </a:rPr>
              <a:t>K</a:t>
            </a:r>
            <a:r>
              <a:rPr kumimoji="1" lang="zh-CN" altLang="en-US" sz="2400" dirty="0" smtClean="0">
                <a:solidFill>
                  <a:srgbClr val="FF0000"/>
                </a:solidFill>
                <a:latin typeface="Times New Roman" panose="02020603050405020304" pitchFamily="18" charset="0"/>
                <a:cs typeface="Times New Roman" panose="02020603050405020304" pitchFamily="18" charset="0"/>
              </a:rPr>
              <a:t>的最短路径上</a:t>
            </a:r>
            <a:r>
              <a:rPr kumimoji="1" lang="en-US" altLang="zh-CN" sz="2400" dirty="0" err="1" smtClean="0">
                <a:solidFill>
                  <a:srgbClr val="FF0000"/>
                </a:solidFill>
                <a:latin typeface="Times New Roman" panose="02020603050405020304" pitchFamily="18" charset="0"/>
                <a:cs typeface="Times New Roman" panose="02020603050405020304" pitchFamily="18" charset="0"/>
              </a:rPr>
              <a:t>V</a:t>
            </a:r>
            <a:r>
              <a:rPr kumimoji="1" lang="en-US" altLang="zh-CN" sz="2400" baseline="-25000" dirty="0" err="1" smtClean="0">
                <a:solidFill>
                  <a:srgbClr val="FF0000"/>
                </a:solidFill>
                <a:latin typeface="Times New Roman" panose="02020603050405020304" pitchFamily="18" charset="0"/>
                <a:cs typeface="Times New Roman" panose="02020603050405020304" pitchFamily="18" charset="0"/>
              </a:rPr>
              <a:t>j</a:t>
            </a:r>
            <a:r>
              <a:rPr kumimoji="1" lang="zh-CN" altLang="zh-CN" sz="2400" dirty="0" smtClean="0">
                <a:solidFill>
                  <a:srgbClr val="FF0000"/>
                </a:solidFill>
                <a:latin typeface="Times New Roman" panose="02020603050405020304" pitchFamily="18" charset="0"/>
                <a:cs typeface="Times New Roman" panose="02020603050405020304" pitchFamily="18" charset="0"/>
              </a:rPr>
              <a:t>的前一个顶点的序号</a:t>
            </a:r>
            <a:r>
              <a:rPr kumimoji="1" lang="zh-CN" altLang="zh-CN" sz="2400" dirty="0" smtClean="0">
                <a:latin typeface="Times New Roman" panose="02020603050405020304" pitchFamily="18" charset="0"/>
                <a:cs typeface="Times New Roman" panose="02020603050405020304" pitchFamily="18" charset="0"/>
              </a:rPr>
              <a:t>；</a:t>
            </a:r>
            <a:r>
              <a:rPr kumimoji="1" lang="zh-CN" altLang="en-US" sz="2400" dirty="0" smtClean="0">
                <a:latin typeface="Times New Roman" panose="02020603050405020304" pitchFamily="18" charset="0"/>
                <a:cs typeface="Times New Roman" panose="02020603050405020304" pitchFamily="18" charset="0"/>
              </a:rPr>
              <a:t>由</a:t>
            </a:r>
            <a:r>
              <a:rPr kumimoji="1" lang="en-US" altLang="zh-CN" sz="2400" dirty="0" smtClean="0">
                <a:latin typeface="Times New Roman" panose="02020603050405020304" pitchFamily="18" charset="0"/>
                <a:cs typeface="Times New Roman" panose="02020603050405020304" pitchFamily="18" charset="0"/>
              </a:rPr>
              <a:t>path[</a:t>
            </a:r>
            <a:r>
              <a:rPr kumimoji="1" lang="en-US" altLang="zh-CN" sz="2400" dirty="0" err="1" smtClean="0">
                <a:latin typeface="Times New Roman" panose="02020603050405020304" pitchFamily="18" charset="0"/>
                <a:cs typeface="Times New Roman" panose="02020603050405020304" pitchFamily="18" charset="0"/>
              </a:rPr>
              <a:t>i</a:t>
            </a:r>
            <a:r>
              <a:rPr kumimoji="1" lang="en-US" altLang="zh-CN" sz="2400" dirty="0" smtClean="0">
                <a:latin typeface="Times New Roman" panose="02020603050405020304" pitchFamily="18" charset="0"/>
                <a:cs typeface="Times New Roman" panose="02020603050405020304" pitchFamily="18" charset="0"/>
              </a:rPr>
              <a:t>][j]</a:t>
            </a:r>
            <a:r>
              <a:rPr kumimoji="1" lang="zh-CN" altLang="en-US" sz="2400" dirty="0" smtClean="0">
                <a:latin typeface="Times New Roman" panose="02020603050405020304" pitchFamily="18" charset="0"/>
                <a:cs typeface="Times New Roman" panose="02020603050405020304" pitchFamily="18" charset="0"/>
              </a:rPr>
              <a:t>的值追溯，可得从</a:t>
            </a:r>
            <a:r>
              <a:rPr kumimoji="1" lang="en-US" altLang="zh-CN" sz="2400" dirty="0" smtClean="0">
                <a:latin typeface="Times New Roman" panose="02020603050405020304" pitchFamily="18" charset="0"/>
                <a:cs typeface="Times New Roman" panose="02020603050405020304" pitchFamily="18" charset="0"/>
              </a:rPr>
              <a:t>V</a:t>
            </a:r>
            <a:r>
              <a:rPr kumimoji="1" lang="en-US" altLang="zh-CN" sz="2400" baseline="-25000" dirty="0" smtClean="0">
                <a:latin typeface="Times New Roman" panose="02020603050405020304" pitchFamily="18" charset="0"/>
                <a:cs typeface="Times New Roman" panose="02020603050405020304" pitchFamily="18" charset="0"/>
              </a:rPr>
              <a:t>i</a:t>
            </a:r>
            <a:r>
              <a:rPr kumimoji="1" lang="zh-CN" altLang="en-US" sz="2400" dirty="0" smtClean="0">
                <a:latin typeface="Times New Roman" panose="02020603050405020304" pitchFamily="18" charset="0"/>
                <a:cs typeface="Times New Roman" panose="02020603050405020304" pitchFamily="18" charset="0"/>
              </a:rPr>
              <a:t>到</a:t>
            </a:r>
            <a:r>
              <a:rPr kumimoji="1" lang="en-US" altLang="zh-CN" sz="2400" dirty="0" err="1" smtClean="0">
                <a:latin typeface="Times New Roman" panose="02020603050405020304" pitchFamily="18" charset="0"/>
                <a:cs typeface="Times New Roman" panose="02020603050405020304" pitchFamily="18" charset="0"/>
              </a:rPr>
              <a:t>V</a:t>
            </a:r>
            <a:r>
              <a:rPr kumimoji="1" lang="en-US" altLang="zh-CN" sz="2400" baseline="-25000" dirty="0" err="1" smtClean="0">
                <a:latin typeface="Times New Roman" panose="02020603050405020304" pitchFamily="18" charset="0"/>
                <a:cs typeface="Times New Roman" panose="02020603050405020304" pitchFamily="18" charset="0"/>
              </a:rPr>
              <a:t>j</a:t>
            </a:r>
            <a:r>
              <a:rPr kumimoji="1" lang="zh-CN" altLang="en-US" sz="2400" dirty="0" smtClean="0">
                <a:latin typeface="Times New Roman" panose="02020603050405020304" pitchFamily="18" charset="0"/>
                <a:cs typeface="Times New Roman" panose="02020603050405020304" pitchFamily="18" charset="0"/>
              </a:rPr>
              <a:t>的最短路径。</a:t>
            </a:r>
            <a:r>
              <a:rPr kumimoji="1" lang="zh-CN" altLang="zh-CN" sz="2400" dirty="0" smtClean="0">
                <a:latin typeface="Times New Roman" panose="02020603050405020304" pitchFamily="18" charset="0"/>
                <a:cs typeface="Times New Roman" panose="02020603050405020304" pitchFamily="18" charset="0"/>
              </a:rPr>
              <a:t>当</a:t>
            </a:r>
            <a:r>
              <a:rPr kumimoji="1" lang="en-US" altLang="en-US" sz="2400" dirty="0" smtClean="0">
                <a:latin typeface="Times New Roman" panose="02020603050405020304" pitchFamily="18" charset="0"/>
                <a:cs typeface="Times New Roman" panose="02020603050405020304" pitchFamily="18" charset="0"/>
              </a:rPr>
              <a:t>V</a:t>
            </a:r>
            <a:r>
              <a:rPr kumimoji="1" lang="en-US" altLang="en-US" sz="2400" baseline="-25000" dirty="0" smtClean="0">
                <a:latin typeface="Times New Roman" panose="02020603050405020304" pitchFamily="18" charset="0"/>
                <a:cs typeface="Times New Roman" panose="02020603050405020304" pitchFamily="18" charset="0"/>
              </a:rPr>
              <a:t>i</a:t>
            </a:r>
            <a:r>
              <a:rPr kumimoji="1" lang="zh-CN" altLang="en-US" sz="2400" dirty="0" smtClean="0">
                <a:latin typeface="Times New Roman" panose="02020603050405020304" pitchFamily="18" charset="0"/>
                <a:cs typeface="Times New Roman" panose="02020603050405020304" pitchFamily="18" charset="0"/>
              </a:rPr>
              <a:t>到</a:t>
            </a:r>
            <a:r>
              <a:rPr kumimoji="1" lang="en-US" altLang="en-US" sz="2400" dirty="0" err="1" smtClean="0">
                <a:latin typeface="Times New Roman" panose="02020603050405020304" pitchFamily="18" charset="0"/>
                <a:cs typeface="Times New Roman" panose="02020603050405020304" pitchFamily="18" charset="0"/>
              </a:rPr>
              <a:t>V</a:t>
            </a:r>
            <a:r>
              <a:rPr kumimoji="1" lang="en-US" altLang="en-US" sz="2400" baseline="-25000" dirty="0" err="1" smtClean="0">
                <a:latin typeface="Times New Roman" panose="02020603050405020304" pitchFamily="18" charset="0"/>
                <a:cs typeface="Times New Roman" panose="02020603050405020304" pitchFamily="18" charset="0"/>
              </a:rPr>
              <a:t>j</a:t>
            </a:r>
            <a:r>
              <a:rPr kumimoji="1" lang="zh-CN" altLang="zh-CN" sz="2400" dirty="0" smtClean="0">
                <a:latin typeface="Times New Roman" panose="02020603050405020304" pitchFamily="18" charset="0"/>
                <a:cs typeface="Times New Roman" panose="02020603050405020304" pitchFamily="18" charset="0"/>
              </a:rPr>
              <a:t>无路径时，</a:t>
            </a:r>
            <a:r>
              <a:rPr kumimoji="1" lang="en-US" altLang="zh-CN" sz="2400" dirty="0" smtClean="0">
                <a:latin typeface="Times New Roman" panose="02020603050405020304" pitchFamily="18" charset="0"/>
                <a:cs typeface="Times New Roman" panose="02020603050405020304" pitchFamily="18" charset="0"/>
              </a:rPr>
              <a:t>path[</a:t>
            </a:r>
            <a:r>
              <a:rPr kumimoji="1" lang="en-US" altLang="zh-CN" sz="2400" dirty="0" err="1" smtClean="0">
                <a:latin typeface="Times New Roman" panose="02020603050405020304" pitchFamily="18" charset="0"/>
                <a:cs typeface="Times New Roman" panose="02020603050405020304" pitchFamily="18" charset="0"/>
              </a:rPr>
              <a:t>i</a:t>
            </a:r>
            <a:r>
              <a:rPr kumimoji="1" lang="en-US" altLang="zh-CN" sz="2400" dirty="0" smtClean="0">
                <a:latin typeface="Times New Roman" panose="02020603050405020304" pitchFamily="18" charset="0"/>
                <a:cs typeface="Times New Roman" panose="02020603050405020304" pitchFamily="18" charset="0"/>
              </a:rPr>
              <a:t>][j]=-1</a:t>
            </a:r>
            <a:r>
              <a:rPr kumimoji="1" lang="zh-CN" altLang="en-US" sz="2400" dirty="0" smtClean="0">
                <a:latin typeface="Times New Roman" panose="02020603050405020304" pitchFamily="18" charset="0"/>
                <a:cs typeface="Times New Roman" panose="02020603050405020304" pitchFamily="18" charset="0"/>
              </a:rPr>
              <a:t>。</a:t>
            </a:r>
          </a:p>
        </p:txBody>
      </p:sp>
      <p:sp>
        <p:nvSpPr>
          <p:cNvPr id="14341" name="Oval 4"/>
          <p:cNvSpPr>
            <a:spLocks noChangeArrowheads="1"/>
          </p:cNvSpPr>
          <p:nvPr/>
        </p:nvSpPr>
        <p:spPr bwMode="auto">
          <a:xfrm>
            <a:off x="1246188" y="1828800"/>
            <a:ext cx="457200" cy="533400"/>
          </a:xfrm>
          <a:prstGeom prst="ellipse">
            <a:avLst/>
          </a:prstGeom>
          <a:solidFill>
            <a:schemeClr val="accent1"/>
          </a:solidFill>
          <a:ln w="9525">
            <a:solidFill>
              <a:schemeClr val="tx1"/>
            </a:solidFill>
            <a:round/>
          </a:ln>
        </p:spPr>
        <p:txBody>
          <a:bodyPr wrap="none" anchor="ctr"/>
          <a:lstStyle/>
          <a:p>
            <a:pPr algn="ctr">
              <a:defRPr/>
            </a:pPr>
            <a:r>
              <a:rPr lang="en-US" altLang="zh-CN" dirty="0">
                <a:ea typeface="+mn-ea"/>
                <a:cs typeface="Times New Roman" panose="02020603050405020304" pitchFamily="18" charset="0"/>
              </a:rPr>
              <a:t>0</a:t>
            </a:r>
          </a:p>
        </p:txBody>
      </p:sp>
      <p:sp>
        <p:nvSpPr>
          <p:cNvPr id="14342" name="Oval 5"/>
          <p:cNvSpPr>
            <a:spLocks noChangeArrowheads="1"/>
          </p:cNvSpPr>
          <p:nvPr/>
        </p:nvSpPr>
        <p:spPr bwMode="auto">
          <a:xfrm>
            <a:off x="2693988" y="1828800"/>
            <a:ext cx="457200" cy="533400"/>
          </a:xfrm>
          <a:prstGeom prst="ellipse">
            <a:avLst/>
          </a:prstGeom>
          <a:solidFill>
            <a:schemeClr val="accent1"/>
          </a:solidFill>
          <a:ln w="9525">
            <a:solidFill>
              <a:schemeClr val="tx1"/>
            </a:solidFill>
            <a:round/>
          </a:ln>
        </p:spPr>
        <p:txBody>
          <a:bodyPr wrap="none" anchor="ctr"/>
          <a:lstStyle/>
          <a:p>
            <a:pPr algn="ctr">
              <a:defRPr/>
            </a:pPr>
            <a:r>
              <a:rPr lang="en-US" altLang="zh-CN" dirty="0">
                <a:ea typeface="+mn-ea"/>
                <a:cs typeface="Times New Roman" panose="02020603050405020304" pitchFamily="18" charset="0"/>
              </a:rPr>
              <a:t>1</a:t>
            </a:r>
          </a:p>
        </p:txBody>
      </p:sp>
      <p:sp>
        <p:nvSpPr>
          <p:cNvPr id="14343" name="Oval 6"/>
          <p:cNvSpPr>
            <a:spLocks noChangeArrowheads="1"/>
          </p:cNvSpPr>
          <p:nvPr/>
        </p:nvSpPr>
        <p:spPr bwMode="auto">
          <a:xfrm>
            <a:off x="2008188" y="2971800"/>
            <a:ext cx="457200" cy="533400"/>
          </a:xfrm>
          <a:prstGeom prst="ellipse">
            <a:avLst/>
          </a:prstGeom>
          <a:solidFill>
            <a:schemeClr val="accent1"/>
          </a:solidFill>
          <a:ln w="9525">
            <a:solidFill>
              <a:schemeClr val="tx1"/>
            </a:solidFill>
            <a:round/>
          </a:ln>
        </p:spPr>
        <p:txBody>
          <a:bodyPr wrap="none" anchor="ctr"/>
          <a:lstStyle/>
          <a:p>
            <a:pPr algn="ctr">
              <a:defRPr/>
            </a:pPr>
            <a:r>
              <a:rPr lang="en-US" altLang="zh-CN" dirty="0">
                <a:ea typeface="+mn-ea"/>
                <a:cs typeface="Times New Roman" panose="02020603050405020304" pitchFamily="18" charset="0"/>
              </a:rPr>
              <a:t>2</a:t>
            </a:r>
          </a:p>
        </p:txBody>
      </p:sp>
      <p:sp>
        <p:nvSpPr>
          <p:cNvPr id="142343" name="Line 7"/>
          <p:cNvSpPr>
            <a:spLocks noChangeShapeType="1"/>
          </p:cNvSpPr>
          <p:nvPr/>
        </p:nvSpPr>
        <p:spPr bwMode="auto">
          <a:xfrm>
            <a:off x="1703388" y="21336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4" name="Line 8"/>
          <p:cNvSpPr>
            <a:spLocks noChangeShapeType="1"/>
          </p:cNvSpPr>
          <p:nvPr/>
        </p:nvSpPr>
        <p:spPr bwMode="auto">
          <a:xfrm flipH="1">
            <a:off x="1627188" y="1905000"/>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5" name="Line 9"/>
          <p:cNvSpPr>
            <a:spLocks noChangeShapeType="1"/>
          </p:cNvSpPr>
          <p:nvPr/>
        </p:nvSpPr>
        <p:spPr bwMode="auto">
          <a:xfrm flipH="1">
            <a:off x="2389188" y="2362200"/>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6" name="Line 10"/>
          <p:cNvSpPr>
            <a:spLocks noChangeShapeType="1"/>
          </p:cNvSpPr>
          <p:nvPr/>
        </p:nvSpPr>
        <p:spPr bwMode="auto">
          <a:xfrm>
            <a:off x="1627188" y="2286000"/>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7" name="Line 11"/>
          <p:cNvSpPr>
            <a:spLocks noChangeShapeType="1"/>
          </p:cNvSpPr>
          <p:nvPr/>
        </p:nvSpPr>
        <p:spPr bwMode="auto">
          <a:xfrm flipH="1" flipV="1">
            <a:off x="1398588" y="2362200"/>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349" name="Text Box 12"/>
          <p:cNvSpPr txBox="1">
            <a:spLocks noChangeArrowheads="1"/>
          </p:cNvSpPr>
          <p:nvPr/>
        </p:nvSpPr>
        <p:spPr bwMode="auto">
          <a:xfrm>
            <a:off x="2693988" y="2667000"/>
            <a:ext cx="533400" cy="387350"/>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2</a:t>
            </a:r>
          </a:p>
        </p:txBody>
      </p:sp>
      <p:sp>
        <p:nvSpPr>
          <p:cNvPr id="14350" name="Text Box 13"/>
          <p:cNvSpPr txBox="1">
            <a:spLocks noChangeArrowheads="1"/>
          </p:cNvSpPr>
          <p:nvPr/>
        </p:nvSpPr>
        <p:spPr bwMode="auto">
          <a:xfrm>
            <a:off x="1931988" y="1524000"/>
            <a:ext cx="533400" cy="387350"/>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6</a:t>
            </a:r>
          </a:p>
        </p:txBody>
      </p:sp>
      <p:sp>
        <p:nvSpPr>
          <p:cNvPr id="14351" name="Text Box 14"/>
          <p:cNvSpPr txBox="1">
            <a:spLocks noChangeArrowheads="1"/>
          </p:cNvSpPr>
          <p:nvPr/>
        </p:nvSpPr>
        <p:spPr bwMode="auto">
          <a:xfrm>
            <a:off x="2160588" y="2133600"/>
            <a:ext cx="533400" cy="387350"/>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4</a:t>
            </a:r>
          </a:p>
        </p:txBody>
      </p:sp>
      <p:sp>
        <p:nvSpPr>
          <p:cNvPr id="14352" name="Text Box 15"/>
          <p:cNvSpPr txBox="1">
            <a:spLocks noChangeArrowheads="1"/>
          </p:cNvSpPr>
          <p:nvPr/>
        </p:nvSpPr>
        <p:spPr bwMode="auto">
          <a:xfrm>
            <a:off x="1779588" y="2362200"/>
            <a:ext cx="533400" cy="387350"/>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11</a:t>
            </a:r>
          </a:p>
        </p:txBody>
      </p:sp>
      <p:sp>
        <p:nvSpPr>
          <p:cNvPr id="14353" name="Text Box 16"/>
          <p:cNvSpPr txBox="1">
            <a:spLocks noChangeArrowheads="1"/>
          </p:cNvSpPr>
          <p:nvPr/>
        </p:nvSpPr>
        <p:spPr bwMode="auto">
          <a:xfrm>
            <a:off x="1246188" y="2667000"/>
            <a:ext cx="533400" cy="387350"/>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3</a:t>
            </a:r>
          </a:p>
        </p:txBody>
      </p:sp>
      <p:graphicFrame>
        <p:nvGraphicFramePr>
          <p:cNvPr id="142353" name="Object 2"/>
          <p:cNvGraphicFramePr>
            <a:graphicFrameLocks noChangeAspect="1"/>
          </p:cNvGraphicFramePr>
          <p:nvPr/>
        </p:nvGraphicFramePr>
        <p:xfrm>
          <a:off x="5243513" y="1651000"/>
          <a:ext cx="3389312" cy="2030413"/>
        </p:xfrm>
        <a:graphic>
          <a:graphicData uri="http://schemas.openxmlformats.org/presentationml/2006/ole">
            <mc:AlternateContent xmlns:mc="http://schemas.openxmlformats.org/markup-compatibility/2006">
              <mc:Choice xmlns:v="urn:schemas-microsoft-com:vml" Requires="v">
                <p:oleObj spid="_x0000_s142394" r:id="rId3" imgW="1196917" imgH="713057" progId="Equation.3">
                  <p:embed/>
                </p:oleObj>
              </mc:Choice>
              <mc:Fallback>
                <p:oleObj r:id="rId3" imgW="1196917"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651000"/>
                        <a:ext cx="3389312"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9331">
                                            <p:txEl>
                                              <p:pRg st="0" end="0"/>
                                            </p:txEl>
                                          </p:spTgt>
                                        </p:tgtEl>
                                        <p:attrNameLst>
                                          <p:attrName>style.visibility</p:attrName>
                                        </p:attrNameLst>
                                      </p:cBhvr>
                                      <p:to>
                                        <p:strVal val="visible"/>
                                      </p:to>
                                    </p:set>
                                    <p:animEffect transition="in" filter="wipe(left)">
                                      <p:cBhvr>
                                        <p:cTn id="7" dur="500"/>
                                        <p:tgtEl>
                                          <p:spTgt spid="99331">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9331">
                                            <p:txEl>
                                              <p:pRg st="1" end="1"/>
                                            </p:txEl>
                                          </p:spTgt>
                                        </p:tgtEl>
                                        <p:attrNameLst>
                                          <p:attrName>style.visibility</p:attrName>
                                        </p:attrNameLst>
                                      </p:cBhvr>
                                      <p:to>
                                        <p:strVal val="visible"/>
                                      </p:to>
                                    </p:set>
                                    <p:animEffect transition="in" filter="wipe(left)">
                                      <p:cBhvr>
                                        <p:cTn id="11" dur="500"/>
                                        <p:tgtEl>
                                          <p:spTgt spid="99331">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9331">
                                            <p:txEl>
                                              <p:pRg st="2" end="2"/>
                                            </p:txEl>
                                          </p:spTgt>
                                        </p:tgtEl>
                                        <p:attrNameLst>
                                          <p:attrName>style.visibility</p:attrName>
                                        </p:attrNameLst>
                                      </p:cBhvr>
                                      <p:to>
                                        <p:strVal val="visible"/>
                                      </p:to>
                                    </p:set>
                                    <p:animEffect transition="in" filter="wipe(left)">
                                      <p:cBhvr>
                                        <p:cTn id="16" dur="500"/>
                                        <p:tgtEl>
                                          <p:spTgt spid="99331">
                                            <p:txEl>
                                              <p:pRg st="2" end="2"/>
                                            </p:txEl>
                                          </p:spTgt>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99331">
                                            <p:txEl>
                                              <p:pRg st="3" end="3"/>
                                            </p:txEl>
                                          </p:spTgt>
                                        </p:tgtEl>
                                        <p:attrNameLst>
                                          <p:attrName>style.visibility</p:attrName>
                                        </p:attrNameLst>
                                      </p:cBhvr>
                                      <p:to>
                                        <p:strVal val="visible"/>
                                      </p:to>
                                    </p:set>
                                    <p:animEffect transition="in" filter="wipe(left)">
                                      <p:cBhvr>
                                        <p:cTn id="20" dur="500"/>
                                        <p:tgtEl>
                                          <p:spTgt spid="993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Oval 3"/>
          <p:cNvSpPr/>
          <p:nvPr/>
        </p:nvSpPr>
        <p:spPr>
          <a:xfrm>
            <a:off x="1613817" y="1793776"/>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0</a:t>
            </a:r>
          </a:p>
        </p:txBody>
      </p:sp>
      <p:sp>
        <p:nvSpPr>
          <p:cNvPr id="194563" name="Oval 4"/>
          <p:cNvSpPr/>
          <p:nvPr/>
        </p:nvSpPr>
        <p:spPr>
          <a:xfrm>
            <a:off x="3061617" y="1793776"/>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1</a:t>
            </a:r>
          </a:p>
        </p:txBody>
      </p:sp>
      <p:sp>
        <p:nvSpPr>
          <p:cNvPr id="194564" name="Oval 5"/>
          <p:cNvSpPr/>
          <p:nvPr/>
        </p:nvSpPr>
        <p:spPr>
          <a:xfrm>
            <a:off x="2375817" y="2936776"/>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2</a:t>
            </a:r>
          </a:p>
        </p:txBody>
      </p:sp>
      <p:sp>
        <p:nvSpPr>
          <p:cNvPr id="143365" name="Line 6"/>
          <p:cNvSpPr>
            <a:spLocks noChangeShapeType="1"/>
          </p:cNvSpPr>
          <p:nvPr/>
        </p:nvSpPr>
        <p:spPr bwMode="auto">
          <a:xfrm>
            <a:off x="2071017" y="2098576"/>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6" name="Line 7"/>
          <p:cNvSpPr>
            <a:spLocks noChangeShapeType="1"/>
          </p:cNvSpPr>
          <p:nvPr/>
        </p:nvSpPr>
        <p:spPr bwMode="auto">
          <a:xfrm flipH="1">
            <a:off x="1994817" y="1869976"/>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7" name="Line 8"/>
          <p:cNvSpPr>
            <a:spLocks noChangeShapeType="1"/>
          </p:cNvSpPr>
          <p:nvPr/>
        </p:nvSpPr>
        <p:spPr bwMode="auto">
          <a:xfrm flipH="1">
            <a:off x="2756817" y="2327176"/>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8" name="Line 9"/>
          <p:cNvSpPr>
            <a:spLocks noChangeShapeType="1"/>
          </p:cNvSpPr>
          <p:nvPr/>
        </p:nvSpPr>
        <p:spPr bwMode="auto">
          <a:xfrm>
            <a:off x="1994817" y="2250976"/>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9" name="Line 10"/>
          <p:cNvSpPr>
            <a:spLocks noChangeShapeType="1"/>
          </p:cNvSpPr>
          <p:nvPr/>
        </p:nvSpPr>
        <p:spPr bwMode="auto">
          <a:xfrm flipH="1" flipV="1">
            <a:off x="1766217" y="2327176"/>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570" name="Text Box 11"/>
          <p:cNvSpPr txBox="1"/>
          <p:nvPr/>
        </p:nvSpPr>
        <p:spPr>
          <a:xfrm>
            <a:off x="3061617" y="26319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2</a:t>
            </a:r>
          </a:p>
        </p:txBody>
      </p:sp>
      <p:sp>
        <p:nvSpPr>
          <p:cNvPr id="194571" name="Text Box 12"/>
          <p:cNvSpPr txBox="1"/>
          <p:nvPr/>
        </p:nvSpPr>
        <p:spPr>
          <a:xfrm>
            <a:off x="2299617" y="14127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6</a:t>
            </a:r>
          </a:p>
        </p:txBody>
      </p:sp>
      <p:sp>
        <p:nvSpPr>
          <p:cNvPr id="194572" name="Text Box 13"/>
          <p:cNvSpPr txBox="1"/>
          <p:nvPr/>
        </p:nvSpPr>
        <p:spPr>
          <a:xfrm>
            <a:off x="2528217" y="20985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4</a:t>
            </a:r>
          </a:p>
        </p:txBody>
      </p:sp>
      <p:sp>
        <p:nvSpPr>
          <p:cNvPr id="194573" name="Text Box 14"/>
          <p:cNvSpPr txBox="1"/>
          <p:nvPr/>
        </p:nvSpPr>
        <p:spPr>
          <a:xfrm>
            <a:off x="2147217" y="23271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11</a:t>
            </a:r>
          </a:p>
        </p:txBody>
      </p:sp>
      <p:sp>
        <p:nvSpPr>
          <p:cNvPr id="194574" name="Text Box 15"/>
          <p:cNvSpPr txBox="1"/>
          <p:nvPr/>
        </p:nvSpPr>
        <p:spPr>
          <a:xfrm>
            <a:off x="1613817" y="26319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3</a:t>
            </a:r>
          </a:p>
        </p:txBody>
      </p:sp>
      <p:graphicFrame>
        <p:nvGraphicFramePr>
          <p:cNvPr id="143375" name="Object 2"/>
          <p:cNvGraphicFramePr>
            <a:graphicFrameLocks noChangeAspect="1"/>
          </p:cNvGraphicFramePr>
          <p:nvPr>
            <p:extLst>
              <p:ext uri="{D42A27DB-BD31-4B8C-83A1-F6EECF244321}">
                <p14:modId xmlns:p14="http://schemas.microsoft.com/office/powerpoint/2010/main" val="377499023"/>
              </p:ext>
            </p:extLst>
          </p:nvPr>
        </p:nvGraphicFramePr>
        <p:xfrm>
          <a:off x="3671217" y="1463576"/>
          <a:ext cx="3421063" cy="2030413"/>
        </p:xfrm>
        <a:graphic>
          <a:graphicData uri="http://schemas.openxmlformats.org/presentationml/2006/ole">
            <mc:AlternateContent xmlns:mc="http://schemas.openxmlformats.org/markup-compatibility/2006">
              <mc:Choice xmlns:v="urn:schemas-microsoft-com:vml" Requires="v">
                <p:oleObj spid="_x0000_s143504" r:id="rId3" imgW="1196917" imgH="713057" progId="Equation.3">
                  <p:embed/>
                </p:oleObj>
              </mc:Choice>
              <mc:Fallback>
                <p:oleObj r:id="rId3" imgW="1196917"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1217" y="1463576"/>
                        <a:ext cx="3421063"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3376" name="Object 3"/>
          <p:cNvGraphicFramePr>
            <a:graphicFrameLocks noChangeAspect="1"/>
          </p:cNvGraphicFramePr>
          <p:nvPr/>
        </p:nvGraphicFramePr>
        <p:xfrm>
          <a:off x="155575" y="3784600"/>
          <a:ext cx="3768725" cy="1876425"/>
        </p:xfrm>
        <a:graphic>
          <a:graphicData uri="http://schemas.openxmlformats.org/presentationml/2006/ole">
            <mc:AlternateContent xmlns:mc="http://schemas.openxmlformats.org/markup-compatibility/2006">
              <mc:Choice xmlns:v="urn:schemas-microsoft-com:vml" Requires="v">
                <p:oleObj spid="_x0000_s143505" r:id="rId5" imgW="1158717" imgH="713057" progId="Equation.3">
                  <p:embed/>
                </p:oleObj>
              </mc:Choice>
              <mc:Fallback>
                <p:oleObj r:id="rId5" imgW="1158717" imgH="713057"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575" y="3784600"/>
                        <a:ext cx="3768725" cy="1876425"/>
                      </a:xfrm>
                      <a:prstGeom prst="rect">
                        <a:avLst/>
                      </a:prstGeom>
                      <a:solidFill>
                        <a:srgbClr val="CCFFFF"/>
                      </a:solidFill>
                      <a:ln w="9525">
                        <a:solidFill>
                          <a:srgbClr val="008000"/>
                        </a:solidFill>
                        <a:miter lim="800000"/>
                        <a:headEnd/>
                        <a:tailEnd/>
                      </a:ln>
                    </p:spPr>
                  </p:pic>
                </p:oleObj>
              </mc:Fallback>
            </mc:AlternateContent>
          </a:graphicData>
        </a:graphic>
      </p:graphicFrame>
      <p:sp>
        <p:nvSpPr>
          <p:cNvPr id="194577" name="Text Box 18"/>
          <p:cNvSpPr txBox="1"/>
          <p:nvPr/>
        </p:nvSpPr>
        <p:spPr>
          <a:xfrm>
            <a:off x="0" y="5876925"/>
            <a:ext cx="2133600" cy="396875"/>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zh-CN" altLang="en-US" sz="2000" noProof="1">
                <a:latin typeface="Arial" panose="020B0604020202020204" pitchFamily="34" charset="0"/>
                <a:ea typeface="宋体" panose="02010600030101010101" pitchFamily="2" charset="-122"/>
              </a:rPr>
              <a:t>开始时只有直通</a:t>
            </a:r>
          </a:p>
        </p:txBody>
      </p:sp>
      <p:graphicFrame>
        <p:nvGraphicFramePr>
          <p:cNvPr id="143378" name="Object 4"/>
          <p:cNvGraphicFramePr>
            <a:graphicFrameLocks noChangeAspect="1"/>
          </p:cNvGraphicFramePr>
          <p:nvPr/>
        </p:nvGraphicFramePr>
        <p:xfrm>
          <a:off x="4268788" y="3776663"/>
          <a:ext cx="4406900" cy="2028825"/>
        </p:xfrm>
        <a:graphic>
          <a:graphicData uri="http://schemas.openxmlformats.org/presentationml/2006/ole">
            <mc:AlternateContent xmlns:mc="http://schemas.openxmlformats.org/markup-compatibility/2006">
              <mc:Choice xmlns:v="urn:schemas-microsoft-com:vml" Requires="v">
                <p:oleObj spid="_x0000_s143506" r:id="rId7" imgW="1438847" imgH="713057" progId="Equation.3">
                  <p:embed/>
                </p:oleObj>
              </mc:Choice>
              <mc:Fallback>
                <p:oleObj r:id="rId7" imgW="1438847" imgH="713057"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8788" y="3776663"/>
                        <a:ext cx="4406900" cy="2028825"/>
                      </a:xfrm>
                      <a:prstGeom prst="rect">
                        <a:avLst/>
                      </a:prstGeom>
                      <a:solidFill>
                        <a:srgbClr val="CCFFCC"/>
                      </a:solidFill>
                      <a:ln w="9525">
                        <a:solidFill>
                          <a:srgbClr val="008000"/>
                        </a:solidFill>
                        <a:miter lim="800000"/>
                        <a:headEnd/>
                        <a:tailEnd/>
                      </a:ln>
                    </p:spPr>
                  </p:pic>
                </p:oleObj>
              </mc:Fallback>
            </mc:AlternateContent>
          </a:graphicData>
        </a:graphic>
      </p:graphicFrame>
      <p:sp>
        <p:nvSpPr>
          <p:cNvPr id="194579" name="椭圆 21"/>
          <p:cNvSpPr/>
          <p:nvPr/>
        </p:nvSpPr>
        <p:spPr>
          <a:xfrm>
            <a:off x="7019925" y="5013325"/>
            <a:ext cx="574675" cy="792163"/>
          </a:xfrm>
          <a:prstGeom prst="ellipse">
            <a:avLst/>
          </a:prstGeom>
          <a:noFill/>
          <a:ln w="38100" cap="flat" cmpd="sng">
            <a:solidFill>
              <a:schemeClr val="accent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3380" name="Rectangle 2"/>
          <p:cNvSpPr txBox="1">
            <a:spLocks noChangeArrowheads="1"/>
          </p:cNvSpPr>
          <p:nvPr/>
        </p:nvSpPr>
        <p:spPr bwMode="auto">
          <a:xfrm>
            <a:off x="0" y="38100"/>
            <a:ext cx="76327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4000" b="1">
                <a:solidFill>
                  <a:schemeClr val="tx2"/>
                </a:solidFill>
                <a:latin typeface="Tahoma" panose="020B0604030504040204" pitchFamily="34" charset="0"/>
                <a:ea typeface="楷体_GB2312" pitchFamily="1" charset="-122"/>
              </a:rPr>
              <a:t>8.5.3 Floyd</a:t>
            </a:r>
            <a:r>
              <a:rPr lang="zh-CN" altLang="en-US" sz="4000" b="1">
                <a:solidFill>
                  <a:schemeClr val="tx2"/>
                </a:solidFill>
                <a:latin typeface="Tahoma" panose="020B0604030504040204" pitchFamily="34" charset="0"/>
                <a:ea typeface="楷体_GB2312" pitchFamily="1" charset="-122"/>
              </a:rPr>
              <a:t>算法  应用实例</a:t>
            </a:r>
            <a:r>
              <a:rPr lang="en-US" altLang="zh-CN" sz="4000" b="1">
                <a:solidFill>
                  <a:schemeClr val="tx2"/>
                </a:solidFill>
                <a:latin typeface="Tahoma" panose="020B0604030504040204" pitchFamily="34" charset="0"/>
                <a:ea typeface="楷体_GB2312" pitchFamily="1" charset="-122"/>
              </a:rPr>
              <a:t>(2)</a:t>
            </a:r>
            <a:endParaRPr lang="zh-CN" altLang="en-US" sz="4000" b="1">
              <a:solidFill>
                <a:schemeClr val="tx2"/>
              </a:solidFill>
              <a:latin typeface="Tahoma" panose="020B0604030504040204" pitchFamily="34" charset="0"/>
              <a:ea typeface="楷体_GB2312" pitchFamily="1" charset="-122"/>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5586" name="Oval 3"/>
          <p:cNvSpPr/>
          <p:nvPr/>
        </p:nvSpPr>
        <p:spPr>
          <a:xfrm>
            <a:off x="6948264" y="1141512"/>
            <a:ext cx="457200" cy="533400"/>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0</a:t>
            </a:r>
          </a:p>
        </p:txBody>
      </p:sp>
      <p:sp>
        <p:nvSpPr>
          <p:cNvPr id="195587" name="Oval 4"/>
          <p:cNvSpPr/>
          <p:nvPr/>
        </p:nvSpPr>
        <p:spPr>
          <a:xfrm>
            <a:off x="8396064" y="1141512"/>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1</a:t>
            </a:r>
          </a:p>
        </p:txBody>
      </p:sp>
      <p:sp>
        <p:nvSpPr>
          <p:cNvPr id="195588" name="Oval 5"/>
          <p:cNvSpPr/>
          <p:nvPr/>
        </p:nvSpPr>
        <p:spPr>
          <a:xfrm>
            <a:off x="7710264" y="2284512"/>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2</a:t>
            </a:r>
          </a:p>
        </p:txBody>
      </p:sp>
      <p:sp>
        <p:nvSpPr>
          <p:cNvPr id="144389" name="Line 6"/>
          <p:cNvSpPr>
            <a:spLocks noChangeShapeType="1"/>
          </p:cNvSpPr>
          <p:nvPr/>
        </p:nvSpPr>
        <p:spPr bwMode="auto">
          <a:xfrm>
            <a:off x="7405464" y="1446312"/>
            <a:ext cx="990600"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0" name="Line 7"/>
          <p:cNvSpPr>
            <a:spLocks noChangeShapeType="1"/>
          </p:cNvSpPr>
          <p:nvPr/>
        </p:nvSpPr>
        <p:spPr bwMode="auto">
          <a:xfrm flipH="1">
            <a:off x="7329264" y="1217712"/>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1" name="Line 8"/>
          <p:cNvSpPr>
            <a:spLocks noChangeShapeType="1"/>
          </p:cNvSpPr>
          <p:nvPr/>
        </p:nvSpPr>
        <p:spPr bwMode="auto">
          <a:xfrm flipH="1">
            <a:off x="8091264" y="1674912"/>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2" name="Line 9"/>
          <p:cNvSpPr>
            <a:spLocks noChangeShapeType="1"/>
          </p:cNvSpPr>
          <p:nvPr/>
        </p:nvSpPr>
        <p:spPr bwMode="auto">
          <a:xfrm>
            <a:off x="7329264" y="1598712"/>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3" name="Line 10"/>
          <p:cNvSpPr>
            <a:spLocks noChangeShapeType="1"/>
          </p:cNvSpPr>
          <p:nvPr/>
        </p:nvSpPr>
        <p:spPr bwMode="auto">
          <a:xfrm flipH="1" flipV="1">
            <a:off x="7100664" y="1674912"/>
            <a:ext cx="609600" cy="9144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594" name="Text Box 11"/>
          <p:cNvSpPr txBox="1"/>
          <p:nvPr/>
        </p:nvSpPr>
        <p:spPr>
          <a:xfrm>
            <a:off x="8396064" y="1979712"/>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2</a:t>
            </a:r>
          </a:p>
        </p:txBody>
      </p:sp>
      <p:sp>
        <p:nvSpPr>
          <p:cNvPr id="195595" name="Text Box 12"/>
          <p:cNvSpPr txBox="1"/>
          <p:nvPr/>
        </p:nvSpPr>
        <p:spPr>
          <a:xfrm>
            <a:off x="7634064" y="836712"/>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6</a:t>
            </a:r>
          </a:p>
        </p:txBody>
      </p:sp>
      <p:sp>
        <p:nvSpPr>
          <p:cNvPr id="195596" name="Text Box 13"/>
          <p:cNvSpPr txBox="1"/>
          <p:nvPr/>
        </p:nvSpPr>
        <p:spPr>
          <a:xfrm>
            <a:off x="7862664" y="1446312"/>
            <a:ext cx="533400" cy="387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solidFill>
                  <a:srgbClr val="FF0000"/>
                </a:solidFill>
                <a:latin typeface="Arial" panose="020B0604020202020204" pitchFamily="34" charset="0"/>
                <a:ea typeface="宋体" panose="02010600030101010101" pitchFamily="2" charset="-122"/>
              </a:rPr>
              <a:t>4</a:t>
            </a:r>
          </a:p>
        </p:txBody>
      </p:sp>
      <p:sp>
        <p:nvSpPr>
          <p:cNvPr id="195597" name="Text Box 14"/>
          <p:cNvSpPr txBox="1"/>
          <p:nvPr/>
        </p:nvSpPr>
        <p:spPr>
          <a:xfrm>
            <a:off x="7481664" y="1674912"/>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11</a:t>
            </a:r>
          </a:p>
        </p:txBody>
      </p:sp>
      <p:sp>
        <p:nvSpPr>
          <p:cNvPr id="195598" name="Text Box 15"/>
          <p:cNvSpPr txBox="1"/>
          <p:nvPr/>
        </p:nvSpPr>
        <p:spPr>
          <a:xfrm>
            <a:off x="6948264" y="1979712"/>
            <a:ext cx="533400" cy="387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solidFill>
                  <a:srgbClr val="FF0000"/>
                </a:solidFill>
                <a:latin typeface="Arial" panose="020B0604020202020204" pitchFamily="34" charset="0"/>
                <a:ea typeface="宋体" panose="02010600030101010101" pitchFamily="2" charset="-122"/>
              </a:rPr>
              <a:t>3</a:t>
            </a:r>
          </a:p>
        </p:txBody>
      </p:sp>
      <p:graphicFrame>
        <p:nvGraphicFramePr>
          <p:cNvPr id="144399" name="Object 2"/>
          <p:cNvGraphicFramePr>
            <a:graphicFrameLocks noChangeAspect="1"/>
          </p:cNvGraphicFramePr>
          <p:nvPr>
            <p:extLst>
              <p:ext uri="{D42A27DB-BD31-4B8C-83A1-F6EECF244321}">
                <p14:modId xmlns:p14="http://schemas.microsoft.com/office/powerpoint/2010/main" val="3302375495"/>
              </p:ext>
            </p:extLst>
          </p:nvPr>
        </p:nvGraphicFramePr>
        <p:xfrm>
          <a:off x="179512" y="1161728"/>
          <a:ext cx="2952750" cy="1542086"/>
        </p:xfrm>
        <a:graphic>
          <a:graphicData uri="http://schemas.openxmlformats.org/presentationml/2006/ole">
            <mc:AlternateContent xmlns:mc="http://schemas.openxmlformats.org/markup-compatibility/2006">
              <mc:Choice xmlns:v="urn:schemas-microsoft-com:vml" Requires="v">
                <p:oleObj spid="_x0000_s144660" r:id="rId3" imgW="1158717" imgH="713057" progId="Equation.3">
                  <p:embed/>
                </p:oleObj>
              </mc:Choice>
              <mc:Fallback>
                <p:oleObj r:id="rId3" imgW="1158717"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161728"/>
                        <a:ext cx="2952750" cy="1542086"/>
                      </a:xfrm>
                      <a:prstGeom prst="rect">
                        <a:avLst/>
                      </a:prstGeom>
                      <a:noFill/>
                      <a:ln>
                        <a:noFill/>
                      </a:ln>
                      <a:extLst/>
                    </p:spPr>
                  </p:pic>
                </p:oleObj>
              </mc:Fallback>
            </mc:AlternateContent>
          </a:graphicData>
        </a:graphic>
      </p:graphicFrame>
      <p:graphicFrame>
        <p:nvGraphicFramePr>
          <p:cNvPr id="144400" name="Object 3"/>
          <p:cNvGraphicFramePr>
            <a:graphicFrameLocks noChangeAspect="1"/>
          </p:cNvGraphicFramePr>
          <p:nvPr>
            <p:extLst>
              <p:ext uri="{D42A27DB-BD31-4B8C-83A1-F6EECF244321}">
                <p14:modId xmlns:p14="http://schemas.microsoft.com/office/powerpoint/2010/main" val="791824554"/>
              </p:ext>
            </p:extLst>
          </p:nvPr>
        </p:nvGraphicFramePr>
        <p:xfrm>
          <a:off x="3563888" y="1095996"/>
          <a:ext cx="2889250" cy="1546819"/>
        </p:xfrm>
        <a:graphic>
          <a:graphicData uri="http://schemas.openxmlformats.org/presentationml/2006/ole">
            <mc:AlternateContent xmlns:mc="http://schemas.openxmlformats.org/markup-compatibility/2006">
              <mc:Choice xmlns:v="urn:schemas-microsoft-com:vml" Requires="v">
                <p:oleObj spid="_x0000_s144661" r:id="rId5" imgW="1438847" imgH="713057" progId="Equation.3">
                  <p:embed/>
                </p:oleObj>
              </mc:Choice>
              <mc:Fallback>
                <p:oleObj r:id="rId5" imgW="1438847" imgH="713057"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888" y="1095996"/>
                        <a:ext cx="2889250" cy="1546819"/>
                      </a:xfrm>
                      <a:prstGeom prst="rect">
                        <a:avLst/>
                      </a:prstGeom>
                      <a:noFill/>
                      <a:ln>
                        <a:noFill/>
                      </a:ln>
                      <a:extLst/>
                    </p:spPr>
                  </p:pic>
                </p:oleObj>
              </mc:Fallback>
            </mc:AlternateContent>
          </a:graphicData>
        </a:graphic>
      </p:graphicFrame>
      <p:graphicFrame>
        <p:nvGraphicFramePr>
          <p:cNvPr id="144401" name="Object 4"/>
          <p:cNvGraphicFramePr>
            <a:graphicFrameLocks noChangeAspect="1"/>
          </p:cNvGraphicFramePr>
          <p:nvPr>
            <p:extLst>
              <p:ext uri="{D42A27DB-BD31-4B8C-83A1-F6EECF244321}">
                <p14:modId xmlns:p14="http://schemas.microsoft.com/office/powerpoint/2010/main" val="2647603668"/>
              </p:ext>
            </p:extLst>
          </p:nvPr>
        </p:nvGraphicFramePr>
        <p:xfrm>
          <a:off x="539750" y="3702372"/>
          <a:ext cx="3816350" cy="2030413"/>
        </p:xfrm>
        <a:graphic>
          <a:graphicData uri="http://schemas.openxmlformats.org/presentationml/2006/ole">
            <mc:AlternateContent xmlns:mc="http://schemas.openxmlformats.org/markup-compatibility/2006">
              <mc:Choice xmlns:v="urn:schemas-microsoft-com:vml" Requires="v">
                <p:oleObj spid="_x0000_s144662" r:id="rId7" imgW="1107785" imgH="713057" progId="Equation.3">
                  <p:embed/>
                </p:oleObj>
              </mc:Choice>
              <mc:Fallback>
                <p:oleObj r:id="rId7" imgW="1107785" imgH="713057"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750" y="3702372"/>
                        <a:ext cx="3816350" cy="2030413"/>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4402" name="Object 5"/>
          <p:cNvGraphicFramePr>
            <a:graphicFrameLocks noChangeAspect="1"/>
          </p:cNvGraphicFramePr>
          <p:nvPr>
            <p:extLst>
              <p:ext uri="{D42A27DB-BD31-4B8C-83A1-F6EECF244321}">
                <p14:modId xmlns:p14="http://schemas.microsoft.com/office/powerpoint/2010/main" val="451640727"/>
              </p:ext>
            </p:extLst>
          </p:nvPr>
        </p:nvGraphicFramePr>
        <p:xfrm>
          <a:off x="4668838" y="3702372"/>
          <a:ext cx="4270375" cy="2030413"/>
        </p:xfrm>
        <a:graphic>
          <a:graphicData uri="http://schemas.openxmlformats.org/presentationml/2006/ole">
            <mc:AlternateContent xmlns:mc="http://schemas.openxmlformats.org/markup-compatibility/2006">
              <mc:Choice xmlns:v="urn:schemas-microsoft-com:vml" Requires="v">
                <p:oleObj spid="_x0000_s144663" r:id="rId9" imgW="1426114" imgH="713057" progId="Equation.3">
                  <p:embed/>
                </p:oleObj>
              </mc:Choice>
              <mc:Fallback>
                <p:oleObj r:id="rId9" imgW="1426114" imgH="713057"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68838" y="3702372"/>
                        <a:ext cx="4270375" cy="2030413"/>
                      </a:xfrm>
                      <a:prstGeom prst="rect">
                        <a:avLst/>
                      </a:prstGeom>
                      <a:solidFill>
                        <a:srgbClr val="CCFFCC"/>
                      </a:solidFill>
                      <a:ln w="9525">
                        <a:solidFill>
                          <a:srgbClr val="008000"/>
                        </a:solidFill>
                        <a:miter lim="800000"/>
                        <a:headEnd/>
                        <a:tailEnd/>
                      </a:ln>
                    </p:spPr>
                  </p:pic>
                </p:oleObj>
              </mc:Fallback>
            </mc:AlternateContent>
          </a:graphicData>
        </a:graphic>
      </p:graphicFrame>
      <p:sp>
        <p:nvSpPr>
          <p:cNvPr id="195603" name="Text Box 21"/>
          <p:cNvSpPr txBox="1"/>
          <p:nvPr/>
        </p:nvSpPr>
        <p:spPr>
          <a:xfrm>
            <a:off x="0" y="5286697"/>
            <a:ext cx="6400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endParaRPr lang="zh-CN" altLang="zh-CN" sz="2400" noProof="1">
              <a:latin typeface="Arial" panose="020B0604020202020204" pitchFamily="34" charset="0"/>
              <a:ea typeface="宋体" panose="02010600030101010101" pitchFamily="2" charset="-122"/>
            </a:endParaRPr>
          </a:p>
        </p:txBody>
      </p:sp>
      <p:graphicFrame>
        <p:nvGraphicFramePr>
          <p:cNvPr id="144404" name="Object 6"/>
          <p:cNvGraphicFramePr>
            <a:graphicFrameLocks noChangeAspect="1"/>
          </p:cNvGraphicFramePr>
          <p:nvPr>
            <p:extLst>
              <p:ext uri="{D42A27DB-BD31-4B8C-83A1-F6EECF244321}">
                <p14:modId xmlns:p14="http://schemas.microsoft.com/office/powerpoint/2010/main" val="2675500037"/>
              </p:ext>
            </p:extLst>
          </p:nvPr>
        </p:nvGraphicFramePr>
        <p:xfrm>
          <a:off x="14288" y="5831210"/>
          <a:ext cx="6429375" cy="549275"/>
        </p:xfrm>
        <a:graphic>
          <a:graphicData uri="http://schemas.openxmlformats.org/presentationml/2006/ole">
            <mc:AlternateContent xmlns:mc="http://schemas.openxmlformats.org/markup-compatibility/2006">
              <mc:Choice xmlns:v="urn:schemas-microsoft-com:vml" Requires="v">
                <p:oleObj spid="_x0000_s144664" r:id="rId11" imgW="2933700" imgH="228600" progId="Equation.3">
                  <p:embed/>
                </p:oleObj>
              </mc:Choice>
              <mc:Fallback>
                <p:oleObj r:id="rId11" imgW="2933700" imgH="22860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288" y="5831210"/>
                        <a:ext cx="6429375" cy="549275"/>
                      </a:xfrm>
                      <a:prstGeom prst="rect">
                        <a:avLst/>
                      </a:prstGeom>
                      <a:solidFill>
                        <a:schemeClr val="hlink"/>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4405" name="Line 24"/>
          <p:cNvSpPr>
            <a:spLocks noChangeShapeType="1"/>
          </p:cNvSpPr>
          <p:nvPr/>
        </p:nvSpPr>
        <p:spPr bwMode="auto">
          <a:xfrm flipH="1">
            <a:off x="2268538" y="5516885"/>
            <a:ext cx="647700" cy="2873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606" name="Text Box 25"/>
          <p:cNvSpPr txBox="1"/>
          <p:nvPr/>
        </p:nvSpPr>
        <p:spPr>
          <a:xfrm>
            <a:off x="6443663" y="5697860"/>
            <a:ext cx="2700337" cy="682625"/>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b="1" noProof="1">
                <a:latin typeface="Arial" panose="020B0604020202020204" pitchFamily="34" charset="0"/>
                <a:ea typeface="宋体" panose="02010600030101010101" pitchFamily="2" charset="-122"/>
              </a:rPr>
              <a:t>&lt;v2,v0,v1&gt;</a:t>
            </a:r>
            <a:r>
              <a:rPr lang="zh-CN" altLang="en-US" sz="2400" b="1" noProof="1">
                <a:latin typeface="Arial" panose="020B0604020202020204" pitchFamily="34" charset="0"/>
                <a:ea typeface="宋体" panose="02010600030101010101" pitchFamily="2" charset="-122"/>
              </a:rPr>
              <a:t>：顶点</a:t>
            </a:r>
            <a:r>
              <a:rPr lang="en-US" altLang="zh-CN" sz="2400" b="1" noProof="1">
                <a:latin typeface="Arial" panose="020B0604020202020204" pitchFamily="34" charset="0"/>
                <a:ea typeface="宋体" panose="02010600030101010101" pitchFamily="2" charset="-122"/>
              </a:rPr>
              <a:t>1</a:t>
            </a:r>
            <a:r>
              <a:rPr lang="zh-CN" altLang="en-US" sz="2400" b="1" noProof="1">
                <a:latin typeface="Arial" panose="020B0604020202020204" pitchFamily="34" charset="0"/>
                <a:ea typeface="宋体" panose="02010600030101010101" pitchFamily="2" charset="-122"/>
              </a:rPr>
              <a:t>的前一个顶点为</a:t>
            </a:r>
            <a:r>
              <a:rPr lang="en-US" altLang="zh-CN" sz="2400" b="1" noProof="1">
                <a:latin typeface="Arial" panose="020B0604020202020204" pitchFamily="34" charset="0"/>
                <a:ea typeface="宋体" panose="02010600030101010101" pitchFamily="2" charset="-122"/>
              </a:rPr>
              <a:t>0</a:t>
            </a:r>
          </a:p>
        </p:txBody>
      </p:sp>
      <p:graphicFrame>
        <p:nvGraphicFramePr>
          <p:cNvPr id="144407" name="Object 6"/>
          <p:cNvGraphicFramePr>
            <a:graphicFrameLocks noChangeAspect="1"/>
          </p:cNvGraphicFramePr>
          <p:nvPr>
            <p:extLst>
              <p:ext uri="{D42A27DB-BD31-4B8C-83A1-F6EECF244321}">
                <p14:modId xmlns:p14="http://schemas.microsoft.com/office/powerpoint/2010/main" val="1563759093"/>
              </p:ext>
            </p:extLst>
          </p:nvPr>
        </p:nvGraphicFramePr>
        <p:xfrm>
          <a:off x="0" y="3068960"/>
          <a:ext cx="6372225" cy="549275"/>
        </p:xfrm>
        <a:graphic>
          <a:graphicData uri="http://schemas.openxmlformats.org/presentationml/2006/ole">
            <mc:AlternateContent xmlns:mc="http://schemas.openxmlformats.org/markup-compatibility/2006">
              <mc:Choice xmlns:v="urn:schemas-microsoft-com:vml" Requires="v">
                <p:oleObj spid="_x0000_s144665" r:id="rId13" imgW="2933700" imgH="228600" progId="Equation.3">
                  <p:embed/>
                </p:oleObj>
              </mc:Choice>
              <mc:Fallback>
                <p:oleObj r:id="rId13" imgW="2933700" imgH="228600" progId="Equation.3">
                  <p:embed/>
                  <p:pic>
                    <p:nvPicPr>
                      <p:cNvPr id="0"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3068960"/>
                        <a:ext cx="6372225" cy="549275"/>
                      </a:xfrm>
                      <a:prstGeom prst="rect">
                        <a:avLst/>
                      </a:prstGeom>
                      <a:solidFill>
                        <a:schemeClr val="accent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4408" name="Line 24"/>
          <p:cNvSpPr>
            <a:spLocks noChangeShapeType="1"/>
          </p:cNvSpPr>
          <p:nvPr/>
        </p:nvSpPr>
        <p:spPr bwMode="auto">
          <a:xfrm flipH="1" flipV="1">
            <a:off x="3348038" y="3572197"/>
            <a:ext cx="368300" cy="865188"/>
          </a:xfrm>
          <a:prstGeom prst="line">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609" name="椭圆 28"/>
          <p:cNvSpPr/>
          <p:nvPr/>
        </p:nvSpPr>
        <p:spPr>
          <a:xfrm>
            <a:off x="3492500" y="4148460"/>
            <a:ext cx="574675" cy="792162"/>
          </a:xfrm>
          <a:prstGeom prst="ellipse">
            <a:avLst/>
          </a:prstGeom>
          <a:noFill/>
          <a:ln w="38100" cap="flat" cmpd="sng">
            <a:solidFill>
              <a:schemeClr val="accent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5610" name="椭圆 29"/>
          <p:cNvSpPr/>
          <p:nvPr/>
        </p:nvSpPr>
        <p:spPr>
          <a:xfrm>
            <a:off x="2700338" y="4804097"/>
            <a:ext cx="576262" cy="792163"/>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5611" name="椭圆 30"/>
          <p:cNvSpPr/>
          <p:nvPr/>
        </p:nvSpPr>
        <p:spPr>
          <a:xfrm>
            <a:off x="7308850" y="4869185"/>
            <a:ext cx="576263" cy="792162"/>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4412" name="Line 26"/>
          <p:cNvSpPr>
            <a:spLocks noChangeShapeType="1"/>
          </p:cNvSpPr>
          <p:nvPr/>
        </p:nvSpPr>
        <p:spPr bwMode="auto">
          <a:xfrm>
            <a:off x="7885113" y="5300985"/>
            <a:ext cx="215900" cy="431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13" name="Rectangle 2"/>
          <p:cNvSpPr txBox="1">
            <a:spLocks noChangeArrowheads="1"/>
          </p:cNvSpPr>
          <p:nvPr/>
        </p:nvSpPr>
        <p:spPr bwMode="auto">
          <a:xfrm>
            <a:off x="5680" y="44624"/>
            <a:ext cx="70866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4000" b="1" dirty="0">
                <a:solidFill>
                  <a:schemeClr val="tx2"/>
                </a:solidFill>
                <a:latin typeface="Tahoma" panose="020B0604030504040204" pitchFamily="34" charset="0"/>
                <a:ea typeface="楷体_GB2312" pitchFamily="1" charset="-122"/>
              </a:rPr>
              <a:t>8.5.3 Floyd</a:t>
            </a:r>
            <a:r>
              <a:rPr lang="zh-CN" altLang="en-US" sz="4000" b="1" dirty="0">
                <a:solidFill>
                  <a:schemeClr val="tx2"/>
                </a:solidFill>
                <a:latin typeface="Tahoma" panose="020B0604030504040204" pitchFamily="34" charset="0"/>
                <a:ea typeface="楷体_GB2312" pitchFamily="1" charset="-122"/>
              </a:rPr>
              <a:t>算法应用实例</a:t>
            </a:r>
            <a:r>
              <a:rPr lang="en-US" altLang="zh-CN" sz="4000" b="1" dirty="0">
                <a:solidFill>
                  <a:schemeClr val="tx2"/>
                </a:solidFill>
                <a:latin typeface="Tahoma" panose="020B0604030504040204" pitchFamily="34" charset="0"/>
                <a:ea typeface="楷体_GB2312" pitchFamily="1" charset="-122"/>
              </a:rPr>
              <a:t>(3)</a:t>
            </a:r>
            <a:endParaRPr lang="zh-CN" altLang="en-US" sz="4000" b="1" dirty="0">
              <a:solidFill>
                <a:schemeClr val="tx2"/>
              </a:solidFill>
              <a:latin typeface="Tahoma" panose="020B0604030504040204" pitchFamily="34" charset="0"/>
              <a:ea typeface="楷体_GB2312" pitchFamily="1"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3"/>
          <p:cNvSpPr>
            <a:spLocks noGrp="1" noChangeArrowheads="1"/>
          </p:cNvSpPr>
          <p:nvPr>
            <p:ph type="body" idx="4294967295"/>
          </p:nvPr>
        </p:nvSpPr>
        <p:spPr>
          <a:xfrm>
            <a:off x="467544" y="476672"/>
            <a:ext cx="8610600" cy="1752600"/>
          </a:xfrm>
        </p:spPr>
        <p:txBody>
          <a:bodyPr/>
          <a:lstStyle/>
          <a:p>
            <a:pPr eaLnBrk="1" hangingPunct="1">
              <a:lnSpc>
                <a:spcPct val="90000"/>
              </a:lnSpc>
              <a:defRPr/>
            </a:pPr>
            <a:r>
              <a:rPr kumimoji="1" lang="zh-CN" altLang="en-US" sz="2400" b="1" dirty="0" smtClean="0">
                <a:latin typeface="Times New Roman" panose="02020603050405020304" pitchFamily="18" charset="0"/>
              </a:rPr>
              <a:t>无向完全图，有向完全图 </a:t>
            </a:r>
          </a:p>
          <a:p>
            <a:pPr eaLnBrk="1" hangingPunct="1">
              <a:lnSpc>
                <a:spcPct val="90000"/>
              </a:lnSpc>
              <a:buFont typeface="Wingdings" panose="05000000000000000000" pitchFamily="2" charset="2"/>
              <a:buNone/>
              <a:defRPr/>
            </a:pPr>
            <a:endParaRPr kumimoji="1" lang="zh-CN" altLang="en-US" sz="7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2000" b="1" dirty="0" smtClean="0">
                <a:latin typeface="Times New Roman" panose="02020603050405020304" pitchFamily="18" charset="0"/>
              </a:rPr>
              <a:t>     设</a:t>
            </a:r>
            <a:r>
              <a:rPr kumimoji="1" lang="en-US" altLang="zh-CN" sz="2000" b="1" i="1" dirty="0" smtClean="0">
                <a:latin typeface="Times New Roman" panose="02020603050405020304" pitchFamily="18" charset="0"/>
              </a:rPr>
              <a:t>n</a:t>
            </a:r>
            <a:r>
              <a:rPr kumimoji="1" lang="zh-CN" altLang="en-US" sz="2000" b="1" dirty="0" smtClean="0">
                <a:latin typeface="Times New Roman" panose="02020603050405020304" pitchFamily="18" charset="0"/>
              </a:rPr>
              <a:t>为图的顶点数，</a:t>
            </a:r>
            <a:r>
              <a:rPr kumimoji="1" lang="en-US" altLang="zh-CN" sz="2000" b="1" dirty="0" smtClean="0">
                <a:latin typeface="Times New Roman" panose="02020603050405020304" pitchFamily="18" charset="0"/>
              </a:rPr>
              <a:t>e</a:t>
            </a:r>
            <a:r>
              <a:rPr kumimoji="1" lang="zh-CN" altLang="en-US" sz="2000" b="1" dirty="0" smtClean="0">
                <a:latin typeface="Times New Roman" panose="02020603050405020304" pitchFamily="18" charset="0"/>
              </a:rPr>
              <a:t>为边或弧的数目，假设不考</a:t>
            </a:r>
          </a:p>
          <a:p>
            <a:pPr algn="just" eaLnBrk="1" hangingPunct="1">
              <a:lnSpc>
                <a:spcPct val="90000"/>
              </a:lnSpc>
              <a:buFont typeface="Wingdings" panose="05000000000000000000" pitchFamily="2" charset="2"/>
              <a:buNone/>
              <a:defRPr/>
            </a:pPr>
            <a:r>
              <a:rPr kumimoji="1" lang="zh-CN" altLang="en-US" sz="2000" b="1" dirty="0" smtClean="0">
                <a:latin typeface="Times New Roman" panose="02020603050405020304" pitchFamily="18" charset="0"/>
              </a:rPr>
              <a:t>虑顶点到其自身的边或弧。</a:t>
            </a:r>
            <a:endParaRPr kumimoji="1" lang="zh-CN" altLang="en-US" sz="700" b="1" dirty="0" smtClean="0">
              <a:latin typeface="Times New Roman" panose="02020603050405020304" pitchFamily="18" charset="0"/>
            </a:endParaRPr>
          </a:p>
        </p:txBody>
      </p:sp>
      <p:sp>
        <p:nvSpPr>
          <p:cNvPr id="22532" name="Text Box 6"/>
          <p:cNvSpPr txBox="1"/>
          <p:nvPr/>
        </p:nvSpPr>
        <p:spPr>
          <a:xfrm>
            <a:off x="250825" y="2636912"/>
            <a:ext cx="8137525" cy="76944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buFont typeface="Wingdings" panose="05000000000000000000" pitchFamily="2" charset="2"/>
              <a:buNone/>
              <a:defRPr/>
            </a:pPr>
            <a:r>
              <a:rPr lang="en-US" altLang="zh-CN" sz="2000" b="1" noProof="1">
                <a:latin typeface="Times New Roman" panose="02020603050405020304" pitchFamily="18" charset="0"/>
                <a:ea typeface="宋体" panose="02010600030101010101" pitchFamily="2" charset="-122"/>
              </a:rPr>
              <a:t>      </a:t>
            </a:r>
            <a:r>
              <a:rPr lang="zh-CN" altLang="en-US" sz="2000" b="1" noProof="1">
                <a:latin typeface="Times New Roman" panose="02020603050405020304" pitchFamily="18" charset="0"/>
                <a:ea typeface="宋体" panose="02010600030101010101" pitchFamily="2" charset="-122"/>
              </a:rPr>
              <a:t>具有</a:t>
            </a:r>
            <a:r>
              <a:rPr lang="en-US" altLang="zh-CN" sz="2000" b="1" i="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个顶点、</a:t>
            </a:r>
            <a:r>
              <a:rPr lang="en-US" altLang="zh-CN" sz="2400" b="1" i="1" noProof="1">
                <a:latin typeface="Times New Roman" panose="02020603050405020304" pitchFamily="18" charset="0"/>
                <a:ea typeface="宋体" panose="02010600030101010101" pitchFamily="2" charset="-122"/>
              </a:rPr>
              <a:t>n</a:t>
            </a:r>
            <a:r>
              <a:rPr lang="en-US" altLang="zh-CN" sz="2400" b="1" noProof="1">
                <a:latin typeface="Times New Roman" panose="02020603050405020304" pitchFamily="18" charset="0"/>
                <a:ea typeface="宋体" panose="02010600030101010101" pitchFamily="2" charset="-122"/>
              </a:rPr>
              <a:t>(</a:t>
            </a:r>
            <a:r>
              <a:rPr lang="en-US" altLang="zh-CN" sz="2400" b="1" i="1" noProof="1">
                <a:latin typeface="Times New Roman" panose="02020603050405020304" pitchFamily="18" charset="0"/>
                <a:ea typeface="宋体" panose="02010600030101010101" pitchFamily="2" charset="-122"/>
              </a:rPr>
              <a:t>n</a:t>
            </a:r>
            <a:r>
              <a:rPr lang="en-US" altLang="zh-CN" sz="2400" b="1" noProof="1">
                <a:latin typeface="宋体" panose="02010600030101010101" pitchFamily="2" charset="-122"/>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1)</a:t>
            </a:r>
            <a:r>
              <a:rPr lang="zh-CN" altLang="en-US" sz="2000" b="1" noProof="1">
                <a:latin typeface="Times New Roman" panose="02020603050405020304" pitchFamily="18" charset="0"/>
                <a:ea typeface="宋体" panose="02010600030101010101" pitchFamily="2" charset="-122"/>
              </a:rPr>
              <a:t>条边的有向图，称为</a:t>
            </a:r>
            <a:r>
              <a:rPr lang="zh-CN" altLang="en-US" sz="2000" b="1" noProof="1">
                <a:solidFill>
                  <a:schemeClr val="folHlink"/>
                </a:solidFill>
                <a:latin typeface="Times New Roman" panose="02020603050405020304" pitchFamily="18" charset="0"/>
                <a:ea typeface="宋体" panose="02010600030101010101" pitchFamily="2" charset="-122"/>
              </a:rPr>
              <a:t>有向完全图</a:t>
            </a:r>
            <a:r>
              <a:rPr lang="en-US" altLang="zh-CN" sz="2000" b="1" noProof="1">
                <a:solidFill>
                  <a:schemeClr val="folHlink"/>
                </a:solidFill>
                <a:latin typeface="Times New Roman" panose="02020603050405020304" pitchFamily="18" charset="0"/>
                <a:ea typeface="宋体" panose="02010600030101010101" pitchFamily="2" charset="-122"/>
              </a:rPr>
              <a:t>(directed complete graph) </a:t>
            </a:r>
            <a:r>
              <a:rPr lang="zh-CN" altLang="en-US" sz="2000" b="1" noProof="1">
                <a:latin typeface="Times New Roman" panose="02020603050405020304" pitchFamily="18" charset="0"/>
                <a:ea typeface="宋体" panose="02010600030101010101" pitchFamily="2" charset="-122"/>
              </a:rPr>
              <a:t>。</a:t>
            </a:r>
            <a:endParaRPr lang="zh-CN" altLang="en-US" sz="2000" b="1" noProof="1">
              <a:ea typeface="宋体" panose="02010600030101010101" pitchFamily="2" charset="-122"/>
            </a:endParaRPr>
          </a:p>
        </p:txBody>
      </p:sp>
      <p:sp>
        <p:nvSpPr>
          <p:cNvPr id="22533" name="Text Box 7"/>
          <p:cNvSpPr txBox="1"/>
          <p:nvPr/>
        </p:nvSpPr>
        <p:spPr>
          <a:xfrm>
            <a:off x="290513" y="1844824"/>
            <a:ext cx="8457951" cy="70788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buNone/>
              <a:defRPr/>
            </a:pPr>
            <a:r>
              <a:rPr lang="zh-CN" altLang="en-US" sz="2000" b="1" noProof="1">
                <a:latin typeface="Times New Roman" panose="02020603050405020304" pitchFamily="18" charset="0"/>
                <a:ea typeface="宋体" panose="02010600030101010101" pitchFamily="2" charset="-122"/>
              </a:rPr>
              <a:t>      具有</a:t>
            </a:r>
            <a:r>
              <a:rPr lang="en-US" altLang="zh-CN" sz="2000" b="1" i="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个顶点</a:t>
            </a:r>
            <a:r>
              <a:rPr lang="zh-CN" altLang="en-US" sz="2000" b="1" noProof="1" smtClean="0">
                <a:latin typeface="Times New Roman" panose="02020603050405020304" pitchFamily="18" charset="0"/>
                <a:ea typeface="宋体" panose="02010600030101010101" pitchFamily="2" charset="-122"/>
              </a:rPr>
              <a:t>、</a:t>
            </a:r>
            <a:r>
              <a:rPr lang="en-US" altLang="zh-CN" sz="2000" b="1" i="1" noProof="1">
                <a:latin typeface="Times New Roman" panose="02020603050405020304" pitchFamily="18" charset="0"/>
                <a:ea typeface="宋体" panose="02010600030101010101" pitchFamily="2" charset="-122"/>
              </a:rPr>
              <a:t> n</a:t>
            </a:r>
            <a:r>
              <a:rPr lang="en-US" altLang="zh-CN" sz="2000" b="1" noProof="1">
                <a:latin typeface="Times New Roman" panose="02020603050405020304" pitchFamily="18" charset="0"/>
                <a:ea typeface="宋体" panose="02010600030101010101" pitchFamily="2" charset="-122"/>
              </a:rPr>
              <a:t>(</a:t>
            </a:r>
            <a:r>
              <a:rPr lang="en-US" altLang="zh-CN" sz="2000" b="1" i="1" noProof="1">
                <a:latin typeface="Times New Roman" panose="02020603050405020304" pitchFamily="18" charset="0"/>
                <a:ea typeface="宋体" panose="02010600030101010101" pitchFamily="2" charset="-122"/>
              </a:rPr>
              <a:t>n</a:t>
            </a:r>
            <a:r>
              <a:rPr lang="en-US" altLang="zh-CN" sz="2000" b="1" noProof="1">
                <a:latin typeface="宋体" panose="02010600030101010101" pitchFamily="2" charset="-122"/>
                <a:ea typeface="宋体" panose="02010600030101010101" pitchFamily="2" charset="-122"/>
              </a:rPr>
              <a:t>-</a:t>
            </a:r>
            <a:r>
              <a:rPr lang="en-US" altLang="zh-CN" sz="2000" b="1" noProof="1">
                <a:latin typeface="Times New Roman" panose="02020603050405020304" pitchFamily="18" charset="0"/>
                <a:ea typeface="宋体" panose="02010600030101010101" pitchFamily="2" charset="-122"/>
              </a:rPr>
              <a:t>1</a:t>
            </a:r>
            <a:r>
              <a:rPr lang="en-US" altLang="zh-CN" sz="2000" b="1" noProof="1" smtClean="0">
                <a:latin typeface="Times New Roman" panose="02020603050405020304" pitchFamily="18" charset="0"/>
                <a:ea typeface="宋体" panose="02010600030101010101" pitchFamily="2" charset="-122"/>
              </a:rPr>
              <a:t>)/2</a:t>
            </a:r>
            <a:r>
              <a:rPr lang="zh-CN" altLang="en-US" sz="2000" b="1" noProof="1" smtClean="0">
                <a:latin typeface="Times New Roman" panose="02020603050405020304" pitchFamily="18" charset="0"/>
                <a:ea typeface="宋体" panose="02010600030101010101" pitchFamily="2" charset="-122"/>
              </a:rPr>
              <a:t>条</a:t>
            </a:r>
            <a:r>
              <a:rPr lang="zh-CN" altLang="en-US" sz="2000" b="1" noProof="1">
                <a:latin typeface="Times New Roman" panose="02020603050405020304" pitchFamily="18" charset="0"/>
                <a:ea typeface="宋体" panose="02010600030101010101" pitchFamily="2" charset="-122"/>
              </a:rPr>
              <a:t>边的无向图，称为</a:t>
            </a:r>
            <a:r>
              <a:rPr lang="zh-CN" altLang="en-US" sz="2000" b="1" noProof="1">
                <a:solidFill>
                  <a:schemeClr val="folHlink"/>
                </a:solidFill>
                <a:latin typeface="Times New Roman" panose="02020603050405020304" pitchFamily="18" charset="0"/>
                <a:ea typeface="宋体" panose="02010600030101010101" pitchFamily="2" charset="-122"/>
              </a:rPr>
              <a:t>无向完全图</a:t>
            </a:r>
            <a:r>
              <a:rPr lang="en-US" altLang="zh-CN" sz="2000" b="1" noProof="1">
                <a:solidFill>
                  <a:schemeClr val="folHlink"/>
                </a:solidFill>
                <a:latin typeface="Times New Roman" panose="02020603050405020304" pitchFamily="18" charset="0"/>
                <a:ea typeface="宋体" panose="02010600030101010101" pitchFamily="2" charset="-122"/>
              </a:rPr>
              <a:t>(undirected complete graph)</a:t>
            </a:r>
            <a:r>
              <a:rPr lang="zh-CN" altLang="en-US" sz="2000" b="1" noProof="1">
                <a:latin typeface="Times New Roman" panose="02020603050405020304" pitchFamily="18" charset="0"/>
                <a:ea typeface="宋体" panose="02010600030101010101" pitchFamily="2" charset="-122"/>
              </a:rPr>
              <a:t>。</a:t>
            </a:r>
            <a:endParaRPr lang="zh-CN" altLang="en-US" sz="2000" b="1" noProof="1">
              <a:ea typeface="宋体" panose="02010600030101010101" pitchFamily="2" charset="-122"/>
            </a:endParaRPr>
          </a:p>
        </p:txBody>
      </p:sp>
      <p:sp>
        <p:nvSpPr>
          <p:cNvPr id="22534" name="矩形 5"/>
          <p:cNvSpPr/>
          <p:nvPr/>
        </p:nvSpPr>
        <p:spPr>
          <a:xfrm>
            <a:off x="308444" y="3573016"/>
            <a:ext cx="8573391" cy="70788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spcBef>
                <a:spcPct val="50000"/>
              </a:spcBef>
              <a:buFont typeface="Wingdings" panose="05000000000000000000" pitchFamily="2" charset="2"/>
              <a:buNone/>
              <a:defRPr/>
            </a:pPr>
            <a:r>
              <a:rPr lang="zh-CN" altLang="en-US" sz="2000" b="1" noProof="1">
                <a:latin typeface="Times New Roman" panose="02020603050405020304" pitchFamily="18" charset="0"/>
                <a:ea typeface="宋体" panose="02010600030101010101" pitchFamily="2" charset="-122"/>
              </a:rPr>
              <a:t>      当一个图接近完全图时，则称它为</a:t>
            </a:r>
            <a:r>
              <a:rPr lang="zh-CN" altLang="en-US" sz="2000" b="1" noProof="1">
                <a:solidFill>
                  <a:schemeClr val="folHlink"/>
                </a:solidFill>
                <a:latin typeface="Times New Roman" panose="02020603050405020304" pitchFamily="18" charset="0"/>
                <a:ea typeface="宋体" panose="02010600030101010101" pitchFamily="2" charset="-122"/>
              </a:rPr>
              <a:t>稠密图</a:t>
            </a:r>
            <a:r>
              <a:rPr lang="en-US" altLang="zh-CN" sz="2000" b="1" noProof="1">
                <a:solidFill>
                  <a:schemeClr val="folHlink"/>
                </a:solidFill>
                <a:latin typeface="Times New Roman" panose="02020603050405020304" pitchFamily="18" charset="0"/>
                <a:ea typeface="宋体" panose="02010600030101010101" pitchFamily="2" charset="-122"/>
              </a:rPr>
              <a:t>(dense graph)</a:t>
            </a:r>
            <a:r>
              <a:rPr lang="zh-CN" altLang="en-US" sz="2000" b="1" noProof="1">
                <a:latin typeface="Times New Roman" panose="02020603050405020304" pitchFamily="18" charset="0"/>
                <a:ea typeface="宋体" panose="02010600030101010101" pitchFamily="2" charset="-122"/>
              </a:rPr>
              <a:t>，相反地，当一个图中含有较少的边或弧时，则称它为</a:t>
            </a:r>
            <a:r>
              <a:rPr lang="zh-CN" altLang="en-US" sz="2000" b="1" noProof="1">
                <a:solidFill>
                  <a:schemeClr val="folHlink"/>
                </a:solidFill>
                <a:latin typeface="Times New Roman" panose="02020603050405020304" pitchFamily="18" charset="0"/>
                <a:ea typeface="宋体" panose="02010600030101010101" pitchFamily="2" charset="-122"/>
              </a:rPr>
              <a:t>稀疏图</a:t>
            </a:r>
            <a:r>
              <a:rPr lang="en-US" altLang="zh-CN" sz="2000" b="1" noProof="1">
                <a:solidFill>
                  <a:schemeClr val="folHlink"/>
                </a:solidFill>
                <a:latin typeface="Times New Roman" panose="02020603050405020304" pitchFamily="18" charset="0"/>
                <a:ea typeface="宋体" panose="02010600030101010101" pitchFamily="2" charset="-122"/>
              </a:rPr>
              <a:t>(sparse graph)</a:t>
            </a:r>
            <a:r>
              <a:rPr lang="zh-CN" altLang="en-US" sz="2000" b="1" noProof="1">
                <a:latin typeface="Times New Roman" panose="02020603050405020304" pitchFamily="18" charset="0"/>
                <a:ea typeface="宋体" panose="02010600030101010101" pitchFamily="2" charset="-122"/>
              </a:rPr>
              <a:t>。</a:t>
            </a:r>
          </a:p>
        </p:txBody>
      </p:sp>
      <p:grpSp>
        <p:nvGrpSpPr>
          <p:cNvPr id="125" name="Group 102"/>
          <p:cNvGrpSpPr>
            <a:grpSpLocks/>
          </p:cNvGrpSpPr>
          <p:nvPr/>
        </p:nvGrpSpPr>
        <p:grpSpPr bwMode="auto">
          <a:xfrm>
            <a:off x="354013" y="4437112"/>
            <a:ext cx="8578850" cy="2386094"/>
            <a:chOff x="302" y="96"/>
            <a:chExt cx="5404" cy="1645"/>
          </a:xfrm>
        </p:grpSpPr>
        <p:sp>
          <p:nvSpPr>
            <p:cNvPr id="126" name="Freeform 6"/>
            <p:cNvSpPr>
              <a:spLocks/>
            </p:cNvSpPr>
            <p:nvPr/>
          </p:nvSpPr>
          <p:spPr bwMode="auto">
            <a:xfrm>
              <a:off x="612" y="101"/>
              <a:ext cx="156" cy="217"/>
            </a:xfrm>
            <a:custGeom>
              <a:avLst/>
              <a:gdLst>
                <a:gd name="T0" fmla="*/ 1 w 310"/>
                <a:gd name="T1" fmla="*/ 108 h 239"/>
                <a:gd name="T2" fmla="*/ 7 w 310"/>
                <a:gd name="T3" fmla="*/ 84 h 239"/>
                <a:gd name="T4" fmla="*/ 19 w 310"/>
                <a:gd name="T5" fmla="*/ 62 h 239"/>
                <a:gd name="T6" fmla="*/ 34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1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7 w 310"/>
                <a:gd name="T55" fmla="*/ 219 h 239"/>
                <a:gd name="T56" fmla="*/ 46 w 310"/>
                <a:gd name="T57" fmla="*/ 205 h 239"/>
                <a:gd name="T58" fmla="*/ 27 w 310"/>
                <a:gd name="T59" fmla="*/ 187 h 239"/>
                <a:gd name="T60" fmla="*/ 11 w 310"/>
                <a:gd name="T61" fmla="*/ 167 h 239"/>
                <a:gd name="T62" fmla="*/ 3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1" y="108"/>
                  </a:lnTo>
                  <a:lnTo>
                    <a:pt x="3" y="95"/>
                  </a:lnTo>
                  <a:lnTo>
                    <a:pt x="7" y="84"/>
                  </a:lnTo>
                  <a:lnTo>
                    <a:pt x="11" y="72"/>
                  </a:lnTo>
                  <a:lnTo>
                    <a:pt x="19" y="62"/>
                  </a:lnTo>
                  <a:lnTo>
                    <a:pt x="27" y="52"/>
                  </a:lnTo>
                  <a:lnTo>
                    <a:pt x="34" y="44"/>
                  </a:lnTo>
                  <a:lnTo>
                    <a:pt x="46" y="35"/>
                  </a:lnTo>
                  <a:lnTo>
                    <a:pt x="56" y="27"/>
                  </a:lnTo>
                  <a:lnTo>
                    <a:pt x="67" y="20"/>
                  </a:lnTo>
                  <a:lnTo>
                    <a:pt x="81" y="14"/>
                  </a:lnTo>
                  <a:lnTo>
                    <a:pt x="95" y="10"/>
                  </a:lnTo>
                  <a:lnTo>
                    <a:pt x="108" y="5"/>
                  </a:lnTo>
                  <a:lnTo>
                    <a:pt x="124" y="3"/>
                  </a:lnTo>
                  <a:lnTo>
                    <a:pt x="139" y="1"/>
                  </a:lnTo>
                  <a:lnTo>
                    <a:pt x="155" y="0"/>
                  </a:lnTo>
                  <a:lnTo>
                    <a:pt x="170" y="1"/>
                  </a:lnTo>
                  <a:lnTo>
                    <a:pt x="186" y="3"/>
                  </a:lnTo>
                  <a:lnTo>
                    <a:pt x="201" y="5"/>
                  </a:lnTo>
                  <a:lnTo>
                    <a:pt x="215" y="10"/>
                  </a:lnTo>
                  <a:lnTo>
                    <a:pt x="229" y="14"/>
                  </a:lnTo>
                  <a:lnTo>
                    <a:pt x="242" y="20"/>
                  </a:lnTo>
                  <a:lnTo>
                    <a:pt x="254" y="27"/>
                  </a:lnTo>
                  <a:lnTo>
                    <a:pt x="266" y="35"/>
                  </a:lnTo>
                  <a:lnTo>
                    <a:pt x="275" y="44"/>
                  </a:lnTo>
                  <a:lnTo>
                    <a:pt x="283" y="52"/>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1" y="234"/>
                  </a:lnTo>
                  <a:lnTo>
                    <a:pt x="186" y="237"/>
                  </a:lnTo>
                  <a:lnTo>
                    <a:pt x="170" y="239"/>
                  </a:lnTo>
                  <a:lnTo>
                    <a:pt x="155" y="239"/>
                  </a:lnTo>
                  <a:lnTo>
                    <a:pt x="139" y="239"/>
                  </a:lnTo>
                  <a:lnTo>
                    <a:pt x="124" y="237"/>
                  </a:lnTo>
                  <a:lnTo>
                    <a:pt x="108" y="234"/>
                  </a:lnTo>
                  <a:lnTo>
                    <a:pt x="95" y="231"/>
                  </a:lnTo>
                  <a:lnTo>
                    <a:pt x="81" y="225"/>
                  </a:lnTo>
                  <a:lnTo>
                    <a:pt x="67" y="219"/>
                  </a:lnTo>
                  <a:lnTo>
                    <a:pt x="56" y="212"/>
                  </a:lnTo>
                  <a:lnTo>
                    <a:pt x="46" y="205"/>
                  </a:lnTo>
                  <a:lnTo>
                    <a:pt x="34" y="197"/>
                  </a:lnTo>
                  <a:lnTo>
                    <a:pt x="27" y="187"/>
                  </a:lnTo>
                  <a:lnTo>
                    <a:pt x="19" y="177"/>
                  </a:lnTo>
                  <a:lnTo>
                    <a:pt x="11" y="167"/>
                  </a:lnTo>
                  <a:lnTo>
                    <a:pt x="7" y="155"/>
                  </a:lnTo>
                  <a:lnTo>
                    <a:pt x="3" y="144"/>
                  </a:lnTo>
                  <a:lnTo>
                    <a:pt x="1"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27" name="Freeform 7"/>
            <p:cNvSpPr>
              <a:spLocks/>
            </p:cNvSpPr>
            <p:nvPr/>
          </p:nvSpPr>
          <p:spPr bwMode="auto">
            <a:xfrm>
              <a:off x="612" y="101"/>
              <a:ext cx="156" cy="217"/>
            </a:xfrm>
            <a:custGeom>
              <a:avLst/>
              <a:gdLst>
                <a:gd name="T0" fmla="*/ 1 w 310"/>
                <a:gd name="T1" fmla="*/ 108 h 239"/>
                <a:gd name="T2" fmla="*/ 7 w 310"/>
                <a:gd name="T3" fmla="*/ 84 h 239"/>
                <a:gd name="T4" fmla="*/ 19 w 310"/>
                <a:gd name="T5" fmla="*/ 62 h 239"/>
                <a:gd name="T6" fmla="*/ 34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1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7 w 310"/>
                <a:gd name="T55" fmla="*/ 219 h 239"/>
                <a:gd name="T56" fmla="*/ 46 w 310"/>
                <a:gd name="T57" fmla="*/ 205 h 239"/>
                <a:gd name="T58" fmla="*/ 27 w 310"/>
                <a:gd name="T59" fmla="*/ 187 h 239"/>
                <a:gd name="T60" fmla="*/ 11 w 310"/>
                <a:gd name="T61" fmla="*/ 167 h 239"/>
                <a:gd name="T62" fmla="*/ 3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1" y="108"/>
                  </a:lnTo>
                  <a:lnTo>
                    <a:pt x="3" y="95"/>
                  </a:lnTo>
                  <a:lnTo>
                    <a:pt x="7" y="84"/>
                  </a:lnTo>
                  <a:lnTo>
                    <a:pt x="11" y="72"/>
                  </a:lnTo>
                  <a:lnTo>
                    <a:pt x="19" y="62"/>
                  </a:lnTo>
                  <a:lnTo>
                    <a:pt x="27" y="52"/>
                  </a:lnTo>
                  <a:lnTo>
                    <a:pt x="34" y="44"/>
                  </a:lnTo>
                  <a:lnTo>
                    <a:pt x="46" y="35"/>
                  </a:lnTo>
                  <a:lnTo>
                    <a:pt x="56" y="27"/>
                  </a:lnTo>
                  <a:lnTo>
                    <a:pt x="67" y="20"/>
                  </a:lnTo>
                  <a:lnTo>
                    <a:pt x="81" y="14"/>
                  </a:lnTo>
                  <a:lnTo>
                    <a:pt x="95" y="10"/>
                  </a:lnTo>
                  <a:lnTo>
                    <a:pt x="108" y="5"/>
                  </a:lnTo>
                  <a:lnTo>
                    <a:pt x="124" y="3"/>
                  </a:lnTo>
                  <a:lnTo>
                    <a:pt x="139" y="1"/>
                  </a:lnTo>
                  <a:lnTo>
                    <a:pt x="155" y="0"/>
                  </a:lnTo>
                  <a:lnTo>
                    <a:pt x="170" y="1"/>
                  </a:lnTo>
                  <a:lnTo>
                    <a:pt x="186" y="3"/>
                  </a:lnTo>
                  <a:lnTo>
                    <a:pt x="201" y="5"/>
                  </a:lnTo>
                  <a:lnTo>
                    <a:pt x="215" y="10"/>
                  </a:lnTo>
                  <a:lnTo>
                    <a:pt x="229" y="14"/>
                  </a:lnTo>
                  <a:lnTo>
                    <a:pt x="242" y="20"/>
                  </a:lnTo>
                  <a:lnTo>
                    <a:pt x="254" y="27"/>
                  </a:lnTo>
                  <a:lnTo>
                    <a:pt x="266" y="35"/>
                  </a:lnTo>
                  <a:lnTo>
                    <a:pt x="275" y="44"/>
                  </a:lnTo>
                  <a:lnTo>
                    <a:pt x="283" y="52"/>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1" y="234"/>
                  </a:lnTo>
                  <a:lnTo>
                    <a:pt x="186" y="237"/>
                  </a:lnTo>
                  <a:lnTo>
                    <a:pt x="170" y="239"/>
                  </a:lnTo>
                  <a:lnTo>
                    <a:pt x="155" y="239"/>
                  </a:lnTo>
                  <a:lnTo>
                    <a:pt x="139" y="239"/>
                  </a:lnTo>
                  <a:lnTo>
                    <a:pt x="124" y="237"/>
                  </a:lnTo>
                  <a:lnTo>
                    <a:pt x="108" y="234"/>
                  </a:lnTo>
                  <a:lnTo>
                    <a:pt x="95" y="231"/>
                  </a:lnTo>
                  <a:lnTo>
                    <a:pt x="81" y="225"/>
                  </a:lnTo>
                  <a:lnTo>
                    <a:pt x="67" y="219"/>
                  </a:lnTo>
                  <a:lnTo>
                    <a:pt x="56" y="212"/>
                  </a:lnTo>
                  <a:lnTo>
                    <a:pt x="46" y="205"/>
                  </a:lnTo>
                  <a:lnTo>
                    <a:pt x="34" y="197"/>
                  </a:lnTo>
                  <a:lnTo>
                    <a:pt x="27" y="187"/>
                  </a:lnTo>
                  <a:lnTo>
                    <a:pt x="19" y="177"/>
                  </a:lnTo>
                  <a:lnTo>
                    <a:pt x="11" y="167"/>
                  </a:lnTo>
                  <a:lnTo>
                    <a:pt x="7" y="155"/>
                  </a:lnTo>
                  <a:lnTo>
                    <a:pt x="3" y="144"/>
                  </a:lnTo>
                  <a:lnTo>
                    <a:pt x="1"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28" name="Rectangle 8"/>
            <p:cNvSpPr>
              <a:spLocks noChangeArrowheads="1"/>
            </p:cNvSpPr>
            <p:nvPr/>
          </p:nvSpPr>
          <p:spPr bwMode="auto">
            <a:xfrm>
              <a:off x="668" y="145"/>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29" name="Freeform 9"/>
            <p:cNvSpPr>
              <a:spLocks/>
            </p:cNvSpPr>
            <p:nvPr/>
          </p:nvSpPr>
          <p:spPr bwMode="auto">
            <a:xfrm>
              <a:off x="302" y="623"/>
              <a:ext cx="155" cy="218"/>
            </a:xfrm>
            <a:custGeom>
              <a:avLst/>
              <a:gdLst>
                <a:gd name="T0" fmla="*/ 2 w 311"/>
                <a:gd name="T1" fmla="*/ 109 h 240"/>
                <a:gd name="T2" fmla="*/ 8 w 311"/>
                <a:gd name="T3" fmla="*/ 84 h 240"/>
                <a:gd name="T4" fmla="*/ 20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5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7" y="53"/>
                  </a:lnTo>
                  <a:lnTo>
                    <a:pt x="35" y="44"/>
                  </a:lnTo>
                  <a:lnTo>
                    <a:pt x="47" y="36"/>
                  </a:lnTo>
                  <a:lnTo>
                    <a:pt x="56" y="27"/>
                  </a:lnTo>
                  <a:lnTo>
                    <a:pt x="68" y="20"/>
                  </a:lnTo>
                  <a:lnTo>
                    <a:pt x="82" y="14"/>
                  </a:lnTo>
                  <a:lnTo>
                    <a:pt x="95" y="10"/>
                  </a:lnTo>
                  <a:lnTo>
                    <a:pt x="109" y="6"/>
                  </a:lnTo>
                  <a:lnTo>
                    <a:pt x="124" y="3"/>
                  </a:lnTo>
                  <a:lnTo>
                    <a:pt x="140" y="2"/>
                  </a:lnTo>
                  <a:lnTo>
                    <a:pt x="156" y="0"/>
                  </a:lnTo>
                  <a:lnTo>
                    <a:pt x="171" y="2"/>
                  </a:lnTo>
                  <a:lnTo>
                    <a:pt x="187" y="3"/>
                  </a:lnTo>
                  <a:lnTo>
                    <a:pt x="202" y="6"/>
                  </a:lnTo>
                  <a:lnTo>
                    <a:pt x="216" y="10"/>
                  </a:lnTo>
                  <a:lnTo>
                    <a:pt x="229" y="14"/>
                  </a:lnTo>
                  <a:lnTo>
                    <a:pt x="243" y="20"/>
                  </a:lnTo>
                  <a:lnTo>
                    <a:pt x="255" y="27"/>
                  </a:lnTo>
                  <a:lnTo>
                    <a:pt x="266" y="36"/>
                  </a:lnTo>
                  <a:lnTo>
                    <a:pt x="276" y="44"/>
                  </a:lnTo>
                  <a:lnTo>
                    <a:pt x="284"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4" y="187"/>
                  </a:lnTo>
                  <a:lnTo>
                    <a:pt x="276" y="197"/>
                  </a:lnTo>
                  <a:lnTo>
                    <a:pt x="266" y="206"/>
                  </a:lnTo>
                  <a:lnTo>
                    <a:pt x="255" y="213"/>
                  </a:lnTo>
                  <a:lnTo>
                    <a:pt x="243" y="220"/>
                  </a:lnTo>
                  <a:lnTo>
                    <a:pt x="229" y="226"/>
                  </a:lnTo>
                  <a:lnTo>
                    <a:pt x="216" y="231"/>
                  </a:lnTo>
                  <a:lnTo>
                    <a:pt x="202" y="234"/>
                  </a:lnTo>
                  <a:lnTo>
                    <a:pt x="187" y="237"/>
                  </a:lnTo>
                  <a:lnTo>
                    <a:pt x="171" y="240"/>
                  </a:lnTo>
                  <a:lnTo>
                    <a:pt x="156" y="240"/>
                  </a:lnTo>
                  <a:lnTo>
                    <a:pt x="140" y="240"/>
                  </a:lnTo>
                  <a:lnTo>
                    <a:pt x="124" y="237"/>
                  </a:lnTo>
                  <a:lnTo>
                    <a:pt x="109" y="234"/>
                  </a:lnTo>
                  <a:lnTo>
                    <a:pt x="95" y="231"/>
                  </a:lnTo>
                  <a:lnTo>
                    <a:pt x="82" y="226"/>
                  </a:lnTo>
                  <a:lnTo>
                    <a:pt x="68" y="220"/>
                  </a:lnTo>
                  <a:lnTo>
                    <a:pt x="56" y="213"/>
                  </a:lnTo>
                  <a:lnTo>
                    <a:pt x="47" y="206"/>
                  </a:lnTo>
                  <a:lnTo>
                    <a:pt x="35" y="197"/>
                  </a:lnTo>
                  <a:lnTo>
                    <a:pt x="27" y="187"/>
                  </a:lnTo>
                  <a:lnTo>
                    <a:pt x="20"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30" name="Freeform 10"/>
            <p:cNvSpPr>
              <a:spLocks/>
            </p:cNvSpPr>
            <p:nvPr/>
          </p:nvSpPr>
          <p:spPr bwMode="auto">
            <a:xfrm>
              <a:off x="302" y="623"/>
              <a:ext cx="155" cy="218"/>
            </a:xfrm>
            <a:custGeom>
              <a:avLst/>
              <a:gdLst>
                <a:gd name="T0" fmla="*/ 2 w 311"/>
                <a:gd name="T1" fmla="*/ 109 h 240"/>
                <a:gd name="T2" fmla="*/ 8 w 311"/>
                <a:gd name="T3" fmla="*/ 84 h 240"/>
                <a:gd name="T4" fmla="*/ 20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5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7" y="53"/>
                  </a:lnTo>
                  <a:lnTo>
                    <a:pt x="35" y="44"/>
                  </a:lnTo>
                  <a:lnTo>
                    <a:pt x="47" y="36"/>
                  </a:lnTo>
                  <a:lnTo>
                    <a:pt x="56" y="27"/>
                  </a:lnTo>
                  <a:lnTo>
                    <a:pt x="68" y="20"/>
                  </a:lnTo>
                  <a:lnTo>
                    <a:pt x="82" y="14"/>
                  </a:lnTo>
                  <a:lnTo>
                    <a:pt x="95" y="10"/>
                  </a:lnTo>
                  <a:lnTo>
                    <a:pt x="109" y="6"/>
                  </a:lnTo>
                  <a:lnTo>
                    <a:pt x="124" y="3"/>
                  </a:lnTo>
                  <a:lnTo>
                    <a:pt x="140" y="2"/>
                  </a:lnTo>
                  <a:lnTo>
                    <a:pt x="156" y="0"/>
                  </a:lnTo>
                  <a:lnTo>
                    <a:pt x="171" y="2"/>
                  </a:lnTo>
                  <a:lnTo>
                    <a:pt x="187" y="3"/>
                  </a:lnTo>
                  <a:lnTo>
                    <a:pt x="202" y="6"/>
                  </a:lnTo>
                  <a:lnTo>
                    <a:pt x="216" y="10"/>
                  </a:lnTo>
                  <a:lnTo>
                    <a:pt x="229" y="14"/>
                  </a:lnTo>
                  <a:lnTo>
                    <a:pt x="243" y="20"/>
                  </a:lnTo>
                  <a:lnTo>
                    <a:pt x="255" y="27"/>
                  </a:lnTo>
                  <a:lnTo>
                    <a:pt x="266" y="36"/>
                  </a:lnTo>
                  <a:lnTo>
                    <a:pt x="276" y="44"/>
                  </a:lnTo>
                  <a:lnTo>
                    <a:pt x="284"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4" y="187"/>
                  </a:lnTo>
                  <a:lnTo>
                    <a:pt x="276" y="197"/>
                  </a:lnTo>
                  <a:lnTo>
                    <a:pt x="266" y="206"/>
                  </a:lnTo>
                  <a:lnTo>
                    <a:pt x="255" y="213"/>
                  </a:lnTo>
                  <a:lnTo>
                    <a:pt x="243" y="220"/>
                  </a:lnTo>
                  <a:lnTo>
                    <a:pt x="229" y="226"/>
                  </a:lnTo>
                  <a:lnTo>
                    <a:pt x="216" y="231"/>
                  </a:lnTo>
                  <a:lnTo>
                    <a:pt x="202" y="234"/>
                  </a:lnTo>
                  <a:lnTo>
                    <a:pt x="187" y="237"/>
                  </a:lnTo>
                  <a:lnTo>
                    <a:pt x="171" y="240"/>
                  </a:lnTo>
                  <a:lnTo>
                    <a:pt x="156" y="240"/>
                  </a:lnTo>
                  <a:lnTo>
                    <a:pt x="140" y="240"/>
                  </a:lnTo>
                  <a:lnTo>
                    <a:pt x="124" y="237"/>
                  </a:lnTo>
                  <a:lnTo>
                    <a:pt x="109" y="234"/>
                  </a:lnTo>
                  <a:lnTo>
                    <a:pt x="95" y="231"/>
                  </a:lnTo>
                  <a:lnTo>
                    <a:pt x="82" y="226"/>
                  </a:lnTo>
                  <a:lnTo>
                    <a:pt x="68" y="220"/>
                  </a:lnTo>
                  <a:lnTo>
                    <a:pt x="56" y="213"/>
                  </a:lnTo>
                  <a:lnTo>
                    <a:pt x="47" y="206"/>
                  </a:lnTo>
                  <a:lnTo>
                    <a:pt x="35" y="197"/>
                  </a:lnTo>
                  <a:lnTo>
                    <a:pt x="27" y="187"/>
                  </a:lnTo>
                  <a:lnTo>
                    <a:pt x="20"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31" name="Rectangle 11"/>
            <p:cNvSpPr>
              <a:spLocks noChangeArrowheads="1"/>
            </p:cNvSpPr>
            <p:nvPr/>
          </p:nvSpPr>
          <p:spPr bwMode="auto">
            <a:xfrm>
              <a:off x="357" y="668"/>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1</a:t>
              </a:r>
              <a:endParaRPr lang="zh-CN" altLang="en-US" sz="2000">
                <a:solidFill>
                  <a:srgbClr val="0000FF"/>
                </a:solidFill>
              </a:endParaRPr>
            </a:p>
          </p:txBody>
        </p:sp>
        <p:sp>
          <p:nvSpPr>
            <p:cNvPr id="132" name="Freeform 12"/>
            <p:cNvSpPr>
              <a:spLocks/>
            </p:cNvSpPr>
            <p:nvPr/>
          </p:nvSpPr>
          <p:spPr bwMode="auto">
            <a:xfrm>
              <a:off x="923" y="623"/>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1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3 w 311"/>
                <a:gd name="T39" fmla="*/ 187 h 240"/>
                <a:gd name="T40" fmla="*/ 266 w 311"/>
                <a:gd name="T41" fmla="*/ 206 h 240"/>
                <a:gd name="T42" fmla="*/ 243 w 311"/>
                <a:gd name="T43" fmla="*/ 220 h 240"/>
                <a:gd name="T44" fmla="*/ 215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6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6" y="36"/>
                  </a:lnTo>
                  <a:lnTo>
                    <a:pt x="56" y="27"/>
                  </a:lnTo>
                  <a:lnTo>
                    <a:pt x="68" y="20"/>
                  </a:lnTo>
                  <a:lnTo>
                    <a:pt x="81" y="14"/>
                  </a:lnTo>
                  <a:lnTo>
                    <a:pt x="95" y="10"/>
                  </a:lnTo>
                  <a:lnTo>
                    <a:pt x="109" y="6"/>
                  </a:lnTo>
                  <a:lnTo>
                    <a:pt x="124" y="3"/>
                  </a:lnTo>
                  <a:lnTo>
                    <a:pt x="140" y="2"/>
                  </a:lnTo>
                  <a:lnTo>
                    <a:pt x="155" y="0"/>
                  </a:lnTo>
                  <a:lnTo>
                    <a:pt x="171" y="2"/>
                  </a:lnTo>
                  <a:lnTo>
                    <a:pt x="186" y="3"/>
                  </a:lnTo>
                  <a:lnTo>
                    <a:pt x="202" y="6"/>
                  </a:lnTo>
                  <a:lnTo>
                    <a:pt x="215" y="10"/>
                  </a:lnTo>
                  <a:lnTo>
                    <a:pt x="229" y="14"/>
                  </a:lnTo>
                  <a:lnTo>
                    <a:pt x="243" y="20"/>
                  </a:lnTo>
                  <a:lnTo>
                    <a:pt x="254" y="27"/>
                  </a:lnTo>
                  <a:lnTo>
                    <a:pt x="266" y="36"/>
                  </a:lnTo>
                  <a:lnTo>
                    <a:pt x="276" y="44"/>
                  </a:lnTo>
                  <a:lnTo>
                    <a:pt x="283"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3" y="187"/>
                  </a:lnTo>
                  <a:lnTo>
                    <a:pt x="276" y="197"/>
                  </a:lnTo>
                  <a:lnTo>
                    <a:pt x="266" y="206"/>
                  </a:lnTo>
                  <a:lnTo>
                    <a:pt x="254" y="213"/>
                  </a:lnTo>
                  <a:lnTo>
                    <a:pt x="243" y="220"/>
                  </a:lnTo>
                  <a:lnTo>
                    <a:pt x="229" y="226"/>
                  </a:lnTo>
                  <a:lnTo>
                    <a:pt x="215" y="231"/>
                  </a:lnTo>
                  <a:lnTo>
                    <a:pt x="202" y="234"/>
                  </a:lnTo>
                  <a:lnTo>
                    <a:pt x="186" y="237"/>
                  </a:lnTo>
                  <a:lnTo>
                    <a:pt x="171" y="240"/>
                  </a:lnTo>
                  <a:lnTo>
                    <a:pt x="155" y="240"/>
                  </a:lnTo>
                  <a:lnTo>
                    <a:pt x="140" y="240"/>
                  </a:lnTo>
                  <a:lnTo>
                    <a:pt x="124" y="237"/>
                  </a:lnTo>
                  <a:lnTo>
                    <a:pt x="109" y="234"/>
                  </a:lnTo>
                  <a:lnTo>
                    <a:pt x="95" y="231"/>
                  </a:lnTo>
                  <a:lnTo>
                    <a:pt x="81" y="226"/>
                  </a:lnTo>
                  <a:lnTo>
                    <a:pt x="68" y="220"/>
                  </a:lnTo>
                  <a:lnTo>
                    <a:pt x="56" y="213"/>
                  </a:lnTo>
                  <a:lnTo>
                    <a:pt x="46" y="206"/>
                  </a:lnTo>
                  <a:lnTo>
                    <a:pt x="35" y="197"/>
                  </a:lnTo>
                  <a:lnTo>
                    <a:pt x="27" y="187"/>
                  </a:lnTo>
                  <a:lnTo>
                    <a:pt x="19"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33" name="Freeform 13"/>
            <p:cNvSpPr>
              <a:spLocks/>
            </p:cNvSpPr>
            <p:nvPr/>
          </p:nvSpPr>
          <p:spPr bwMode="auto">
            <a:xfrm>
              <a:off x="923" y="623"/>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1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3 w 311"/>
                <a:gd name="T39" fmla="*/ 187 h 240"/>
                <a:gd name="T40" fmla="*/ 266 w 311"/>
                <a:gd name="T41" fmla="*/ 206 h 240"/>
                <a:gd name="T42" fmla="*/ 243 w 311"/>
                <a:gd name="T43" fmla="*/ 220 h 240"/>
                <a:gd name="T44" fmla="*/ 215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6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6" y="36"/>
                  </a:lnTo>
                  <a:lnTo>
                    <a:pt x="56" y="27"/>
                  </a:lnTo>
                  <a:lnTo>
                    <a:pt x="68" y="20"/>
                  </a:lnTo>
                  <a:lnTo>
                    <a:pt x="81" y="14"/>
                  </a:lnTo>
                  <a:lnTo>
                    <a:pt x="95" y="10"/>
                  </a:lnTo>
                  <a:lnTo>
                    <a:pt x="109" y="6"/>
                  </a:lnTo>
                  <a:lnTo>
                    <a:pt x="124" y="3"/>
                  </a:lnTo>
                  <a:lnTo>
                    <a:pt x="140" y="2"/>
                  </a:lnTo>
                  <a:lnTo>
                    <a:pt x="155" y="0"/>
                  </a:lnTo>
                  <a:lnTo>
                    <a:pt x="171" y="2"/>
                  </a:lnTo>
                  <a:lnTo>
                    <a:pt x="186" y="3"/>
                  </a:lnTo>
                  <a:lnTo>
                    <a:pt x="202" y="6"/>
                  </a:lnTo>
                  <a:lnTo>
                    <a:pt x="215" y="10"/>
                  </a:lnTo>
                  <a:lnTo>
                    <a:pt x="229" y="14"/>
                  </a:lnTo>
                  <a:lnTo>
                    <a:pt x="243" y="20"/>
                  </a:lnTo>
                  <a:lnTo>
                    <a:pt x="254" y="27"/>
                  </a:lnTo>
                  <a:lnTo>
                    <a:pt x="266" y="36"/>
                  </a:lnTo>
                  <a:lnTo>
                    <a:pt x="276" y="44"/>
                  </a:lnTo>
                  <a:lnTo>
                    <a:pt x="283"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3" y="187"/>
                  </a:lnTo>
                  <a:lnTo>
                    <a:pt x="276" y="197"/>
                  </a:lnTo>
                  <a:lnTo>
                    <a:pt x="266" y="206"/>
                  </a:lnTo>
                  <a:lnTo>
                    <a:pt x="254" y="213"/>
                  </a:lnTo>
                  <a:lnTo>
                    <a:pt x="243" y="220"/>
                  </a:lnTo>
                  <a:lnTo>
                    <a:pt x="229" y="226"/>
                  </a:lnTo>
                  <a:lnTo>
                    <a:pt x="215" y="231"/>
                  </a:lnTo>
                  <a:lnTo>
                    <a:pt x="202" y="234"/>
                  </a:lnTo>
                  <a:lnTo>
                    <a:pt x="186" y="237"/>
                  </a:lnTo>
                  <a:lnTo>
                    <a:pt x="171" y="240"/>
                  </a:lnTo>
                  <a:lnTo>
                    <a:pt x="155" y="240"/>
                  </a:lnTo>
                  <a:lnTo>
                    <a:pt x="140" y="240"/>
                  </a:lnTo>
                  <a:lnTo>
                    <a:pt x="124" y="237"/>
                  </a:lnTo>
                  <a:lnTo>
                    <a:pt x="109" y="234"/>
                  </a:lnTo>
                  <a:lnTo>
                    <a:pt x="95" y="231"/>
                  </a:lnTo>
                  <a:lnTo>
                    <a:pt x="81" y="226"/>
                  </a:lnTo>
                  <a:lnTo>
                    <a:pt x="68" y="220"/>
                  </a:lnTo>
                  <a:lnTo>
                    <a:pt x="56" y="213"/>
                  </a:lnTo>
                  <a:lnTo>
                    <a:pt x="46" y="206"/>
                  </a:lnTo>
                  <a:lnTo>
                    <a:pt x="35" y="197"/>
                  </a:lnTo>
                  <a:lnTo>
                    <a:pt x="27" y="187"/>
                  </a:lnTo>
                  <a:lnTo>
                    <a:pt x="19"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34" name="Rectangle 14"/>
            <p:cNvSpPr>
              <a:spLocks noChangeArrowheads="1"/>
            </p:cNvSpPr>
            <p:nvPr/>
          </p:nvSpPr>
          <p:spPr bwMode="auto">
            <a:xfrm>
              <a:off x="978" y="668"/>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latin typeface="宋体" pitchFamily="2" charset="-122"/>
                </a:rPr>
                <a:t>3</a:t>
              </a:r>
              <a:endParaRPr lang="zh-CN" altLang="en-US" sz="2000" dirty="0">
                <a:solidFill>
                  <a:srgbClr val="0000FF"/>
                </a:solidFill>
              </a:endParaRPr>
            </a:p>
          </p:txBody>
        </p:sp>
        <p:sp>
          <p:nvSpPr>
            <p:cNvPr id="135" name="Freeform 15"/>
            <p:cNvSpPr>
              <a:spLocks/>
            </p:cNvSpPr>
            <p:nvPr/>
          </p:nvSpPr>
          <p:spPr bwMode="auto">
            <a:xfrm>
              <a:off x="612" y="1135"/>
              <a:ext cx="156" cy="218"/>
            </a:xfrm>
            <a:custGeom>
              <a:avLst/>
              <a:gdLst>
                <a:gd name="T0" fmla="*/ 1 w 310"/>
                <a:gd name="T1" fmla="*/ 109 h 240"/>
                <a:gd name="T2" fmla="*/ 7 w 310"/>
                <a:gd name="T3" fmla="*/ 84 h 240"/>
                <a:gd name="T4" fmla="*/ 19 w 310"/>
                <a:gd name="T5" fmla="*/ 63 h 240"/>
                <a:gd name="T6" fmla="*/ 34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1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7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1" y="109"/>
                  </a:lnTo>
                  <a:lnTo>
                    <a:pt x="3" y="96"/>
                  </a:lnTo>
                  <a:lnTo>
                    <a:pt x="7" y="84"/>
                  </a:lnTo>
                  <a:lnTo>
                    <a:pt x="11" y="73"/>
                  </a:lnTo>
                  <a:lnTo>
                    <a:pt x="19" y="63"/>
                  </a:lnTo>
                  <a:lnTo>
                    <a:pt x="27" y="53"/>
                  </a:lnTo>
                  <a:lnTo>
                    <a:pt x="34" y="44"/>
                  </a:lnTo>
                  <a:lnTo>
                    <a:pt x="46" y="36"/>
                  </a:lnTo>
                  <a:lnTo>
                    <a:pt x="56" y="27"/>
                  </a:lnTo>
                  <a:lnTo>
                    <a:pt x="67" y="20"/>
                  </a:lnTo>
                  <a:lnTo>
                    <a:pt x="81" y="14"/>
                  </a:lnTo>
                  <a:lnTo>
                    <a:pt x="95" y="10"/>
                  </a:lnTo>
                  <a:lnTo>
                    <a:pt x="108" y="6"/>
                  </a:lnTo>
                  <a:lnTo>
                    <a:pt x="124" y="3"/>
                  </a:lnTo>
                  <a:lnTo>
                    <a:pt x="139" y="2"/>
                  </a:lnTo>
                  <a:lnTo>
                    <a:pt x="155" y="0"/>
                  </a:lnTo>
                  <a:lnTo>
                    <a:pt x="170" y="2"/>
                  </a:lnTo>
                  <a:lnTo>
                    <a:pt x="186" y="3"/>
                  </a:lnTo>
                  <a:lnTo>
                    <a:pt x="201"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1" y="234"/>
                  </a:lnTo>
                  <a:lnTo>
                    <a:pt x="186" y="237"/>
                  </a:lnTo>
                  <a:lnTo>
                    <a:pt x="170" y="240"/>
                  </a:lnTo>
                  <a:lnTo>
                    <a:pt x="155" y="240"/>
                  </a:lnTo>
                  <a:lnTo>
                    <a:pt x="139" y="240"/>
                  </a:lnTo>
                  <a:lnTo>
                    <a:pt x="124" y="237"/>
                  </a:lnTo>
                  <a:lnTo>
                    <a:pt x="108" y="234"/>
                  </a:lnTo>
                  <a:lnTo>
                    <a:pt x="95" y="231"/>
                  </a:lnTo>
                  <a:lnTo>
                    <a:pt x="81" y="226"/>
                  </a:lnTo>
                  <a:lnTo>
                    <a:pt x="67" y="220"/>
                  </a:lnTo>
                  <a:lnTo>
                    <a:pt x="56" y="213"/>
                  </a:lnTo>
                  <a:lnTo>
                    <a:pt x="46" y="206"/>
                  </a:lnTo>
                  <a:lnTo>
                    <a:pt x="34" y="197"/>
                  </a:lnTo>
                  <a:lnTo>
                    <a:pt x="27" y="187"/>
                  </a:lnTo>
                  <a:lnTo>
                    <a:pt x="19" y="177"/>
                  </a:lnTo>
                  <a:lnTo>
                    <a:pt x="11" y="167"/>
                  </a:lnTo>
                  <a:lnTo>
                    <a:pt x="7" y="156"/>
                  </a:lnTo>
                  <a:lnTo>
                    <a:pt x="3" y="144"/>
                  </a:lnTo>
                  <a:lnTo>
                    <a:pt x="1"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36" name="Freeform 16"/>
            <p:cNvSpPr>
              <a:spLocks/>
            </p:cNvSpPr>
            <p:nvPr/>
          </p:nvSpPr>
          <p:spPr bwMode="auto">
            <a:xfrm>
              <a:off x="612" y="1135"/>
              <a:ext cx="156" cy="218"/>
            </a:xfrm>
            <a:custGeom>
              <a:avLst/>
              <a:gdLst>
                <a:gd name="T0" fmla="*/ 1 w 310"/>
                <a:gd name="T1" fmla="*/ 109 h 240"/>
                <a:gd name="T2" fmla="*/ 7 w 310"/>
                <a:gd name="T3" fmla="*/ 84 h 240"/>
                <a:gd name="T4" fmla="*/ 19 w 310"/>
                <a:gd name="T5" fmla="*/ 63 h 240"/>
                <a:gd name="T6" fmla="*/ 34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1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7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1" y="109"/>
                  </a:lnTo>
                  <a:lnTo>
                    <a:pt x="3" y="96"/>
                  </a:lnTo>
                  <a:lnTo>
                    <a:pt x="7" y="84"/>
                  </a:lnTo>
                  <a:lnTo>
                    <a:pt x="11" y="73"/>
                  </a:lnTo>
                  <a:lnTo>
                    <a:pt x="19" y="63"/>
                  </a:lnTo>
                  <a:lnTo>
                    <a:pt x="27" y="53"/>
                  </a:lnTo>
                  <a:lnTo>
                    <a:pt x="34" y="44"/>
                  </a:lnTo>
                  <a:lnTo>
                    <a:pt x="46" y="36"/>
                  </a:lnTo>
                  <a:lnTo>
                    <a:pt x="56" y="27"/>
                  </a:lnTo>
                  <a:lnTo>
                    <a:pt x="67" y="20"/>
                  </a:lnTo>
                  <a:lnTo>
                    <a:pt x="81" y="14"/>
                  </a:lnTo>
                  <a:lnTo>
                    <a:pt x="95" y="10"/>
                  </a:lnTo>
                  <a:lnTo>
                    <a:pt x="108" y="6"/>
                  </a:lnTo>
                  <a:lnTo>
                    <a:pt x="124" y="3"/>
                  </a:lnTo>
                  <a:lnTo>
                    <a:pt x="139" y="2"/>
                  </a:lnTo>
                  <a:lnTo>
                    <a:pt x="155" y="0"/>
                  </a:lnTo>
                  <a:lnTo>
                    <a:pt x="170" y="2"/>
                  </a:lnTo>
                  <a:lnTo>
                    <a:pt x="186" y="3"/>
                  </a:lnTo>
                  <a:lnTo>
                    <a:pt x="201"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1" y="234"/>
                  </a:lnTo>
                  <a:lnTo>
                    <a:pt x="186" y="237"/>
                  </a:lnTo>
                  <a:lnTo>
                    <a:pt x="170" y="240"/>
                  </a:lnTo>
                  <a:lnTo>
                    <a:pt x="155" y="240"/>
                  </a:lnTo>
                  <a:lnTo>
                    <a:pt x="139" y="240"/>
                  </a:lnTo>
                  <a:lnTo>
                    <a:pt x="124" y="237"/>
                  </a:lnTo>
                  <a:lnTo>
                    <a:pt x="108" y="234"/>
                  </a:lnTo>
                  <a:lnTo>
                    <a:pt x="95" y="231"/>
                  </a:lnTo>
                  <a:lnTo>
                    <a:pt x="81" y="226"/>
                  </a:lnTo>
                  <a:lnTo>
                    <a:pt x="67" y="220"/>
                  </a:lnTo>
                  <a:lnTo>
                    <a:pt x="56" y="213"/>
                  </a:lnTo>
                  <a:lnTo>
                    <a:pt x="46" y="206"/>
                  </a:lnTo>
                  <a:lnTo>
                    <a:pt x="34" y="197"/>
                  </a:lnTo>
                  <a:lnTo>
                    <a:pt x="27" y="187"/>
                  </a:lnTo>
                  <a:lnTo>
                    <a:pt x="19" y="177"/>
                  </a:lnTo>
                  <a:lnTo>
                    <a:pt x="11" y="167"/>
                  </a:lnTo>
                  <a:lnTo>
                    <a:pt x="7" y="156"/>
                  </a:lnTo>
                  <a:lnTo>
                    <a:pt x="3" y="144"/>
                  </a:lnTo>
                  <a:lnTo>
                    <a:pt x="1"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37" name="Rectangle 17"/>
            <p:cNvSpPr>
              <a:spLocks noChangeArrowheads="1"/>
            </p:cNvSpPr>
            <p:nvPr/>
          </p:nvSpPr>
          <p:spPr bwMode="auto">
            <a:xfrm>
              <a:off x="668" y="1180"/>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38" name="Line 18"/>
            <p:cNvSpPr>
              <a:spLocks noChangeShapeType="1"/>
            </p:cNvSpPr>
            <p:nvPr/>
          </p:nvSpPr>
          <p:spPr bwMode="auto">
            <a:xfrm flipH="1">
              <a:off x="431" y="289"/>
              <a:ext cx="206" cy="36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39" name="Line 19"/>
            <p:cNvSpPr>
              <a:spLocks noChangeShapeType="1"/>
            </p:cNvSpPr>
            <p:nvPr/>
          </p:nvSpPr>
          <p:spPr bwMode="auto">
            <a:xfrm>
              <a:off x="747" y="284"/>
              <a:ext cx="202" cy="36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0" name="Line 20"/>
            <p:cNvSpPr>
              <a:spLocks noChangeShapeType="1"/>
            </p:cNvSpPr>
            <p:nvPr/>
          </p:nvSpPr>
          <p:spPr bwMode="auto">
            <a:xfrm>
              <a:off x="430" y="815"/>
              <a:ext cx="202" cy="35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1" name="Line 21"/>
            <p:cNvSpPr>
              <a:spLocks noChangeShapeType="1"/>
            </p:cNvSpPr>
            <p:nvPr/>
          </p:nvSpPr>
          <p:spPr bwMode="auto">
            <a:xfrm flipH="1">
              <a:off x="749" y="810"/>
              <a:ext cx="197" cy="36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2" name="Line 22"/>
            <p:cNvSpPr>
              <a:spLocks noChangeShapeType="1"/>
            </p:cNvSpPr>
            <p:nvPr/>
          </p:nvSpPr>
          <p:spPr bwMode="auto">
            <a:xfrm>
              <a:off x="457" y="732"/>
              <a:ext cx="466"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3" name="Line 23"/>
            <p:cNvSpPr>
              <a:spLocks noChangeShapeType="1"/>
            </p:cNvSpPr>
            <p:nvPr/>
          </p:nvSpPr>
          <p:spPr bwMode="auto">
            <a:xfrm>
              <a:off x="690" y="318"/>
              <a:ext cx="1" cy="81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4" name="Freeform 24"/>
            <p:cNvSpPr>
              <a:spLocks/>
            </p:cNvSpPr>
            <p:nvPr/>
          </p:nvSpPr>
          <p:spPr bwMode="auto">
            <a:xfrm>
              <a:off x="2166"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7" y="52"/>
                  </a:lnTo>
                  <a:lnTo>
                    <a:pt x="35" y="44"/>
                  </a:lnTo>
                  <a:lnTo>
                    <a:pt x="47" y="35"/>
                  </a:lnTo>
                  <a:lnTo>
                    <a:pt x="57" y="27"/>
                  </a:lnTo>
                  <a:lnTo>
                    <a:pt x="68" y="20"/>
                  </a:lnTo>
                  <a:lnTo>
                    <a:pt x="82" y="14"/>
                  </a:lnTo>
                  <a:lnTo>
                    <a:pt x="95" y="10"/>
                  </a:lnTo>
                  <a:lnTo>
                    <a:pt x="109" y="5"/>
                  </a:lnTo>
                  <a:lnTo>
                    <a:pt x="125" y="3"/>
                  </a:lnTo>
                  <a:lnTo>
                    <a:pt x="140" y="1"/>
                  </a:lnTo>
                  <a:lnTo>
                    <a:pt x="156" y="0"/>
                  </a:lnTo>
                  <a:lnTo>
                    <a:pt x="171" y="1"/>
                  </a:lnTo>
                  <a:lnTo>
                    <a:pt x="187" y="3"/>
                  </a:lnTo>
                  <a:lnTo>
                    <a:pt x="202" y="5"/>
                  </a:lnTo>
                  <a:lnTo>
                    <a:pt x="216" y="10"/>
                  </a:lnTo>
                  <a:lnTo>
                    <a:pt x="229"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29" y="225"/>
                  </a:lnTo>
                  <a:lnTo>
                    <a:pt x="216" y="231"/>
                  </a:lnTo>
                  <a:lnTo>
                    <a:pt x="202" y="234"/>
                  </a:lnTo>
                  <a:lnTo>
                    <a:pt x="187" y="237"/>
                  </a:lnTo>
                  <a:lnTo>
                    <a:pt x="171" y="239"/>
                  </a:lnTo>
                  <a:lnTo>
                    <a:pt x="156" y="239"/>
                  </a:lnTo>
                  <a:lnTo>
                    <a:pt x="140" y="239"/>
                  </a:lnTo>
                  <a:lnTo>
                    <a:pt x="125" y="237"/>
                  </a:lnTo>
                  <a:lnTo>
                    <a:pt x="109" y="234"/>
                  </a:lnTo>
                  <a:lnTo>
                    <a:pt x="95" y="231"/>
                  </a:lnTo>
                  <a:lnTo>
                    <a:pt x="82" y="225"/>
                  </a:lnTo>
                  <a:lnTo>
                    <a:pt x="68" y="219"/>
                  </a:lnTo>
                  <a:lnTo>
                    <a:pt x="57" y="212"/>
                  </a:lnTo>
                  <a:lnTo>
                    <a:pt x="47" y="205"/>
                  </a:lnTo>
                  <a:lnTo>
                    <a:pt x="35" y="197"/>
                  </a:lnTo>
                  <a:lnTo>
                    <a:pt x="27" y="187"/>
                  </a:lnTo>
                  <a:lnTo>
                    <a:pt x="20"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45" name="Freeform 25"/>
            <p:cNvSpPr>
              <a:spLocks/>
            </p:cNvSpPr>
            <p:nvPr/>
          </p:nvSpPr>
          <p:spPr bwMode="auto">
            <a:xfrm>
              <a:off x="2166"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7" y="52"/>
                  </a:lnTo>
                  <a:lnTo>
                    <a:pt x="35" y="44"/>
                  </a:lnTo>
                  <a:lnTo>
                    <a:pt x="47" y="35"/>
                  </a:lnTo>
                  <a:lnTo>
                    <a:pt x="57" y="27"/>
                  </a:lnTo>
                  <a:lnTo>
                    <a:pt x="68" y="20"/>
                  </a:lnTo>
                  <a:lnTo>
                    <a:pt x="82" y="14"/>
                  </a:lnTo>
                  <a:lnTo>
                    <a:pt x="95" y="10"/>
                  </a:lnTo>
                  <a:lnTo>
                    <a:pt x="109" y="5"/>
                  </a:lnTo>
                  <a:lnTo>
                    <a:pt x="125" y="3"/>
                  </a:lnTo>
                  <a:lnTo>
                    <a:pt x="140" y="1"/>
                  </a:lnTo>
                  <a:lnTo>
                    <a:pt x="156" y="0"/>
                  </a:lnTo>
                  <a:lnTo>
                    <a:pt x="171" y="1"/>
                  </a:lnTo>
                  <a:lnTo>
                    <a:pt x="187" y="3"/>
                  </a:lnTo>
                  <a:lnTo>
                    <a:pt x="202" y="5"/>
                  </a:lnTo>
                  <a:lnTo>
                    <a:pt x="216" y="10"/>
                  </a:lnTo>
                  <a:lnTo>
                    <a:pt x="229"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29" y="225"/>
                  </a:lnTo>
                  <a:lnTo>
                    <a:pt x="216" y="231"/>
                  </a:lnTo>
                  <a:lnTo>
                    <a:pt x="202" y="234"/>
                  </a:lnTo>
                  <a:lnTo>
                    <a:pt x="187" y="237"/>
                  </a:lnTo>
                  <a:lnTo>
                    <a:pt x="171" y="239"/>
                  </a:lnTo>
                  <a:lnTo>
                    <a:pt x="156" y="239"/>
                  </a:lnTo>
                  <a:lnTo>
                    <a:pt x="140" y="239"/>
                  </a:lnTo>
                  <a:lnTo>
                    <a:pt x="125" y="237"/>
                  </a:lnTo>
                  <a:lnTo>
                    <a:pt x="109" y="234"/>
                  </a:lnTo>
                  <a:lnTo>
                    <a:pt x="95" y="231"/>
                  </a:lnTo>
                  <a:lnTo>
                    <a:pt x="82" y="225"/>
                  </a:lnTo>
                  <a:lnTo>
                    <a:pt x="68" y="219"/>
                  </a:lnTo>
                  <a:lnTo>
                    <a:pt x="57" y="212"/>
                  </a:lnTo>
                  <a:lnTo>
                    <a:pt x="47" y="205"/>
                  </a:lnTo>
                  <a:lnTo>
                    <a:pt x="35" y="197"/>
                  </a:lnTo>
                  <a:lnTo>
                    <a:pt x="27" y="187"/>
                  </a:lnTo>
                  <a:lnTo>
                    <a:pt x="20"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46" name="Rectangle 26"/>
            <p:cNvSpPr>
              <a:spLocks noChangeArrowheads="1"/>
            </p:cNvSpPr>
            <p:nvPr/>
          </p:nvSpPr>
          <p:spPr bwMode="auto">
            <a:xfrm>
              <a:off x="2221" y="145"/>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47" name="Freeform 27"/>
            <p:cNvSpPr>
              <a:spLocks/>
            </p:cNvSpPr>
            <p:nvPr/>
          </p:nvSpPr>
          <p:spPr bwMode="auto">
            <a:xfrm>
              <a:off x="1777" y="613"/>
              <a:ext cx="156" cy="217"/>
            </a:xfrm>
            <a:custGeom>
              <a:avLst/>
              <a:gdLst>
                <a:gd name="T0" fmla="*/ 2 w 310"/>
                <a:gd name="T1" fmla="*/ 108 h 239"/>
                <a:gd name="T2" fmla="*/ 7 w 310"/>
                <a:gd name="T3" fmla="*/ 84 h 239"/>
                <a:gd name="T4" fmla="*/ 19 w 310"/>
                <a:gd name="T5" fmla="*/ 62 h 239"/>
                <a:gd name="T6" fmla="*/ 35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2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8 w 310"/>
                <a:gd name="T55" fmla="*/ 219 h 239"/>
                <a:gd name="T56" fmla="*/ 46 w 310"/>
                <a:gd name="T57" fmla="*/ 205 h 239"/>
                <a:gd name="T58" fmla="*/ 27 w 310"/>
                <a:gd name="T59" fmla="*/ 187 h 239"/>
                <a:gd name="T60" fmla="*/ 11 w 310"/>
                <a:gd name="T61" fmla="*/ 167 h 239"/>
                <a:gd name="T62" fmla="*/ 4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2" y="108"/>
                  </a:lnTo>
                  <a:lnTo>
                    <a:pt x="4" y="95"/>
                  </a:lnTo>
                  <a:lnTo>
                    <a:pt x="7" y="84"/>
                  </a:lnTo>
                  <a:lnTo>
                    <a:pt x="11" y="72"/>
                  </a:lnTo>
                  <a:lnTo>
                    <a:pt x="19" y="62"/>
                  </a:lnTo>
                  <a:lnTo>
                    <a:pt x="27" y="53"/>
                  </a:lnTo>
                  <a:lnTo>
                    <a:pt x="35" y="44"/>
                  </a:lnTo>
                  <a:lnTo>
                    <a:pt x="46" y="35"/>
                  </a:lnTo>
                  <a:lnTo>
                    <a:pt x="56" y="27"/>
                  </a:lnTo>
                  <a:lnTo>
                    <a:pt x="68" y="20"/>
                  </a:lnTo>
                  <a:lnTo>
                    <a:pt x="81" y="14"/>
                  </a:lnTo>
                  <a:lnTo>
                    <a:pt x="95" y="10"/>
                  </a:lnTo>
                  <a:lnTo>
                    <a:pt x="108" y="5"/>
                  </a:lnTo>
                  <a:lnTo>
                    <a:pt x="124" y="3"/>
                  </a:lnTo>
                  <a:lnTo>
                    <a:pt x="139" y="1"/>
                  </a:lnTo>
                  <a:lnTo>
                    <a:pt x="155" y="0"/>
                  </a:lnTo>
                  <a:lnTo>
                    <a:pt x="170" y="1"/>
                  </a:lnTo>
                  <a:lnTo>
                    <a:pt x="186" y="3"/>
                  </a:lnTo>
                  <a:lnTo>
                    <a:pt x="202" y="5"/>
                  </a:lnTo>
                  <a:lnTo>
                    <a:pt x="215" y="10"/>
                  </a:lnTo>
                  <a:lnTo>
                    <a:pt x="229" y="14"/>
                  </a:lnTo>
                  <a:lnTo>
                    <a:pt x="242" y="20"/>
                  </a:lnTo>
                  <a:lnTo>
                    <a:pt x="254" y="27"/>
                  </a:lnTo>
                  <a:lnTo>
                    <a:pt x="266" y="35"/>
                  </a:lnTo>
                  <a:lnTo>
                    <a:pt x="275" y="44"/>
                  </a:lnTo>
                  <a:lnTo>
                    <a:pt x="283" y="53"/>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2" y="234"/>
                  </a:lnTo>
                  <a:lnTo>
                    <a:pt x="186" y="237"/>
                  </a:lnTo>
                  <a:lnTo>
                    <a:pt x="170" y="239"/>
                  </a:lnTo>
                  <a:lnTo>
                    <a:pt x="155" y="239"/>
                  </a:lnTo>
                  <a:lnTo>
                    <a:pt x="139" y="239"/>
                  </a:lnTo>
                  <a:lnTo>
                    <a:pt x="124" y="237"/>
                  </a:lnTo>
                  <a:lnTo>
                    <a:pt x="108" y="234"/>
                  </a:lnTo>
                  <a:lnTo>
                    <a:pt x="95" y="231"/>
                  </a:lnTo>
                  <a:lnTo>
                    <a:pt x="81" y="225"/>
                  </a:lnTo>
                  <a:lnTo>
                    <a:pt x="68" y="219"/>
                  </a:lnTo>
                  <a:lnTo>
                    <a:pt x="56" y="212"/>
                  </a:lnTo>
                  <a:lnTo>
                    <a:pt x="46" y="205"/>
                  </a:lnTo>
                  <a:lnTo>
                    <a:pt x="35" y="197"/>
                  </a:lnTo>
                  <a:lnTo>
                    <a:pt x="27" y="187"/>
                  </a:lnTo>
                  <a:lnTo>
                    <a:pt x="19" y="177"/>
                  </a:lnTo>
                  <a:lnTo>
                    <a:pt x="11" y="167"/>
                  </a:lnTo>
                  <a:lnTo>
                    <a:pt x="7"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48" name="Freeform 28"/>
            <p:cNvSpPr>
              <a:spLocks/>
            </p:cNvSpPr>
            <p:nvPr/>
          </p:nvSpPr>
          <p:spPr bwMode="auto">
            <a:xfrm>
              <a:off x="1777" y="613"/>
              <a:ext cx="156" cy="217"/>
            </a:xfrm>
            <a:custGeom>
              <a:avLst/>
              <a:gdLst>
                <a:gd name="T0" fmla="*/ 2 w 310"/>
                <a:gd name="T1" fmla="*/ 108 h 239"/>
                <a:gd name="T2" fmla="*/ 7 w 310"/>
                <a:gd name="T3" fmla="*/ 84 h 239"/>
                <a:gd name="T4" fmla="*/ 19 w 310"/>
                <a:gd name="T5" fmla="*/ 62 h 239"/>
                <a:gd name="T6" fmla="*/ 35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2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8 w 310"/>
                <a:gd name="T55" fmla="*/ 219 h 239"/>
                <a:gd name="T56" fmla="*/ 46 w 310"/>
                <a:gd name="T57" fmla="*/ 205 h 239"/>
                <a:gd name="T58" fmla="*/ 27 w 310"/>
                <a:gd name="T59" fmla="*/ 187 h 239"/>
                <a:gd name="T60" fmla="*/ 11 w 310"/>
                <a:gd name="T61" fmla="*/ 167 h 239"/>
                <a:gd name="T62" fmla="*/ 4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2" y="108"/>
                  </a:lnTo>
                  <a:lnTo>
                    <a:pt x="4" y="95"/>
                  </a:lnTo>
                  <a:lnTo>
                    <a:pt x="7" y="84"/>
                  </a:lnTo>
                  <a:lnTo>
                    <a:pt x="11" y="72"/>
                  </a:lnTo>
                  <a:lnTo>
                    <a:pt x="19" y="62"/>
                  </a:lnTo>
                  <a:lnTo>
                    <a:pt x="27" y="53"/>
                  </a:lnTo>
                  <a:lnTo>
                    <a:pt x="35" y="44"/>
                  </a:lnTo>
                  <a:lnTo>
                    <a:pt x="46" y="35"/>
                  </a:lnTo>
                  <a:lnTo>
                    <a:pt x="56" y="27"/>
                  </a:lnTo>
                  <a:lnTo>
                    <a:pt x="68" y="20"/>
                  </a:lnTo>
                  <a:lnTo>
                    <a:pt x="81" y="14"/>
                  </a:lnTo>
                  <a:lnTo>
                    <a:pt x="95" y="10"/>
                  </a:lnTo>
                  <a:lnTo>
                    <a:pt x="108" y="5"/>
                  </a:lnTo>
                  <a:lnTo>
                    <a:pt x="124" y="3"/>
                  </a:lnTo>
                  <a:lnTo>
                    <a:pt x="139" y="1"/>
                  </a:lnTo>
                  <a:lnTo>
                    <a:pt x="155" y="0"/>
                  </a:lnTo>
                  <a:lnTo>
                    <a:pt x="170" y="1"/>
                  </a:lnTo>
                  <a:lnTo>
                    <a:pt x="186" y="3"/>
                  </a:lnTo>
                  <a:lnTo>
                    <a:pt x="202" y="5"/>
                  </a:lnTo>
                  <a:lnTo>
                    <a:pt x="215" y="10"/>
                  </a:lnTo>
                  <a:lnTo>
                    <a:pt x="229" y="14"/>
                  </a:lnTo>
                  <a:lnTo>
                    <a:pt x="242" y="20"/>
                  </a:lnTo>
                  <a:lnTo>
                    <a:pt x="254" y="27"/>
                  </a:lnTo>
                  <a:lnTo>
                    <a:pt x="266" y="35"/>
                  </a:lnTo>
                  <a:lnTo>
                    <a:pt x="275" y="44"/>
                  </a:lnTo>
                  <a:lnTo>
                    <a:pt x="283" y="53"/>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2" y="234"/>
                  </a:lnTo>
                  <a:lnTo>
                    <a:pt x="186" y="237"/>
                  </a:lnTo>
                  <a:lnTo>
                    <a:pt x="170" y="239"/>
                  </a:lnTo>
                  <a:lnTo>
                    <a:pt x="155" y="239"/>
                  </a:lnTo>
                  <a:lnTo>
                    <a:pt x="139" y="239"/>
                  </a:lnTo>
                  <a:lnTo>
                    <a:pt x="124" y="237"/>
                  </a:lnTo>
                  <a:lnTo>
                    <a:pt x="108" y="234"/>
                  </a:lnTo>
                  <a:lnTo>
                    <a:pt x="95" y="231"/>
                  </a:lnTo>
                  <a:lnTo>
                    <a:pt x="81" y="225"/>
                  </a:lnTo>
                  <a:lnTo>
                    <a:pt x="68" y="219"/>
                  </a:lnTo>
                  <a:lnTo>
                    <a:pt x="56" y="212"/>
                  </a:lnTo>
                  <a:lnTo>
                    <a:pt x="46" y="205"/>
                  </a:lnTo>
                  <a:lnTo>
                    <a:pt x="35" y="197"/>
                  </a:lnTo>
                  <a:lnTo>
                    <a:pt x="27" y="187"/>
                  </a:lnTo>
                  <a:lnTo>
                    <a:pt x="19" y="177"/>
                  </a:lnTo>
                  <a:lnTo>
                    <a:pt x="11" y="167"/>
                  </a:lnTo>
                  <a:lnTo>
                    <a:pt x="7"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49" name="Rectangle 29"/>
            <p:cNvSpPr>
              <a:spLocks noChangeArrowheads="1"/>
            </p:cNvSpPr>
            <p:nvPr/>
          </p:nvSpPr>
          <p:spPr bwMode="auto">
            <a:xfrm>
              <a:off x="1833" y="657"/>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1</a:t>
              </a:r>
              <a:endParaRPr lang="zh-CN" altLang="en-US" sz="2000">
                <a:solidFill>
                  <a:srgbClr val="0000FF"/>
                </a:solidFill>
              </a:endParaRPr>
            </a:p>
          </p:txBody>
        </p:sp>
        <p:sp>
          <p:nvSpPr>
            <p:cNvPr id="150" name="Freeform 30"/>
            <p:cNvSpPr>
              <a:spLocks/>
            </p:cNvSpPr>
            <p:nvPr/>
          </p:nvSpPr>
          <p:spPr bwMode="auto">
            <a:xfrm>
              <a:off x="2554" y="613"/>
              <a:ext cx="155" cy="217"/>
            </a:xfrm>
            <a:custGeom>
              <a:avLst/>
              <a:gdLst>
                <a:gd name="T0" fmla="*/ 2 w 311"/>
                <a:gd name="T1" fmla="*/ 108 h 239"/>
                <a:gd name="T2" fmla="*/ 8 w 311"/>
                <a:gd name="T3" fmla="*/ 84 h 239"/>
                <a:gd name="T4" fmla="*/ 19 w 311"/>
                <a:gd name="T5" fmla="*/ 62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3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19" y="62"/>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3" y="53"/>
                  </a:lnTo>
                  <a:lnTo>
                    <a:pt x="291"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1" y="177"/>
                  </a:lnTo>
                  <a:lnTo>
                    <a:pt x="283"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51" name="Freeform 31"/>
            <p:cNvSpPr>
              <a:spLocks/>
            </p:cNvSpPr>
            <p:nvPr/>
          </p:nvSpPr>
          <p:spPr bwMode="auto">
            <a:xfrm>
              <a:off x="2554" y="613"/>
              <a:ext cx="155" cy="217"/>
            </a:xfrm>
            <a:custGeom>
              <a:avLst/>
              <a:gdLst>
                <a:gd name="T0" fmla="*/ 2 w 311"/>
                <a:gd name="T1" fmla="*/ 108 h 239"/>
                <a:gd name="T2" fmla="*/ 8 w 311"/>
                <a:gd name="T3" fmla="*/ 84 h 239"/>
                <a:gd name="T4" fmla="*/ 19 w 311"/>
                <a:gd name="T5" fmla="*/ 62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3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19" y="62"/>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3" y="53"/>
                  </a:lnTo>
                  <a:lnTo>
                    <a:pt x="291"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1" y="177"/>
                  </a:lnTo>
                  <a:lnTo>
                    <a:pt x="283"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52" name="Rectangle 32"/>
            <p:cNvSpPr>
              <a:spLocks noChangeArrowheads="1"/>
            </p:cNvSpPr>
            <p:nvPr/>
          </p:nvSpPr>
          <p:spPr bwMode="auto">
            <a:xfrm>
              <a:off x="2609" y="657"/>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53" name="Freeform 33"/>
            <p:cNvSpPr>
              <a:spLocks/>
            </p:cNvSpPr>
            <p:nvPr/>
          </p:nvSpPr>
          <p:spPr bwMode="auto">
            <a:xfrm>
              <a:off x="1544"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3"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0"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0"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3"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54" name="Freeform 34"/>
            <p:cNvSpPr>
              <a:spLocks/>
            </p:cNvSpPr>
            <p:nvPr/>
          </p:nvSpPr>
          <p:spPr bwMode="auto">
            <a:xfrm>
              <a:off x="1544"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3"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0"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0"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3"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55" name="Rectangle 35"/>
            <p:cNvSpPr>
              <a:spLocks noChangeArrowheads="1"/>
            </p:cNvSpPr>
            <p:nvPr/>
          </p:nvSpPr>
          <p:spPr bwMode="auto">
            <a:xfrm>
              <a:off x="1600" y="1180"/>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3</a:t>
              </a:r>
              <a:endParaRPr lang="zh-CN" altLang="en-US" sz="2000">
                <a:solidFill>
                  <a:srgbClr val="0000FF"/>
                </a:solidFill>
              </a:endParaRPr>
            </a:p>
          </p:txBody>
        </p:sp>
        <p:sp>
          <p:nvSpPr>
            <p:cNvPr id="156" name="Freeform 36"/>
            <p:cNvSpPr>
              <a:spLocks/>
            </p:cNvSpPr>
            <p:nvPr/>
          </p:nvSpPr>
          <p:spPr bwMode="auto">
            <a:xfrm>
              <a:off x="2010"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1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4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4"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1"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1"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57" name="Freeform 37"/>
            <p:cNvSpPr>
              <a:spLocks/>
            </p:cNvSpPr>
            <p:nvPr/>
          </p:nvSpPr>
          <p:spPr bwMode="auto">
            <a:xfrm>
              <a:off x="2010"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1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4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4"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1"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1"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58" name="Rectangle 38"/>
            <p:cNvSpPr>
              <a:spLocks noChangeArrowheads="1"/>
            </p:cNvSpPr>
            <p:nvPr/>
          </p:nvSpPr>
          <p:spPr bwMode="auto">
            <a:xfrm>
              <a:off x="2066" y="1180"/>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4</a:t>
              </a:r>
              <a:endParaRPr lang="zh-CN" altLang="en-US" sz="2000">
                <a:solidFill>
                  <a:srgbClr val="0000FF"/>
                </a:solidFill>
              </a:endParaRPr>
            </a:p>
          </p:txBody>
        </p:sp>
        <p:sp>
          <p:nvSpPr>
            <p:cNvPr id="159" name="Line 39"/>
            <p:cNvSpPr>
              <a:spLocks noChangeShapeType="1"/>
            </p:cNvSpPr>
            <p:nvPr/>
          </p:nvSpPr>
          <p:spPr bwMode="auto">
            <a:xfrm flipH="1">
              <a:off x="1914" y="287"/>
              <a:ext cx="275" cy="36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0" name="Line 40"/>
            <p:cNvSpPr>
              <a:spLocks noChangeShapeType="1"/>
            </p:cNvSpPr>
            <p:nvPr/>
          </p:nvSpPr>
          <p:spPr bwMode="auto">
            <a:xfrm>
              <a:off x="2288" y="299"/>
              <a:ext cx="281" cy="360"/>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1" name="Line 41"/>
            <p:cNvSpPr>
              <a:spLocks noChangeShapeType="1"/>
            </p:cNvSpPr>
            <p:nvPr/>
          </p:nvSpPr>
          <p:spPr bwMode="auto">
            <a:xfrm flipH="1">
              <a:off x="1661" y="799"/>
              <a:ext cx="140" cy="35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2" name="Line 42"/>
            <p:cNvSpPr>
              <a:spLocks noChangeShapeType="1"/>
            </p:cNvSpPr>
            <p:nvPr/>
          </p:nvSpPr>
          <p:spPr bwMode="auto">
            <a:xfrm>
              <a:off x="1909" y="799"/>
              <a:ext cx="139" cy="35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3" name="Freeform 43"/>
            <p:cNvSpPr>
              <a:spLocks/>
            </p:cNvSpPr>
            <p:nvPr/>
          </p:nvSpPr>
          <p:spPr bwMode="auto">
            <a:xfrm>
              <a:off x="2321" y="1135"/>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3 w 311"/>
                <a:gd name="T39" fmla="*/ 187 h 240"/>
                <a:gd name="T40" fmla="*/ 266 w 311"/>
                <a:gd name="T41" fmla="*/ 206 h 240"/>
                <a:gd name="T42" fmla="*/ 243 w 311"/>
                <a:gd name="T43" fmla="*/ 220 h 240"/>
                <a:gd name="T44" fmla="*/ 216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7" y="36"/>
                  </a:lnTo>
                  <a:lnTo>
                    <a:pt x="56" y="27"/>
                  </a:lnTo>
                  <a:lnTo>
                    <a:pt x="68" y="20"/>
                  </a:lnTo>
                  <a:lnTo>
                    <a:pt x="82" y="14"/>
                  </a:lnTo>
                  <a:lnTo>
                    <a:pt x="95" y="10"/>
                  </a:lnTo>
                  <a:lnTo>
                    <a:pt x="109" y="6"/>
                  </a:lnTo>
                  <a:lnTo>
                    <a:pt x="124" y="3"/>
                  </a:lnTo>
                  <a:lnTo>
                    <a:pt x="140" y="2"/>
                  </a:lnTo>
                  <a:lnTo>
                    <a:pt x="155" y="0"/>
                  </a:lnTo>
                  <a:lnTo>
                    <a:pt x="171" y="2"/>
                  </a:lnTo>
                  <a:lnTo>
                    <a:pt x="186" y="3"/>
                  </a:lnTo>
                  <a:lnTo>
                    <a:pt x="202" y="6"/>
                  </a:lnTo>
                  <a:lnTo>
                    <a:pt x="216" y="10"/>
                  </a:lnTo>
                  <a:lnTo>
                    <a:pt x="229" y="14"/>
                  </a:lnTo>
                  <a:lnTo>
                    <a:pt x="243" y="20"/>
                  </a:lnTo>
                  <a:lnTo>
                    <a:pt x="254" y="27"/>
                  </a:lnTo>
                  <a:lnTo>
                    <a:pt x="266" y="36"/>
                  </a:lnTo>
                  <a:lnTo>
                    <a:pt x="276" y="44"/>
                  </a:lnTo>
                  <a:lnTo>
                    <a:pt x="283" y="53"/>
                  </a:lnTo>
                  <a:lnTo>
                    <a:pt x="291"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1" y="177"/>
                  </a:lnTo>
                  <a:lnTo>
                    <a:pt x="283" y="187"/>
                  </a:lnTo>
                  <a:lnTo>
                    <a:pt x="276" y="197"/>
                  </a:lnTo>
                  <a:lnTo>
                    <a:pt x="266" y="206"/>
                  </a:lnTo>
                  <a:lnTo>
                    <a:pt x="254" y="213"/>
                  </a:lnTo>
                  <a:lnTo>
                    <a:pt x="243" y="220"/>
                  </a:lnTo>
                  <a:lnTo>
                    <a:pt x="229" y="226"/>
                  </a:lnTo>
                  <a:lnTo>
                    <a:pt x="216" y="231"/>
                  </a:lnTo>
                  <a:lnTo>
                    <a:pt x="202" y="234"/>
                  </a:lnTo>
                  <a:lnTo>
                    <a:pt x="186" y="237"/>
                  </a:lnTo>
                  <a:lnTo>
                    <a:pt x="171" y="240"/>
                  </a:lnTo>
                  <a:lnTo>
                    <a:pt x="155" y="240"/>
                  </a:lnTo>
                  <a:lnTo>
                    <a:pt x="140" y="240"/>
                  </a:lnTo>
                  <a:lnTo>
                    <a:pt x="124" y="237"/>
                  </a:lnTo>
                  <a:lnTo>
                    <a:pt x="109" y="234"/>
                  </a:lnTo>
                  <a:lnTo>
                    <a:pt x="95" y="231"/>
                  </a:lnTo>
                  <a:lnTo>
                    <a:pt x="82" y="226"/>
                  </a:lnTo>
                  <a:lnTo>
                    <a:pt x="68" y="220"/>
                  </a:lnTo>
                  <a:lnTo>
                    <a:pt x="56" y="213"/>
                  </a:lnTo>
                  <a:lnTo>
                    <a:pt x="47" y="206"/>
                  </a:lnTo>
                  <a:lnTo>
                    <a:pt x="35" y="197"/>
                  </a:lnTo>
                  <a:lnTo>
                    <a:pt x="27" y="187"/>
                  </a:lnTo>
                  <a:lnTo>
                    <a:pt x="19"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64" name="Freeform 44"/>
            <p:cNvSpPr>
              <a:spLocks/>
            </p:cNvSpPr>
            <p:nvPr/>
          </p:nvSpPr>
          <p:spPr bwMode="auto">
            <a:xfrm>
              <a:off x="2321" y="1135"/>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3 w 311"/>
                <a:gd name="T39" fmla="*/ 187 h 240"/>
                <a:gd name="T40" fmla="*/ 266 w 311"/>
                <a:gd name="T41" fmla="*/ 206 h 240"/>
                <a:gd name="T42" fmla="*/ 243 w 311"/>
                <a:gd name="T43" fmla="*/ 220 h 240"/>
                <a:gd name="T44" fmla="*/ 216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7" y="36"/>
                  </a:lnTo>
                  <a:lnTo>
                    <a:pt x="56" y="27"/>
                  </a:lnTo>
                  <a:lnTo>
                    <a:pt x="68" y="20"/>
                  </a:lnTo>
                  <a:lnTo>
                    <a:pt x="82" y="14"/>
                  </a:lnTo>
                  <a:lnTo>
                    <a:pt x="95" y="10"/>
                  </a:lnTo>
                  <a:lnTo>
                    <a:pt x="109" y="6"/>
                  </a:lnTo>
                  <a:lnTo>
                    <a:pt x="124" y="3"/>
                  </a:lnTo>
                  <a:lnTo>
                    <a:pt x="140" y="2"/>
                  </a:lnTo>
                  <a:lnTo>
                    <a:pt x="155" y="0"/>
                  </a:lnTo>
                  <a:lnTo>
                    <a:pt x="171" y="2"/>
                  </a:lnTo>
                  <a:lnTo>
                    <a:pt x="186" y="3"/>
                  </a:lnTo>
                  <a:lnTo>
                    <a:pt x="202" y="6"/>
                  </a:lnTo>
                  <a:lnTo>
                    <a:pt x="216" y="10"/>
                  </a:lnTo>
                  <a:lnTo>
                    <a:pt x="229" y="14"/>
                  </a:lnTo>
                  <a:lnTo>
                    <a:pt x="243" y="20"/>
                  </a:lnTo>
                  <a:lnTo>
                    <a:pt x="254" y="27"/>
                  </a:lnTo>
                  <a:lnTo>
                    <a:pt x="266" y="36"/>
                  </a:lnTo>
                  <a:lnTo>
                    <a:pt x="276" y="44"/>
                  </a:lnTo>
                  <a:lnTo>
                    <a:pt x="283" y="53"/>
                  </a:lnTo>
                  <a:lnTo>
                    <a:pt x="291"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1" y="177"/>
                  </a:lnTo>
                  <a:lnTo>
                    <a:pt x="283" y="187"/>
                  </a:lnTo>
                  <a:lnTo>
                    <a:pt x="276" y="197"/>
                  </a:lnTo>
                  <a:lnTo>
                    <a:pt x="266" y="206"/>
                  </a:lnTo>
                  <a:lnTo>
                    <a:pt x="254" y="213"/>
                  </a:lnTo>
                  <a:lnTo>
                    <a:pt x="243" y="220"/>
                  </a:lnTo>
                  <a:lnTo>
                    <a:pt x="229" y="226"/>
                  </a:lnTo>
                  <a:lnTo>
                    <a:pt x="216" y="231"/>
                  </a:lnTo>
                  <a:lnTo>
                    <a:pt x="202" y="234"/>
                  </a:lnTo>
                  <a:lnTo>
                    <a:pt x="186" y="237"/>
                  </a:lnTo>
                  <a:lnTo>
                    <a:pt x="171" y="240"/>
                  </a:lnTo>
                  <a:lnTo>
                    <a:pt x="155" y="240"/>
                  </a:lnTo>
                  <a:lnTo>
                    <a:pt x="140" y="240"/>
                  </a:lnTo>
                  <a:lnTo>
                    <a:pt x="124" y="237"/>
                  </a:lnTo>
                  <a:lnTo>
                    <a:pt x="109" y="234"/>
                  </a:lnTo>
                  <a:lnTo>
                    <a:pt x="95" y="231"/>
                  </a:lnTo>
                  <a:lnTo>
                    <a:pt x="82" y="226"/>
                  </a:lnTo>
                  <a:lnTo>
                    <a:pt x="68" y="220"/>
                  </a:lnTo>
                  <a:lnTo>
                    <a:pt x="56" y="213"/>
                  </a:lnTo>
                  <a:lnTo>
                    <a:pt x="47" y="206"/>
                  </a:lnTo>
                  <a:lnTo>
                    <a:pt x="35" y="197"/>
                  </a:lnTo>
                  <a:lnTo>
                    <a:pt x="27" y="187"/>
                  </a:lnTo>
                  <a:lnTo>
                    <a:pt x="19"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65" name="Rectangle 45"/>
            <p:cNvSpPr>
              <a:spLocks noChangeArrowheads="1"/>
            </p:cNvSpPr>
            <p:nvPr/>
          </p:nvSpPr>
          <p:spPr bwMode="auto">
            <a:xfrm>
              <a:off x="2376" y="1180"/>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5</a:t>
              </a:r>
              <a:endParaRPr lang="zh-CN" altLang="en-US" sz="2000">
                <a:solidFill>
                  <a:srgbClr val="0000FF"/>
                </a:solidFill>
              </a:endParaRPr>
            </a:p>
          </p:txBody>
        </p:sp>
        <p:sp>
          <p:nvSpPr>
            <p:cNvPr id="166" name="Freeform 46"/>
            <p:cNvSpPr>
              <a:spLocks/>
            </p:cNvSpPr>
            <p:nvPr/>
          </p:nvSpPr>
          <p:spPr bwMode="auto">
            <a:xfrm>
              <a:off x="2787" y="1125"/>
              <a:ext cx="155" cy="217"/>
            </a:xfrm>
            <a:custGeom>
              <a:avLst/>
              <a:gdLst>
                <a:gd name="T0" fmla="*/ 2 w 311"/>
                <a:gd name="T1" fmla="*/ 108 h 239"/>
                <a:gd name="T2" fmla="*/ 8 w 311"/>
                <a:gd name="T3" fmla="*/ 84 h 239"/>
                <a:gd name="T4" fmla="*/ 19 w 311"/>
                <a:gd name="T5" fmla="*/ 63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3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3"/>
                  </a:lnTo>
                  <a:lnTo>
                    <a:pt x="19" y="63"/>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4" y="53"/>
                  </a:lnTo>
                  <a:lnTo>
                    <a:pt x="291" y="63"/>
                  </a:lnTo>
                  <a:lnTo>
                    <a:pt x="299" y="73"/>
                  </a:lnTo>
                  <a:lnTo>
                    <a:pt x="305" y="84"/>
                  </a:lnTo>
                  <a:lnTo>
                    <a:pt x="309" y="95"/>
                  </a:lnTo>
                  <a:lnTo>
                    <a:pt x="311" y="108"/>
                  </a:lnTo>
                  <a:lnTo>
                    <a:pt x="311" y="120"/>
                  </a:lnTo>
                  <a:lnTo>
                    <a:pt x="311" y="120"/>
                  </a:lnTo>
                  <a:lnTo>
                    <a:pt x="311" y="132"/>
                  </a:lnTo>
                  <a:lnTo>
                    <a:pt x="309" y="144"/>
                  </a:lnTo>
                  <a:lnTo>
                    <a:pt x="305" y="155"/>
                  </a:lnTo>
                  <a:lnTo>
                    <a:pt x="299" y="167"/>
                  </a:lnTo>
                  <a:lnTo>
                    <a:pt x="291" y="177"/>
                  </a:lnTo>
                  <a:lnTo>
                    <a:pt x="284"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67" name="Freeform 47"/>
            <p:cNvSpPr>
              <a:spLocks/>
            </p:cNvSpPr>
            <p:nvPr/>
          </p:nvSpPr>
          <p:spPr bwMode="auto">
            <a:xfrm>
              <a:off x="2787" y="1125"/>
              <a:ext cx="155" cy="217"/>
            </a:xfrm>
            <a:custGeom>
              <a:avLst/>
              <a:gdLst>
                <a:gd name="T0" fmla="*/ 2 w 311"/>
                <a:gd name="T1" fmla="*/ 108 h 239"/>
                <a:gd name="T2" fmla="*/ 8 w 311"/>
                <a:gd name="T3" fmla="*/ 84 h 239"/>
                <a:gd name="T4" fmla="*/ 19 w 311"/>
                <a:gd name="T5" fmla="*/ 63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3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3"/>
                  </a:lnTo>
                  <a:lnTo>
                    <a:pt x="19" y="63"/>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4" y="53"/>
                  </a:lnTo>
                  <a:lnTo>
                    <a:pt x="291" y="63"/>
                  </a:lnTo>
                  <a:lnTo>
                    <a:pt x="299" y="73"/>
                  </a:lnTo>
                  <a:lnTo>
                    <a:pt x="305" y="84"/>
                  </a:lnTo>
                  <a:lnTo>
                    <a:pt x="309" y="95"/>
                  </a:lnTo>
                  <a:lnTo>
                    <a:pt x="311" y="108"/>
                  </a:lnTo>
                  <a:lnTo>
                    <a:pt x="311" y="120"/>
                  </a:lnTo>
                  <a:lnTo>
                    <a:pt x="311" y="120"/>
                  </a:lnTo>
                  <a:lnTo>
                    <a:pt x="311" y="132"/>
                  </a:lnTo>
                  <a:lnTo>
                    <a:pt x="309" y="144"/>
                  </a:lnTo>
                  <a:lnTo>
                    <a:pt x="305" y="155"/>
                  </a:lnTo>
                  <a:lnTo>
                    <a:pt x="299" y="167"/>
                  </a:lnTo>
                  <a:lnTo>
                    <a:pt x="291" y="177"/>
                  </a:lnTo>
                  <a:lnTo>
                    <a:pt x="284"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68" name="Rectangle 48"/>
            <p:cNvSpPr>
              <a:spLocks noChangeArrowheads="1"/>
            </p:cNvSpPr>
            <p:nvPr/>
          </p:nvSpPr>
          <p:spPr bwMode="auto">
            <a:xfrm>
              <a:off x="2842" y="1169"/>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6</a:t>
              </a:r>
              <a:endParaRPr lang="zh-CN" altLang="en-US" sz="2000">
                <a:solidFill>
                  <a:srgbClr val="0000FF"/>
                </a:solidFill>
              </a:endParaRPr>
            </a:p>
          </p:txBody>
        </p:sp>
        <p:sp>
          <p:nvSpPr>
            <p:cNvPr id="169" name="Line 49"/>
            <p:cNvSpPr>
              <a:spLocks noChangeShapeType="1"/>
            </p:cNvSpPr>
            <p:nvPr/>
          </p:nvSpPr>
          <p:spPr bwMode="auto">
            <a:xfrm flipH="1">
              <a:off x="2445" y="802"/>
              <a:ext cx="134" cy="35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70" name="Line 50"/>
            <p:cNvSpPr>
              <a:spLocks noChangeShapeType="1"/>
            </p:cNvSpPr>
            <p:nvPr/>
          </p:nvSpPr>
          <p:spPr bwMode="auto">
            <a:xfrm>
              <a:off x="2681" y="805"/>
              <a:ext cx="137" cy="3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71" name="Freeform 51"/>
            <p:cNvSpPr>
              <a:spLocks/>
            </p:cNvSpPr>
            <p:nvPr/>
          </p:nvSpPr>
          <p:spPr bwMode="auto">
            <a:xfrm>
              <a:off x="3797"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2"/>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72" name="Freeform 52"/>
            <p:cNvSpPr>
              <a:spLocks/>
            </p:cNvSpPr>
            <p:nvPr/>
          </p:nvSpPr>
          <p:spPr bwMode="auto">
            <a:xfrm>
              <a:off x="3797"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2"/>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73" name="Rectangle 53"/>
            <p:cNvSpPr>
              <a:spLocks noChangeArrowheads="1"/>
            </p:cNvSpPr>
            <p:nvPr/>
          </p:nvSpPr>
          <p:spPr bwMode="auto">
            <a:xfrm>
              <a:off x="3852" y="145"/>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74" name="Freeform 54"/>
            <p:cNvSpPr>
              <a:spLocks/>
            </p:cNvSpPr>
            <p:nvPr/>
          </p:nvSpPr>
          <p:spPr bwMode="auto">
            <a:xfrm>
              <a:off x="3797" y="613"/>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3"/>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3"/>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75" name="Freeform 55"/>
            <p:cNvSpPr>
              <a:spLocks/>
            </p:cNvSpPr>
            <p:nvPr/>
          </p:nvSpPr>
          <p:spPr bwMode="auto">
            <a:xfrm>
              <a:off x="3797" y="613"/>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3"/>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3"/>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76" name="Rectangle 56"/>
            <p:cNvSpPr>
              <a:spLocks noChangeArrowheads="1"/>
            </p:cNvSpPr>
            <p:nvPr/>
          </p:nvSpPr>
          <p:spPr bwMode="auto">
            <a:xfrm>
              <a:off x="3852" y="657"/>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latin typeface="宋体" pitchFamily="2" charset="-122"/>
                </a:rPr>
                <a:t>1</a:t>
              </a:r>
              <a:endParaRPr lang="zh-CN" altLang="en-US" sz="2000" dirty="0">
                <a:solidFill>
                  <a:srgbClr val="0000FF"/>
                </a:solidFill>
              </a:endParaRPr>
            </a:p>
          </p:txBody>
        </p:sp>
        <p:sp>
          <p:nvSpPr>
            <p:cNvPr id="177" name="Freeform 57"/>
            <p:cNvSpPr>
              <a:spLocks/>
            </p:cNvSpPr>
            <p:nvPr/>
          </p:nvSpPr>
          <p:spPr bwMode="auto">
            <a:xfrm>
              <a:off x="3797" y="1135"/>
              <a:ext cx="155" cy="218"/>
            </a:xfrm>
            <a:custGeom>
              <a:avLst/>
              <a:gdLst>
                <a:gd name="T0" fmla="*/ 2 w 311"/>
                <a:gd name="T1" fmla="*/ 109 h 240"/>
                <a:gd name="T2" fmla="*/ 8 w 311"/>
                <a:gd name="T3" fmla="*/ 84 h 240"/>
                <a:gd name="T4" fmla="*/ 20 w 311"/>
                <a:gd name="T5" fmla="*/ 63 h 240"/>
                <a:gd name="T6" fmla="*/ 35 w 311"/>
                <a:gd name="T7" fmla="*/ 44 h 240"/>
                <a:gd name="T8" fmla="*/ 57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30 w 311"/>
                <a:gd name="T21" fmla="*/ 14 h 240"/>
                <a:gd name="T22" fmla="*/ 255 w 311"/>
                <a:gd name="T23" fmla="*/ 27 h 240"/>
                <a:gd name="T24" fmla="*/ 276 w 311"/>
                <a:gd name="T25" fmla="*/ 44 h 240"/>
                <a:gd name="T26" fmla="*/ 292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5 w 311"/>
                <a:gd name="T51" fmla="*/ 237 h 240"/>
                <a:gd name="T52" fmla="*/ 96 w 311"/>
                <a:gd name="T53" fmla="*/ 231 h 240"/>
                <a:gd name="T54" fmla="*/ 68 w 311"/>
                <a:gd name="T55" fmla="*/ 220 h 240"/>
                <a:gd name="T56" fmla="*/ 47 w 311"/>
                <a:gd name="T57" fmla="*/ 206 h 240"/>
                <a:gd name="T58" fmla="*/ 28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8" y="53"/>
                  </a:lnTo>
                  <a:lnTo>
                    <a:pt x="35" y="44"/>
                  </a:lnTo>
                  <a:lnTo>
                    <a:pt x="47" y="36"/>
                  </a:lnTo>
                  <a:lnTo>
                    <a:pt x="57" y="27"/>
                  </a:lnTo>
                  <a:lnTo>
                    <a:pt x="68" y="20"/>
                  </a:lnTo>
                  <a:lnTo>
                    <a:pt x="82" y="14"/>
                  </a:lnTo>
                  <a:lnTo>
                    <a:pt x="96" y="10"/>
                  </a:lnTo>
                  <a:lnTo>
                    <a:pt x="109" y="6"/>
                  </a:lnTo>
                  <a:lnTo>
                    <a:pt x="125" y="3"/>
                  </a:lnTo>
                  <a:lnTo>
                    <a:pt x="140" y="2"/>
                  </a:lnTo>
                  <a:lnTo>
                    <a:pt x="156" y="0"/>
                  </a:lnTo>
                  <a:lnTo>
                    <a:pt x="171" y="2"/>
                  </a:lnTo>
                  <a:lnTo>
                    <a:pt x="187" y="3"/>
                  </a:lnTo>
                  <a:lnTo>
                    <a:pt x="202" y="6"/>
                  </a:lnTo>
                  <a:lnTo>
                    <a:pt x="216" y="10"/>
                  </a:lnTo>
                  <a:lnTo>
                    <a:pt x="230" y="14"/>
                  </a:lnTo>
                  <a:lnTo>
                    <a:pt x="243" y="20"/>
                  </a:lnTo>
                  <a:lnTo>
                    <a:pt x="255" y="27"/>
                  </a:lnTo>
                  <a:lnTo>
                    <a:pt x="266" y="36"/>
                  </a:lnTo>
                  <a:lnTo>
                    <a:pt x="276" y="44"/>
                  </a:lnTo>
                  <a:lnTo>
                    <a:pt x="284" y="53"/>
                  </a:lnTo>
                  <a:lnTo>
                    <a:pt x="292"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2" y="177"/>
                  </a:lnTo>
                  <a:lnTo>
                    <a:pt x="284" y="187"/>
                  </a:lnTo>
                  <a:lnTo>
                    <a:pt x="276" y="197"/>
                  </a:lnTo>
                  <a:lnTo>
                    <a:pt x="266" y="206"/>
                  </a:lnTo>
                  <a:lnTo>
                    <a:pt x="255" y="213"/>
                  </a:lnTo>
                  <a:lnTo>
                    <a:pt x="243" y="220"/>
                  </a:lnTo>
                  <a:lnTo>
                    <a:pt x="230" y="226"/>
                  </a:lnTo>
                  <a:lnTo>
                    <a:pt x="216" y="231"/>
                  </a:lnTo>
                  <a:lnTo>
                    <a:pt x="202" y="234"/>
                  </a:lnTo>
                  <a:lnTo>
                    <a:pt x="187" y="237"/>
                  </a:lnTo>
                  <a:lnTo>
                    <a:pt x="171" y="240"/>
                  </a:lnTo>
                  <a:lnTo>
                    <a:pt x="156" y="240"/>
                  </a:lnTo>
                  <a:lnTo>
                    <a:pt x="140" y="240"/>
                  </a:lnTo>
                  <a:lnTo>
                    <a:pt x="125" y="237"/>
                  </a:lnTo>
                  <a:lnTo>
                    <a:pt x="109" y="234"/>
                  </a:lnTo>
                  <a:lnTo>
                    <a:pt x="96" y="231"/>
                  </a:lnTo>
                  <a:lnTo>
                    <a:pt x="82" y="226"/>
                  </a:lnTo>
                  <a:lnTo>
                    <a:pt x="68" y="220"/>
                  </a:lnTo>
                  <a:lnTo>
                    <a:pt x="57" y="213"/>
                  </a:lnTo>
                  <a:lnTo>
                    <a:pt x="47" y="206"/>
                  </a:lnTo>
                  <a:lnTo>
                    <a:pt x="35" y="197"/>
                  </a:lnTo>
                  <a:lnTo>
                    <a:pt x="28" y="187"/>
                  </a:lnTo>
                  <a:lnTo>
                    <a:pt x="20"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78" name="Freeform 58"/>
            <p:cNvSpPr>
              <a:spLocks/>
            </p:cNvSpPr>
            <p:nvPr/>
          </p:nvSpPr>
          <p:spPr bwMode="auto">
            <a:xfrm>
              <a:off x="3797" y="1135"/>
              <a:ext cx="155" cy="218"/>
            </a:xfrm>
            <a:custGeom>
              <a:avLst/>
              <a:gdLst>
                <a:gd name="T0" fmla="*/ 2 w 311"/>
                <a:gd name="T1" fmla="*/ 109 h 240"/>
                <a:gd name="T2" fmla="*/ 8 w 311"/>
                <a:gd name="T3" fmla="*/ 84 h 240"/>
                <a:gd name="T4" fmla="*/ 20 w 311"/>
                <a:gd name="T5" fmla="*/ 63 h 240"/>
                <a:gd name="T6" fmla="*/ 35 w 311"/>
                <a:gd name="T7" fmla="*/ 44 h 240"/>
                <a:gd name="T8" fmla="*/ 57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30 w 311"/>
                <a:gd name="T21" fmla="*/ 14 h 240"/>
                <a:gd name="T22" fmla="*/ 255 w 311"/>
                <a:gd name="T23" fmla="*/ 27 h 240"/>
                <a:gd name="T24" fmla="*/ 276 w 311"/>
                <a:gd name="T25" fmla="*/ 44 h 240"/>
                <a:gd name="T26" fmla="*/ 292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5 w 311"/>
                <a:gd name="T51" fmla="*/ 237 h 240"/>
                <a:gd name="T52" fmla="*/ 96 w 311"/>
                <a:gd name="T53" fmla="*/ 231 h 240"/>
                <a:gd name="T54" fmla="*/ 68 w 311"/>
                <a:gd name="T55" fmla="*/ 220 h 240"/>
                <a:gd name="T56" fmla="*/ 47 w 311"/>
                <a:gd name="T57" fmla="*/ 206 h 240"/>
                <a:gd name="T58" fmla="*/ 28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8" y="53"/>
                  </a:lnTo>
                  <a:lnTo>
                    <a:pt x="35" y="44"/>
                  </a:lnTo>
                  <a:lnTo>
                    <a:pt x="47" y="36"/>
                  </a:lnTo>
                  <a:lnTo>
                    <a:pt x="57" y="27"/>
                  </a:lnTo>
                  <a:lnTo>
                    <a:pt x="68" y="20"/>
                  </a:lnTo>
                  <a:lnTo>
                    <a:pt x="82" y="14"/>
                  </a:lnTo>
                  <a:lnTo>
                    <a:pt x="96" y="10"/>
                  </a:lnTo>
                  <a:lnTo>
                    <a:pt x="109" y="6"/>
                  </a:lnTo>
                  <a:lnTo>
                    <a:pt x="125" y="3"/>
                  </a:lnTo>
                  <a:lnTo>
                    <a:pt x="140" y="2"/>
                  </a:lnTo>
                  <a:lnTo>
                    <a:pt x="156" y="0"/>
                  </a:lnTo>
                  <a:lnTo>
                    <a:pt x="171" y="2"/>
                  </a:lnTo>
                  <a:lnTo>
                    <a:pt x="187" y="3"/>
                  </a:lnTo>
                  <a:lnTo>
                    <a:pt x="202" y="6"/>
                  </a:lnTo>
                  <a:lnTo>
                    <a:pt x="216" y="10"/>
                  </a:lnTo>
                  <a:lnTo>
                    <a:pt x="230" y="14"/>
                  </a:lnTo>
                  <a:lnTo>
                    <a:pt x="243" y="20"/>
                  </a:lnTo>
                  <a:lnTo>
                    <a:pt x="255" y="27"/>
                  </a:lnTo>
                  <a:lnTo>
                    <a:pt x="266" y="36"/>
                  </a:lnTo>
                  <a:lnTo>
                    <a:pt x="276" y="44"/>
                  </a:lnTo>
                  <a:lnTo>
                    <a:pt x="284" y="53"/>
                  </a:lnTo>
                  <a:lnTo>
                    <a:pt x="292"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2" y="177"/>
                  </a:lnTo>
                  <a:lnTo>
                    <a:pt x="284" y="187"/>
                  </a:lnTo>
                  <a:lnTo>
                    <a:pt x="276" y="197"/>
                  </a:lnTo>
                  <a:lnTo>
                    <a:pt x="266" y="206"/>
                  </a:lnTo>
                  <a:lnTo>
                    <a:pt x="255" y="213"/>
                  </a:lnTo>
                  <a:lnTo>
                    <a:pt x="243" y="220"/>
                  </a:lnTo>
                  <a:lnTo>
                    <a:pt x="230" y="226"/>
                  </a:lnTo>
                  <a:lnTo>
                    <a:pt x="216" y="231"/>
                  </a:lnTo>
                  <a:lnTo>
                    <a:pt x="202" y="234"/>
                  </a:lnTo>
                  <a:lnTo>
                    <a:pt x="187" y="237"/>
                  </a:lnTo>
                  <a:lnTo>
                    <a:pt x="171" y="240"/>
                  </a:lnTo>
                  <a:lnTo>
                    <a:pt x="156" y="240"/>
                  </a:lnTo>
                  <a:lnTo>
                    <a:pt x="140" y="240"/>
                  </a:lnTo>
                  <a:lnTo>
                    <a:pt x="125" y="237"/>
                  </a:lnTo>
                  <a:lnTo>
                    <a:pt x="109" y="234"/>
                  </a:lnTo>
                  <a:lnTo>
                    <a:pt x="96" y="231"/>
                  </a:lnTo>
                  <a:lnTo>
                    <a:pt x="82" y="226"/>
                  </a:lnTo>
                  <a:lnTo>
                    <a:pt x="68" y="220"/>
                  </a:lnTo>
                  <a:lnTo>
                    <a:pt x="57" y="213"/>
                  </a:lnTo>
                  <a:lnTo>
                    <a:pt x="47" y="206"/>
                  </a:lnTo>
                  <a:lnTo>
                    <a:pt x="35" y="197"/>
                  </a:lnTo>
                  <a:lnTo>
                    <a:pt x="28" y="187"/>
                  </a:lnTo>
                  <a:lnTo>
                    <a:pt x="20"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79" name="Rectangle 59"/>
            <p:cNvSpPr>
              <a:spLocks noChangeArrowheads="1"/>
            </p:cNvSpPr>
            <p:nvPr/>
          </p:nvSpPr>
          <p:spPr bwMode="auto">
            <a:xfrm>
              <a:off x="3852" y="1180"/>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80" name="Freeform 60"/>
            <p:cNvSpPr>
              <a:spLocks/>
            </p:cNvSpPr>
            <p:nvPr/>
          </p:nvSpPr>
          <p:spPr bwMode="auto">
            <a:xfrm>
              <a:off x="3797" y="307"/>
              <a:ext cx="42" cy="277"/>
            </a:xfrm>
            <a:custGeom>
              <a:avLst/>
              <a:gdLst>
                <a:gd name="T0" fmla="*/ 86 w 86"/>
                <a:gd name="T1" fmla="*/ 0 h 306"/>
                <a:gd name="T2" fmla="*/ 70 w 86"/>
                <a:gd name="T3" fmla="*/ 17 h 306"/>
                <a:gd name="T4" fmla="*/ 57 w 86"/>
                <a:gd name="T5" fmla="*/ 34 h 306"/>
                <a:gd name="T6" fmla="*/ 45 w 86"/>
                <a:gd name="T7" fmla="*/ 52 h 306"/>
                <a:gd name="T8" fmla="*/ 35 w 86"/>
                <a:gd name="T9" fmla="*/ 71 h 306"/>
                <a:gd name="T10" fmla="*/ 26 w 86"/>
                <a:gd name="T11" fmla="*/ 89 h 306"/>
                <a:gd name="T12" fmla="*/ 18 w 86"/>
                <a:gd name="T13" fmla="*/ 109 h 306"/>
                <a:gd name="T14" fmla="*/ 12 w 86"/>
                <a:gd name="T15" fmla="*/ 128 h 306"/>
                <a:gd name="T16" fmla="*/ 6 w 86"/>
                <a:gd name="T17" fmla="*/ 148 h 306"/>
                <a:gd name="T18" fmla="*/ 2 w 86"/>
                <a:gd name="T19" fmla="*/ 168 h 306"/>
                <a:gd name="T20" fmla="*/ 0 w 86"/>
                <a:gd name="T21" fmla="*/ 188 h 306"/>
                <a:gd name="T22" fmla="*/ 0 w 86"/>
                <a:gd name="T23" fmla="*/ 208 h 306"/>
                <a:gd name="T24" fmla="*/ 0 w 86"/>
                <a:gd name="T25" fmla="*/ 228 h 306"/>
                <a:gd name="T26" fmla="*/ 2 w 86"/>
                <a:gd name="T27" fmla="*/ 248 h 306"/>
                <a:gd name="T28" fmla="*/ 6 w 86"/>
                <a:gd name="T29" fmla="*/ 268 h 306"/>
                <a:gd name="T30" fmla="*/ 12 w 86"/>
                <a:gd name="T31" fmla="*/ 288 h 306"/>
                <a:gd name="T32" fmla="*/ 18 w 86"/>
                <a:gd name="T33"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306">
                  <a:moveTo>
                    <a:pt x="86" y="0"/>
                  </a:moveTo>
                  <a:lnTo>
                    <a:pt x="70" y="17"/>
                  </a:lnTo>
                  <a:lnTo>
                    <a:pt x="57" y="34"/>
                  </a:lnTo>
                  <a:lnTo>
                    <a:pt x="45" y="52"/>
                  </a:lnTo>
                  <a:lnTo>
                    <a:pt x="35" y="71"/>
                  </a:lnTo>
                  <a:lnTo>
                    <a:pt x="26" y="89"/>
                  </a:lnTo>
                  <a:lnTo>
                    <a:pt x="18" y="109"/>
                  </a:lnTo>
                  <a:lnTo>
                    <a:pt x="12" y="128"/>
                  </a:lnTo>
                  <a:lnTo>
                    <a:pt x="6" y="148"/>
                  </a:lnTo>
                  <a:lnTo>
                    <a:pt x="2" y="168"/>
                  </a:lnTo>
                  <a:lnTo>
                    <a:pt x="0" y="188"/>
                  </a:lnTo>
                  <a:lnTo>
                    <a:pt x="0" y="208"/>
                  </a:lnTo>
                  <a:lnTo>
                    <a:pt x="0" y="228"/>
                  </a:lnTo>
                  <a:lnTo>
                    <a:pt x="2" y="248"/>
                  </a:lnTo>
                  <a:lnTo>
                    <a:pt x="6" y="268"/>
                  </a:lnTo>
                  <a:lnTo>
                    <a:pt x="12" y="288"/>
                  </a:lnTo>
                  <a:lnTo>
                    <a:pt x="18" y="30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81" name="Freeform 61"/>
            <p:cNvSpPr>
              <a:spLocks/>
            </p:cNvSpPr>
            <p:nvPr/>
          </p:nvSpPr>
          <p:spPr bwMode="auto">
            <a:xfrm>
              <a:off x="3772" y="553"/>
              <a:ext cx="57" cy="90"/>
            </a:xfrm>
            <a:custGeom>
              <a:avLst/>
              <a:gdLst>
                <a:gd name="T0" fmla="*/ 99 w 113"/>
                <a:gd name="T1" fmla="*/ 100 h 100"/>
                <a:gd name="T2" fmla="*/ 113 w 113"/>
                <a:gd name="T3" fmla="*/ 0 h 100"/>
                <a:gd name="T4" fmla="*/ 101 w 113"/>
                <a:gd name="T5" fmla="*/ 8 h 100"/>
                <a:gd name="T6" fmla="*/ 89 w 113"/>
                <a:gd name="T7" fmla="*/ 15 h 100"/>
                <a:gd name="T8" fmla="*/ 76 w 113"/>
                <a:gd name="T9" fmla="*/ 21 h 100"/>
                <a:gd name="T10" fmla="*/ 60 w 113"/>
                <a:gd name="T11" fmla="*/ 25 h 100"/>
                <a:gd name="T12" fmla="*/ 46 w 113"/>
                <a:gd name="T13" fmla="*/ 30 h 100"/>
                <a:gd name="T14" fmla="*/ 31 w 113"/>
                <a:gd name="T15" fmla="*/ 31 h 100"/>
                <a:gd name="T16" fmla="*/ 15 w 113"/>
                <a:gd name="T17" fmla="*/ 32 h 100"/>
                <a:gd name="T18" fmla="*/ 0 w 113"/>
                <a:gd name="T19" fmla="*/ 31 h 100"/>
                <a:gd name="T20" fmla="*/ 99 w 113"/>
                <a:gd name="T21" fmla="*/ 100 h 100"/>
                <a:gd name="T22" fmla="*/ 99 w 113"/>
                <a:gd name="T2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100">
                  <a:moveTo>
                    <a:pt x="99" y="100"/>
                  </a:moveTo>
                  <a:lnTo>
                    <a:pt x="113" y="0"/>
                  </a:lnTo>
                  <a:lnTo>
                    <a:pt x="101" y="8"/>
                  </a:lnTo>
                  <a:lnTo>
                    <a:pt x="89" y="15"/>
                  </a:lnTo>
                  <a:lnTo>
                    <a:pt x="76" y="21"/>
                  </a:lnTo>
                  <a:lnTo>
                    <a:pt x="60" y="25"/>
                  </a:lnTo>
                  <a:lnTo>
                    <a:pt x="46" y="30"/>
                  </a:lnTo>
                  <a:lnTo>
                    <a:pt x="31" y="31"/>
                  </a:lnTo>
                  <a:lnTo>
                    <a:pt x="15" y="32"/>
                  </a:lnTo>
                  <a:lnTo>
                    <a:pt x="0" y="31"/>
                  </a:lnTo>
                  <a:lnTo>
                    <a:pt x="99" y="100"/>
                  </a:lnTo>
                  <a:lnTo>
                    <a:pt x="99"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2" name="Freeform 62"/>
            <p:cNvSpPr>
              <a:spLocks/>
            </p:cNvSpPr>
            <p:nvPr/>
          </p:nvSpPr>
          <p:spPr bwMode="auto">
            <a:xfrm>
              <a:off x="3923" y="360"/>
              <a:ext cx="29" cy="278"/>
            </a:xfrm>
            <a:custGeom>
              <a:avLst/>
              <a:gdLst>
                <a:gd name="T0" fmla="*/ 21 w 58"/>
                <a:gd name="T1" fmla="*/ 0 h 307"/>
                <a:gd name="T2" fmla="*/ 31 w 58"/>
                <a:gd name="T3" fmla="*/ 19 h 307"/>
                <a:gd name="T4" fmla="*/ 39 w 58"/>
                <a:gd name="T5" fmla="*/ 37 h 307"/>
                <a:gd name="T6" fmla="*/ 46 w 58"/>
                <a:gd name="T7" fmla="*/ 57 h 307"/>
                <a:gd name="T8" fmla="*/ 50 w 58"/>
                <a:gd name="T9" fmla="*/ 76 h 307"/>
                <a:gd name="T10" fmla="*/ 56 w 58"/>
                <a:gd name="T11" fmla="*/ 96 h 307"/>
                <a:gd name="T12" fmla="*/ 58 w 58"/>
                <a:gd name="T13" fmla="*/ 116 h 307"/>
                <a:gd name="T14" fmla="*/ 58 w 58"/>
                <a:gd name="T15" fmla="*/ 134 h 307"/>
                <a:gd name="T16" fmla="*/ 58 w 58"/>
                <a:gd name="T17" fmla="*/ 154 h 307"/>
                <a:gd name="T18" fmla="*/ 56 w 58"/>
                <a:gd name="T19" fmla="*/ 174 h 307"/>
                <a:gd name="T20" fmla="*/ 52 w 58"/>
                <a:gd name="T21" fmla="*/ 194 h 307"/>
                <a:gd name="T22" fmla="*/ 48 w 58"/>
                <a:gd name="T23" fmla="*/ 213 h 307"/>
                <a:gd name="T24" fmla="*/ 41 w 58"/>
                <a:gd name="T25" fmla="*/ 233 h 307"/>
                <a:gd name="T26" fmla="*/ 33 w 58"/>
                <a:gd name="T27" fmla="*/ 251 h 307"/>
                <a:gd name="T28" fmla="*/ 23 w 58"/>
                <a:gd name="T29" fmla="*/ 270 h 307"/>
                <a:gd name="T30" fmla="*/ 13 w 58"/>
                <a:gd name="T31" fmla="*/ 288 h 307"/>
                <a:gd name="T32" fmla="*/ 0 w 58"/>
                <a:gd name="T3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307">
                  <a:moveTo>
                    <a:pt x="21" y="0"/>
                  </a:moveTo>
                  <a:lnTo>
                    <a:pt x="31" y="19"/>
                  </a:lnTo>
                  <a:lnTo>
                    <a:pt x="39" y="37"/>
                  </a:lnTo>
                  <a:lnTo>
                    <a:pt x="46" y="57"/>
                  </a:lnTo>
                  <a:lnTo>
                    <a:pt x="50" y="76"/>
                  </a:lnTo>
                  <a:lnTo>
                    <a:pt x="56" y="96"/>
                  </a:lnTo>
                  <a:lnTo>
                    <a:pt x="58" y="116"/>
                  </a:lnTo>
                  <a:lnTo>
                    <a:pt x="58" y="134"/>
                  </a:lnTo>
                  <a:lnTo>
                    <a:pt x="58" y="154"/>
                  </a:lnTo>
                  <a:lnTo>
                    <a:pt x="56" y="174"/>
                  </a:lnTo>
                  <a:lnTo>
                    <a:pt x="52" y="194"/>
                  </a:lnTo>
                  <a:lnTo>
                    <a:pt x="48" y="213"/>
                  </a:lnTo>
                  <a:lnTo>
                    <a:pt x="41" y="233"/>
                  </a:lnTo>
                  <a:lnTo>
                    <a:pt x="33" y="251"/>
                  </a:lnTo>
                  <a:lnTo>
                    <a:pt x="23" y="270"/>
                  </a:lnTo>
                  <a:lnTo>
                    <a:pt x="13" y="288"/>
                  </a:lnTo>
                  <a:lnTo>
                    <a:pt x="0" y="30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83" name="Freeform 63"/>
            <p:cNvSpPr>
              <a:spLocks/>
            </p:cNvSpPr>
            <p:nvPr/>
          </p:nvSpPr>
          <p:spPr bwMode="auto">
            <a:xfrm>
              <a:off x="3911" y="305"/>
              <a:ext cx="56" cy="91"/>
            </a:xfrm>
            <a:custGeom>
              <a:avLst/>
              <a:gdLst>
                <a:gd name="T0" fmla="*/ 0 w 110"/>
                <a:gd name="T1" fmla="*/ 0 h 100"/>
                <a:gd name="T2" fmla="*/ 110 w 110"/>
                <a:gd name="T3" fmla="*/ 57 h 100"/>
                <a:gd name="T4" fmla="*/ 95 w 110"/>
                <a:gd name="T5" fmla="*/ 59 h 100"/>
                <a:gd name="T6" fmla="*/ 79 w 110"/>
                <a:gd name="T7" fmla="*/ 60 h 100"/>
                <a:gd name="T8" fmla="*/ 64 w 110"/>
                <a:gd name="T9" fmla="*/ 64 h 100"/>
                <a:gd name="T10" fmla="*/ 50 w 110"/>
                <a:gd name="T11" fmla="*/ 69 h 100"/>
                <a:gd name="T12" fmla="*/ 36 w 110"/>
                <a:gd name="T13" fmla="*/ 76 h 100"/>
                <a:gd name="T14" fmla="*/ 25 w 110"/>
                <a:gd name="T15" fmla="*/ 83 h 100"/>
                <a:gd name="T16" fmla="*/ 13 w 110"/>
                <a:gd name="T17" fmla="*/ 90 h 100"/>
                <a:gd name="T18" fmla="*/ 3 w 110"/>
                <a:gd name="T19" fmla="*/ 100 h 100"/>
                <a:gd name="T20" fmla="*/ 0 w 110"/>
                <a:gd name="T21" fmla="*/ 0 h 100"/>
                <a:gd name="T22" fmla="*/ 0 w 110"/>
                <a:gd name="T2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00">
                  <a:moveTo>
                    <a:pt x="0" y="0"/>
                  </a:moveTo>
                  <a:lnTo>
                    <a:pt x="110" y="57"/>
                  </a:lnTo>
                  <a:lnTo>
                    <a:pt x="95" y="59"/>
                  </a:lnTo>
                  <a:lnTo>
                    <a:pt x="79" y="60"/>
                  </a:lnTo>
                  <a:lnTo>
                    <a:pt x="64" y="64"/>
                  </a:lnTo>
                  <a:lnTo>
                    <a:pt x="50" y="69"/>
                  </a:lnTo>
                  <a:lnTo>
                    <a:pt x="36" y="76"/>
                  </a:lnTo>
                  <a:lnTo>
                    <a:pt x="25" y="83"/>
                  </a:lnTo>
                  <a:lnTo>
                    <a:pt x="13" y="90"/>
                  </a:lnTo>
                  <a:lnTo>
                    <a:pt x="3" y="10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4" name="Line 64"/>
            <p:cNvSpPr>
              <a:spLocks noChangeShapeType="1"/>
            </p:cNvSpPr>
            <p:nvPr/>
          </p:nvSpPr>
          <p:spPr bwMode="auto">
            <a:xfrm>
              <a:off x="3874" y="830"/>
              <a:ext cx="1" cy="24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85" name="Freeform 65"/>
            <p:cNvSpPr>
              <a:spLocks/>
            </p:cNvSpPr>
            <p:nvPr/>
          </p:nvSpPr>
          <p:spPr bwMode="auto">
            <a:xfrm>
              <a:off x="3844" y="1056"/>
              <a:ext cx="60" cy="79"/>
            </a:xfrm>
            <a:custGeom>
              <a:avLst/>
              <a:gdLst>
                <a:gd name="T0" fmla="*/ 60 w 120"/>
                <a:gd name="T1" fmla="*/ 88 h 88"/>
                <a:gd name="T2" fmla="*/ 0 w 120"/>
                <a:gd name="T3" fmla="*/ 0 h 88"/>
                <a:gd name="T4" fmla="*/ 15 w 120"/>
                <a:gd name="T5" fmla="*/ 4 h 88"/>
                <a:gd name="T6" fmla="*/ 29 w 120"/>
                <a:gd name="T7" fmla="*/ 7 h 88"/>
                <a:gd name="T8" fmla="*/ 44 w 120"/>
                <a:gd name="T9" fmla="*/ 10 h 88"/>
                <a:gd name="T10" fmla="*/ 60 w 120"/>
                <a:gd name="T11" fmla="*/ 10 h 88"/>
                <a:gd name="T12" fmla="*/ 75 w 120"/>
                <a:gd name="T13" fmla="*/ 10 h 88"/>
                <a:gd name="T14" fmla="*/ 91 w 120"/>
                <a:gd name="T15" fmla="*/ 7 h 88"/>
                <a:gd name="T16" fmla="*/ 106 w 120"/>
                <a:gd name="T17" fmla="*/ 4 h 88"/>
                <a:gd name="T18" fmla="*/ 120 w 120"/>
                <a:gd name="T19" fmla="*/ 0 h 88"/>
                <a:gd name="T20" fmla="*/ 120 w 120"/>
                <a:gd name="T21" fmla="*/ 0 h 88"/>
                <a:gd name="T22" fmla="*/ 60 w 120"/>
                <a:gd name="T23" fmla="*/ 88 h 88"/>
                <a:gd name="T24" fmla="*/ 60 w 120"/>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88">
                  <a:moveTo>
                    <a:pt x="60" y="88"/>
                  </a:moveTo>
                  <a:lnTo>
                    <a:pt x="0" y="0"/>
                  </a:lnTo>
                  <a:lnTo>
                    <a:pt x="15" y="4"/>
                  </a:lnTo>
                  <a:lnTo>
                    <a:pt x="29" y="7"/>
                  </a:lnTo>
                  <a:lnTo>
                    <a:pt x="44" y="10"/>
                  </a:lnTo>
                  <a:lnTo>
                    <a:pt x="60" y="10"/>
                  </a:lnTo>
                  <a:lnTo>
                    <a:pt x="75" y="10"/>
                  </a:lnTo>
                  <a:lnTo>
                    <a:pt x="91" y="7"/>
                  </a:lnTo>
                  <a:lnTo>
                    <a:pt x="106" y="4"/>
                  </a:lnTo>
                  <a:lnTo>
                    <a:pt x="120" y="0"/>
                  </a:lnTo>
                  <a:lnTo>
                    <a:pt x="120" y="0"/>
                  </a:lnTo>
                  <a:lnTo>
                    <a:pt x="60" y="88"/>
                  </a:lnTo>
                  <a:lnTo>
                    <a:pt x="6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6" name="Freeform 66"/>
            <p:cNvSpPr>
              <a:spLocks/>
            </p:cNvSpPr>
            <p:nvPr/>
          </p:nvSpPr>
          <p:spPr bwMode="auto">
            <a:xfrm>
              <a:off x="4651" y="96"/>
              <a:ext cx="155" cy="217"/>
            </a:xfrm>
            <a:custGeom>
              <a:avLst/>
              <a:gdLst>
                <a:gd name="T0" fmla="*/ 2 w 311"/>
                <a:gd name="T1" fmla="*/ 108 h 240"/>
                <a:gd name="T2" fmla="*/ 8 w 311"/>
                <a:gd name="T3" fmla="*/ 84 h 240"/>
                <a:gd name="T4" fmla="*/ 20 w 311"/>
                <a:gd name="T5" fmla="*/ 63 h 240"/>
                <a:gd name="T6" fmla="*/ 37 w 311"/>
                <a:gd name="T7" fmla="*/ 44 h 240"/>
                <a:gd name="T8" fmla="*/ 56 w 311"/>
                <a:gd name="T9" fmla="*/ 27 h 240"/>
                <a:gd name="T10" fmla="*/ 82 w 311"/>
                <a:gd name="T11" fmla="*/ 14 h 240"/>
                <a:gd name="T12" fmla="*/ 109 w 311"/>
                <a:gd name="T13" fmla="*/ 6 h 240"/>
                <a:gd name="T14" fmla="*/ 140 w 311"/>
                <a:gd name="T15" fmla="*/ 1 h 240"/>
                <a:gd name="T16" fmla="*/ 171 w 311"/>
                <a:gd name="T17" fmla="*/ 1 h 240"/>
                <a:gd name="T18" fmla="*/ 202 w 311"/>
                <a:gd name="T19" fmla="*/ 6 h 240"/>
                <a:gd name="T20" fmla="*/ 229 w 311"/>
                <a:gd name="T21" fmla="*/ 14 h 240"/>
                <a:gd name="T22" fmla="*/ 255 w 311"/>
                <a:gd name="T23" fmla="*/ 27 h 240"/>
                <a:gd name="T24" fmla="*/ 276 w 311"/>
                <a:gd name="T25" fmla="*/ 44 h 240"/>
                <a:gd name="T26" fmla="*/ 293 w 311"/>
                <a:gd name="T27" fmla="*/ 63 h 240"/>
                <a:gd name="T28" fmla="*/ 305 w 311"/>
                <a:gd name="T29" fmla="*/ 84 h 240"/>
                <a:gd name="T30" fmla="*/ 311 w 311"/>
                <a:gd name="T31" fmla="*/ 108 h 240"/>
                <a:gd name="T32" fmla="*/ 311 w 311"/>
                <a:gd name="T33" fmla="*/ 120 h 240"/>
                <a:gd name="T34" fmla="*/ 309 w 311"/>
                <a:gd name="T35" fmla="*/ 144 h 240"/>
                <a:gd name="T36" fmla="*/ 299 w 311"/>
                <a:gd name="T37" fmla="*/ 167 h 240"/>
                <a:gd name="T38" fmla="*/ 286 w 311"/>
                <a:gd name="T39" fmla="*/ 187 h 240"/>
                <a:gd name="T40" fmla="*/ 266 w 311"/>
                <a:gd name="T41" fmla="*/ 205 h 240"/>
                <a:gd name="T42" fmla="*/ 243 w 311"/>
                <a:gd name="T43" fmla="*/ 220 h 240"/>
                <a:gd name="T44" fmla="*/ 216 w 311"/>
                <a:gd name="T45" fmla="*/ 231 h 240"/>
                <a:gd name="T46" fmla="*/ 187 w 311"/>
                <a:gd name="T47" fmla="*/ 238 h 240"/>
                <a:gd name="T48" fmla="*/ 155 w 311"/>
                <a:gd name="T49" fmla="*/ 240 h 240"/>
                <a:gd name="T50" fmla="*/ 124 w 311"/>
                <a:gd name="T51" fmla="*/ 238 h 240"/>
                <a:gd name="T52" fmla="*/ 95 w 311"/>
                <a:gd name="T53" fmla="*/ 231 h 240"/>
                <a:gd name="T54" fmla="*/ 70 w 311"/>
                <a:gd name="T55" fmla="*/ 220 h 240"/>
                <a:gd name="T56" fmla="*/ 47 w 311"/>
                <a:gd name="T57" fmla="*/ 205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8"/>
                  </a:lnTo>
                  <a:lnTo>
                    <a:pt x="4" y="96"/>
                  </a:lnTo>
                  <a:lnTo>
                    <a:pt x="8" y="84"/>
                  </a:lnTo>
                  <a:lnTo>
                    <a:pt x="14" y="74"/>
                  </a:lnTo>
                  <a:lnTo>
                    <a:pt x="20" y="63"/>
                  </a:lnTo>
                  <a:lnTo>
                    <a:pt x="27" y="53"/>
                  </a:lnTo>
                  <a:lnTo>
                    <a:pt x="37" y="44"/>
                  </a:lnTo>
                  <a:lnTo>
                    <a:pt x="47" y="36"/>
                  </a:lnTo>
                  <a:lnTo>
                    <a:pt x="56" y="27"/>
                  </a:lnTo>
                  <a:lnTo>
                    <a:pt x="70" y="21"/>
                  </a:lnTo>
                  <a:lnTo>
                    <a:pt x="82" y="14"/>
                  </a:lnTo>
                  <a:lnTo>
                    <a:pt x="95" y="10"/>
                  </a:lnTo>
                  <a:lnTo>
                    <a:pt x="109" y="6"/>
                  </a:lnTo>
                  <a:lnTo>
                    <a:pt x="124" y="3"/>
                  </a:lnTo>
                  <a:lnTo>
                    <a:pt x="140" y="1"/>
                  </a:lnTo>
                  <a:lnTo>
                    <a:pt x="155" y="0"/>
                  </a:lnTo>
                  <a:lnTo>
                    <a:pt x="171" y="1"/>
                  </a:lnTo>
                  <a:lnTo>
                    <a:pt x="187" y="3"/>
                  </a:lnTo>
                  <a:lnTo>
                    <a:pt x="202" y="6"/>
                  </a:lnTo>
                  <a:lnTo>
                    <a:pt x="216" y="10"/>
                  </a:lnTo>
                  <a:lnTo>
                    <a:pt x="229" y="14"/>
                  </a:lnTo>
                  <a:lnTo>
                    <a:pt x="243" y="21"/>
                  </a:lnTo>
                  <a:lnTo>
                    <a:pt x="255" y="27"/>
                  </a:lnTo>
                  <a:lnTo>
                    <a:pt x="266" y="36"/>
                  </a:lnTo>
                  <a:lnTo>
                    <a:pt x="276" y="44"/>
                  </a:lnTo>
                  <a:lnTo>
                    <a:pt x="286" y="53"/>
                  </a:lnTo>
                  <a:lnTo>
                    <a:pt x="293" y="63"/>
                  </a:lnTo>
                  <a:lnTo>
                    <a:pt x="299" y="74"/>
                  </a:lnTo>
                  <a:lnTo>
                    <a:pt x="305" y="84"/>
                  </a:lnTo>
                  <a:lnTo>
                    <a:pt x="309" y="96"/>
                  </a:lnTo>
                  <a:lnTo>
                    <a:pt x="311" y="108"/>
                  </a:lnTo>
                  <a:lnTo>
                    <a:pt x="311" y="120"/>
                  </a:lnTo>
                  <a:lnTo>
                    <a:pt x="311" y="120"/>
                  </a:lnTo>
                  <a:lnTo>
                    <a:pt x="311" y="133"/>
                  </a:lnTo>
                  <a:lnTo>
                    <a:pt x="309" y="144"/>
                  </a:lnTo>
                  <a:lnTo>
                    <a:pt x="305" y="156"/>
                  </a:lnTo>
                  <a:lnTo>
                    <a:pt x="299" y="167"/>
                  </a:lnTo>
                  <a:lnTo>
                    <a:pt x="293" y="177"/>
                  </a:lnTo>
                  <a:lnTo>
                    <a:pt x="286" y="187"/>
                  </a:lnTo>
                  <a:lnTo>
                    <a:pt x="276" y="197"/>
                  </a:lnTo>
                  <a:lnTo>
                    <a:pt x="266" y="205"/>
                  </a:lnTo>
                  <a:lnTo>
                    <a:pt x="255" y="213"/>
                  </a:lnTo>
                  <a:lnTo>
                    <a:pt x="243" y="220"/>
                  </a:lnTo>
                  <a:lnTo>
                    <a:pt x="229" y="225"/>
                  </a:lnTo>
                  <a:lnTo>
                    <a:pt x="216" y="231"/>
                  </a:lnTo>
                  <a:lnTo>
                    <a:pt x="202" y="234"/>
                  </a:lnTo>
                  <a:lnTo>
                    <a:pt x="187" y="238"/>
                  </a:lnTo>
                  <a:lnTo>
                    <a:pt x="171" y="240"/>
                  </a:lnTo>
                  <a:lnTo>
                    <a:pt x="155" y="240"/>
                  </a:lnTo>
                  <a:lnTo>
                    <a:pt x="140" y="240"/>
                  </a:lnTo>
                  <a:lnTo>
                    <a:pt x="124" y="238"/>
                  </a:lnTo>
                  <a:lnTo>
                    <a:pt x="109" y="234"/>
                  </a:lnTo>
                  <a:lnTo>
                    <a:pt x="95" y="231"/>
                  </a:lnTo>
                  <a:lnTo>
                    <a:pt x="82" y="225"/>
                  </a:lnTo>
                  <a:lnTo>
                    <a:pt x="70" y="220"/>
                  </a:lnTo>
                  <a:lnTo>
                    <a:pt x="56" y="213"/>
                  </a:lnTo>
                  <a:lnTo>
                    <a:pt x="47" y="205"/>
                  </a:lnTo>
                  <a:lnTo>
                    <a:pt x="37" y="197"/>
                  </a:lnTo>
                  <a:lnTo>
                    <a:pt x="27" y="187"/>
                  </a:lnTo>
                  <a:lnTo>
                    <a:pt x="20" y="177"/>
                  </a:lnTo>
                  <a:lnTo>
                    <a:pt x="14"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7" name="Freeform 67"/>
            <p:cNvSpPr>
              <a:spLocks/>
            </p:cNvSpPr>
            <p:nvPr/>
          </p:nvSpPr>
          <p:spPr bwMode="auto">
            <a:xfrm>
              <a:off x="4651" y="96"/>
              <a:ext cx="155" cy="217"/>
            </a:xfrm>
            <a:custGeom>
              <a:avLst/>
              <a:gdLst>
                <a:gd name="T0" fmla="*/ 2 w 311"/>
                <a:gd name="T1" fmla="*/ 108 h 240"/>
                <a:gd name="T2" fmla="*/ 8 w 311"/>
                <a:gd name="T3" fmla="*/ 84 h 240"/>
                <a:gd name="T4" fmla="*/ 20 w 311"/>
                <a:gd name="T5" fmla="*/ 63 h 240"/>
                <a:gd name="T6" fmla="*/ 37 w 311"/>
                <a:gd name="T7" fmla="*/ 44 h 240"/>
                <a:gd name="T8" fmla="*/ 56 w 311"/>
                <a:gd name="T9" fmla="*/ 27 h 240"/>
                <a:gd name="T10" fmla="*/ 82 w 311"/>
                <a:gd name="T11" fmla="*/ 14 h 240"/>
                <a:gd name="T12" fmla="*/ 109 w 311"/>
                <a:gd name="T13" fmla="*/ 6 h 240"/>
                <a:gd name="T14" fmla="*/ 140 w 311"/>
                <a:gd name="T15" fmla="*/ 1 h 240"/>
                <a:gd name="T16" fmla="*/ 171 w 311"/>
                <a:gd name="T17" fmla="*/ 1 h 240"/>
                <a:gd name="T18" fmla="*/ 202 w 311"/>
                <a:gd name="T19" fmla="*/ 6 h 240"/>
                <a:gd name="T20" fmla="*/ 229 w 311"/>
                <a:gd name="T21" fmla="*/ 14 h 240"/>
                <a:gd name="T22" fmla="*/ 255 w 311"/>
                <a:gd name="T23" fmla="*/ 27 h 240"/>
                <a:gd name="T24" fmla="*/ 276 w 311"/>
                <a:gd name="T25" fmla="*/ 44 h 240"/>
                <a:gd name="T26" fmla="*/ 293 w 311"/>
                <a:gd name="T27" fmla="*/ 63 h 240"/>
                <a:gd name="T28" fmla="*/ 305 w 311"/>
                <a:gd name="T29" fmla="*/ 84 h 240"/>
                <a:gd name="T30" fmla="*/ 311 w 311"/>
                <a:gd name="T31" fmla="*/ 108 h 240"/>
                <a:gd name="T32" fmla="*/ 311 w 311"/>
                <a:gd name="T33" fmla="*/ 120 h 240"/>
                <a:gd name="T34" fmla="*/ 309 w 311"/>
                <a:gd name="T35" fmla="*/ 144 h 240"/>
                <a:gd name="T36" fmla="*/ 299 w 311"/>
                <a:gd name="T37" fmla="*/ 167 h 240"/>
                <a:gd name="T38" fmla="*/ 286 w 311"/>
                <a:gd name="T39" fmla="*/ 187 h 240"/>
                <a:gd name="T40" fmla="*/ 266 w 311"/>
                <a:gd name="T41" fmla="*/ 205 h 240"/>
                <a:gd name="T42" fmla="*/ 243 w 311"/>
                <a:gd name="T43" fmla="*/ 220 h 240"/>
                <a:gd name="T44" fmla="*/ 216 w 311"/>
                <a:gd name="T45" fmla="*/ 231 h 240"/>
                <a:gd name="T46" fmla="*/ 187 w 311"/>
                <a:gd name="T47" fmla="*/ 238 h 240"/>
                <a:gd name="T48" fmla="*/ 155 w 311"/>
                <a:gd name="T49" fmla="*/ 240 h 240"/>
                <a:gd name="T50" fmla="*/ 124 w 311"/>
                <a:gd name="T51" fmla="*/ 238 h 240"/>
                <a:gd name="T52" fmla="*/ 95 w 311"/>
                <a:gd name="T53" fmla="*/ 231 h 240"/>
                <a:gd name="T54" fmla="*/ 70 w 311"/>
                <a:gd name="T55" fmla="*/ 220 h 240"/>
                <a:gd name="T56" fmla="*/ 47 w 311"/>
                <a:gd name="T57" fmla="*/ 205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8"/>
                  </a:lnTo>
                  <a:lnTo>
                    <a:pt x="4" y="96"/>
                  </a:lnTo>
                  <a:lnTo>
                    <a:pt x="8" y="84"/>
                  </a:lnTo>
                  <a:lnTo>
                    <a:pt x="14" y="74"/>
                  </a:lnTo>
                  <a:lnTo>
                    <a:pt x="20" y="63"/>
                  </a:lnTo>
                  <a:lnTo>
                    <a:pt x="27" y="53"/>
                  </a:lnTo>
                  <a:lnTo>
                    <a:pt x="37" y="44"/>
                  </a:lnTo>
                  <a:lnTo>
                    <a:pt x="47" y="36"/>
                  </a:lnTo>
                  <a:lnTo>
                    <a:pt x="56" y="27"/>
                  </a:lnTo>
                  <a:lnTo>
                    <a:pt x="70" y="21"/>
                  </a:lnTo>
                  <a:lnTo>
                    <a:pt x="82" y="14"/>
                  </a:lnTo>
                  <a:lnTo>
                    <a:pt x="95" y="10"/>
                  </a:lnTo>
                  <a:lnTo>
                    <a:pt x="109" y="6"/>
                  </a:lnTo>
                  <a:lnTo>
                    <a:pt x="124" y="3"/>
                  </a:lnTo>
                  <a:lnTo>
                    <a:pt x="140" y="1"/>
                  </a:lnTo>
                  <a:lnTo>
                    <a:pt x="155" y="0"/>
                  </a:lnTo>
                  <a:lnTo>
                    <a:pt x="171" y="1"/>
                  </a:lnTo>
                  <a:lnTo>
                    <a:pt x="187" y="3"/>
                  </a:lnTo>
                  <a:lnTo>
                    <a:pt x="202" y="6"/>
                  </a:lnTo>
                  <a:lnTo>
                    <a:pt x="216" y="10"/>
                  </a:lnTo>
                  <a:lnTo>
                    <a:pt x="229" y="14"/>
                  </a:lnTo>
                  <a:lnTo>
                    <a:pt x="243" y="21"/>
                  </a:lnTo>
                  <a:lnTo>
                    <a:pt x="255" y="27"/>
                  </a:lnTo>
                  <a:lnTo>
                    <a:pt x="266" y="36"/>
                  </a:lnTo>
                  <a:lnTo>
                    <a:pt x="276" y="44"/>
                  </a:lnTo>
                  <a:lnTo>
                    <a:pt x="286" y="53"/>
                  </a:lnTo>
                  <a:lnTo>
                    <a:pt x="293" y="63"/>
                  </a:lnTo>
                  <a:lnTo>
                    <a:pt x="299" y="74"/>
                  </a:lnTo>
                  <a:lnTo>
                    <a:pt x="305" y="84"/>
                  </a:lnTo>
                  <a:lnTo>
                    <a:pt x="309" y="96"/>
                  </a:lnTo>
                  <a:lnTo>
                    <a:pt x="311" y="108"/>
                  </a:lnTo>
                  <a:lnTo>
                    <a:pt x="311" y="120"/>
                  </a:lnTo>
                  <a:lnTo>
                    <a:pt x="311" y="120"/>
                  </a:lnTo>
                  <a:lnTo>
                    <a:pt x="311" y="133"/>
                  </a:lnTo>
                  <a:lnTo>
                    <a:pt x="309" y="144"/>
                  </a:lnTo>
                  <a:lnTo>
                    <a:pt x="305" y="156"/>
                  </a:lnTo>
                  <a:lnTo>
                    <a:pt x="299" y="167"/>
                  </a:lnTo>
                  <a:lnTo>
                    <a:pt x="293" y="177"/>
                  </a:lnTo>
                  <a:lnTo>
                    <a:pt x="286" y="187"/>
                  </a:lnTo>
                  <a:lnTo>
                    <a:pt x="276" y="197"/>
                  </a:lnTo>
                  <a:lnTo>
                    <a:pt x="266" y="205"/>
                  </a:lnTo>
                  <a:lnTo>
                    <a:pt x="255" y="213"/>
                  </a:lnTo>
                  <a:lnTo>
                    <a:pt x="243" y="220"/>
                  </a:lnTo>
                  <a:lnTo>
                    <a:pt x="229" y="225"/>
                  </a:lnTo>
                  <a:lnTo>
                    <a:pt x="216" y="231"/>
                  </a:lnTo>
                  <a:lnTo>
                    <a:pt x="202" y="234"/>
                  </a:lnTo>
                  <a:lnTo>
                    <a:pt x="187" y="238"/>
                  </a:lnTo>
                  <a:lnTo>
                    <a:pt x="171" y="240"/>
                  </a:lnTo>
                  <a:lnTo>
                    <a:pt x="155" y="240"/>
                  </a:lnTo>
                  <a:lnTo>
                    <a:pt x="140" y="240"/>
                  </a:lnTo>
                  <a:lnTo>
                    <a:pt x="124" y="238"/>
                  </a:lnTo>
                  <a:lnTo>
                    <a:pt x="109" y="234"/>
                  </a:lnTo>
                  <a:lnTo>
                    <a:pt x="95" y="231"/>
                  </a:lnTo>
                  <a:lnTo>
                    <a:pt x="82" y="225"/>
                  </a:lnTo>
                  <a:lnTo>
                    <a:pt x="70" y="220"/>
                  </a:lnTo>
                  <a:lnTo>
                    <a:pt x="56" y="213"/>
                  </a:lnTo>
                  <a:lnTo>
                    <a:pt x="47" y="205"/>
                  </a:lnTo>
                  <a:lnTo>
                    <a:pt x="37" y="197"/>
                  </a:lnTo>
                  <a:lnTo>
                    <a:pt x="27" y="187"/>
                  </a:lnTo>
                  <a:lnTo>
                    <a:pt x="20" y="177"/>
                  </a:lnTo>
                  <a:lnTo>
                    <a:pt x="14"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88" name="Rectangle 68"/>
            <p:cNvSpPr>
              <a:spLocks noChangeArrowheads="1"/>
            </p:cNvSpPr>
            <p:nvPr/>
          </p:nvSpPr>
          <p:spPr bwMode="auto">
            <a:xfrm>
              <a:off x="4706" y="139"/>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89" name="Freeform 69"/>
            <p:cNvSpPr>
              <a:spLocks/>
            </p:cNvSpPr>
            <p:nvPr/>
          </p:nvSpPr>
          <p:spPr bwMode="auto">
            <a:xfrm>
              <a:off x="5350" y="101"/>
              <a:ext cx="155" cy="217"/>
            </a:xfrm>
            <a:custGeom>
              <a:avLst/>
              <a:gdLst>
                <a:gd name="T0" fmla="*/ 2 w 311"/>
                <a:gd name="T1" fmla="*/ 108 h 239"/>
                <a:gd name="T2" fmla="*/ 8 w 311"/>
                <a:gd name="T3" fmla="*/ 84 h 239"/>
                <a:gd name="T4" fmla="*/ 20 w 311"/>
                <a:gd name="T5" fmla="*/ 62 h 239"/>
                <a:gd name="T6" fmla="*/ 37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3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6 w 311"/>
                <a:gd name="T39" fmla="*/ 187 h 239"/>
                <a:gd name="T40" fmla="*/ 266 w 311"/>
                <a:gd name="T41" fmla="*/ 205 h 239"/>
                <a:gd name="T42" fmla="*/ 243 w 311"/>
                <a:gd name="T43" fmla="*/ 219 h 239"/>
                <a:gd name="T44" fmla="*/ 216 w 311"/>
                <a:gd name="T45" fmla="*/ 231 h 239"/>
                <a:gd name="T46" fmla="*/ 187 w 311"/>
                <a:gd name="T47" fmla="*/ 238 h 239"/>
                <a:gd name="T48" fmla="*/ 156 w 311"/>
                <a:gd name="T49" fmla="*/ 239 h 239"/>
                <a:gd name="T50" fmla="*/ 124 w 311"/>
                <a:gd name="T51" fmla="*/ 238 h 239"/>
                <a:gd name="T52" fmla="*/ 95 w 311"/>
                <a:gd name="T53" fmla="*/ 231 h 239"/>
                <a:gd name="T54" fmla="*/ 70 w 311"/>
                <a:gd name="T55" fmla="*/ 219 h 239"/>
                <a:gd name="T56" fmla="*/ 47 w 311"/>
                <a:gd name="T57" fmla="*/ 205 h 239"/>
                <a:gd name="T58" fmla="*/ 27 w 311"/>
                <a:gd name="T59" fmla="*/ 187 h 239"/>
                <a:gd name="T60" fmla="*/ 14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4" y="74"/>
                  </a:lnTo>
                  <a:lnTo>
                    <a:pt x="20" y="62"/>
                  </a:lnTo>
                  <a:lnTo>
                    <a:pt x="27" y="52"/>
                  </a:lnTo>
                  <a:lnTo>
                    <a:pt x="37" y="44"/>
                  </a:lnTo>
                  <a:lnTo>
                    <a:pt x="47" y="35"/>
                  </a:lnTo>
                  <a:lnTo>
                    <a:pt x="57" y="27"/>
                  </a:lnTo>
                  <a:lnTo>
                    <a:pt x="70" y="21"/>
                  </a:lnTo>
                  <a:lnTo>
                    <a:pt x="82" y="14"/>
                  </a:lnTo>
                  <a:lnTo>
                    <a:pt x="95" y="10"/>
                  </a:lnTo>
                  <a:lnTo>
                    <a:pt x="109" y="5"/>
                  </a:lnTo>
                  <a:lnTo>
                    <a:pt x="124" y="3"/>
                  </a:lnTo>
                  <a:lnTo>
                    <a:pt x="140" y="1"/>
                  </a:lnTo>
                  <a:lnTo>
                    <a:pt x="156" y="0"/>
                  </a:lnTo>
                  <a:lnTo>
                    <a:pt x="171" y="1"/>
                  </a:lnTo>
                  <a:lnTo>
                    <a:pt x="187" y="3"/>
                  </a:lnTo>
                  <a:lnTo>
                    <a:pt x="202" y="5"/>
                  </a:lnTo>
                  <a:lnTo>
                    <a:pt x="216" y="10"/>
                  </a:lnTo>
                  <a:lnTo>
                    <a:pt x="229" y="14"/>
                  </a:lnTo>
                  <a:lnTo>
                    <a:pt x="243" y="21"/>
                  </a:lnTo>
                  <a:lnTo>
                    <a:pt x="255" y="27"/>
                  </a:lnTo>
                  <a:lnTo>
                    <a:pt x="266" y="35"/>
                  </a:lnTo>
                  <a:lnTo>
                    <a:pt x="276" y="44"/>
                  </a:lnTo>
                  <a:lnTo>
                    <a:pt x="286" y="52"/>
                  </a:lnTo>
                  <a:lnTo>
                    <a:pt x="293" y="62"/>
                  </a:lnTo>
                  <a:lnTo>
                    <a:pt x="299" y="74"/>
                  </a:lnTo>
                  <a:lnTo>
                    <a:pt x="305" y="84"/>
                  </a:lnTo>
                  <a:lnTo>
                    <a:pt x="309" y="95"/>
                  </a:lnTo>
                  <a:lnTo>
                    <a:pt x="311" y="108"/>
                  </a:lnTo>
                  <a:lnTo>
                    <a:pt x="311" y="120"/>
                  </a:lnTo>
                  <a:lnTo>
                    <a:pt x="311" y="120"/>
                  </a:lnTo>
                  <a:lnTo>
                    <a:pt x="311" y="132"/>
                  </a:lnTo>
                  <a:lnTo>
                    <a:pt x="309" y="144"/>
                  </a:lnTo>
                  <a:lnTo>
                    <a:pt x="305" y="155"/>
                  </a:lnTo>
                  <a:lnTo>
                    <a:pt x="299" y="167"/>
                  </a:lnTo>
                  <a:lnTo>
                    <a:pt x="293" y="177"/>
                  </a:lnTo>
                  <a:lnTo>
                    <a:pt x="286" y="187"/>
                  </a:lnTo>
                  <a:lnTo>
                    <a:pt x="276" y="197"/>
                  </a:lnTo>
                  <a:lnTo>
                    <a:pt x="266" y="205"/>
                  </a:lnTo>
                  <a:lnTo>
                    <a:pt x="255" y="212"/>
                  </a:lnTo>
                  <a:lnTo>
                    <a:pt x="243" y="219"/>
                  </a:lnTo>
                  <a:lnTo>
                    <a:pt x="229" y="225"/>
                  </a:lnTo>
                  <a:lnTo>
                    <a:pt x="216" y="231"/>
                  </a:lnTo>
                  <a:lnTo>
                    <a:pt x="202" y="234"/>
                  </a:lnTo>
                  <a:lnTo>
                    <a:pt x="187" y="238"/>
                  </a:lnTo>
                  <a:lnTo>
                    <a:pt x="171" y="239"/>
                  </a:lnTo>
                  <a:lnTo>
                    <a:pt x="156" y="239"/>
                  </a:lnTo>
                  <a:lnTo>
                    <a:pt x="140" y="239"/>
                  </a:lnTo>
                  <a:lnTo>
                    <a:pt x="124" y="238"/>
                  </a:lnTo>
                  <a:lnTo>
                    <a:pt x="109" y="234"/>
                  </a:lnTo>
                  <a:lnTo>
                    <a:pt x="95" y="231"/>
                  </a:lnTo>
                  <a:lnTo>
                    <a:pt x="82" y="225"/>
                  </a:lnTo>
                  <a:lnTo>
                    <a:pt x="70" y="219"/>
                  </a:lnTo>
                  <a:lnTo>
                    <a:pt x="57" y="212"/>
                  </a:lnTo>
                  <a:lnTo>
                    <a:pt x="47" y="205"/>
                  </a:lnTo>
                  <a:lnTo>
                    <a:pt x="37" y="197"/>
                  </a:lnTo>
                  <a:lnTo>
                    <a:pt x="27" y="187"/>
                  </a:lnTo>
                  <a:lnTo>
                    <a:pt x="20" y="177"/>
                  </a:lnTo>
                  <a:lnTo>
                    <a:pt x="14"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90" name="Freeform 70"/>
            <p:cNvSpPr>
              <a:spLocks/>
            </p:cNvSpPr>
            <p:nvPr/>
          </p:nvSpPr>
          <p:spPr bwMode="auto">
            <a:xfrm>
              <a:off x="5350" y="101"/>
              <a:ext cx="155" cy="217"/>
            </a:xfrm>
            <a:custGeom>
              <a:avLst/>
              <a:gdLst>
                <a:gd name="T0" fmla="*/ 2 w 311"/>
                <a:gd name="T1" fmla="*/ 108 h 239"/>
                <a:gd name="T2" fmla="*/ 8 w 311"/>
                <a:gd name="T3" fmla="*/ 84 h 239"/>
                <a:gd name="T4" fmla="*/ 20 w 311"/>
                <a:gd name="T5" fmla="*/ 62 h 239"/>
                <a:gd name="T6" fmla="*/ 37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3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6 w 311"/>
                <a:gd name="T39" fmla="*/ 187 h 239"/>
                <a:gd name="T40" fmla="*/ 266 w 311"/>
                <a:gd name="T41" fmla="*/ 205 h 239"/>
                <a:gd name="T42" fmla="*/ 243 w 311"/>
                <a:gd name="T43" fmla="*/ 219 h 239"/>
                <a:gd name="T44" fmla="*/ 216 w 311"/>
                <a:gd name="T45" fmla="*/ 231 h 239"/>
                <a:gd name="T46" fmla="*/ 187 w 311"/>
                <a:gd name="T47" fmla="*/ 238 h 239"/>
                <a:gd name="T48" fmla="*/ 156 w 311"/>
                <a:gd name="T49" fmla="*/ 239 h 239"/>
                <a:gd name="T50" fmla="*/ 124 w 311"/>
                <a:gd name="T51" fmla="*/ 238 h 239"/>
                <a:gd name="T52" fmla="*/ 95 w 311"/>
                <a:gd name="T53" fmla="*/ 231 h 239"/>
                <a:gd name="T54" fmla="*/ 70 w 311"/>
                <a:gd name="T55" fmla="*/ 219 h 239"/>
                <a:gd name="T56" fmla="*/ 47 w 311"/>
                <a:gd name="T57" fmla="*/ 205 h 239"/>
                <a:gd name="T58" fmla="*/ 27 w 311"/>
                <a:gd name="T59" fmla="*/ 187 h 239"/>
                <a:gd name="T60" fmla="*/ 14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4" y="74"/>
                  </a:lnTo>
                  <a:lnTo>
                    <a:pt x="20" y="62"/>
                  </a:lnTo>
                  <a:lnTo>
                    <a:pt x="27" y="52"/>
                  </a:lnTo>
                  <a:lnTo>
                    <a:pt x="37" y="44"/>
                  </a:lnTo>
                  <a:lnTo>
                    <a:pt x="47" y="35"/>
                  </a:lnTo>
                  <a:lnTo>
                    <a:pt x="57" y="27"/>
                  </a:lnTo>
                  <a:lnTo>
                    <a:pt x="70" y="21"/>
                  </a:lnTo>
                  <a:lnTo>
                    <a:pt x="82" y="14"/>
                  </a:lnTo>
                  <a:lnTo>
                    <a:pt x="95" y="10"/>
                  </a:lnTo>
                  <a:lnTo>
                    <a:pt x="109" y="5"/>
                  </a:lnTo>
                  <a:lnTo>
                    <a:pt x="124" y="3"/>
                  </a:lnTo>
                  <a:lnTo>
                    <a:pt x="140" y="1"/>
                  </a:lnTo>
                  <a:lnTo>
                    <a:pt x="156" y="0"/>
                  </a:lnTo>
                  <a:lnTo>
                    <a:pt x="171" y="1"/>
                  </a:lnTo>
                  <a:lnTo>
                    <a:pt x="187" y="3"/>
                  </a:lnTo>
                  <a:lnTo>
                    <a:pt x="202" y="5"/>
                  </a:lnTo>
                  <a:lnTo>
                    <a:pt x="216" y="10"/>
                  </a:lnTo>
                  <a:lnTo>
                    <a:pt x="229" y="14"/>
                  </a:lnTo>
                  <a:lnTo>
                    <a:pt x="243" y="21"/>
                  </a:lnTo>
                  <a:lnTo>
                    <a:pt x="255" y="27"/>
                  </a:lnTo>
                  <a:lnTo>
                    <a:pt x="266" y="35"/>
                  </a:lnTo>
                  <a:lnTo>
                    <a:pt x="276" y="44"/>
                  </a:lnTo>
                  <a:lnTo>
                    <a:pt x="286" y="52"/>
                  </a:lnTo>
                  <a:lnTo>
                    <a:pt x="293" y="62"/>
                  </a:lnTo>
                  <a:lnTo>
                    <a:pt x="299" y="74"/>
                  </a:lnTo>
                  <a:lnTo>
                    <a:pt x="305" y="84"/>
                  </a:lnTo>
                  <a:lnTo>
                    <a:pt x="309" y="95"/>
                  </a:lnTo>
                  <a:lnTo>
                    <a:pt x="311" y="108"/>
                  </a:lnTo>
                  <a:lnTo>
                    <a:pt x="311" y="120"/>
                  </a:lnTo>
                  <a:lnTo>
                    <a:pt x="311" y="120"/>
                  </a:lnTo>
                  <a:lnTo>
                    <a:pt x="311" y="132"/>
                  </a:lnTo>
                  <a:lnTo>
                    <a:pt x="309" y="144"/>
                  </a:lnTo>
                  <a:lnTo>
                    <a:pt x="305" y="155"/>
                  </a:lnTo>
                  <a:lnTo>
                    <a:pt x="299" y="167"/>
                  </a:lnTo>
                  <a:lnTo>
                    <a:pt x="293" y="177"/>
                  </a:lnTo>
                  <a:lnTo>
                    <a:pt x="286" y="187"/>
                  </a:lnTo>
                  <a:lnTo>
                    <a:pt x="276" y="197"/>
                  </a:lnTo>
                  <a:lnTo>
                    <a:pt x="266" y="205"/>
                  </a:lnTo>
                  <a:lnTo>
                    <a:pt x="255" y="212"/>
                  </a:lnTo>
                  <a:lnTo>
                    <a:pt x="243" y="219"/>
                  </a:lnTo>
                  <a:lnTo>
                    <a:pt x="229" y="225"/>
                  </a:lnTo>
                  <a:lnTo>
                    <a:pt x="216" y="231"/>
                  </a:lnTo>
                  <a:lnTo>
                    <a:pt x="202" y="234"/>
                  </a:lnTo>
                  <a:lnTo>
                    <a:pt x="187" y="238"/>
                  </a:lnTo>
                  <a:lnTo>
                    <a:pt x="171" y="239"/>
                  </a:lnTo>
                  <a:lnTo>
                    <a:pt x="156" y="239"/>
                  </a:lnTo>
                  <a:lnTo>
                    <a:pt x="140" y="239"/>
                  </a:lnTo>
                  <a:lnTo>
                    <a:pt x="124" y="238"/>
                  </a:lnTo>
                  <a:lnTo>
                    <a:pt x="109" y="234"/>
                  </a:lnTo>
                  <a:lnTo>
                    <a:pt x="95" y="231"/>
                  </a:lnTo>
                  <a:lnTo>
                    <a:pt x="82" y="225"/>
                  </a:lnTo>
                  <a:lnTo>
                    <a:pt x="70" y="219"/>
                  </a:lnTo>
                  <a:lnTo>
                    <a:pt x="57" y="212"/>
                  </a:lnTo>
                  <a:lnTo>
                    <a:pt x="47" y="205"/>
                  </a:lnTo>
                  <a:lnTo>
                    <a:pt x="37" y="197"/>
                  </a:lnTo>
                  <a:lnTo>
                    <a:pt x="27" y="187"/>
                  </a:lnTo>
                  <a:lnTo>
                    <a:pt x="20" y="177"/>
                  </a:lnTo>
                  <a:lnTo>
                    <a:pt x="14"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1" name="Rectangle 71"/>
            <p:cNvSpPr>
              <a:spLocks noChangeArrowheads="1"/>
            </p:cNvSpPr>
            <p:nvPr/>
          </p:nvSpPr>
          <p:spPr bwMode="auto">
            <a:xfrm>
              <a:off x="5405" y="145"/>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1</a:t>
              </a:r>
              <a:endParaRPr lang="zh-CN" altLang="en-US" sz="2000">
                <a:solidFill>
                  <a:srgbClr val="0000FF"/>
                </a:solidFill>
              </a:endParaRPr>
            </a:p>
          </p:txBody>
        </p:sp>
        <p:sp>
          <p:nvSpPr>
            <p:cNvPr id="192" name="Freeform 72"/>
            <p:cNvSpPr>
              <a:spLocks/>
            </p:cNvSpPr>
            <p:nvPr/>
          </p:nvSpPr>
          <p:spPr bwMode="auto">
            <a:xfrm>
              <a:off x="4651" y="1027"/>
              <a:ext cx="155" cy="217"/>
            </a:xfrm>
            <a:custGeom>
              <a:avLst/>
              <a:gdLst>
                <a:gd name="T0" fmla="*/ 2 w 311"/>
                <a:gd name="T1" fmla="*/ 109 h 240"/>
                <a:gd name="T2" fmla="*/ 8 w 311"/>
                <a:gd name="T3" fmla="*/ 84 h 240"/>
                <a:gd name="T4" fmla="*/ 20 w 311"/>
                <a:gd name="T5" fmla="*/ 63 h 240"/>
                <a:gd name="T6" fmla="*/ 37 w 311"/>
                <a:gd name="T7" fmla="*/ 45 h 240"/>
                <a:gd name="T8" fmla="*/ 56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5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6" y="27"/>
                  </a:lnTo>
                  <a:lnTo>
                    <a:pt x="70" y="22"/>
                  </a:lnTo>
                  <a:lnTo>
                    <a:pt x="82" y="15"/>
                  </a:lnTo>
                  <a:lnTo>
                    <a:pt x="95" y="10"/>
                  </a:lnTo>
                  <a:lnTo>
                    <a:pt x="109" y="6"/>
                  </a:lnTo>
                  <a:lnTo>
                    <a:pt x="124" y="3"/>
                  </a:lnTo>
                  <a:lnTo>
                    <a:pt x="140" y="2"/>
                  </a:lnTo>
                  <a:lnTo>
                    <a:pt x="155"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5" y="240"/>
                  </a:lnTo>
                  <a:lnTo>
                    <a:pt x="140" y="240"/>
                  </a:lnTo>
                  <a:lnTo>
                    <a:pt x="124" y="239"/>
                  </a:lnTo>
                  <a:lnTo>
                    <a:pt x="109" y="234"/>
                  </a:lnTo>
                  <a:lnTo>
                    <a:pt x="95" y="231"/>
                  </a:lnTo>
                  <a:lnTo>
                    <a:pt x="82" y="226"/>
                  </a:lnTo>
                  <a:lnTo>
                    <a:pt x="70" y="220"/>
                  </a:lnTo>
                  <a:lnTo>
                    <a:pt x="56" y="213"/>
                  </a:lnTo>
                  <a:lnTo>
                    <a:pt x="47" y="206"/>
                  </a:lnTo>
                  <a:lnTo>
                    <a:pt x="37" y="197"/>
                  </a:lnTo>
                  <a:lnTo>
                    <a:pt x="27" y="187"/>
                  </a:lnTo>
                  <a:lnTo>
                    <a:pt x="20" y="177"/>
                  </a:lnTo>
                  <a:lnTo>
                    <a:pt x="14"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93" name="Freeform 73"/>
            <p:cNvSpPr>
              <a:spLocks/>
            </p:cNvSpPr>
            <p:nvPr/>
          </p:nvSpPr>
          <p:spPr bwMode="auto">
            <a:xfrm>
              <a:off x="4651" y="1027"/>
              <a:ext cx="155" cy="217"/>
            </a:xfrm>
            <a:custGeom>
              <a:avLst/>
              <a:gdLst>
                <a:gd name="T0" fmla="*/ 2 w 311"/>
                <a:gd name="T1" fmla="*/ 109 h 240"/>
                <a:gd name="T2" fmla="*/ 8 w 311"/>
                <a:gd name="T3" fmla="*/ 84 h 240"/>
                <a:gd name="T4" fmla="*/ 20 w 311"/>
                <a:gd name="T5" fmla="*/ 63 h 240"/>
                <a:gd name="T6" fmla="*/ 37 w 311"/>
                <a:gd name="T7" fmla="*/ 45 h 240"/>
                <a:gd name="T8" fmla="*/ 56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5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6" y="27"/>
                  </a:lnTo>
                  <a:lnTo>
                    <a:pt x="70" y="22"/>
                  </a:lnTo>
                  <a:lnTo>
                    <a:pt x="82" y="15"/>
                  </a:lnTo>
                  <a:lnTo>
                    <a:pt x="95" y="10"/>
                  </a:lnTo>
                  <a:lnTo>
                    <a:pt x="109" y="6"/>
                  </a:lnTo>
                  <a:lnTo>
                    <a:pt x="124" y="3"/>
                  </a:lnTo>
                  <a:lnTo>
                    <a:pt x="140" y="2"/>
                  </a:lnTo>
                  <a:lnTo>
                    <a:pt x="155"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5" y="240"/>
                  </a:lnTo>
                  <a:lnTo>
                    <a:pt x="140" y="240"/>
                  </a:lnTo>
                  <a:lnTo>
                    <a:pt x="124" y="239"/>
                  </a:lnTo>
                  <a:lnTo>
                    <a:pt x="109" y="234"/>
                  </a:lnTo>
                  <a:lnTo>
                    <a:pt x="95" y="231"/>
                  </a:lnTo>
                  <a:lnTo>
                    <a:pt x="82" y="226"/>
                  </a:lnTo>
                  <a:lnTo>
                    <a:pt x="70" y="220"/>
                  </a:lnTo>
                  <a:lnTo>
                    <a:pt x="56" y="213"/>
                  </a:lnTo>
                  <a:lnTo>
                    <a:pt x="47" y="206"/>
                  </a:lnTo>
                  <a:lnTo>
                    <a:pt x="37" y="197"/>
                  </a:lnTo>
                  <a:lnTo>
                    <a:pt x="27" y="187"/>
                  </a:lnTo>
                  <a:lnTo>
                    <a:pt x="20" y="177"/>
                  </a:lnTo>
                  <a:lnTo>
                    <a:pt x="14"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4" name="Rectangle 74"/>
            <p:cNvSpPr>
              <a:spLocks noChangeArrowheads="1"/>
            </p:cNvSpPr>
            <p:nvPr/>
          </p:nvSpPr>
          <p:spPr bwMode="auto">
            <a:xfrm>
              <a:off x="4706" y="1071"/>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95" name="Freeform 75"/>
            <p:cNvSpPr>
              <a:spLocks/>
            </p:cNvSpPr>
            <p:nvPr/>
          </p:nvSpPr>
          <p:spPr bwMode="auto">
            <a:xfrm>
              <a:off x="5350" y="1027"/>
              <a:ext cx="155" cy="217"/>
            </a:xfrm>
            <a:custGeom>
              <a:avLst/>
              <a:gdLst>
                <a:gd name="T0" fmla="*/ 2 w 311"/>
                <a:gd name="T1" fmla="*/ 109 h 240"/>
                <a:gd name="T2" fmla="*/ 8 w 311"/>
                <a:gd name="T3" fmla="*/ 84 h 240"/>
                <a:gd name="T4" fmla="*/ 20 w 311"/>
                <a:gd name="T5" fmla="*/ 63 h 240"/>
                <a:gd name="T6" fmla="*/ 37 w 311"/>
                <a:gd name="T7" fmla="*/ 45 h 240"/>
                <a:gd name="T8" fmla="*/ 57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6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7" y="27"/>
                  </a:lnTo>
                  <a:lnTo>
                    <a:pt x="70" y="22"/>
                  </a:lnTo>
                  <a:lnTo>
                    <a:pt x="82" y="15"/>
                  </a:lnTo>
                  <a:lnTo>
                    <a:pt x="95" y="10"/>
                  </a:lnTo>
                  <a:lnTo>
                    <a:pt x="109" y="6"/>
                  </a:lnTo>
                  <a:lnTo>
                    <a:pt x="124" y="3"/>
                  </a:lnTo>
                  <a:lnTo>
                    <a:pt x="140" y="2"/>
                  </a:lnTo>
                  <a:lnTo>
                    <a:pt x="156"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6" y="240"/>
                  </a:lnTo>
                  <a:lnTo>
                    <a:pt x="140" y="240"/>
                  </a:lnTo>
                  <a:lnTo>
                    <a:pt x="124" y="239"/>
                  </a:lnTo>
                  <a:lnTo>
                    <a:pt x="109" y="234"/>
                  </a:lnTo>
                  <a:lnTo>
                    <a:pt x="95" y="231"/>
                  </a:lnTo>
                  <a:lnTo>
                    <a:pt x="82" y="226"/>
                  </a:lnTo>
                  <a:lnTo>
                    <a:pt x="70" y="220"/>
                  </a:lnTo>
                  <a:lnTo>
                    <a:pt x="57" y="213"/>
                  </a:lnTo>
                  <a:lnTo>
                    <a:pt x="47" y="206"/>
                  </a:lnTo>
                  <a:lnTo>
                    <a:pt x="37" y="197"/>
                  </a:lnTo>
                  <a:lnTo>
                    <a:pt x="27" y="187"/>
                  </a:lnTo>
                  <a:lnTo>
                    <a:pt x="20" y="177"/>
                  </a:lnTo>
                  <a:lnTo>
                    <a:pt x="14"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96" name="Freeform 76"/>
            <p:cNvSpPr>
              <a:spLocks/>
            </p:cNvSpPr>
            <p:nvPr/>
          </p:nvSpPr>
          <p:spPr bwMode="auto">
            <a:xfrm>
              <a:off x="5350" y="1027"/>
              <a:ext cx="155" cy="217"/>
            </a:xfrm>
            <a:custGeom>
              <a:avLst/>
              <a:gdLst>
                <a:gd name="T0" fmla="*/ 2 w 311"/>
                <a:gd name="T1" fmla="*/ 109 h 240"/>
                <a:gd name="T2" fmla="*/ 8 w 311"/>
                <a:gd name="T3" fmla="*/ 84 h 240"/>
                <a:gd name="T4" fmla="*/ 20 w 311"/>
                <a:gd name="T5" fmla="*/ 63 h 240"/>
                <a:gd name="T6" fmla="*/ 37 w 311"/>
                <a:gd name="T7" fmla="*/ 45 h 240"/>
                <a:gd name="T8" fmla="*/ 57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6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7" y="27"/>
                  </a:lnTo>
                  <a:lnTo>
                    <a:pt x="70" y="22"/>
                  </a:lnTo>
                  <a:lnTo>
                    <a:pt x="82" y="15"/>
                  </a:lnTo>
                  <a:lnTo>
                    <a:pt x="95" y="10"/>
                  </a:lnTo>
                  <a:lnTo>
                    <a:pt x="109" y="6"/>
                  </a:lnTo>
                  <a:lnTo>
                    <a:pt x="124" y="3"/>
                  </a:lnTo>
                  <a:lnTo>
                    <a:pt x="140" y="2"/>
                  </a:lnTo>
                  <a:lnTo>
                    <a:pt x="156"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6" y="240"/>
                  </a:lnTo>
                  <a:lnTo>
                    <a:pt x="140" y="240"/>
                  </a:lnTo>
                  <a:lnTo>
                    <a:pt x="124" y="239"/>
                  </a:lnTo>
                  <a:lnTo>
                    <a:pt x="109" y="234"/>
                  </a:lnTo>
                  <a:lnTo>
                    <a:pt x="95" y="231"/>
                  </a:lnTo>
                  <a:lnTo>
                    <a:pt x="82" y="226"/>
                  </a:lnTo>
                  <a:lnTo>
                    <a:pt x="70" y="220"/>
                  </a:lnTo>
                  <a:lnTo>
                    <a:pt x="57" y="213"/>
                  </a:lnTo>
                  <a:lnTo>
                    <a:pt x="47" y="206"/>
                  </a:lnTo>
                  <a:lnTo>
                    <a:pt x="37" y="197"/>
                  </a:lnTo>
                  <a:lnTo>
                    <a:pt x="27" y="187"/>
                  </a:lnTo>
                  <a:lnTo>
                    <a:pt x="20" y="177"/>
                  </a:lnTo>
                  <a:lnTo>
                    <a:pt x="14"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7" name="Rectangle 77"/>
            <p:cNvSpPr>
              <a:spLocks noChangeArrowheads="1"/>
            </p:cNvSpPr>
            <p:nvPr/>
          </p:nvSpPr>
          <p:spPr bwMode="auto">
            <a:xfrm>
              <a:off x="5405" y="1071"/>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3</a:t>
              </a:r>
              <a:endParaRPr lang="zh-CN" altLang="en-US" sz="2000">
                <a:solidFill>
                  <a:srgbClr val="0000FF"/>
                </a:solidFill>
              </a:endParaRPr>
            </a:p>
          </p:txBody>
        </p:sp>
        <p:sp>
          <p:nvSpPr>
            <p:cNvPr id="198" name="Freeform 78"/>
            <p:cNvSpPr>
              <a:spLocks/>
            </p:cNvSpPr>
            <p:nvPr/>
          </p:nvSpPr>
          <p:spPr bwMode="auto">
            <a:xfrm>
              <a:off x="4651" y="303"/>
              <a:ext cx="45" cy="675"/>
            </a:xfrm>
            <a:custGeom>
              <a:avLst/>
              <a:gdLst>
                <a:gd name="T0" fmla="*/ 89 w 89"/>
                <a:gd name="T1" fmla="*/ 0 h 745"/>
                <a:gd name="T2" fmla="*/ 80 w 89"/>
                <a:gd name="T3" fmla="*/ 23 h 745"/>
                <a:gd name="T4" fmla="*/ 70 w 89"/>
                <a:gd name="T5" fmla="*/ 46 h 745"/>
                <a:gd name="T6" fmla="*/ 60 w 89"/>
                <a:gd name="T7" fmla="*/ 69 h 745"/>
                <a:gd name="T8" fmla="*/ 53 w 89"/>
                <a:gd name="T9" fmla="*/ 92 h 745"/>
                <a:gd name="T10" fmla="*/ 45 w 89"/>
                <a:gd name="T11" fmla="*/ 114 h 745"/>
                <a:gd name="T12" fmla="*/ 39 w 89"/>
                <a:gd name="T13" fmla="*/ 137 h 745"/>
                <a:gd name="T14" fmla="*/ 31 w 89"/>
                <a:gd name="T15" fmla="*/ 162 h 745"/>
                <a:gd name="T16" fmla="*/ 25 w 89"/>
                <a:gd name="T17" fmla="*/ 184 h 745"/>
                <a:gd name="T18" fmla="*/ 22 w 89"/>
                <a:gd name="T19" fmla="*/ 207 h 745"/>
                <a:gd name="T20" fmla="*/ 16 w 89"/>
                <a:gd name="T21" fmla="*/ 231 h 745"/>
                <a:gd name="T22" fmla="*/ 12 w 89"/>
                <a:gd name="T23" fmla="*/ 254 h 745"/>
                <a:gd name="T24" fmla="*/ 8 w 89"/>
                <a:gd name="T25" fmla="*/ 277 h 745"/>
                <a:gd name="T26" fmla="*/ 6 w 89"/>
                <a:gd name="T27" fmla="*/ 301 h 745"/>
                <a:gd name="T28" fmla="*/ 4 w 89"/>
                <a:gd name="T29" fmla="*/ 324 h 745"/>
                <a:gd name="T30" fmla="*/ 2 w 89"/>
                <a:gd name="T31" fmla="*/ 348 h 745"/>
                <a:gd name="T32" fmla="*/ 0 w 89"/>
                <a:gd name="T33" fmla="*/ 371 h 745"/>
                <a:gd name="T34" fmla="*/ 0 w 89"/>
                <a:gd name="T35" fmla="*/ 396 h 745"/>
                <a:gd name="T36" fmla="*/ 0 w 89"/>
                <a:gd name="T37" fmla="*/ 418 h 745"/>
                <a:gd name="T38" fmla="*/ 2 w 89"/>
                <a:gd name="T39" fmla="*/ 443 h 745"/>
                <a:gd name="T40" fmla="*/ 2 w 89"/>
                <a:gd name="T41" fmla="*/ 465 h 745"/>
                <a:gd name="T42" fmla="*/ 4 w 89"/>
                <a:gd name="T43" fmla="*/ 490 h 745"/>
                <a:gd name="T44" fmla="*/ 8 w 89"/>
                <a:gd name="T45" fmla="*/ 513 h 745"/>
                <a:gd name="T46" fmla="*/ 10 w 89"/>
                <a:gd name="T47" fmla="*/ 537 h 745"/>
                <a:gd name="T48" fmla="*/ 14 w 89"/>
                <a:gd name="T49" fmla="*/ 560 h 745"/>
                <a:gd name="T50" fmla="*/ 18 w 89"/>
                <a:gd name="T51" fmla="*/ 584 h 745"/>
                <a:gd name="T52" fmla="*/ 23 w 89"/>
                <a:gd name="T53" fmla="*/ 607 h 745"/>
                <a:gd name="T54" fmla="*/ 29 w 89"/>
                <a:gd name="T55" fmla="*/ 630 h 745"/>
                <a:gd name="T56" fmla="*/ 35 w 89"/>
                <a:gd name="T57" fmla="*/ 654 h 745"/>
                <a:gd name="T58" fmla="*/ 41 w 89"/>
                <a:gd name="T59" fmla="*/ 677 h 745"/>
                <a:gd name="T60" fmla="*/ 49 w 89"/>
                <a:gd name="T61" fmla="*/ 699 h 745"/>
                <a:gd name="T62" fmla="*/ 56 w 89"/>
                <a:gd name="T63" fmla="*/ 722 h 745"/>
                <a:gd name="T64" fmla="*/ 66 w 89"/>
                <a:gd name="T65" fmla="*/ 74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745">
                  <a:moveTo>
                    <a:pt x="89" y="0"/>
                  </a:moveTo>
                  <a:lnTo>
                    <a:pt x="80" y="23"/>
                  </a:lnTo>
                  <a:lnTo>
                    <a:pt x="70" y="46"/>
                  </a:lnTo>
                  <a:lnTo>
                    <a:pt x="60" y="69"/>
                  </a:lnTo>
                  <a:lnTo>
                    <a:pt x="53" y="92"/>
                  </a:lnTo>
                  <a:lnTo>
                    <a:pt x="45" y="114"/>
                  </a:lnTo>
                  <a:lnTo>
                    <a:pt x="39" y="137"/>
                  </a:lnTo>
                  <a:lnTo>
                    <a:pt x="31" y="162"/>
                  </a:lnTo>
                  <a:lnTo>
                    <a:pt x="25" y="184"/>
                  </a:lnTo>
                  <a:lnTo>
                    <a:pt x="22" y="207"/>
                  </a:lnTo>
                  <a:lnTo>
                    <a:pt x="16" y="231"/>
                  </a:lnTo>
                  <a:lnTo>
                    <a:pt x="12" y="254"/>
                  </a:lnTo>
                  <a:lnTo>
                    <a:pt x="8" y="277"/>
                  </a:lnTo>
                  <a:lnTo>
                    <a:pt x="6" y="301"/>
                  </a:lnTo>
                  <a:lnTo>
                    <a:pt x="4" y="324"/>
                  </a:lnTo>
                  <a:lnTo>
                    <a:pt x="2" y="348"/>
                  </a:lnTo>
                  <a:lnTo>
                    <a:pt x="0" y="371"/>
                  </a:lnTo>
                  <a:lnTo>
                    <a:pt x="0" y="396"/>
                  </a:lnTo>
                  <a:lnTo>
                    <a:pt x="0" y="418"/>
                  </a:lnTo>
                  <a:lnTo>
                    <a:pt x="2" y="443"/>
                  </a:lnTo>
                  <a:lnTo>
                    <a:pt x="2" y="465"/>
                  </a:lnTo>
                  <a:lnTo>
                    <a:pt x="4" y="490"/>
                  </a:lnTo>
                  <a:lnTo>
                    <a:pt x="8" y="513"/>
                  </a:lnTo>
                  <a:lnTo>
                    <a:pt x="10" y="537"/>
                  </a:lnTo>
                  <a:lnTo>
                    <a:pt x="14" y="560"/>
                  </a:lnTo>
                  <a:lnTo>
                    <a:pt x="18" y="584"/>
                  </a:lnTo>
                  <a:lnTo>
                    <a:pt x="23" y="607"/>
                  </a:lnTo>
                  <a:lnTo>
                    <a:pt x="29" y="630"/>
                  </a:lnTo>
                  <a:lnTo>
                    <a:pt x="35" y="654"/>
                  </a:lnTo>
                  <a:lnTo>
                    <a:pt x="41" y="677"/>
                  </a:lnTo>
                  <a:lnTo>
                    <a:pt x="49" y="699"/>
                  </a:lnTo>
                  <a:lnTo>
                    <a:pt x="56" y="722"/>
                  </a:lnTo>
                  <a:lnTo>
                    <a:pt x="66" y="745"/>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9" name="Freeform 79"/>
            <p:cNvSpPr>
              <a:spLocks/>
            </p:cNvSpPr>
            <p:nvPr/>
          </p:nvSpPr>
          <p:spPr bwMode="auto">
            <a:xfrm>
              <a:off x="4651" y="948"/>
              <a:ext cx="57" cy="88"/>
            </a:xfrm>
            <a:custGeom>
              <a:avLst/>
              <a:gdLst>
                <a:gd name="T0" fmla="*/ 93 w 115"/>
                <a:gd name="T1" fmla="*/ 97 h 97"/>
                <a:gd name="T2" fmla="*/ 0 w 115"/>
                <a:gd name="T3" fmla="*/ 26 h 97"/>
                <a:gd name="T4" fmla="*/ 16 w 115"/>
                <a:gd name="T5" fmla="*/ 27 h 97"/>
                <a:gd name="T6" fmla="*/ 31 w 115"/>
                <a:gd name="T7" fmla="*/ 27 h 97"/>
                <a:gd name="T8" fmla="*/ 47 w 115"/>
                <a:gd name="T9" fmla="*/ 26 h 97"/>
                <a:gd name="T10" fmla="*/ 62 w 115"/>
                <a:gd name="T11" fmla="*/ 23 h 97"/>
                <a:gd name="T12" fmla="*/ 76 w 115"/>
                <a:gd name="T13" fmla="*/ 19 h 97"/>
                <a:gd name="T14" fmla="*/ 89 w 115"/>
                <a:gd name="T15" fmla="*/ 13 h 97"/>
                <a:gd name="T16" fmla="*/ 103 w 115"/>
                <a:gd name="T17" fmla="*/ 7 h 97"/>
                <a:gd name="T18" fmla="*/ 115 w 115"/>
                <a:gd name="T19" fmla="*/ 0 h 97"/>
                <a:gd name="T20" fmla="*/ 115 w 115"/>
                <a:gd name="T21" fmla="*/ 0 h 97"/>
                <a:gd name="T22" fmla="*/ 93 w 115"/>
                <a:gd name="T23" fmla="*/ 97 h 97"/>
                <a:gd name="T24" fmla="*/ 93 w 115"/>
                <a:gd name="T2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97">
                  <a:moveTo>
                    <a:pt x="93" y="97"/>
                  </a:moveTo>
                  <a:lnTo>
                    <a:pt x="0" y="26"/>
                  </a:lnTo>
                  <a:lnTo>
                    <a:pt x="16" y="27"/>
                  </a:lnTo>
                  <a:lnTo>
                    <a:pt x="31" y="27"/>
                  </a:lnTo>
                  <a:lnTo>
                    <a:pt x="47" y="26"/>
                  </a:lnTo>
                  <a:lnTo>
                    <a:pt x="62" y="23"/>
                  </a:lnTo>
                  <a:lnTo>
                    <a:pt x="76" y="19"/>
                  </a:lnTo>
                  <a:lnTo>
                    <a:pt x="89" y="13"/>
                  </a:lnTo>
                  <a:lnTo>
                    <a:pt x="103" y="7"/>
                  </a:lnTo>
                  <a:lnTo>
                    <a:pt x="115" y="0"/>
                  </a:lnTo>
                  <a:lnTo>
                    <a:pt x="115" y="0"/>
                  </a:lnTo>
                  <a:lnTo>
                    <a:pt x="93" y="97"/>
                  </a:lnTo>
                  <a:lnTo>
                    <a:pt x="93"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0" name="Freeform 80"/>
            <p:cNvSpPr>
              <a:spLocks/>
            </p:cNvSpPr>
            <p:nvPr/>
          </p:nvSpPr>
          <p:spPr bwMode="auto">
            <a:xfrm>
              <a:off x="4754" y="365"/>
              <a:ext cx="37" cy="668"/>
            </a:xfrm>
            <a:custGeom>
              <a:avLst/>
              <a:gdLst>
                <a:gd name="T0" fmla="*/ 27 w 74"/>
                <a:gd name="T1" fmla="*/ 0 h 737"/>
                <a:gd name="T2" fmla="*/ 41 w 74"/>
                <a:gd name="T3" fmla="*/ 45 h 737"/>
                <a:gd name="T4" fmla="*/ 50 w 74"/>
                <a:gd name="T5" fmla="*/ 93 h 737"/>
                <a:gd name="T6" fmla="*/ 58 w 74"/>
                <a:gd name="T7" fmla="*/ 138 h 737"/>
                <a:gd name="T8" fmla="*/ 66 w 74"/>
                <a:gd name="T9" fmla="*/ 184 h 737"/>
                <a:gd name="T10" fmla="*/ 70 w 74"/>
                <a:gd name="T11" fmla="*/ 231 h 737"/>
                <a:gd name="T12" fmla="*/ 74 w 74"/>
                <a:gd name="T13" fmla="*/ 277 h 737"/>
                <a:gd name="T14" fmla="*/ 74 w 74"/>
                <a:gd name="T15" fmla="*/ 324 h 737"/>
                <a:gd name="T16" fmla="*/ 74 w 74"/>
                <a:gd name="T17" fmla="*/ 369 h 737"/>
                <a:gd name="T18" fmla="*/ 72 w 74"/>
                <a:gd name="T19" fmla="*/ 416 h 737"/>
                <a:gd name="T20" fmla="*/ 66 w 74"/>
                <a:gd name="T21" fmla="*/ 462 h 737"/>
                <a:gd name="T22" fmla="*/ 60 w 74"/>
                <a:gd name="T23" fmla="*/ 509 h 737"/>
                <a:gd name="T24" fmla="*/ 52 w 74"/>
                <a:gd name="T25" fmla="*/ 555 h 737"/>
                <a:gd name="T26" fmla="*/ 41 w 74"/>
                <a:gd name="T27" fmla="*/ 600 h 737"/>
                <a:gd name="T28" fmla="*/ 29 w 74"/>
                <a:gd name="T29" fmla="*/ 646 h 737"/>
                <a:gd name="T30" fmla="*/ 16 w 74"/>
                <a:gd name="T31" fmla="*/ 692 h 737"/>
                <a:gd name="T32" fmla="*/ 0 w 74"/>
                <a:gd name="T33"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737">
                  <a:moveTo>
                    <a:pt x="27" y="0"/>
                  </a:moveTo>
                  <a:lnTo>
                    <a:pt x="41" y="45"/>
                  </a:lnTo>
                  <a:lnTo>
                    <a:pt x="50" y="93"/>
                  </a:lnTo>
                  <a:lnTo>
                    <a:pt x="58" y="138"/>
                  </a:lnTo>
                  <a:lnTo>
                    <a:pt x="66" y="184"/>
                  </a:lnTo>
                  <a:lnTo>
                    <a:pt x="70" y="231"/>
                  </a:lnTo>
                  <a:lnTo>
                    <a:pt x="74" y="277"/>
                  </a:lnTo>
                  <a:lnTo>
                    <a:pt x="74" y="324"/>
                  </a:lnTo>
                  <a:lnTo>
                    <a:pt x="74" y="369"/>
                  </a:lnTo>
                  <a:lnTo>
                    <a:pt x="72" y="416"/>
                  </a:lnTo>
                  <a:lnTo>
                    <a:pt x="66" y="462"/>
                  </a:lnTo>
                  <a:lnTo>
                    <a:pt x="60" y="509"/>
                  </a:lnTo>
                  <a:lnTo>
                    <a:pt x="52" y="555"/>
                  </a:lnTo>
                  <a:lnTo>
                    <a:pt x="41" y="600"/>
                  </a:lnTo>
                  <a:lnTo>
                    <a:pt x="29" y="646"/>
                  </a:lnTo>
                  <a:lnTo>
                    <a:pt x="16" y="692"/>
                  </a:lnTo>
                  <a:lnTo>
                    <a:pt x="0" y="73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1" name="Freeform 81"/>
            <p:cNvSpPr>
              <a:spLocks/>
            </p:cNvSpPr>
            <p:nvPr/>
          </p:nvSpPr>
          <p:spPr bwMode="auto">
            <a:xfrm>
              <a:off x="4741" y="307"/>
              <a:ext cx="60" cy="86"/>
            </a:xfrm>
            <a:custGeom>
              <a:avLst/>
              <a:gdLst>
                <a:gd name="T0" fmla="*/ 31 w 118"/>
                <a:gd name="T1" fmla="*/ 0 h 95"/>
                <a:gd name="T2" fmla="*/ 0 w 118"/>
                <a:gd name="T3" fmla="*/ 95 h 95"/>
                <a:gd name="T4" fmla="*/ 13 w 118"/>
                <a:gd name="T5" fmla="*/ 88 h 95"/>
                <a:gd name="T6" fmla="*/ 27 w 118"/>
                <a:gd name="T7" fmla="*/ 82 h 95"/>
                <a:gd name="T8" fmla="*/ 41 w 118"/>
                <a:gd name="T9" fmla="*/ 78 h 95"/>
                <a:gd name="T10" fmla="*/ 56 w 118"/>
                <a:gd name="T11" fmla="*/ 75 h 95"/>
                <a:gd name="T12" fmla="*/ 72 w 118"/>
                <a:gd name="T13" fmla="*/ 74 h 95"/>
                <a:gd name="T14" fmla="*/ 87 w 118"/>
                <a:gd name="T15" fmla="*/ 72 h 95"/>
                <a:gd name="T16" fmla="*/ 103 w 118"/>
                <a:gd name="T17" fmla="*/ 74 h 95"/>
                <a:gd name="T18" fmla="*/ 110 w 118"/>
                <a:gd name="T19" fmla="*/ 74 h 95"/>
                <a:gd name="T20" fmla="*/ 118 w 118"/>
                <a:gd name="T21" fmla="*/ 75 h 95"/>
                <a:gd name="T22" fmla="*/ 118 w 118"/>
                <a:gd name="T23" fmla="*/ 75 h 95"/>
                <a:gd name="T24" fmla="*/ 31 w 118"/>
                <a:gd name="T25" fmla="*/ 0 h 95"/>
                <a:gd name="T26" fmla="*/ 31 w 118"/>
                <a:gd name="T2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95">
                  <a:moveTo>
                    <a:pt x="31" y="0"/>
                  </a:moveTo>
                  <a:lnTo>
                    <a:pt x="0" y="95"/>
                  </a:lnTo>
                  <a:lnTo>
                    <a:pt x="13" y="88"/>
                  </a:lnTo>
                  <a:lnTo>
                    <a:pt x="27" y="82"/>
                  </a:lnTo>
                  <a:lnTo>
                    <a:pt x="41" y="78"/>
                  </a:lnTo>
                  <a:lnTo>
                    <a:pt x="56" y="75"/>
                  </a:lnTo>
                  <a:lnTo>
                    <a:pt x="72" y="74"/>
                  </a:lnTo>
                  <a:lnTo>
                    <a:pt x="87" y="72"/>
                  </a:lnTo>
                  <a:lnTo>
                    <a:pt x="103" y="74"/>
                  </a:lnTo>
                  <a:lnTo>
                    <a:pt x="110" y="74"/>
                  </a:lnTo>
                  <a:lnTo>
                    <a:pt x="118" y="75"/>
                  </a:lnTo>
                  <a:lnTo>
                    <a:pt x="118" y="75"/>
                  </a:lnTo>
                  <a:lnTo>
                    <a:pt x="31" y="0"/>
                  </a:ln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2" name="Freeform 82"/>
            <p:cNvSpPr>
              <a:spLocks/>
            </p:cNvSpPr>
            <p:nvPr/>
          </p:nvSpPr>
          <p:spPr bwMode="auto">
            <a:xfrm>
              <a:off x="4803" y="1172"/>
              <a:ext cx="510" cy="71"/>
            </a:xfrm>
            <a:custGeom>
              <a:avLst/>
              <a:gdLst>
                <a:gd name="T0" fmla="*/ 1021 w 1021"/>
                <a:gd name="T1" fmla="*/ 29 h 79"/>
                <a:gd name="T2" fmla="*/ 990 w 1021"/>
                <a:gd name="T3" fmla="*/ 36 h 79"/>
                <a:gd name="T4" fmla="*/ 957 w 1021"/>
                <a:gd name="T5" fmla="*/ 41 h 79"/>
                <a:gd name="T6" fmla="*/ 926 w 1021"/>
                <a:gd name="T7" fmla="*/ 47 h 79"/>
                <a:gd name="T8" fmla="*/ 895 w 1021"/>
                <a:gd name="T9" fmla="*/ 53 h 79"/>
                <a:gd name="T10" fmla="*/ 862 w 1021"/>
                <a:gd name="T11" fmla="*/ 59 h 79"/>
                <a:gd name="T12" fmla="*/ 831 w 1021"/>
                <a:gd name="T13" fmla="*/ 63 h 79"/>
                <a:gd name="T14" fmla="*/ 798 w 1021"/>
                <a:gd name="T15" fmla="*/ 66 h 79"/>
                <a:gd name="T16" fmla="*/ 765 w 1021"/>
                <a:gd name="T17" fmla="*/ 70 h 79"/>
                <a:gd name="T18" fmla="*/ 734 w 1021"/>
                <a:gd name="T19" fmla="*/ 73 h 79"/>
                <a:gd name="T20" fmla="*/ 701 w 1021"/>
                <a:gd name="T21" fmla="*/ 74 h 79"/>
                <a:gd name="T22" fmla="*/ 670 w 1021"/>
                <a:gd name="T23" fmla="*/ 77 h 79"/>
                <a:gd name="T24" fmla="*/ 637 w 1021"/>
                <a:gd name="T25" fmla="*/ 79 h 79"/>
                <a:gd name="T26" fmla="*/ 604 w 1021"/>
                <a:gd name="T27" fmla="*/ 79 h 79"/>
                <a:gd name="T28" fmla="*/ 571 w 1021"/>
                <a:gd name="T29" fmla="*/ 79 h 79"/>
                <a:gd name="T30" fmla="*/ 540 w 1021"/>
                <a:gd name="T31" fmla="*/ 79 h 79"/>
                <a:gd name="T32" fmla="*/ 507 w 1021"/>
                <a:gd name="T33" fmla="*/ 79 h 79"/>
                <a:gd name="T34" fmla="*/ 474 w 1021"/>
                <a:gd name="T35" fmla="*/ 77 h 79"/>
                <a:gd name="T36" fmla="*/ 443 w 1021"/>
                <a:gd name="T37" fmla="*/ 76 h 79"/>
                <a:gd name="T38" fmla="*/ 410 w 1021"/>
                <a:gd name="T39" fmla="*/ 73 h 79"/>
                <a:gd name="T40" fmla="*/ 379 w 1021"/>
                <a:gd name="T41" fmla="*/ 70 h 79"/>
                <a:gd name="T42" fmla="*/ 346 w 1021"/>
                <a:gd name="T43" fmla="*/ 67 h 79"/>
                <a:gd name="T44" fmla="*/ 313 w 1021"/>
                <a:gd name="T45" fmla="*/ 64 h 79"/>
                <a:gd name="T46" fmla="*/ 282 w 1021"/>
                <a:gd name="T47" fmla="*/ 60 h 79"/>
                <a:gd name="T48" fmla="*/ 251 w 1021"/>
                <a:gd name="T49" fmla="*/ 54 h 79"/>
                <a:gd name="T50" fmla="*/ 218 w 1021"/>
                <a:gd name="T51" fmla="*/ 50 h 79"/>
                <a:gd name="T52" fmla="*/ 186 w 1021"/>
                <a:gd name="T53" fmla="*/ 44 h 79"/>
                <a:gd name="T54" fmla="*/ 155 w 1021"/>
                <a:gd name="T55" fmla="*/ 37 h 79"/>
                <a:gd name="T56" fmla="*/ 124 w 1021"/>
                <a:gd name="T57" fmla="*/ 31 h 79"/>
                <a:gd name="T58" fmla="*/ 91 w 1021"/>
                <a:gd name="T59" fmla="*/ 24 h 79"/>
                <a:gd name="T60" fmla="*/ 60 w 1021"/>
                <a:gd name="T61" fmla="*/ 16 h 79"/>
                <a:gd name="T62" fmla="*/ 31 w 1021"/>
                <a:gd name="T63" fmla="*/ 9 h 79"/>
                <a:gd name="T64" fmla="*/ 0 w 1021"/>
                <a:gd name="T6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21" h="79">
                  <a:moveTo>
                    <a:pt x="1021" y="29"/>
                  </a:moveTo>
                  <a:lnTo>
                    <a:pt x="990" y="36"/>
                  </a:lnTo>
                  <a:lnTo>
                    <a:pt x="957" y="41"/>
                  </a:lnTo>
                  <a:lnTo>
                    <a:pt x="926" y="47"/>
                  </a:lnTo>
                  <a:lnTo>
                    <a:pt x="895" y="53"/>
                  </a:lnTo>
                  <a:lnTo>
                    <a:pt x="862" y="59"/>
                  </a:lnTo>
                  <a:lnTo>
                    <a:pt x="831" y="63"/>
                  </a:lnTo>
                  <a:lnTo>
                    <a:pt x="798" y="66"/>
                  </a:lnTo>
                  <a:lnTo>
                    <a:pt x="765" y="70"/>
                  </a:lnTo>
                  <a:lnTo>
                    <a:pt x="734" y="73"/>
                  </a:lnTo>
                  <a:lnTo>
                    <a:pt x="701" y="74"/>
                  </a:lnTo>
                  <a:lnTo>
                    <a:pt x="670" y="77"/>
                  </a:lnTo>
                  <a:lnTo>
                    <a:pt x="637" y="79"/>
                  </a:lnTo>
                  <a:lnTo>
                    <a:pt x="604" y="79"/>
                  </a:lnTo>
                  <a:lnTo>
                    <a:pt x="571" y="79"/>
                  </a:lnTo>
                  <a:lnTo>
                    <a:pt x="540" y="79"/>
                  </a:lnTo>
                  <a:lnTo>
                    <a:pt x="507" y="79"/>
                  </a:lnTo>
                  <a:lnTo>
                    <a:pt x="474" y="77"/>
                  </a:lnTo>
                  <a:lnTo>
                    <a:pt x="443" y="76"/>
                  </a:lnTo>
                  <a:lnTo>
                    <a:pt x="410" y="73"/>
                  </a:lnTo>
                  <a:lnTo>
                    <a:pt x="379" y="70"/>
                  </a:lnTo>
                  <a:lnTo>
                    <a:pt x="346" y="67"/>
                  </a:lnTo>
                  <a:lnTo>
                    <a:pt x="313" y="64"/>
                  </a:lnTo>
                  <a:lnTo>
                    <a:pt x="282" y="60"/>
                  </a:lnTo>
                  <a:lnTo>
                    <a:pt x="251" y="54"/>
                  </a:lnTo>
                  <a:lnTo>
                    <a:pt x="218" y="50"/>
                  </a:lnTo>
                  <a:lnTo>
                    <a:pt x="186" y="44"/>
                  </a:lnTo>
                  <a:lnTo>
                    <a:pt x="155" y="37"/>
                  </a:lnTo>
                  <a:lnTo>
                    <a:pt x="124" y="31"/>
                  </a:lnTo>
                  <a:lnTo>
                    <a:pt x="91" y="24"/>
                  </a:lnTo>
                  <a:lnTo>
                    <a:pt x="60" y="16"/>
                  </a:lnTo>
                  <a:lnTo>
                    <a:pt x="31" y="9"/>
                  </a:lnTo>
                  <a:lnTo>
                    <a:pt x="0" y="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3" name="Freeform 83"/>
            <p:cNvSpPr>
              <a:spLocks/>
            </p:cNvSpPr>
            <p:nvPr/>
          </p:nvSpPr>
          <p:spPr bwMode="auto">
            <a:xfrm>
              <a:off x="5289" y="1166"/>
              <a:ext cx="68" cy="77"/>
            </a:xfrm>
            <a:custGeom>
              <a:avLst/>
              <a:gdLst>
                <a:gd name="T0" fmla="*/ 136 w 136"/>
                <a:gd name="T1" fmla="*/ 13 h 85"/>
                <a:gd name="T2" fmla="*/ 41 w 136"/>
                <a:gd name="T3" fmla="*/ 85 h 85"/>
                <a:gd name="T4" fmla="*/ 41 w 136"/>
                <a:gd name="T5" fmla="*/ 72 h 85"/>
                <a:gd name="T6" fmla="*/ 41 w 136"/>
                <a:gd name="T7" fmla="*/ 60 h 85"/>
                <a:gd name="T8" fmla="*/ 39 w 136"/>
                <a:gd name="T9" fmla="*/ 49 h 85"/>
                <a:gd name="T10" fmla="*/ 33 w 136"/>
                <a:gd name="T11" fmla="*/ 39 h 85"/>
                <a:gd name="T12" fmla="*/ 27 w 136"/>
                <a:gd name="T13" fmla="*/ 28 h 85"/>
                <a:gd name="T14" fmla="*/ 21 w 136"/>
                <a:gd name="T15" fmla="*/ 18 h 85"/>
                <a:gd name="T16" fmla="*/ 12 w 136"/>
                <a:gd name="T17" fmla="*/ 9 h 85"/>
                <a:gd name="T18" fmla="*/ 0 w 136"/>
                <a:gd name="T19" fmla="*/ 0 h 85"/>
                <a:gd name="T20" fmla="*/ 0 w 136"/>
                <a:gd name="T21" fmla="*/ 0 h 85"/>
                <a:gd name="T22" fmla="*/ 136 w 136"/>
                <a:gd name="T23" fmla="*/ 13 h 85"/>
                <a:gd name="T24" fmla="*/ 136 w 136"/>
                <a:gd name="T25"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85">
                  <a:moveTo>
                    <a:pt x="136" y="13"/>
                  </a:moveTo>
                  <a:lnTo>
                    <a:pt x="41" y="85"/>
                  </a:lnTo>
                  <a:lnTo>
                    <a:pt x="41" y="72"/>
                  </a:lnTo>
                  <a:lnTo>
                    <a:pt x="41" y="60"/>
                  </a:lnTo>
                  <a:lnTo>
                    <a:pt x="39" y="49"/>
                  </a:lnTo>
                  <a:lnTo>
                    <a:pt x="33" y="39"/>
                  </a:lnTo>
                  <a:lnTo>
                    <a:pt x="27" y="28"/>
                  </a:lnTo>
                  <a:lnTo>
                    <a:pt x="21" y="18"/>
                  </a:lnTo>
                  <a:lnTo>
                    <a:pt x="12" y="9"/>
                  </a:lnTo>
                  <a:lnTo>
                    <a:pt x="0" y="0"/>
                  </a:lnTo>
                  <a:lnTo>
                    <a:pt x="0" y="0"/>
                  </a:lnTo>
                  <a:lnTo>
                    <a:pt x="136" y="13"/>
                  </a:lnTo>
                  <a:lnTo>
                    <a:pt x="13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4" name="Freeform 84"/>
            <p:cNvSpPr>
              <a:spLocks/>
            </p:cNvSpPr>
            <p:nvPr/>
          </p:nvSpPr>
          <p:spPr bwMode="auto">
            <a:xfrm>
              <a:off x="4847" y="1053"/>
              <a:ext cx="506" cy="52"/>
            </a:xfrm>
            <a:custGeom>
              <a:avLst/>
              <a:gdLst>
                <a:gd name="T0" fmla="*/ 1012 w 1012"/>
                <a:gd name="T1" fmla="*/ 58 h 58"/>
                <a:gd name="T2" fmla="*/ 981 w 1012"/>
                <a:gd name="T3" fmla="*/ 51 h 58"/>
                <a:gd name="T4" fmla="*/ 950 w 1012"/>
                <a:gd name="T5" fmla="*/ 45 h 58"/>
                <a:gd name="T6" fmla="*/ 919 w 1012"/>
                <a:gd name="T7" fmla="*/ 40 h 58"/>
                <a:gd name="T8" fmla="*/ 888 w 1012"/>
                <a:gd name="T9" fmla="*/ 36 h 58"/>
                <a:gd name="T10" fmla="*/ 857 w 1012"/>
                <a:gd name="T11" fmla="*/ 30 h 58"/>
                <a:gd name="T12" fmla="*/ 826 w 1012"/>
                <a:gd name="T13" fmla="*/ 26 h 58"/>
                <a:gd name="T14" fmla="*/ 795 w 1012"/>
                <a:gd name="T15" fmla="*/ 21 h 58"/>
                <a:gd name="T16" fmla="*/ 762 w 1012"/>
                <a:gd name="T17" fmla="*/ 18 h 58"/>
                <a:gd name="T18" fmla="*/ 730 w 1012"/>
                <a:gd name="T19" fmla="*/ 14 h 58"/>
                <a:gd name="T20" fmla="*/ 699 w 1012"/>
                <a:gd name="T21" fmla="*/ 11 h 58"/>
                <a:gd name="T22" fmla="*/ 666 w 1012"/>
                <a:gd name="T23" fmla="*/ 8 h 58"/>
                <a:gd name="T24" fmla="*/ 635 w 1012"/>
                <a:gd name="T25" fmla="*/ 7 h 58"/>
                <a:gd name="T26" fmla="*/ 604 w 1012"/>
                <a:gd name="T27" fmla="*/ 4 h 58"/>
                <a:gd name="T28" fmla="*/ 571 w 1012"/>
                <a:gd name="T29" fmla="*/ 3 h 58"/>
                <a:gd name="T30" fmla="*/ 540 w 1012"/>
                <a:gd name="T31" fmla="*/ 1 h 58"/>
                <a:gd name="T32" fmla="*/ 507 w 1012"/>
                <a:gd name="T33" fmla="*/ 1 h 58"/>
                <a:gd name="T34" fmla="*/ 476 w 1012"/>
                <a:gd name="T35" fmla="*/ 0 h 58"/>
                <a:gd name="T36" fmla="*/ 445 w 1012"/>
                <a:gd name="T37" fmla="*/ 0 h 58"/>
                <a:gd name="T38" fmla="*/ 412 w 1012"/>
                <a:gd name="T39" fmla="*/ 0 h 58"/>
                <a:gd name="T40" fmla="*/ 381 w 1012"/>
                <a:gd name="T41" fmla="*/ 1 h 58"/>
                <a:gd name="T42" fmla="*/ 348 w 1012"/>
                <a:gd name="T43" fmla="*/ 1 h 58"/>
                <a:gd name="T44" fmla="*/ 317 w 1012"/>
                <a:gd name="T45" fmla="*/ 3 h 58"/>
                <a:gd name="T46" fmla="*/ 284 w 1012"/>
                <a:gd name="T47" fmla="*/ 6 h 58"/>
                <a:gd name="T48" fmla="*/ 253 w 1012"/>
                <a:gd name="T49" fmla="*/ 7 h 58"/>
                <a:gd name="T50" fmla="*/ 222 w 1012"/>
                <a:gd name="T51" fmla="*/ 10 h 58"/>
                <a:gd name="T52" fmla="*/ 189 w 1012"/>
                <a:gd name="T53" fmla="*/ 13 h 58"/>
                <a:gd name="T54" fmla="*/ 158 w 1012"/>
                <a:gd name="T55" fmla="*/ 16 h 58"/>
                <a:gd name="T56" fmla="*/ 127 w 1012"/>
                <a:gd name="T57" fmla="*/ 18 h 58"/>
                <a:gd name="T58" fmla="*/ 94 w 1012"/>
                <a:gd name="T59" fmla="*/ 23 h 58"/>
                <a:gd name="T60" fmla="*/ 63 w 1012"/>
                <a:gd name="T61" fmla="*/ 27 h 58"/>
                <a:gd name="T62" fmla="*/ 31 w 1012"/>
                <a:gd name="T63" fmla="*/ 31 h 58"/>
                <a:gd name="T64" fmla="*/ 0 w 1012"/>
                <a:gd name="T65"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2" h="58">
                  <a:moveTo>
                    <a:pt x="1012" y="58"/>
                  </a:moveTo>
                  <a:lnTo>
                    <a:pt x="981" y="51"/>
                  </a:lnTo>
                  <a:lnTo>
                    <a:pt x="950" y="45"/>
                  </a:lnTo>
                  <a:lnTo>
                    <a:pt x="919" y="40"/>
                  </a:lnTo>
                  <a:lnTo>
                    <a:pt x="888" y="36"/>
                  </a:lnTo>
                  <a:lnTo>
                    <a:pt x="857" y="30"/>
                  </a:lnTo>
                  <a:lnTo>
                    <a:pt x="826" y="26"/>
                  </a:lnTo>
                  <a:lnTo>
                    <a:pt x="795" y="21"/>
                  </a:lnTo>
                  <a:lnTo>
                    <a:pt x="762" y="18"/>
                  </a:lnTo>
                  <a:lnTo>
                    <a:pt x="730" y="14"/>
                  </a:lnTo>
                  <a:lnTo>
                    <a:pt x="699" y="11"/>
                  </a:lnTo>
                  <a:lnTo>
                    <a:pt x="666" y="8"/>
                  </a:lnTo>
                  <a:lnTo>
                    <a:pt x="635" y="7"/>
                  </a:lnTo>
                  <a:lnTo>
                    <a:pt x="604" y="4"/>
                  </a:lnTo>
                  <a:lnTo>
                    <a:pt x="571" y="3"/>
                  </a:lnTo>
                  <a:lnTo>
                    <a:pt x="540" y="1"/>
                  </a:lnTo>
                  <a:lnTo>
                    <a:pt x="507" y="1"/>
                  </a:lnTo>
                  <a:lnTo>
                    <a:pt x="476" y="0"/>
                  </a:lnTo>
                  <a:lnTo>
                    <a:pt x="445" y="0"/>
                  </a:lnTo>
                  <a:lnTo>
                    <a:pt x="412" y="0"/>
                  </a:lnTo>
                  <a:lnTo>
                    <a:pt x="381" y="1"/>
                  </a:lnTo>
                  <a:lnTo>
                    <a:pt x="348" y="1"/>
                  </a:lnTo>
                  <a:lnTo>
                    <a:pt x="317" y="3"/>
                  </a:lnTo>
                  <a:lnTo>
                    <a:pt x="284" y="6"/>
                  </a:lnTo>
                  <a:lnTo>
                    <a:pt x="253" y="7"/>
                  </a:lnTo>
                  <a:lnTo>
                    <a:pt x="222" y="10"/>
                  </a:lnTo>
                  <a:lnTo>
                    <a:pt x="189" y="13"/>
                  </a:lnTo>
                  <a:lnTo>
                    <a:pt x="158" y="16"/>
                  </a:lnTo>
                  <a:lnTo>
                    <a:pt x="127" y="18"/>
                  </a:lnTo>
                  <a:lnTo>
                    <a:pt x="94" y="23"/>
                  </a:lnTo>
                  <a:lnTo>
                    <a:pt x="63" y="27"/>
                  </a:lnTo>
                  <a:lnTo>
                    <a:pt x="31" y="31"/>
                  </a:lnTo>
                  <a:lnTo>
                    <a:pt x="0" y="3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5" name="Freeform 85"/>
            <p:cNvSpPr>
              <a:spLocks/>
            </p:cNvSpPr>
            <p:nvPr/>
          </p:nvSpPr>
          <p:spPr bwMode="auto">
            <a:xfrm>
              <a:off x="4803" y="1042"/>
              <a:ext cx="66" cy="78"/>
            </a:xfrm>
            <a:custGeom>
              <a:avLst/>
              <a:gdLst>
                <a:gd name="T0" fmla="*/ 0 w 132"/>
                <a:gd name="T1" fmla="*/ 65 h 86"/>
                <a:gd name="T2" fmla="*/ 103 w 132"/>
                <a:gd name="T3" fmla="*/ 0 h 86"/>
                <a:gd name="T4" fmla="*/ 101 w 132"/>
                <a:gd name="T5" fmla="*/ 12 h 86"/>
                <a:gd name="T6" fmla="*/ 99 w 132"/>
                <a:gd name="T7" fmla="*/ 23 h 86"/>
                <a:gd name="T8" fmla="*/ 101 w 132"/>
                <a:gd name="T9" fmla="*/ 35 h 86"/>
                <a:gd name="T10" fmla="*/ 103 w 132"/>
                <a:gd name="T11" fmla="*/ 46 h 86"/>
                <a:gd name="T12" fmla="*/ 109 w 132"/>
                <a:gd name="T13" fmla="*/ 56 h 86"/>
                <a:gd name="T14" fmla="*/ 115 w 132"/>
                <a:gd name="T15" fmla="*/ 67 h 86"/>
                <a:gd name="T16" fmla="*/ 122 w 132"/>
                <a:gd name="T17" fmla="*/ 77 h 86"/>
                <a:gd name="T18" fmla="*/ 132 w 132"/>
                <a:gd name="T19" fmla="*/ 86 h 86"/>
                <a:gd name="T20" fmla="*/ 132 w 132"/>
                <a:gd name="T21" fmla="*/ 86 h 86"/>
                <a:gd name="T22" fmla="*/ 0 w 132"/>
                <a:gd name="T23" fmla="*/ 65 h 86"/>
                <a:gd name="T24" fmla="*/ 0 w 132"/>
                <a:gd name="T25" fmla="*/ 6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86">
                  <a:moveTo>
                    <a:pt x="0" y="65"/>
                  </a:moveTo>
                  <a:lnTo>
                    <a:pt x="103" y="0"/>
                  </a:lnTo>
                  <a:lnTo>
                    <a:pt x="101" y="12"/>
                  </a:lnTo>
                  <a:lnTo>
                    <a:pt x="99" y="23"/>
                  </a:lnTo>
                  <a:lnTo>
                    <a:pt x="101" y="35"/>
                  </a:lnTo>
                  <a:lnTo>
                    <a:pt x="103" y="46"/>
                  </a:lnTo>
                  <a:lnTo>
                    <a:pt x="109" y="56"/>
                  </a:lnTo>
                  <a:lnTo>
                    <a:pt x="115" y="67"/>
                  </a:lnTo>
                  <a:lnTo>
                    <a:pt x="122" y="77"/>
                  </a:lnTo>
                  <a:lnTo>
                    <a:pt x="132" y="86"/>
                  </a:lnTo>
                  <a:lnTo>
                    <a:pt x="132" y="86"/>
                  </a:lnTo>
                  <a:lnTo>
                    <a:pt x="0" y="65"/>
                  </a:lnTo>
                  <a:lnTo>
                    <a:pt x="0"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6" name="Freeform 86"/>
            <p:cNvSpPr>
              <a:spLocks/>
            </p:cNvSpPr>
            <p:nvPr/>
          </p:nvSpPr>
          <p:spPr bwMode="auto">
            <a:xfrm>
              <a:off x="4846" y="101"/>
              <a:ext cx="509" cy="73"/>
            </a:xfrm>
            <a:custGeom>
              <a:avLst/>
              <a:gdLst>
                <a:gd name="T0" fmla="*/ 1018 w 1018"/>
                <a:gd name="T1" fmla="*/ 80 h 80"/>
                <a:gd name="T2" fmla="*/ 987 w 1018"/>
                <a:gd name="T3" fmla="*/ 71 h 80"/>
                <a:gd name="T4" fmla="*/ 956 w 1018"/>
                <a:gd name="T5" fmla="*/ 62 h 80"/>
                <a:gd name="T6" fmla="*/ 925 w 1018"/>
                <a:gd name="T7" fmla="*/ 54 h 80"/>
                <a:gd name="T8" fmla="*/ 894 w 1018"/>
                <a:gd name="T9" fmla="*/ 47 h 80"/>
                <a:gd name="T10" fmla="*/ 863 w 1018"/>
                <a:gd name="T11" fmla="*/ 41 h 80"/>
                <a:gd name="T12" fmla="*/ 831 w 1018"/>
                <a:gd name="T13" fmla="*/ 34 h 80"/>
                <a:gd name="T14" fmla="*/ 800 w 1018"/>
                <a:gd name="T15" fmla="*/ 28 h 80"/>
                <a:gd name="T16" fmla="*/ 769 w 1018"/>
                <a:gd name="T17" fmla="*/ 24 h 80"/>
                <a:gd name="T18" fmla="*/ 736 w 1018"/>
                <a:gd name="T19" fmla="*/ 18 h 80"/>
                <a:gd name="T20" fmla="*/ 705 w 1018"/>
                <a:gd name="T21" fmla="*/ 15 h 80"/>
                <a:gd name="T22" fmla="*/ 672 w 1018"/>
                <a:gd name="T23" fmla="*/ 11 h 80"/>
                <a:gd name="T24" fmla="*/ 641 w 1018"/>
                <a:gd name="T25" fmla="*/ 8 h 80"/>
                <a:gd name="T26" fmla="*/ 608 w 1018"/>
                <a:gd name="T27" fmla="*/ 5 h 80"/>
                <a:gd name="T28" fmla="*/ 577 w 1018"/>
                <a:gd name="T29" fmla="*/ 4 h 80"/>
                <a:gd name="T30" fmla="*/ 544 w 1018"/>
                <a:gd name="T31" fmla="*/ 1 h 80"/>
                <a:gd name="T32" fmla="*/ 511 w 1018"/>
                <a:gd name="T33" fmla="*/ 1 h 80"/>
                <a:gd name="T34" fmla="*/ 480 w 1018"/>
                <a:gd name="T35" fmla="*/ 0 h 80"/>
                <a:gd name="T36" fmla="*/ 447 w 1018"/>
                <a:gd name="T37" fmla="*/ 0 h 80"/>
                <a:gd name="T38" fmla="*/ 414 w 1018"/>
                <a:gd name="T39" fmla="*/ 1 h 80"/>
                <a:gd name="T40" fmla="*/ 383 w 1018"/>
                <a:gd name="T41" fmla="*/ 1 h 80"/>
                <a:gd name="T42" fmla="*/ 350 w 1018"/>
                <a:gd name="T43" fmla="*/ 3 h 80"/>
                <a:gd name="T44" fmla="*/ 317 w 1018"/>
                <a:gd name="T45" fmla="*/ 5 h 80"/>
                <a:gd name="T46" fmla="*/ 286 w 1018"/>
                <a:gd name="T47" fmla="*/ 7 h 80"/>
                <a:gd name="T48" fmla="*/ 253 w 1018"/>
                <a:gd name="T49" fmla="*/ 11 h 80"/>
                <a:gd name="T50" fmla="*/ 222 w 1018"/>
                <a:gd name="T51" fmla="*/ 14 h 80"/>
                <a:gd name="T52" fmla="*/ 189 w 1018"/>
                <a:gd name="T53" fmla="*/ 18 h 80"/>
                <a:gd name="T54" fmla="*/ 158 w 1018"/>
                <a:gd name="T55" fmla="*/ 23 h 80"/>
                <a:gd name="T56" fmla="*/ 125 w 1018"/>
                <a:gd name="T57" fmla="*/ 28 h 80"/>
                <a:gd name="T58" fmla="*/ 94 w 1018"/>
                <a:gd name="T59" fmla="*/ 34 h 80"/>
                <a:gd name="T60" fmla="*/ 63 w 1018"/>
                <a:gd name="T61" fmla="*/ 40 h 80"/>
                <a:gd name="T62" fmla="*/ 32 w 1018"/>
                <a:gd name="T63" fmla="*/ 47 h 80"/>
                <a:gd name="T64" fmla="*/ 0 w 1018"/>
                <a:gd name="T65" fmla="*/ 5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8" h="80">
                  <a:moveTo>
                    <a:pt x="1018" y="80"/>
                  </a:moveTo>
                  <a:lnTo>
                    <a:pt x="987" y="71"/>
                  </a:lnTo>
                  <a:lnTo>
                    <a:pt x="956" y="62"/>
                  </a:lnTo>
                  <a:lnTo>
                    <a:pt x="925" y="54"/>
                  </a:lnTo>
                  <a:lnTo>
                    <a:pt x="894" y="47"/>
                  </a:lnTo>
                  <a:lnTo>
                    <a:pt x="863" y="41"/>
                  </a:lnTo>
                  <a:lnTo>
                    <a:pt x="831" y="34"/>
                  </a:lnTo>
                  <a:lnTo>
                    <a:pt x="800" y="28"/>
                  </a:lnTo>
                  <a:lnTo>
                    <a:pt x="769" y="24"/>
                  </a:lnTo>
                  <a:lnTo>
                    <a:pt x="736" y="18"/>
                  </a:lnTo>
                  <a:lnTo>
                    <a:pt x="705" y="15"/>
                  </a:lnTo>
                  <a:lnTo>
                    <a:pt x="672" y="11"/>
                  </a:lnTo>
                  <a:lnTo>
                    <a:pt x="641" y="8"/>
                  </a:lnTo>
                  <a:lnTo>
                    <a:pt x="608" y="5"/>
                  </a:lnTo>
                  <a:lnTo>
                    <a:pt x="577" y="4"/>
                  </a:lnTo>
                  <a:lnTo>
                    <a:pt x="544" y="1"/>
                  </a:lnTo>
                  <a:lnTo>
                    <a:pt x="511" y="1"/>
                  </a:lnTo>
                  <a:lnTo>
                    <a:pt x="480" y="0"/>
                  </a:lnTo>
                  <a:lnTo>
                    <a:pt x="447" y="0"/>
                  </a:lnTo>
                  <a:lnTo>
                    <a:pt x="414" y="1"/>
                  </a:lnTo>
                  <a:lnTo>
                    <a:pt x="383" y="1"/>
                  </a:lnTo>
                  <a:lnTo>
                    <a:pt x="350" y="3"/>
                  </a:lnTo>
                  <a:lnTo>
                    <a:pt x="317" y="5"/>
                  </a:lnTo>
                  <a:lnTo>
                    <a:pt x="286" y="7"/>
                  </a:lnTo>
                  <a:lnTo>
                    <a:pt x="253" y="11"/>
                  </a:lnTo>
                  <a:lnTo>
                    <a:pt x="222" y="14"/>
                  </a:lnTo>
                  <a:lnTo>
                    <a:pt x="189" y="18"/>
                  </a:lnTo>
                  <a:lnTo>
                    <a:pt x="158" y="23"/>
                  </a:lnTo>
                  <a:lnTo>
                    <a:pt x="125" y="28"/>
                  </a:lnTo>
                  <a:lnTo>
                    <a:pt x="94" y="34"/>
                  </a:lnTo>
                  <a:lnTo>
                    <a:pt x="63" y="40"/>
                  </a:lnTo>
                  <a:lnTo>
                    <a:pt x="32" y="47"/>
                  </a:lnTo>
                  <a:lnTo>
                    <a:pt x="0" y="54"/>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7" name="Freeform 87"/>
            <p:cNvSpPr>
              <a:spLocks/>
            </p:cNvSpPr>
            <p:nvPr/>
          </p:nvSpPr>
          <p:spPr bwMode="auto">
            <a:xfrm>
              <a:off x="4803" y="105"/>
              <a:ext cx="67" cy="76"/>
            </a:xfrm>
            <a:custGeom>
              <a:avLst/>
              <a:gdLst>
                <a:gd name="T0" fmla="*/ 0 w 134"/>
                <a:gd name="T1" fmla="*/ 73 h 84"/>
                <a:gd name="T2" fmla="*/ 93 w 134"/>
                <a:gd name="T3" fmla="*/ 0 h 84"/>
                <a:gd name="T4" fmla="*/ 93 w 134"/>
                <a:gd name="T5" fmla="*/ 6 h 84"/>
                <a:gd name="T6" fmla="*/ 93 w 134"/>
                <a:gd name="T7" fmla="*/ 11 h 84"/>
                <a:gd name="T8" fmla="*/ 93 w 134"/>
                <a:gd name="T9" fmla="*/ 24 h 84"/>
                <a:gd name="T10" fmla="*/ 97 w 134"/>
                <a:gd name="T11" fmla="*/ 36 h 84"/>
                <a:gd name="T12" fmla="*/ 101 w 134"/>
                <a:gd name="T13" fmla="*/ 46 h 84"/>
                <a:gd name="T14" fmla="*/ 107 w 134"/>
                <a:gd name="T15" fmla="*/ 57 h 84"/>
                <a:gd name="T16" fmla="*/ 115 w 134"/>
                <a:gd name="T17" fmla="*/ 67 h 84"/>
                <a:gd name="T18" fmla="*/ 124 w 134"/>
                <a:gd name="T19" fmla="*/ 76 h 84"/>
                <a:gd name="T20" fmla="*/ 134 w 134"/>
                <a:gd name="T21" fmla="*/ 84 h 84"/>
                <a:gd name="T22" fmla="*/ 134 w 134"/>
                <a:gd name="T23" fmla="*/ 84 h 84"/>
                <a:gd name="T24" fmla="*/ 0 w 134"/>
                <a:gd name="T25" fmla="*/ 73 h 84"/>
                <a:gd name="T26" fmla="*/ 0 w 134"/>
                <a:gd name="T27"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84">
                  <a:moveTo>
                    <a:pt x="0" y="73"/>
                  </a:moveTo>
                  <a:lnTo>
                    <a:pt x="93" y="0"/>
                  </a:lnTo>
                  <a:lnTo>
                    <a:pt x="93" y="6"/>
                  </a:lnTo>
                  <a:lnTo>
                    <a:pt x="93" y="11"/>
                  </a:lnTo>
                  <a:lnTo>
                    <a:pt x="93" y="24"/>
                  </a:lnTo>
                  <a:lnTo>
                    <a:pt x="97" y="36"/>
                  </a:lnTo>
                  <a:lnTo>
                    <a:pt x="101" y="46"/>
                  </a:lnTo>
                  <a:lnTo>
                    <a:pt x="107" y="57"/>
                  </a:lnTo>
                  <a:lnTo>
                    <a:pt x="115" y="67"/>
                  </a:lnTo>
                  <a:lnTo>
                    <a:pt x="124" y="76"/>
                  </a:lnTo>
                  <a:lnTo>
                    <a:pt x="134" y="84"/>
                  </a:lnTo>
                  <a:lnTo>
                    <a:pt x="134" y="84"/>
                  </a:lnTo>
                  <a:lnTo>
                    <a:pt x="0" y="73"/>
                  </a:lnTo>
                  <a:lnTo>
                    <a:pt x="0"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8" name="Freeform 88"/>
            <p:cNvSpPr>
              <a:spLocks/>
            </p:cNvSpPr>
            <p:nvPr/>
          </p:nvSpPr>
          <p:spPr bwMode="auto">
            <a:xfrm>
              <a:off x="4802" y="242"/>
              <a:ext cx="508" cy="45"/>
            </a:xfrm>
            <a:custGeom>
              <a:avLst/>
              <a:gdLst>
                <a:gd name="T0" fmla="*/ 1018 w 1018"/>
                <a:gd name="T1" fmla="*/ 20 h 50"/>
                <a:gd name="T2" fmla="*/ 954 w 1018"/>
                <a:gd name="T3" fmla="*/ 27 h 50"/>
                <a:gd name="T4" fmla="*/ 889 w 1018"/>
                <a:gd name="T5" fmla="*/ 34 h 50"/>
                <a:gd name="T6" fmla="*/ 827 w 1018"/>
                <a:gd name="T7" fmla="*/ 40 h 50"/>
                <a:gd name="T8" fmla="*/ 763 w 1018"/>
                <a:gd name="T9" fmla="*/ 44 h 50"/>
                <a:gd name="T10" fmla="*/ 699 w 1018"/>
                <a:gd name="T11" fmla="*/ 49 h 50"/>
                <a:gd name="T12" fmla="*/ 635 w 1018"/>
                <a:gd name="T13" fmla="*/ 50 h 50"/>
                <a:gd name="T14" fmla="*/ 571 w 1018"/>
                <a:gd name="T15" fmla="*/ 50 h 50"/>
                <a:gd name="T16" fmla="*/ 507 w 1018"/>
                <a:gd name="T17" fmla="*/ 50 h 50"/>
                <a:gd name="T18" fmla="*/ 443 w 1018"/>
                <a:gd name="T19" fmla="*/ 49 h 50"/>
                <a:gd name="T20" fmla="*/ 381 w 1018"/>
                <a:gd name="T21" fmla="*/ 44 h 50"/>
                <a:gd name="T22" fmla="*/ 317 w 1018"/>
                <a:gd name="T23" fmla="*/ 40 h 50"/>
                <a:gd name="T24" fmla="*/ 253 w 1018"/>
                <a:gd name="T25" fmla="*/ 34 h 50"/>
                <a:gd name="T26" fmla="*/ 188 w 1018"/>
                <a:gd name="T27" fmla="*/ 29 h 50"/>
                <a:gd name="T28" fmla="*/ 126 w 1018"/>
                <a:gd name="T29" fmla="*/ 20 h 50"/>
                <a:gd name="T30" fmla="*/ 64 w 1018"/>
                <a:gd name="T31" fmla="*/ 10 h 50"/>
                <a:gd name="T32" fmla="*/ 0 w 1018"/>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8" h="50">
                  <a:moveTo>
                    <a:pt x="1018" y="20"/>
                  </a:moveTo>
                  <a:lnTo>
                    <a:pt x="954" y="27"/>
                  </a:lnTo>
                  <a:lnTo>
                    <a:pt x="889" y="34"/>
                  </a:lnTo>
                  <a:lnTo>
                    <a:pt x="827" y="40"/>
                  </a:lnTo>
                  <a:lnTo>
                    <a:pt x="763" y="44"/>
                  </a:lnTo>
                  <a:lnTo>
                    <a:pt x="699" y="49"/>
                  </a:lnTo>
                  <a:lnTo>
                    <a:pt x="635" y="50"/>
                  </a:lnTo>
                  <a:lnTo>
                    <a:pt x="571" y="50"/>
                  </a:lnTo>
                  <a:lnTo>
                    <a:pt x="507" y="50"/>
                  </a:lnTo>
                  <a:lnTo>
                    <a:pt x="443" y="49"/>
                  </a:lnTo>
                  <a:lnTo>
                    <a:pt x="381" y="44"/>
                  </a:lnTo>
                  <a:lnTo>
                    <a:pt x="317" y="40"/>
                  </a:lnTo>
                  <a:lnTo>
                    <a:pt x="253" y="34"/>
                  </a:lnTo>
                  <a:lnTo>
                    <a:pt x="188" y="29"/>
                  </a:lnTo>
                  <a:lnTo>
                    <a:pt x="126" y="20"/>
                  </a:lnTo>
                  <a:lnTo>
                    <a:pt x="64" y="10"/>
                  </a:lnTo>
                  <a:lnTo>
                    <a:pt x="0" y="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9" name="Freeform 89"/>
            <p:cNvSpPr>
              <a:spLocks/>
            </p:cNvSpPr>
            <p:nvPr/>
          </p:nvSpPr>
          <p:spPr bwMode="auto">
            <a:xfrm>
              <a:off x="5290" y="224"/>
              <a:ext cx="65" cy="79"/>
            </a:xfrm>
            <a:custGeom>
              <a:avLst/>
              <a:gdLst>
                <a:gd name="T0" fmla="*/ 130 w 130"/>
                <a:gd name="T1" fmla="*/ 26 h 87"/>
                <a:gd name="T2" fmla="*/ 25 w 130"/>
                <a:gd name="T3" fmla="*/ 87 h 87"/>
                <a:gd name="T4" fmla="*/ 27 w 130"/>
                <a:gd name="T5" fmla="*/ 76 h 87"/>
                <a:gd name="T6" fmla="*/ 29 w 130"/>
                <a:gd name="T7" fmla="*/ 64 h 87"/>
                <a:gd name="T8" fmla="*/ 27 w 130"/>
                <a:gd name="T9" fmla="*/ 53 h 87"/>
                <a:gd name="T10" fmla="*/ 25 w 130"/>
                <a:gd name="T11" fmla="*/ 42 h 87"/>
                <a:gd name="T12" fmla="*/ 21 w 130"/>
                <a:gd name="T13" fmla="*/ 32 h 87"/>
                <a:gd name="T14" fmla="*/ 15 w 130"/>
                <a:gd name="T15" fmla="*/ 20 h 87"/>
                <a:gd name="T16" fmla="*/ 8 w 130"/>
                <a:gd name="T17" fmla="*/ 10 h 87"/>
                <a:gd name="T18" fmla="*/ 0 w 130"/>
                <a:gd name="T19" fmla="*/ 0 h 87"/>
                <a:gd name="T20" fmla="*/ 0 w 130"/>
                <a:gd name="T21" fmla="*/ 0 h 87"/>
                <a:gd name="T22" fmla="*/ 130 w 130"/>
                <a:gd name="T23" fmla="*/ 26 h 87"/>
                <a:gd name="T24" fmla="*/ 130 w 130"/>
                <a:gd name="T25" fmla="*/ 2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87">
                  <a:moveTo>
                    <a:pt x="130" y="26"/>
                  </a:moveTo>
                  <a:lnTo>
                    <a:pt x="25" y="87"/>
                  </a:lnTo>
                  <a:lnTo>
                    <a:pt x="27" y="76"/>
                  </a:lnTo>
                  <a:lnTo>
                    <a:pt x="29" y="64"/>
                  </a:lnTo>
                  <a:lnTo>
                    <a:pt x="27" y="53"/>
                  </a:lnTo>
                  <a:lnTo>
                    <a:pt x="25" y="42"/>
                  </a:lnTo>
                  <a:lnTo>
                    <a:pt x="21" y="32"/>
                  </a:lnTo>
                  <a:lnTo>
                    <a:pt x="15" y="20"/>
                  </a:lnTo>
                  <a:lnTo>
                    <a:pt x="8" y="10"/>
                  </a:lnTo>
                  <a:lnTo>
                    <a:pt x="0" y="0"/>
                  </a:lnTo>
                  <a:lnTo>
                    <a:pt x="0" y="0"/>
                  </a:lnTo>
                  <a:lnTo>
                    <a:pt x="130" y="26"/>
                  </a:lnTo>
                  <a:lnTo>
                    <a:pt x="13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0" name="Freeform 90"/>
            <p:cNvSpPr>
              <a:spLocks/>
            </p:cNvSpPr>
            <p:nvPr/>
          </p:nvSpPr>
          <p:spPr bwMode="auto">
            <a:xfrm>
              <a:off x="5366" y="316"/>
              <a:ext cx="43" cy="659"/>
            </a:xfrm>
            <a:custGeom>
              <a:avLst/>
              <a:gdLst>
                <a:gd name="T0" fmla="*/ 88 w 88"/>
                <a:gd name="T1" fmla="*/ 0 h 727"/>
                <a:gd name="T2" fmla="*/ 78 w 88"/>
                <a:gd name="T3" fmla="*/ 21 h 727"/>
                <a:gd name="T4" fmla="*/ 68 w 88"/>
                <a:gd name="T5" fmla="*/ 44 h 727"/>
                <a:gd name="T6" fmla="*/ 60 w 88"/>
                <a:gd name="T7" fmla="*/ 65 h 727"/>
                <a:gd name="T8" fmla="*/ 53 w 88"/>
                <a:gd name="T9" fmla="*/ 88 h 727"/>
                <a:gd name="T10" fmla="*/ 47 w 88"/>
                <a:gd name="T11" fmla="*/ 111 h 727"/>
                <a:gd name="T12" fmla="*/ 39 w 88"/>
                <a:gd name="T13" fmla="*/ 134 h 727"/>
                <a:gd name="T14" fmla="*/ 33 w 88"/>
                <a:gd name="T15" fmla="*/ 155 h 727"/>
                <a:gd name="T16" fmla="*/ 27 w 88"/>
                <a:gd name="T17" fmla="*/ 178 h 727"/>
                <a:gd name="T18" fmla="*/ 24 w 88"/>
                <a:gd name="T19" fmla="*/ 201 h 727"/>
                <a:gd name="T20" fmla="*/ 18 w 88"/>
                <a:gd name="T21" fmla="*/ 224 h 727"/>
                <a:gd name="T22" fmla="*/ 14 w 88"/>
                <a:gd name="T23" fmla="*/ 246 h 727"/>
                <a:gd name="T24" fmla="*/ 10 w 88"/>
                <a:gd name="T25" fmla="*/ 269 h 727"/>
                <a:gd name="T26" fmla="*/ 8 w 88"/>
                <a:gd name="T27" fmla="*/ 292 h 727"/>
                <a:gd name="T28" fmla="*/ 6 w 88"/>
                <a:gd name="T29" fmla="*/ 315 h 727"/>
                <a:gd name="T30" fmla="*/ 4 w 88"/>
                <a:gd name="T31" fmla="*/ 338 h 727"/>
                <a:gd name="T32" fmla="*/ 2 w 88"/>
                <a:gd name="T33" fmla="*/ 361 h 727"/>
                <a:gd name="T34" fmla="*/ 0 w 88"/>
                <a:gd name="T35" fmla="*/ 385 h 727"/>
                <a:gd name="T36" fmla="*/ 0 w 88"/>
                <a:gd name="T37" fmla="*/ 408 h 727"/>
                <a:gd name="T38" fmla="*/ 0 w 88"/>
                <a:gd name="T39" fmla="*/ 430 h 727"/>
                <a:gd name="T40" fmla="*/ 2 w 88"/>
                <a:gd name="T41" fmla="*/ 453 h 727"/>
                <a:gd name="T42" fmla="*/ 2 w 88"/>
                <a:gd name="T43" fmla="*/ 476 h 727"/>
                <a:gd name="T44" fmla="*/ 4 w 88"/>
                <a:gd name="T45" fmla="*/ 499 h 727"/>
                <a:gd name="T46" fmla="*/ 6 w 88"/>
                <a:gd name="T47" fmla="*/ 522 h 727"/>
                <a:gd name="T48" fmla="*/ 8 w 88"/>
                <a:gd name="T49" fmla="*/ 545 h 727"/>
                <a:gd name="T50" fmla="*/ 12 w 88"/>
                <a:gd name="T51" fmla="*/ 567 h 727"/>
                <a:gd name="T52" fmla="*/ 16 w 88"/>
                <a:gd name="T53" fmla="*/ 590 h 727"/>
                <a:gd name="T54" fmla="*/ 20 w 88"/>
                <a:gd name="T55" fmla="*/ 613 h 727"/>
                <a:gd name="T56" fmla="*/ 24 w 88"/>
                <a:gd name="T57" fmla="*/ 636 h 727"/>
                <a:gd name="T58" fmla="*/ 29 w 88"/>
                <a:gd name="T59" fmla="*/ 659 h 727"/>
                <a:gd name="T60" fmla="*/ 35 w 88"/>
                <a:gd name="T61" fmla="*/ 682 h 727"/>
                <a:gd name="T62" fmla="*/ 41 w 88"/>
                <a:gd name="T63" fmla="*/ 704 h 727"/>
                <a:gd name="T64" fmla="*/ 49 w 88"/>
                <a:gd name="T65" fmla="*/ 727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727">
                  <a:moveTo>
                    <a:pt x="88" y="0"/>
                  </a:moveTo>
                  <a:lnTo>
                    <a:pt x="78" y="21"/>
                  </a:lnTo>
                  <a:lnTo>
                    <a:pt x="68" y="44"/>
                  </a:lnTo>
                  <a:lnTo>
                    <a:pt x="60" y="65"/>
                  </a:lnTo>
                  <a:lnTo>
                    <a:pt x="53" y="88"/>
                  </a:lnTo>
                  <a:lnTo>
                    <a:pt x="47" y="111"/>
                  </a:lnTo>
                  <a:lnTo>
                    <a:pt x="39" y="134"/>
                  </a:lnTo>
                  <a:lnTo>
                    <a:pt x="33" y="155"/>
                  </a:lnTo>
                  <a:lnTo>
                    <a:pt x="27" y="178"/>
                  </a:lnTo>
                  <a:lnTo>
                    <a:pt x="24" y="201"/>
                  </a:lnTo>
                  <a:lnTo>
                    <a:pt x="18" y="224"/>
                  </a:lnTo>
                  <a:lnTo>
                    <a:pt x="14" y="246"/>
                  </a:lnTo>
                  <a:lnTo>
                    <a:pt x="10" y="269"/>
                  </a:lnTo>
                  <a:lnTo>
                    <a:pt x="8" y="292"/>
                  </a:lnTo>
                  <a:lnTo>
                    <a:pt x="6" y="315"/>
                  </a:lnTo>
                  <a:lnTo>
                    <a:pt x="4" y="338"/>
                  </a:lnTo>
                  <a:lnTo>
                    <a:pt x="2" y="361"/>
                  </a:lnTo>
                  <a:lnTo>
                    <a:pt x="0" y="385"/>
                  </a:lnTo>
                  <a:lnTo>
                    <a:pt x="0" y="408"/>
                  </a:lnTo>
                  <a:lnTo>
                    <a:pt x="0" y="430"/>
                  </a:lnTo>
                  <a:lnTo>
                    <a:pt x="2" y="453"/>
                  </a:lnTo>
                  <a:lnTo>
                    <a:pt x="2" y="476"/>
                  </a:lnTo>
                  <a:lnTo>
                    <a:pt x="4" y="499"/>
                  </a:lnTo>
                  <a:lnTo>
                    <a:pt x="6" y="522"/>
                  </a:lnTo>
                  <a:lnTo>
                    <a:pt x="8" y="545"/>
                  </a:lnTo>
                  <a:lnTo>
                    <a:pt x="12" y="567"/>
                  </a:lnTo>
                  <a:lnTo>
                    <a:pt x="16" y="590"/>
                  </a:lnTo>
                  <a:lnTo>
                    <a:pt x="20" y="613"/>
                  </a:lnTo>
                  <a:lnTo>
                    <a:pt x="24" y="636"/>
                  </a:lnTo>
                  <a:lnTo>
                    <a:pt x="29" y="659"/>
                  </a:lnTo>
                  <a:lnTo>
                    <a:pt x="35" y="682"/>
                  </a:lnTo>
                  <a:lnTo>
                    <a:pt x="41" y="704"/>
                  </a:lnTo>
                  <a:lnTo>
                    <a:pt x="49" y="72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1" name="Freeform 91"/>
            <p:cNvSpPr>
              <a:spLocks/>
            </p:cNvSpPr>
            <p:nvPr/>
          </p:nvSpPr>
          <p:spPr bwMode="auto">
            <a:xfrm>
              <a:off x="5357" y="947"/>
              <a:ext cx="58" cy="88"/>
            </a:xfrm>
            <a:custGeom>
              <a:avLst/>
              <a:gdLst>
                <a:gd name="T0" fmla="*/ 87 w 116"/>
                <a:gd name="T1" fmla="*/ 97 h 97"/>
                <a:gd name="T2" fmla="*/ 116 w 116"/>
                <a:gd name="T3" fmla="*/ 0 h 97"/>
                <a:gd name="T4" fmla="*/ 105 w 116"/>
                <a:gd name="T5" fmla="*/ 6 h 97"/>
                <a:gd name="T6" fmla="*/ 91 w 116"/>
                <a:gd name="T7" fmla="*/ 13 h 97"/>
                <a:gd name="T8" fmla="*/ 76 w 116"/>
                <a:gd name="T9" fmla="*/ 17 h 97"/>
                <a:gd name="T10" fmla="*/ 62 w 116"/>
                <a:gd name="T11" fmla="*/ 20 h 97"/>
                <a:gd name="T12" fmla="*/ 46 w 116"/>
                <a:gd name="T13" fmla="*/ 23 h 97"/>
                <a:gd name="T14" fmla="*/ 31 w 116"/>
                <a:gd name="T15" fmla="*/ 23 h 97"/>
                <a:gd name="T16" fmla="*/ 15 w 116"/>
                <a:gd name="T17" fmla="*/ 23 h 97"/>
                <a:gd name="T18" fmla="*/ 0 w 116"/>
                <a:gd name="T19" fmla="*/ 21 h 97"/>
                <a:gd name="T20" fmla="*/ 0 w 116"/>
                <a:gd name="T21" fmla="*/ 21 h 97"/>
                <a:gd name="T22" fmla="*/ 87 w 116"/>
                <a:gd name="T23" fmla="*/ 97 h 97"/>
                <a:gd name="T24" fmla="*/ 87 w 116"/>
                <a:gd name="T2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97">
                  <a:moveTo>
                    <a:pt x="87" y="97"/>
                  </a:moveTo>
                  <a:lnTo>
                    <a:pt x="116" y="0"/>
                  </a:lnTo>
                  <a:lnTo>
                    <a:pt x="105" y="6"/>
                  </a:lnTo>
                  <a:lnTo>
                    <a:pt x="91" y="13"/>
                  </a:lnTo>
                  <a:lnTo>
                    <a:pt x="76" y="17"/>
                  </a:lnTo>
                  <a:lnTo>
                    <a:pt x="62" y="20"/>
                  </a:lnTo>
                  <a:lnTo>
                    <a:pt x="46" y="23"/>
                  </a:lnTo>
                  <a:lnTo>
                    <a:pt x="31" y="23"/>
                  </a:lnTo>
                  <a:lnTo>
                    <a:pt x="15" y="23"/>
                  </a:lnTo>
                  <a:lnTo>
                    <a:pt x="0" y="21"/>
                  </a:lnTo>
                  <a:lnTo>
                    <a:pt x="0" y="21"/>
                  </a:lnTo>
                  <a:lnTo>
                    <a:pt x="87" y="97"/>
                  </a:lnTo>
                  <a:lnTo>
                    <a:pt x="87"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2" name="Freeform 92"/>
            <p:cNvSpPr>
              <a:spLocks/>
            </p:cNvSpPr>
            <p:nvPr/>
          </p:nvSpPr>
          <p:spPr bwMode="auto">
            <a:xfrm>
              <a:off x="5451" y="372"/>
              <a:ext cx="41" cy="660"/>
            </a:xfrm>
            <a:custGeom>
              <a:avLst/>
              <a:gdLst>
                <a:gd name="T0" fmla="*/ 23 w 82"/>
                <a:gd name="T1" fmla="*/ 0 h 728"/>
                <a:gd name="T2" fmla="*/ 31 w 82"/>
                <a:gd name="T3" fmla="*/ 23 h 728"/>
                <a:gd name="T4" fmla="*/ 39 w 82"/>
                <a:gd name="T5" fmla="*/ 46 h 728"/>
                <a:gd name="T6" fmla="*/ 45 w 82"/>
                <a:gd name="T7" fmla="*/ 67 h 728"/>
                <a:gd name="T8" fmla="*/ 51 w 82"/>
                <a:gd name="T9" fmla="*/ 90 h 728"/>
                <a:gd name="T10" fmla="*/ 56 w 82"/>
                <a:gd name="T11" fmla="*/ 113 h 728"/>
                <a:gd name="T12" fmla="*/ 62 w 82"/>
                <a:gd name="T13" fmla="*/ 136 h 728"/>
                <a:gd name="T14" fmla="*/ 66 w 82"/>
                <a:gd name="T15" fmla="*/ 159 h 728"/>
                <a:gd name="T16" fmla="*/ 70 w 82"/>
                <a:gd name="T17" fmla="*/ 182 h 728"/>
                <a:gd name="T18" fmla="*/ 74 w 82"/>
                <a:gd name="T19" fmla="*/ 204 h 728"/>
                <a:gd name="T20" fmla="*/ 76 w 82"/>
                <a:gd name="T21" fmla="*/ 227 h 728"/>
                <a:gd name="T22" fmla="*/ 78 w 82"/>
                <a:gd name="T23" fmla="*/ 250 h 728"/>
                <a:gd name="T24" fmla="*/ 80 w 82"/>
                <a:gd name="T25" fmla="*/ 273 h 728"/>
                <a:gd name="T26" fmla="*/ 82 w 82"/>
                <a:gd name="T27" fmla="*/ 297 h 728"/>
                <a:gd name="T28" fmla="*/ 82 w 82"/>
                <a:gd name="T29" fmla="*/ 320 h 728"/>
                <a:gd name="T30" fmla="*/ 82 w 82"/>
                <a:gd name="T31" fmla="*/ 343 h 728"/>
                <a:gd name="T32" fmla="*/ 82 w 82"/>
                <a:gd name="T33" fmla="*/ 366 h 728"/>
                <a:gd name="T34" fmla="*/ 80 w 82"/>
                <a:gd name="T35" fmla="*/ 388 h 728"/>
                <a:gd name="T36" fmla="*/ 78 w 82"/>
                <a:gd name="T37" fmla="*/ 411 h 728"/>
                <a:gd name="T38" fmla="*/ 76 w 82"/>
                <a:gd name="T39" fmla="*/ 434 h 728"/>
                <a:gd name="T40" fmla="*/ 74 w 82"/>
                <a:gd name="T41" fmla="*/ 457 h 728"/>
                <a:gd name="T42" fmla="*/ 70 w 82"/>
                <a:gd name="T43" fmla="*/ 480 h 728"/>
                <a:gd name="T44" fmla="*/ 66 w 82"/>
                <a:gd name="T45" fmla="*/ 503 h 728"/>
                <a:gd name="T46" fmla="*/ 62 w 82"/>
                <a:gd name="T47" fmla="*/ 525 h 728"/>
                <a:gd name="T48" fmla="*/ 58 w 82"/>
                <a:gd name="T49" fmla="*/ 548 h 728"/>
                <a:gd name="T50" fmla="*/ 53 w 82"/>
                <a:gd name="T51" fmla="*/ 571 h 728"/>
                <a:gd name="T52" fmla="*/ 47 w 82"/>
                <a:gd name="T53" fmla="*/ 594 h 728"/>
                <a:gd name="T54" fmla="*/ 39 w 82"/>
                <a:gd name="T55" fmla="*/ 617 h 728"/>
                <a:gd name="T56" fmla="*/ 33 w 82"/>
                <a:gd name="T57" fmla="*/ 638 h 728"/>
                <a:gd name="T58" fmla="*/ 25 w 82"/>
                <a:gd name="T59" fmla="*/ 661 h 728"/>
                <a:gd name="T60" fmla="*/ 18 w 82"/>
                <a:gd name="T61" fmla="*/ 684 h 728"/>
                <a:gd name="T62" fmla="*/ 8 w 82"/>
                <a:gd name="T63" fmla="*/ 705 h 728"/>
                <a:gd name="T64" fmla="*/ 0 w 82"/>
                <a:gd name="T65"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 h="728">
                  <a:moveTo>
                    <a:pt x="23" y="0"/>
                  </a:moveTo>
                  <a:lnTo>
                    <a:pt x="31" y="23"/>
                  </a:lnTo>
                  <a:lnTo>
                    <a:pt x="39" y="46"/>
                  </a:lnTo>
                  <a:lnTo>
                    <a:pt x="45" y="67"/>
                  </a:lnTo>
                  <a:lnTo>
                    <a:pt x="51" y="90"/>
                  </a:lnTo>
                  <a:lnTo>
                    <a:pt x="56" y="113"/>
                  </a:lnTo>
                  <a:lnTo>
                    <a:pt x="62" y="136"/>
                  </a:lnTo>
                  <a:lnTo>
                    <a:pt x="66" y="159"/>
                  </a:lnTo>
                  <a:lnTo>
                    <a:pt x="70" y="182"/>
                  </a:lnTo>
                  <a:lnTo>
                    <a:pt x="74" y="204"/>
                  </a:lnTo>
                  <a:lnTo>
                    <a:pt x="76" y="227"/>
                  </a:lnTo>
                  <a:lnTo>
                    <a:pt x="78" y="250"/>
                  </a:lnTo>
                  <a:lnTo>
                    <a:pt x="80" y="273"/>
                  </a:lnTo>
                  <a:lnTo>
                    <a:pt x="82" y="297"/>
                  </a:lnTo>
                  <a:lnTo>
                    <a:pt x="82" y="320"/>
                  </a:lnTo>
                  <a:lnTo>
                    <a:pt x="82" y="343"/>
                  </a:lnTo>
                  <a:lnTo>
                    <a:pt x="82" y="366"/>
                  </a:lnTo>
                  <a:lnTo>
                    <a:pt x="80" y="388"/>
                  </a:lnTo>
                  <a:lnTo>
                    <a:pt x="78" y="411"/>
                  </a:lnTo>
                  <a:lnTo>
                    <a:pt x="76" y="434"/>
                  </a:lnTo>
                  <a:lnTo>
                    <a:pt x="74" y="457"/>
                  </a:lnTo>
                  <a:lnTo>
                    <a:pt x="70" y="480"/>
                  </a:lnTo>
                  <a:lnTo>
                    <a:pt x="66" y="503"/>
                  </a:lnTo>
                  <a:lnTo>
                    <a:pt x="62" y="525"/>
                  </a:lnTo>
                  <a:lnTo>
                    <a:pt x="58" y="548"/>
                  </a:lnTo>
                  <a:lnTo>
                    <a:pt x="53" y="571"/>
                  </a:lnTo>
                  <a:lnTo>
                    <a:pt x="47" y="594"/>
                  </a:lnTo>
                  <a:lnTo>
                    <a:pt x="39" y="617"/>
                  </a:lnTo>
                  <a:lnTo>
                    <a:pt x="33" y="638"/>
                  </a:lnTo>
                  <a:lnTo>
                    <a:pt x="25" y="661"/>
                  </a:lnTo>
                  <a:lnTo>
                    <a:pt x="18" y="684"/>
                  </a:lnTo>
                  <a:lnTo>
                    <a:pt x="8" y="705"/>
                  </a:lnTo>
                  <a:lnTo>
                    <a:pt x="0" y="728"/>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3" name="Freeform 93"/>
            <p:cNvSpPr>
              <a:spLocks/>
            </p:cNvSpPr>
            <p:nvPr/>
          </p:nvSpPr>
          <p:spPr bwMode="auto">
            <a:xfrm>
              <a:off x="5438" y="314"/>
              <a:ext cx="59" cy="88"/>
            </a:xfrm>
            <a:custGeom>
              <a:avLst/>
              <a:gdLst>
                <a:gd name="T0" fmla="*/ 25 w 116"/>
                <a:gd name="T1" fmla="*/ 0 h 97"/>
                <a:gd name="T2" fmla="*/ 116 w 116"/>
                <a:gd name="T3" fmla="*/ 73 h 97"/>
                <a:gd name="T4" fmla="*/ 99 w 116"/>
                <a:gd name="T5" fmla="*/ 71 h 97"/>
                <a:gd name="T6" fmla="*/ 83 w 116"/>
                <a:gd name="T7" fmla="*/ 71 h 97"/>
                <a:gd name="T8" fmla="*/ 68 w 116"/>
                <a:gd name="T9" fmla="*/ 73 h 97"/>
                <a:gd name="T10" fmla="*/ 54 w 116"/>
                <a:gd name="T11" fmla="*/ 74 h 97"/>
                <a:gd name="T12" fmla="*/ 39 w 116"/>
                <a:gd name="T13" fmla="*/ 79 h 97"/>
                <a:gd name="T14" fmla="*/ 25 w 116"/>
                <a:gd name="T15" fmla="*/ 84 h 97"/>
                <a:gd name="T16" fmla="*/ 12 w 116"/>
                <a:gd name="T17" fmla="*/ 90 h 97"/>
                <a:gd name="T18" fmla="*/ 0 w 116"/>
                <a:gd name="T19" fmla="*/ 97 h 97"/>
                <a:gd name="T20" fmla="*/ 0 w 116"/>
                <a:gd name="T21" fmla="*/ 97 h 97"/>
                <a:gd name="T22" fmla="*/ 25 w 116"/>
                <a:gd name="T23" fmla="*/ 0 h 97"/>
                <a:gd name="T24" fmla="*/ 25 w 116"/>
                <a:gd name="T2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97">
                  <a:moveTo>
                    <a:pt x="25" y="0"/>
                  </a:moveTo>
                  <a:lnTo>
                    <a:pt x="116" y="73"/>
                  </a:lnTo>
                  <a:lnTo>
                    <a:pt x="99" y="71"/>
                  </a:lnTo>
                  <a:lnTo>
                    <a:pt x="83" y="71"/>
                  </a:lnTo>
                  <a:lnTo>
                    <a:pt x="68" y="73"/>
                  </a:lnTo>
                  <a:lnTo>
                    <a:pt x="54" y="74"/>
                  </a:lnTo>
                  <a:lnTo>
                    <a:pt x="39" y="79"/>
                  </a:lnTo>
                  <a:lnTo>
                    <a:pt x="25" y="84"/>
                  </a:lnTo>
                  <a:lnTo>
                    <a:pt x="12" y="90"/>
                  </a:lnTo>
                  <a:lnTo>
                    <a:pt x="0" y="97"/>
                  </a:lnTo>
                  <a:lnTo>
                    <a:pt x="0" y="97"/>
                  </a:lnTo>
                  <a:lnTo>
                    <a:pt x="25"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4" name="Freeform 94"/>
            <p:cNvSpPr>
              <a:spLocks/>
            </p:cNvSpPr>
            <p:nvPr/>
          </p:nvSpPr>
          <p:spPr bwMode="auto">
            <a:xfrm>
              <a:off x="4790" y="278"/>
              <a:ext cx="578" cy="711"/>
            </a:xfrm>
            <a:custGeom>
              <a:avLst/>
              <a:gdLst>
                <a:gd name="T0" fmla="*/ 1155 w 1155"/>
                <a:gd name="T1" fmla="*/ 0 h 785"/>
                <a:gd name="T2" fmla="*/ 1107 w 1155"/>
                <a:gd name="T3" fmla="*/ 13 h 785"/>
                <a:gd name="T4" fmla="*/ 1060 w 1155"/>
                <a:gd name="T5" fmla="*/ 29 h 785"/>
                <a:gd name="T6" fmla="*/ 1013 w 1155"/>
                <a:gd name="T7" fmla="*/ 43 h 785"/>
                <a:gd name="T8" fmla="*/ 969 w 1155"/>
                <a:gd name="T9" fmla="*/ 60 h 785"/>
                <a:gd name="T10" fmla="*/ 924 w 1155"/>
                <a:gd name="T11" fmla="*/ 77 h 785"/>
                <a:gd name="T12" fmla="*/ 879 w 1155"/>
                <a:gd name="T13" fmla="*/ 94 h 785"/>
                <a:gd name="T14" fmla="*/ 837 w 1155"/>
                <a:gd name="T15" fmla="*/ 113 h 785"/>
                <a:gd name="T16" fmla="*/ 794 w 1155"/>
                <a:gd name="T17" fmla="*/ 133 h 785"/>
                <a:gd name="T18" fmla="*/ 751 w 1155"/>
                <a:gd name="T19" fmla="*/ 153 h 785"/>
                <a:gd name="T20" fmla="*/ 709 w 1155"/>
                <a:gd name="T21" fmla="*/ 173 h 785"/>
                <a:gd name="T22" fmla="*/ 668 w 1155"/>
                <a:gd name="T23" fmla="*/ 194 h 785"/>
                <a:gd name="T24" fmla="*/ 629 w 1155"/>
                <a:gd name="T25" fmla="*/ 216 h 785"/>
                <a:gd name="T26" fmla="*/ 588 w 1155"/>
                <a:gd name="T27" fmla="*/ 238 h 785"/>
                <a:gd name="T28" fmla="*/ 549 w 1155"/>
                <a:gd name="T29" fmla="*/ 263 h 785"/>
                <a:gd name="T30" fmla="*/ 512 w 1155"/>
                <a:gd name="T31" fmla="*/ 287 h 785"/>
                <a:gd name="T32" fmla="*/ 476 w 1155"/>
                <a:gd name="T33" fmla="*/ 311 h 785"/>
                <a:gd name="T34" fmla="*/ 439 w 1155"/>
                <a:gd name="T35" fmla="*/ 337 h 785"/>
                <a:gd name="T36" fmla="*/ 404 w 1155"/>
                <a:gd name="T37" fmla="*/ 363 h 785"/>
                <a:gd name="T38" fmla="*/ 369 w 1155"/>
                <a:gd name="T39" fmla="*/ 388 h 785"/>
                <a:gd name="T40" fmla="*/ 334 w 1155"/>
                <a:gd name="T41" fmla="*/ 415 h 785"/>
                <a:gd name="T42" fmla="*/ 301 w 1155"/>
                <a:gd name="T43" fmla="*/ 444 h 785"/>
                <a:gd name="T44" fmla="*/ 270 w 1155"/>
                <a:gd name="T45" fmla="*/ 472 h 785"/>
                <a:gd name="T46" fmla="*/ 239 w 1155"/>
                <a:gd name="T47" fmla="*/ 501 h 785"/>
                <a:gd name="T48" fmla="*/ 208 w 1155"/>
                <a:gd name="T49" fmla="*/ 530 h 785"/>
                <a:gd name="T50" fmla="*/ 178 w 1155"/>
                <a:gd name="T51" fmla="*/ 559 h 785"/>
                <a:gd name="T52" fmla="*/ 149 w 1155"/>
                <a:gd name="T53" fmla="*/ 591 h 785"/>
                <a:gd name="T54" fmla="*/ 122 w 1155"/>
                <a:gd name="T55" fmla="*/ 621 h 785"/>
                <a:gd name="T56" fmla="*/ 95 w 1155"/>
                <a:gd name="T57" fmla="*/ 654 h 785"/>
                <a:gd name="T58" fmla="*/ 70 w 1155"/>
                <a:gd name="T59" fmla="*/ 685 h 785"/>
                <a:gd name="T60" fmla="*/ 46 w 1155"/>
                <a:gd name="T61" fmla="*/ 718 h 785"/>
                <a:gd name="T62" fmla="*/ 21 w 1155"/>
                <a:gd name="T63" fmla="*/ 751 h 785"/>
                <a:gd name="T64" fmla="*/ 0 w 1155"/>
                <a:gd name="T65" fmla="*/ 785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5" h="785">
                  <a:moveTo>
                    <a:pt x="1155" y="0"/>
                  </a:moveTo>
                  <a:lnTo>
                    <a:pt x="1107" y="13"/>
                  </a:lnTo>
                  <a:lnTo>
                    <a:pt x="1060" y="29"/>
                  </a:lnTo>
                  <a:lnTo>
                    <a:pt x="1013" y="43"/>
                  </a:lnTo>
                  <a:lnTo>
                    <a:pt x="969" y="60"/>
                  </a:lnTo>
                  <a:lnTo>
                    <a:pt x="924" y="77"/>
                  </a:lnTo>
                  <a:lnTo>
                    <a:pt x="879" y="94"/>
                  </a:lnTo>
                  <a:lnTo>
                    <a:pt x="837" y="113"/>
                  </a:lnTo>
                  <a:lnTo>
                    <a:pt x="794" y="133"/>
                  </a:lnTo>
                  <a:lnTo>
                    <a:pt x="751" y="153"/>
                  </a:lnTo>
                  <a:lnTo>
                    <a:pt x="709" y="173"/>
                  </a:lnTo>
                  <a:lnTo>
                    <a:pt x="668" y="194"/>
                  </a:lnTo>
                  <a:lnTo>
                    <a:pt x="629" y="216"/>
                  </a:lnTo>
                  <a:lnTo>
                    <a:pt x="588" y="238"/>
                  </a:lnTo>
                  <a:lnTo>
                    <a:pt x="549" y="263"/>
                  </a:lnTo>
                  <a:lnTo>
                    <a:pt x="512" y="287"/>
                  </a:lnTo>
                  <a:lnTo>
                    <a:pt x="476" y="311"/>
                  </a:lnTo>
                  <a:lnTo>
                    <a:pt x="439" y="337"/>
                  </a:lnTo>
                  <a:lnTo>
                    <a:pt x="404" y="363"/>
                  </a:lnTo>
                  <a:lnTo>
                    <a:pt x="369" y="388"/>
                  </a:lnTo>
                  <a:lnTo>
                    <a:pt x="334" y="415"/>
                  </a:lnTo>
                  <a:lnTo>
                    <a:pt x="301" y="444"/>
                  </a:lnTo>
                  <a:lnTo>
                    <a:pt x="270" y="472"/>
                  </a:lnTo>
                  <a:lnTo>
                    <a:pt x="239" y="501"/>
                  </a:lnTo>
                  <a:lnTo>
                    <a:pt x="208" y="530"/>
                  </a:lnTo>
                  <a:lnTo>
                    <a:pt x="178" y="559"/>
                  </a:lnTo>
                  <a:lnTo>
                    <a:pt x="149" y="591"/>
                  </a:lnTo>
                  <a:lnTo>
                    <a:pt x="122" y="621"/>
                  </a:lnTo>
                  <a:lnTo>
                    <a:pt x="95" y="654"/>
                  </a:lnTo>
                  <a:lnTo>
                    <a:pt x="70" y="685"/>
                  </a:lnTo>
                  <a:lnTo>
                    <a:pt x="46" y="718"/>
                  </a:lnTo>
                  <a:lnTo>
                    <a:pt x="21" y="751"/>
                  </a:lnTo>
                  <a:lnTo>
                    <a:pt x="0" y="785"/>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5" name="Freeform 95"/>
            <p:cNvSpPr>
              <a:spLocks/>
            </p:cNvSpPr>
            <p:nvPr/>
          </p:nvSpPr>
          <p:spPr bwMode="auto">
            <a:xfrm>
              <a:off x="4769" y="954"/>
              <a:ext cx="54" cy="90"/>
            </a:xfrm>
            <a:custGeom>
              <a:avLst/>
              <a:gdLst>
                <a:gd name="T0" fmla="*/ 4 w 109"/>
                <a:gd name="T1" fmla="*/ 99 h 99"/>
                <a:gd name="T2" fmla="*/ 109 w 109"/>
                <a:gd name="T3" fmla="*/ 37 h 99"/>
                <a:gd name="T4" fmla="*/ 93 w 109"/>
                <a:gd name="T5" fmla="*/ 36 h 99"/>
                <a:gd name="T6" fmla="*/ 78 w 109"/>
                <a:gd name="T7" fmla="*/ 35 h 99"/>
                <a:gd name="T8" fmla="*/ 62 w 109"/>
                <a:gd name="T9" fmla="*/ 32 h 99"/>
                <a:gd name="T10" fmla="*/ 49 w 109"/>
                <a:gd name="T11" fmla="*/ 28 h 99"/>
                <a:gd name="T12" fmla="*/ 35 w 109"/>
                <a:gd name="T13" fmla="*/ 23 h 99"/>
                <a:gd name="T14" fmla="*/ 21 w 109"/>
                <a:gd name="T15" fmla="*/ 16 h 99"/>
                <a:gd name="T16" fmla="*/ 10 w 109"/>
                <a:gd name="T17" fmla="*/ 9 h 99"/>
                <a:gd name="T18" fmla="*/ 0 w 109"/>
                <a:gd name="T19" fmla="*/ 0 h 99"/>
                <a:gd name="T20" fmla="*/ 0 w 109"/>
                <a:gd name="T21" fmla="*/ 0 h 99"/>
                <a:gd name="T22" fmla="*/ 4 w 109"/>
                <a:gd name="T23" fmla="*/ 99 h 99"/>
                <a:gd name="T24" fmla="*/ 4 w 109"/>
                <a:gd name="T2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99">
                  <a:moveTo>
                    <a:pt x="4" y="99"/>
                  </a:moveTo>
                  <a:lnTo>
                    <a:pt x="109" y="37"/>
                  </a:lnTo>
                  <a:lnTo>
                    <a:pt x="93" y="36"/>
                  </a:lnTo>
                  <a:lnTo>
                    <a:pt x="78" y="35"/>
                  </a:lnTo>
                  <a:lnTo>
                    <a:pt x="62" y="32"/>
                  </a:lnTo>
                  <a:lnTo>
                    <a:pt x="49" y="28"/>
                  </a:lnTo>
                  <a:lnTo>
                    <a:pt x="35" y="23"/>
                  </a:lnTo>
                  <a:lnTo>
                    <a:pt x="21" y="16"/>
                  </a:lnTo>
                  <a:lnTo>
                    <a:pt x="10" y="9"/>
                  </a:lnTo>
                  <a:lnTo>
                    <a:pt x="0" y="0"/>
                  </a:lnTo>
                  <a:lnTo>
                    <a:pt x="0" y="0"/>
                  </a:lnTo>
                  <a:lnTo>
                    <a:pt x="4" y="99"/>
                  </a:lnTo>
                  <a:lnTo>
                    <a:pt x="4"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6" name="Freeform 96"/>
            <p:cNvSpPr>
              <a:spLocks/>
            </p:cNvSpPr>
            <p:nvPr/>
          </p:nvSpPr>
          <p:spPr bwMode="auto">
            <a:xfrm>
              <a:off x="4790" y="356"/>
              <a:ext cx="578" cy="712"/>
            </a:xfrm>
            <a:custGeom>
              <a:avLst/>
              <a:gdLst>
                <a:gd name="T0" fmla="*/ 1155 w 1155"/>
                <a:gd name="T1" fmla="*/ 0 h 786"/>
                <a:gd name="T2" fmla="*/ 1136 w 1155"/>
                <a:gd name="T3" fmla="*/ 34 h 786"/>
                <a:gd name="T4" fmla="*/ 1114 w 1155"/>
                <a:gd name="T5" fmla="*/ 70 h 786"/>
                <a:gd name="T6" fmla="*/ 1093 w 1155"/>
                <a:gd name="T7" fmla="*/ 104 h 786"/>
                <a:gd name="T8" fmla="*/ 1070 w 1155"/>
                <a:gd name="T9" fmla="*/ 138 h 786"/>
                <a:gd name="T10" fmla="*/ 1046 w 1155"/>
                <a:gd name="T11" fmla="*/ 171 h 786"/>
                <a:gd name="T12" fmla="*/ 1021 w 1155"/>
                <a:gd name="T13" fmla="*/ 204 h 786"/>
                <a:gd name="T14" fmla="*/ 994 w 1155"/>
                <a:gd name="T15" fmla="*/ 235 h 786"/>
                <a:gd name="T16" fmla="*/ 967 w 1155"/>
                <a:gd name="T17" fmla="*/ 267 h 786"/>
                <a:gd name="T18" fmla="*/ 938 w 1155"/>
                <a:gd name="T19" fmla="*/ 297 h 786"/>
                <a:gd name="T20" fmla="*/ 907 w 1155"/>
                <a:gd name="T21" fmla="*/ 328 h 786"/>
                <a:gd name="T22" fmla="*/ 876 w 1155"/>
                <a:gd name="T23" fmla="*/ 356 h 786"/>
                <a:gd name="T24" fmla="*/ 843 w 1155"/>
                <a:gd name="T25" fmla="*/ 385 h 786"/>
                <a:gd name="T26" fmla="*/ 810 w 1155"/>
                <a:gd name="T27" fmla="*/ 414 h 786"/>
                <a:gd name="T28" fmla="*/ 775 w 1155"/>
                <a:gd name="T29" fmla="*/ 441 h 786"/>
                <a:gd name="T30" fmla="*/ 740 w 1155"/>
                <a:gd name="T31" fmla="*/ 466 h 786"/>
                <a:gd name="T32" fmla="*/ 703 w 1155"/>
                <a:gd name="T33" fmla="*/ 492 h 786"/>
                <a:gd name="T34" fmla="*/ 666 w 1155"/>
                <a:gd name="T35" fmla="*/ 518 h 786"/>
                <a:gd name="T36" fmla="*/ 627 w 1155"/>
                <a:gd name="T37" fmla="*/ 541 h 786"/>
                <a:gd name="T38" fmla="*/ 586 w 1155"/>
                <a:gd name="T39" fmla="*/ 565 h 786"/>
                <a:gd name="T40" fmla="*/ 547 w 1155"/>
                <a:gd name="T41" fmla="*/ 586 h 786"/>
                <a:gd name="T42" fmla="*/ 505 w 1155"/>
                <a:gd name="T43" fmla="*/ 609 h 786"/>
                <a:gd name="T44" fmla="*/ 464 w 1155"/>
                <a:gd name="T45" fmla="*/ 629 h 786"/>
                <a:gd name="T46" fmla="*/ 419 w 1155"/>
                <a:gd name="T47" fmla="*/ 649 h 786"/>
                <a:gd name="T48" fmla="*/ 377 w 1155"/>
                <a:gd name="T49" fmla="*/ 668 h 786"/>
                <a:gd name="T50" fmla="*/ 332 w 1155"/>
                <a:gd name="T51" fmla="*/ 686 h 786"/>
                <a:gd name="T52" fmla="*/ 287 w 1155"/>
                <a:gd name="T53" fmla="*/ 703 h 786"/>
                <a:gd name="T54" fmla="*/ 241 w 1155"/>
                <a:gd name="T55" fmla="*/ 719 h 786"/>
                <a:gd name="T56" fmla="*/ 194 w 1155"/>
                <a:gd name="T57" fmla="*/ 735 h 786"/>
                <a:gd name="T58" fmla="*/ 145 w 1155"/>
                <a:gd name="T59" fmla="*/ 749 h 786"/>
                <a:gd name="T60" fmla="*/ 97 w 1155"/>
                <a:gd name="T61" fmla="*/ 762 h 786"/>
                <a:gd name="T62" fmla="*/ 48 w 1155"/>
                <a:gd name="T63" fmla="*/ 775 h 786"/>
                <a:gd name="T64" fmla="*/ 0 w 1155"/>
                <a:gd name="T65" fmla="*/ 786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5" h="786">
                  <a:moveTo>
                    <a:pt x="1155" y="0"/>
                  </a:moveTo>
                  <a:lnTo>
                    <a:pt x="1136" y="34"/>
                  </a:lnTo>
                  <a:lnTo>
                    <a:pt x="1114" y="70"/>
                  </a:lnTo>
                  <a:lnTo>
                    <a:pt x="1093" y="104"/>
                  </a:lnTo>
                  <a:lnTo>
                    <a:pt x="1070" y="138"/>
                  </a:lnTo>
                  <a:lnTo>
                    <a:pt x="1046" y="171"/>
                  </a:lnTo>
                  <a:lnTo>
                    <a:pt x="1021" y="204"/>
                  </a:lnTo>
                  <a:lnTo>
                    <a:pt x="994" y="235"/>
                  </a:lnTo>
                  <a:lnTo>
                    <a:pt x="967" y="267"/>
                  </a:lnTo>
                  <a:lnTo>
                    <a:pt x="938" y="297"/>
                  </a:lnTo>
                  <a:lnTo>
                    <a:pt x="907" y="328"/>
                  </a:lnTo>
                  <a:lnTo>
                    <a:pt x="876" y="356"/>
                  </a:lnTo>
                  <a:lnTo>
                    <a:pt x="843" y="385"/>
                  </a:lnTo>
                  <a:lnTo>
                    <a:pt x="810" y="414"/>
                  </a:lnTo>
                  <a:lnTo>
                    <a:pt x="775" y="441"/>
                  </a:lnTo>
                  <a:lnTo>
                    <a:pt x="740" y="466"/>
                  </a:lnTo>
                  <a:lnTo>
                    <a:pt x="703" y="492"/>
                  </a:lnTo>
                  <a:lnTo>
                    <a:pt x="666" y="518"/>
                  </a:lnTo>
                  <a:lnTo>
                    <a:pt x="627" y="541"/>
                  </a:lnTo>
                  <a:lnTo>
                    <a:pt x="586" y="565"/>
                  </a:lnTo>
                  <a:lnTo>
                    <a:pt x="547" y="586"/>
                  </a:lnTo>
                  <a:lnTo>
                    <a:pt x="505" y="609"/>
                  </a:lnTo>
                  <a:lnTo>
                    <a:pt x="464" y="629"/>
                  </a:lnTo>
                  <a:lnTo>
                    <a:pt x="419" y="649"/>
                  </a:lnTo>
                  <a:lnTo>
                    <a:pt x="377" y="668"/>
                  </a:lnTo>
                  <a:lnTo>
                    <a:pt x="332" y="686"/>
                  </a:lnTo>
                  <a:lnTo>
                    <a:pt x="287" y="703"/>
                  </a:lnTo>
                  <a:lnTo>
                    <a:pt x="241" y="719"/>
                  </a:lnTo>
                  <a:lnTo>
                    <a:pt x="194" y="735"/>
                  </a:lnTo>
                  <a:lnTo>
                    <a:pt x="145" y="749"/>
                  </a:lnTo>
                  <a:lnTo>
                    <a:pt x="97" y="762"/>
                  </a:lnTo>
                  <a:lnTo>
                    <a:pt x="48" y="775"/>
                  </a:lnTo>
                  <a:lnTo>
                    <a:pt x="0" y="7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7" name="Freeform 97"/>
            <p:cNvSpPr>
              <a:spLocks/>
            </p:cNvSpPr>
            <p:nvPr/>
          </p:nvSpPr>
          <p:spPr bwMode="auto">
            <a:xfrm>
              <a:off x="5334" y="298"/>
              <a:ext cx="57" cy="89"/>
            </a:xfrm>
            <a:custGeom>
              <a:avLst/>
              <a:gdLst>
                <a:gd name="T0" fmla="*/ 97 w 115"/>
                <a:gd name="T1" fmla="*/ 0 h 98"/>
                <a:gd name="T2" fmla="*/ 0 w 115"/>
                <a:gd name="T3" fmla="*/ 69 h 98"/>
                <a:gd name="T4" fmla="*/ 8 w 115"/>
                <a:gd name="T5" fmla="*/ 68 h 98"/>
                <a:gd name="T6" fmla="*/ 16 w 115"/>
                <a:gd name="T7" fmla="*/ 68 h 98"/>
                <a:gd name="T8" fmla="*/ 31 w 115"/>
                <a:gd name="T9" fmla="*/ 68 h 98"/>
                <a:gd name="T10" fmla="*/ 47 w 115"/>
                <a:gd name="T11" fmla="*/ 71 h 98"/>
                <a:gd name="T12" fmla="*/ 62 w 115"/>
                <a:gd name="T13" fmla="*/ 74 h 98"/>
                <a:gd name="T14" fmla="*/ 76 w 115"/>
                <a:gd name="T15" fmla="*/ 78 h 98"/>
                <a:gd name="T16" fmla="*/ 90 w 115"/>
                <a:gd name="T17" fmla="*/ 84 h 98"/>
                <a:gd name="T18" fmla="*/ 103 w 115"/>
                <a:gd name="T19" fmla="*/ 91 h 98"/>
                <a:gd name="T20" fmla="*/ 115 w 115"/>
                <a:gd name="T21" fmla="*/ 98 h 98"/>
                <a:gd name="T22" fmla="*/ 115 w 115"/>
                <a:gd name="T23" fmla="*/ 98 h 98"/>
                <a:gd name="T24" fmla="*/ 97 w 115"/>
                <a:gd name="T25" fmla="*/ 0 h 98"/>
                <a:gd name="T26" fmla="*/ 97 w 115"/>
                <a:gd name="T2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98">
                  <a:moveTo>
                    <a:pt x="97" y="0"/>
                  </a:moveTo>
                  <a:lnTo>
                    <a:pt x="0" y="69"/>
                  </a:lnTo>
                  <a:lnTo>
                    <a:pt x="8" y="68"/>
                  </a:lnTo>
                  <a:lnTo>
                    <a:pt x="16" y="68"/>
                  </a:lnTo>
                  <a:lnTo>
                    <a:pt x="31" y="68"/>
                  </a:lnTo>
                  <a:lnTo>
                    <a:pt x="47" y="71"/>
                  </a:lnTo>
                  <a:lnTo>
                    <a:pt x="62" y="74"/>
                  </a:lnTo>
                  <a:lnTo>
                    <a:pt x="76" y="78"/>
                  </a:lnTo>
                  <a:lnTo>
                    <a:pt x="90" y="84"/>
                  </a:lnTo>
                  <a:lnTo>
                    <a:pt x="103" y="91"/>
                  </a:lnTo>
                  <a:lnTo>
                    <a:pt x="115" y="98"/>
                  </a:lnTo>
                  <a:lnTo>
                    <a:pt x="115" y="98"/>
                  </a:lnTo>
                  <a:lnTo>
                    <a:pt x="97" y="0"/>
                  </a:lnTo>
                  <a:lnTo>
                    <a:pt x="9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8" name="Rectangle 98"/>
            <p:cNvSpPr>
              <a:spLocks noChangeArrowheads="1"/>
            </p:cNvSpPr>
            <p:nvPr/>
          </p:nvSpPr>
          <p:spPr bwMode="auto">
            <a:xfrm>
              <a:off x="336" y="1484"/>
              <a:ext cx="105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latin typeface="楷体_GB2312"/>
                </a:rPr>
                <a:t>(</a:t>
              </a:r>
              <a:r>
                <a:rPr lang="en-US" altLang="zh-CN" sz="2000" dirty="0">
                  <a:solidFill>
                    <a:srgbClr val="0000FF"/>
                  </a:solidFill>
                  <a:latin typeface="楷体_GB2312"/>
                </a:rPr>
                <a:t>a)</a:t>
              </a:r>
              <a:r>
                <a:rPr lang="zh-CN" altLang="en-US" sz="2000" dirty="0">
                  <a:solidFill>
                    <a:srgbClr val="0000FF"/>
                  </a:solidFill>
                  <a:latin typeface="楷体_GB2312"/>
                </a:rPr>
                <a:t>无向完全图</a:t>
              </a:r>
            </a:p>
          </p:txBody>
        </p:sp>
        <p:sp>
          <p:nvSpPr>
            <p:cNvPr id="219" name="Rectangle 99"/>
            <p:cNvSpPr>
              <a:spLocks noChangeArrowheads="1"/>
            </p:cNvSpPr>
            <p:nvPr/>
          </p:nvSpPr>
          <p:spPr bwMode="auto">
            <a:xfrm>
              <a:off x="1920" y="1484"/>
              <a:ext cx="72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a:t>
              </a:r>
              <a:r>
                <a:rPr lang="en-US" altLang="zh-CN" sz="2000">
                  <a:solidFill>
                    <a:srgbClr val="0000FF"/>
                  </a:solidFill>
                  <a:latin typeface="宋体" pitchFamily="2" charset="-122"/>
                </a:rPr>
                <a:t>b)</a:t>
              </a:r>
              <a:r>
                <a:rPr lang="zh-CN" altLang="en-US" sz="2000">
                  <a:solidFill>
                    <a:srgbClr val="0000FF"/>
                  </a:solidFill>
                  <a:latin typeface="楷体_GB2312"/>
                </a:rPr>
                <a:t>无向图</a:t>
              </a:r>
              <a:endParaRPr lang="en-US" altLang="zh-CN" sz="2000">
                <a:solidFill>
                  <a:srgbClr val="0000FF"/>
                </a:solidFill>
                <a:latin typeface="楷体_GB2312"/>
              </a:endParaRPr>
            </a:p>
          </p:txBody>
        </p:sp>
        <p:sp>
          <p:nvSpPr>
            <p:cNvPr id="220" name="Rectangle 100"/>
            <p:cNvSpPr>
              <a:spLocks noChangeArrowheads="1"/>
            </p:cNvSpPr>
            <p:nvPr/>
          </p:nvSpPr>
          <p:spPr bwMode="auto">
            <a:xfrm>
              <a:off x="3648" y="1536"/>
              <a:ext cx="72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a:t>
              </a:r>
              <a:r>
                <a:rPr lang="en-US" altLang="zh-CN" sz="2000">
                  <a:solidFill>
                    <a:srgbClr val="0000FF"/>
                  </a:solidFill>
                  <a:latin typeface="宋体" pitchFamily="2" charset="-122"/>
                </a:rPr>
                <a:t>c)</a:t>
              </a:r>
              <a:r>
                <a:rPr lang="zh-CN" altLang="en-US" sz="2000">
                  <a:solidFill>
                    <a:srgbClr val="0000FF"/>
                  </a:solidFill>
                  <a:latin typeface="楷体_GB2312"/>
                </a:rPr>
                <a:t>有向图</a:t>
              </a:r>
              <a:endParaRPr lang="en-US" altLang="zh-CN" sz="2000">
                <a:solidFill>
                  <a:srgbClr val="0000FF"/>
                </a:solidFill>
                <a:latin typeface="楷体_GB2312"/>
              </a:endParaRPr>
            </a:p>
          </p:txBody>
        </p:sp>
        <p:sp>
          <p:nvSpPr>
            <p:cNvPr id="221" name="Rectangle 101"/>
            <p:cNvSpPr>
              <a:spLocks noChangeArrowheads="1"/>
            </p:cNvSpPr>
            <p:nvPr/>
          </p:nvSpPr>
          <p:spPr bwMode="auto">
            <a:xfrm>
              <a:off x="4656" y="1547"/>
              <a:ext cx="105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a:t>
              </a:r>
              <a:r>
                <a:rPr lang="en-US" altLang="zh-CN" sz="2000">
                  <a:solidFill>
                    <a:srgbClr val="0000FF"/>
                  </a:solidFill>
                  <a:latin typeface="宋体" pitchFamily="2" charset="-122"/>
                </a:rPr>
                <a:t>d)</a:t>
              </a:r>
              <a:r>
                <a:rPr lang="zh-CN" altLang="en-US" sz="2000">
                  <a:solidFill>
                    <a:srgbClr val="0000FF"/>
                  </a:solidFill>
                  <a:latin typeface="楷体_GB2312"/>
                </a:rPr>
                <a:t>有向完全图</a:t>
              </a:r>
              <a:endParaRPr lang="en-US" altLang="zh-CN" sz="2000">
                <a:solidFill>
                  <a:srgbClr val="0000FF"/>
                </a:solidFill>
                <a:latin typeface="楷体_GB2312"/>
              </a:endParaRPr>
            </a:p>
          </p:txBody>
        </p:sp>
      </p:grpSp>
      <p:cxnSp>
        <p:nvCxnSpPr>
          <p:cNvPr id="3" name="直接箭头连接符 2"/>
          <p:cNvCxnSpPr>
            <a:stCxn id="187" idx="19"/>
            <a:endCxn id="196" idx="5"/>
          </p:cNvCxnSpPr>
          <p:nvPr/>
        </p:nvCxnSpPr>
        <p:spPr bwMode="auto">
          <a:xfrm>
            <a:off x="7484334" y="4682363"/>
            <a:ext cx="948257" cy="11248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 name="直接箭头连接符 4"/>
          <p:cNvCxnSpPr>
            <a:stCxn id="195" idx="2"/>
            <a:endCxn id="201" idx="0"/>
          </p:cNvCxnSpPr>
          <p:nvPr/>
        </p:nvCxnSpPr>
        <p:spPr bwMode="auto">
          <a:xfrm flipH="1" flipV="1">
            <a:off x="7425949" y="4743170"/>
            <a:ext cx="957588" cy="11269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6610" name="Oval 3"/>
          <p:cNvSpPr/>
          <p:nvPr/>
        </p:nvSpPr>
        <p:spPr>
          <a:xfrm>
            <a:off x="6963667" y="1285528"/>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0</a:t>
            </a:r>
          </a:p>
        </p:txBody>
      </p:sp>
      <p:sp>
        <p:nvSpPr>
          <p:cNvPr id="196611" name="Oval 4"/>
          <p:cNvSpPr/>
          <p:nvPr/>
        </p:nvSpPr>
        <p:spPr>
          <a:xfrm>
            <a:off x="8411467" y="1285528"/>
            <a:ext cx="457200" cy="533400"/>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1</a:t>
            </a:r>
          </a:p>
        </p:txBody>
      </p:sp>
      <p:sp>
        <p:nvSpPr>
          <p:cNvPr id="196612" name="Oval 5"/>
          <p:cNvSpPr/>
          <p:nvPr/>
        </p:nvSpPr>
        <p:spPr>
          <a:xfrm>
            <a:off x="7725667" y="2428528"/>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2</a:t>
            </a:r>
          </a:p>
        </p:txBody>
      </p:sp>
      <p:sp>
        <p:nvSpPr>
          <p:cNvPr id="145413" name="Line 6"/>
          <p:cNvSpPr>
            <a:spLocks noChangeShapeType="1"/>
          </p:cNvSpPr>
          <p:nvPr/>
        </p:nvSpPr>
        <p:spPr bwMode="auto">
          <a:xfrm>
            <a:off x="7420867" y="1590328"/>
            <a:ext cx="990600"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4" name="Line 7"/>
          <p:cNvSpPr>
            <a:spLocks noChangeShapeType="1"/>
          </p:cNvSpPr>
          <p:nvPr/>
        </p:nvSpPr>
        <p:spPr bwMode="auto">
          <a:xfrm flipH="1">
            <a:off x="7344667" y="1361728"/>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5" name="Line 8"/>
          <p:cNvSpPr>
            <a:spLocks noChangeShapeType="1"/>
          </p:cNvSpPr>
          <p:nvPr/>
        </p:nvSpPr>
        <p:spPr bwMode="auto">
          <a:xfrm flipH="1">
            <a:off x="8106667" y="1818928"/>
            <a:ext cx="457200" cy="6858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6" name="Line 9"/>
          <p:cNvSpPr>
            <a:spLocks noChangeShapeType="1"/>
          </p:cNvSpPr>
          <p:nvPr/>
        </p:nvSpPr>
        <p:spPr bwMode="auto">
          <a:xfrm>
            <a:off x="7344667" y="1742728"/>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7" name="Line 10"/>
          <p:cNvSpPr>
            <a:spLocks noChangeShapeType="1"/>
          </p:cNvSpPr>
          <p:nvPr/>
        </p:nvSpPr>
        <p:spPr bwMode="auto">
          <a:xfrm flipH="1" flipV="1">
            <a:off x="7116067" y="1818928"/>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6618" name="Text Box 11"/>
          <p:cNvSpPr txBox="1"/>
          <p:nvPr/>
        </p:nvSpPr>
        <p:spPr>
          <a:xfrm>
            <a:off x="8359080" y="2123728"/>
            <a:ext cx="533400" cy="387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solidFill>
                  <a:srgbClr val="FF0000"/>
                </a:solidFill>
                <a:latin typeface="Arial" panose="020B0604020202020204" pitchFamily="34" charset="0"/>
                <a:ea typeface="宋体" panose="02010600030101010101" pitchFamily="2" charset="-122"/>
              </a:rPr>
              <a:t>2</a:t>
            </a:r>
          </a:p>
        </p:txBody>
      </p:sp>
      <p:sp>
        <p:nvSpPr>
          <p:cNvPr id="196619" name="Text Box 12"/>
          <p:cNvSpPr txBox="1"/>
          <p:nvPr/>
        </p:nvSpPr>
        <p:spPr>
          <a:xfrm>
            <a:off x="7649467" y="980728"/>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6</a:t>
            </a:r>
          </a:p>
        </p:txBody>
      </p:sp>
      <p:sp>
        <p:nvSpPr>
          <p:cNvPr id="196620" name="Text Box 13"/>
          <p:cNvSpPr txBox="1"/>
          <p:nvPr/>
        </p:nvSpPr>
        <p:spPr>
          <a:xfrm>
            <a:off x="7878067" y="1590328"/>
            <a:ext cx="533400" cy="387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solidFill>
                  <a:srgbClr val="FF0000"/>
                </a:solidFill>
                <a:latin typeface="Arial" panose="020B0604020202020204" pitchFamily="34" charset="0"/>
                <a:ea typeface="宋体" panose="02010600030101010101" pitchFamily="2" charset="-122"/>
              </a:rPr>
              <a:t>4</a:t>
            </a:r>
          </a:p>
        </p:txBody>
      </p:sp>
      <p:sp>
        <p:nvSpPr>
          <p:cNvPr id="196621" name="Text Box 14"/>
          <p:cNvSpPr txBox="1"/>
          <p:nvPr/>
        </p:nvSpPr>
        <p:spPr>
          <a:xfrm>
            <a:off x="7497067" y="1818928"/>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11</a:t>
            </a:r>
          </a:p>
        </p:txBody>
      </p:sp>
      <p:sp>
        <p:nvSpPr>
          <p:cNvPr id="196622" name="Text Box 15"/>
          <p:cNvSpPr txBox="1"/>
          <p:nvPr/>
        </p:nvSpPr>
        <p:spPr>
          <a:xfrm>
            <a:off x="6963667" y="2123728"/>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3</a:t>
            </a:r>
          </a:p>
        </p:txBody>
      </p:sp>
      <p:graphicFrame>
        <p:nvGraphicFramePr>
          <p:cNvPr id="145423" name="Object 2"/>
          <p:cNvGraphicFramePr>
            <a:graphicFrameLocks noChangeAspect="1"/>
          </p:cNvGraphicFramePr>
          <p:nvPr>
            <p:extLst>
              <p:ext uri="{D42A27DB-BD31-4B8C-83A1-F6EECF244321}">
                <p14:modId xmlns:p14="http://schemas.microsoft.com/office/powerpoint/2010/main" val="2118267609"/>
              </p:ext>
            </p:extLst>
          </p:nvPr>
        </p:nvGraphicFramePr>
        <p:xfrm>
          <a:off x="323528" y="1315767"/>
          <a:ext cx="2880568" cy="1532549"/>
        </p:xfrm>
        <a:graphic>
          <a:graphicData uri="http://schemas.openxmlformats.org/presentationml/2006/ole">
            <mc:AlternateContent xmlns:mc="http://schemas.openxmlformats.org/markup-compatibility/2006">
              <mc:Choice xmlns:v="urn:schemas-microsoft-com:vml" Requires="v">
                <p:oleObj spid="_x0000_s145640" r:id="rId3" imgW="1107785" imgH="713057" progId="Equation.3">
                  <p:embed/>
                </p:oleObj>
              </mc:Choice>
              <mc:Fallback>
                <p:oleObj r:id="rId3" imgW="1107785"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1315767"/>
                        <a:ext cx="2880568" cy="1532549"/>
                      </a:xfrm>
                      <a:prstGeom prst="rect">
                        <a:avLst/>
                      </a:prstGeom>
                      <a:noFill/>
                      <a:ln>
                        <a:noFill/>
                      </a:ln>
                      <a:extLst/>
                    </p:spPr>
                  </p:pic>
                </p:oleObj>
              </mc:Fallback>
            </mc:AlternateContent>
          </a:graphicData>
        </a:graphic>
      </p:graphicFrame>
      <p:graphicFrame>
        <p:nvGraphicFramePr>
          <p:cNvPr id="145424" name="Object 3"/>
          <p:cNvGraphicFramePr>
            <a:graphicFrameLocks noChangeAspect="1"/>
          </p:cNvGraphicFramePr>
          <p:nvPr>
            <p:extLst>
              <p:ext uri="{D42A27DB-BD31-4B8C-83A1-F6EECF244321}">
                <p14:modId xmlns:p14="http://schemas.microsoft.com/office/powerpoint/2010/main" val="3018088080"/>
              </p:ext>
            </p:extLst>
          </p:nvPr>
        </p:nvGraphicFramePr>
        <p:xfrm>
          <a:off x="3338041" y="1261827"/>
          <a:ext cx="3178175" cy="1484077"/>
        </p:xfrm>
        <a:graphic>
          <a:graphicData uri="http://schemas.openxmlformats.org/presentationml/2006/ole">
            <mc:AlternateContent xmlns:mc="http://schemas.openxmlformats.org/markup-compatibility/2006">
              <mc:Choice xmlns:v="urn:schemas-microsoft-com:vml" Requires="v">
                <p:oleObj spid="_x0000_s145641" r:id="rId5" imgW="1426114" imgH="713057" progId="Equation.3">
                  <p:embed/>
                </p:oleObj>
              </mc:Choice>
              <mc:Fallback>
                <p:oleObj r:id="rId5" imgW="1426114" imgH="713057"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8041" y="1261827"/>
                        <a:ext cx="3178175" cy="1484077"/>
                      </a:xfrm>
                      <a:prstGeom prst="rect">
                        <a:avLst/>
                      </a:prstGeom>
                      <a:noFill/>
                      <a:ln>
                        <a:noFill/>
                      </a:ln>
                      <a:extLst/>
                    </p:spPr>
                  </p:pic>
                </p:oleObj>
              </mc:Fallback>
            </mc:AlternateContent>
          </a:graphicData>
        </a:graphic>
      </p:graphicFrame>
      <p:sp>
        <p:nvSpPr>
          <p:cNvPr id="196625" name="Text Box 18"/>
          <p:cNvSpPr txBox="1"/>
          <p:nvPr/>
        </p:nvSpPr>
        <p:spPr>
          <a:xfrm>
            <a:off x="0" y="5431284"/>
            <a:ext cx="6400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endParaRPr lang="zh-CN" altLang="zh-CN" sz="2400" noProof="1">
              <a:latin typeface="Arial" panose="020B0604020202020204" pitchFamily="34" charset="0"/>
              <a:ea typeface="宋体" panose="02010600030101010101" pitchFamily="2" charset="-122"/>
            </a:endParaRPr>
          </a:p>
        </p:txBody>
      </p:sp>
      <p:graphicFrame>
        <p:nvGraphicFramePr>
          <p:cNvPr id="145426" name="Object 4"/>
          <p:cNvGraphicFramePr>
            <a:graphicFrameLocks noChangeAspect="1"/>
          </p:cNvGraphicFramePr>
          <p:nvPr>
            <p:extLst>
              <p:ext uri="{D42A27DB-BD31-4B8C-83A1-F6EECF244321}">
                <p14:modId xmlns:p14="http://schemas.microsoft.com/office/powerpoint/2010/main" val="3925905885"/>
              </p:ext>
            </p:extLst>
          </p:nvPr>
        </p:nvGraphicFramePr>
        <p:xfrm>
          <a:off x="17463" y="5445572"/>
          <a:ext cx="6786562" cy="549275"/>
        </p:xfrm>
        <a:graphic>
          <a:graphicData uri="http://schemas.openxmlformats.org/presentationml/2006/ole">
            <mc:AlternateContent xmlns:mc="http://schemas.openxmlformats.org/markup-compatibility/2006">
              <mc:Choice xmlns:v="urn:schemas-microsoft-com:vml" Requires="v">
                <p:oleObj spid="_x0000_s145642" r:id="rId7" imgW="2933700" imgH="228600" progId="Equation.3">
                  <p:embed/>
                </p:oleObj>
              </mc:Choice>
              <mc:Fallback>
                <p:oleObj r:id="rId7" imgW="2933700" imgH="2286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463" y="5445572"/>
                        <a:ext cx="6786562" cy="549275"/>
                      </a:xfrm>
                      <a:prstGeom prst="rect">
                        <a:avLst/>
                      </a:prstGeom>
                      <a:solidFill>
                        <a:schemeClr val="hlink"/>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6627" name="Text Box 20"/>
          <p:cNvSpPr txBox="1"/>
          <p:nvPr/>
        </p:nvSpPr>
        <p:spPr>
          <a:xfrm>
            <a:off x="7019925" y="5337622"/>
            <a:ext cx="2124075" cy="979487"/>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b="1" noProof="1">
                <a:latin typeface="Arial" panose="020B0604020202020204" pitchFamily="34" charset="0"/>
                <a:ea typeface="宋体" panose="02010600030101010101" pitchFamily="2" charset="-122"/>
              </a:rPr>
              <a:t>&lt;v0,v1,v2&gt;</a:t>
            </a:r>
            <a:r>
              <a:rPr lang="zh-CN" altLang="en-US" sz="2400" b="1" noProof="1">
                <a:latin typeface="Arial" panose="020B0604020202020204" pitchFamily="34" charset="0"/>
                <a:ea typeface="宋体" panose="02010600030101010101" pitchFamily="2" charset="-122"/>
              </a:rPr>
              <a:t>：顶点</a:t>
            </a:r>
            <a:r>
              <a:rPr lang="en-US" altLang="zh-CN" sz="2400" b="1" noProof="1">
                <a:latin typeface="Arial" panose="020B0604020202020204" pitchFamily="34" charset="0"/>
                <a:ea typeface="宋体" panose="02010600030101010101" pitchFamily="2" charset="-122"/>
              </a:rPr>
              <a:t>2</a:t>
            </a:r>
            <a:r>
              <a:rPr lang="zh-CN" altLang="en-US" sz="2400" b="1" noProof="1">
                <a:latin typeface="Arial" panose="020B0604020202020204" pitchFamily="34" charset="0"/>
                <a:ea typeface="宋体" panose="02010600030101010101" pitchFamily="2" charset="-122"/>
              </a:rPr>
              <a:t>的前一个顶点为</a:t>
            </a:r>
            <a:r>
              <a:rPr lang="en-US" altLang="zh-CN" sz="2400" b="1" noProof="1">
                <a:latin typeface="Arial" panose="020B0604020202020204" pitchFamily="34" charset="0"/>
                <a:ea typeface="宋体" panose="02010600030101010101" pitchFamily="2" charset="-122"/>
              </a:rPr>
              <a:t>1</a:t>
            </a:r>
          </a:p>
        </p:txBody>
      </p:sp>
      <p:graphicFrame>
        <p:nvGraphicFramePr>
          <p:cNvPr id="145428" name="Object 5"/>
          <p:cNvGraphicFramePr>
            <a:graphicFrameLocks noChangeAspect="1"/>
          </p:cNvGraphicFramePr>
          <p:nvPr>
            <p:extLst>
              <p:ext uri="{D42A27DB-BD31-4B8C-83A1-F6EECF244321}">
                <p14:modId xmlns:p14="http://schemas.microsoft.com/office/powerpoint/2010/main" val="807021851"/>
              </p:ext>
            </p:extLst>
          </p:nvPr>
        </p:nvGraphicFramePr>
        <p:xfrm>
          <a:off x="323850" y="3356422"/>
          <a:ext cx="3887788" cy="2030412"/>
        </p:xfrm>
        <a:graphic>
          <a:graphicData uri="http://schemas.openxmlformats.org/presentationml/2006/ole">
            <mc:AlternateContent xmlns:mc="http://schemas.openxmlformats.org/markup-compatibility/2006">
              <mc:Choice xmlns:v="urn:schemas-microsoft-com:vml" Requires="v">
                <p:oleObj spid="_x0000_s145643" r:id="rId9" imgW="1081848" imgH="712747" progId="Equation.3">
                  <p:embed/>
                </p:oleObj>
              </mc:Choice>
              <mc:Fallback>
                <p:oleObj r:id="rId9" imgW="1081848" imgH="712747"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3850" y="3356422"/>
                        <a:ext cx="3887788" cy="2030412"/>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5429" name="Object 6"/>
          <p:cNvGraphicFramePr>
            <a:graphicFrameLocks noChangeAspect="1"/>
          </p:cNvGraphicFramePr>
          <p:nvPr>
            <p:extLst>
              <p:ext uri="{D42A27DB-BD31-4B8C-83A1-F6EECF244321}">
                <p14:modId xmlns:p14="http://schemas.microsoft.com/office/powerpoint/2010/main" val="1711723586"/>
              </p:ext>
            </p:extLst>
          </p:nvPr>
        </p:nvGraphicFramePr>
        <p:xfrm>
          <a:off x="4595813" y="3356422"/>
          <a:ext cx="4344987" cy="2030412"/>
        </p:xfrm>
        <a:graphic>
          <a:graphicData uri="http://schemas.openxmlformats.org/presentationml/2006/ole">
            <mc:AlternateContent xmlns:mc="http://schemas.openxmlformats.org/markup-compatibility/2006">
              <mc:Choice xmlns:v="urn:schemas-microsoft-com:vml" Requires="v">
                <p:oleObj spid="_x0000_s145644" r:id="rId11" imgW="1438847" imgH="713057" progId="Equation.3">
                  <p:embed/>
                </p:oleObj>
              </mc:Choice>
              <mc:Fallback>
                <p:oleObj r:id="rId11" imgW="1438847" imgH="713057"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95813" y="3356422"/>
                        <a:ext cx="4344987" cy="2030412"/>
                      </a:xfrm>
                      <a:prstGeom prst="rect">
                        <a:avLst/>
                      </a:prstGeom>
                      <a:solidFill>
                        <a:srgbClr val="CCFFCC"/>
                      </a:solidFill>
                      <a:ln w="9525">
                        <a:solidFill>
                          <a:srgbClr val="008000"/>
                        </a:solidFill>
                        <a:miter lim="800000"/>
                        <a:headEnd/>
                        <a:tailEnd/>
                      </a:ln>
                    </p:spPr>
                  </p:pic>
                </p:oleObj>
              </mc:Fallback>
            </mc:AlternateContent>
          </a:graphicData>
        </a:graphic>
      </p:graphicFrame>
      <p:sp>
        <p:nvSpPr>
          <p:cNvPr id="145430" name="Line 24"/>
          <p:cNvSpPr>
            <a:spLocks noChangeShapeType="1"/>
          </p:cNvSpPr>
          <p:nvPr/>
        </p:nvSpPr>
        <p:spPr bwMode="auto">
          <a:xfrm>
            <a:off x="3979863" y="3934272"/>
            <a:ext cx="447675" cy="15113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31" name="Line 26"/>
          <p:cNvSpPr>
            <a:spLocks noChangeShapeType="1"/>
          </p:cNvSpPr>
          <p:nvPr/>
        </p:nvSpPr>
        <p:spPr bwMode="auto">
          <a:xfrm>
            <a:off x="8405813" y="3861247"/>
            <a:ext cx="228600" cy="1295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6632" name="椭圆 26"/>
          <p:cNvSpPr/>
          <p:nvPr/>
        </p:nvSpPr>
        <p:spPr>
          <a:xfrm>
            <a:off x="3419475" y="3284984"/>
            <a:ext cx="576263" cy="792163"/>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6633" name="椭圆 27"/>
          <p:cNvSpPr/>
          <p:nvPr/>
        </p:nvSpPr>
        <p:spPr>
          <a:xfrm>
            <a:off x="8027988" y="3356422"/>
            <a:ext cx="576262" cy="792162"/>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5434" name="Rectangle 2"/>
          <p:cNvSpPr txBox="1">
            <a:spLocks noChangeArrowheads="1"/>
          </p:cNvSpPr>
          <p:nvPr/>
        </p:nvSpPr>
        <p:spPr bwMode="auto">
          <a:xfrm>
            <a:off x="5680" y="44624"/>
            <a:ext cx="7086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4000" b="1" dirty="0">
                <a:solidFill>
                  <a:schemeClr val="tx2"/>
                </a:solidFill>
                <a:latin typeface="Tahoma" panose="020B0604030504040204" pitchFamily="34" charset="0"/>
                <a:ea typeface="楷体_GB2312" pitchFamily="1" charset="-122"/>
              </a:rPr>
              <a:t>8.5.3 Floyd</a:t>
            </a:r>
            <a:r>
              <a:rPr lang="zh-CN" altLang="en-US" sz="4000" b="1" dirty="0">
                <a:solidFill>
                  <a:schemeClr val="tx2"/>
                </a:solidFill>
                <a:latin typeface="Tahoma" panose="020B0604030504040204" pitchFamily="34" charset="0"/>
                <a:ea typeface="楷体_GB2312" pitchFamily="1" charset="-122"/>
              </a:rPr>
              <a:t>算法应用实例</a:t>
            </a:r>
            <a:r>
              <a:rPr lang="en-US" altLang="zh-CN" sz="4000" b="1" dirty="0">
                <a:solidFill>
                  <a:schemeClr val="tx2"/>
                </a:solidFill>
                <a:latin typeface="Tahoma" panose="020B0604030504040204" pitchFamily="34" charset="0"/>
                <a:ea typeface="楷体_GB2312" pitchFamily="1" charset="-122"/>
              </a:rPr>
              <a:t>(4)</a:t>
            </a:r>
            <a:endParaRPr lang="zh-CN" altLang="en-US" sz="4000" b="1" dirty="0">
              <a:solidFill>
                <a:schemeClr val="tx2"/>
              </a:solidFill>
              <a:latin typeface="Tahoma" panose="020B0604030504040204" pitchFamily="34" charset="0"/>
              <a:ea typeface="楷体_GB2312" pitchFamily="1" charset="-122"/>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7634" name="Oval 3"/>
          <p:cNvSpPr/>
          <p:nvPr/>
        </p:nvSpPr>
        <p:spPr>
          <a:xfrm>
            <a:off x="6876256" y="1213520"/>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0</a:t>
            </a:r>
          </a:p>
        </p:txBody>
      </p:sp>
      <p:sp>
        <p:nvSpPr>
          <p:cNvPr id="197635" name="Oval 4"/>
          <p:cNvSpPr/>
          <p:nvPr/>
        </p:nvSpPr>
        <p:spPr>
          <a:xfrm>
            <a:off x="8324056" y="1213520"/>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1</a:t>
            </a:r>
          </a:p>
        </p:txBody>
      </p:sp>
      <p:sp>
        <p:nvSpPr>
          <p:cNvPr id="197636" name="Oval 5"/>
          <p:cNvSpPr/>
          <p:nvPr/>
        </p:nvSpPr>
        <p:spPr>
          <a:xfrm>
            <a:off x="7638256" y="2356520"/>
            <a:ext cx="457200" cy="533400"/>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2</a:t>
            </a:r>
          </a:p>
        </p:txBody>
      </p:sp>
      <p:sp>
        <p:nvSpPr>
          <p:cNvPr id="146437" name="Line 6"/>
          <p:cNvSpPr>
            <a:spLocks noChangeShapeType="1"/>
          </p:cNvSpPr>
          <p:nvPr/>
        </p:nvSpPr>
        <p:spPr bwMode="auto">
          <a:xfrm>
            <a:off x="7333456" y="151832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38" name="Line 7"/>
          <p:cNvSpPr>
            <a:spLocks noChangeShapeType="1"/>
          </p:cNvSpPr>
          <p:nvPr/>
        </p:nvSpPr>
        <p:spPr bwMode="auto">
          <a:xfrm flipH="1">
            <a:off x="7257256" y="1289720"/>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39" name="Line 8"/>
          <p:cNvSpPr>
            <a:spLocks noChangeShapeType="1"/>
          </p:cNvSpPr>
          <p:nvPr/>
        </p:nvSpPr>
        <p:spPr bwMode="auto">
          <a:xfrm flipH="1">
            <a:off x="8019256" y="1746920"/>
            <a:ext cx="457200" cy="6858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40" name="Line 9"/>
          <p:cNvSpPr>
            <a:spLocks noChangeShapeType="1"/>
          </p:cNvSpPr>
          <p:nvPr/>
        </p:nvSpPr>
        <p:spPr bwMode="auto">
          <a:xfrm>
            <a:off x="7257256" y="1670720"/>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41" name="Line 10"/>
          <p:cNvSpPr>
            <a:spLocks noChangeShapeType="1"/>
          </p:cNvSpPr>
          <p:nvPr/>
        </p:nvSpPr>
        <p:spPr bwMode="auto">
          <a:xfrm flipH="1" flipV="1">
            <a:off x="7028656" y="1746920"/>
            <a:ext cx="609600" cy="9144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7642" name="Text Box 11"/>
          <p:cNvSpPr txBox="1"/>
          <p:nvPr/>
        </p:nvSpPr>
        <p:spPr>
          <a:xfrm>
            <a:off x="8324056" y="20517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2</a:t>
            </a:r>
          </a:p>
        </p:txBody>
      </p:sp>
      <p:sp>
        <p:nvSpPr>
          <p:cNvPr id="197643" name="Text Box 12"/>
          <p:cNvSpPr txBox="1"/>
          <p:nvPr/>
        </p:nvSpPr>
        <p:spPr>
          <a:xfrm>
            <a:off x="7562056" y="9087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6</a:t>
            </a:r>
          </a:p>
        </p:txBody>
      </p:sp>
      <p:sp>
        <p:nvSpPr>
          <p:cNvPr id="197644" name="Text Box 13"/>
          <p:cNvSpPr txBox="1"/>
          <p:nvPr/>
        </p:nvSpPr>
        <p:spPr>
          <a:xfrm>
            <a:off x="7790656" y="15183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4</a:t>
            </a:r>
          </a:p>
        </p:txBody>
      </p:sp>
      <p:sp>
        <p:nvSpPr>
          <p:cNvPr id="197645" name="Text Box 14"/>
          <p:cNvSpPr txBox="1"/>
          <p:nvPr/>
        </p:nvSpPr>
        <p:spPr>
          <a:xfrm>
            <a:off x="7409656" y="17469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11</a:t>
            </a:r>
          </a:p>
        </p:txBody>
      </p:sp>
      <p:sp>
        <p:nvSpPr>
          <p:cNvPr id="197646" name="Text Box 15"/>
          <p:cNvSpPr txBox="1"/>
          <p:nvPr/>
        </p:nvSpPr>
        <p:spPr>
          <a:xfrm>
            <a:off x="6876256" y="20517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3</a:t>
            </a:r>
          </a:p>
        </p:txBody>
      </p:sp>
      <p:sp>
        <p:nvSpPr>
          <p:cNvPr id="197647" name="Text Box 16"/>
          <p:cNvSpPr txBox="1"/>
          <p:nvPr/>
        </p:nvSpPr>
        <p:spPr>
          <a:xfrm>
            <a:off x="180528" y="5733033"/>
            <a:ext cx="6400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endParaRPr lang="zh-CN" altLang="zh-CN" sz="2400" noProof="1">
              <a:latin typeface="Arial" panose="020B0604020202020204" pitchFamily="34" charset="0"/>
              <a:ea typeface="宋体" panose="02010600030101010101" pitchFamily="2" charset="-122"/>
            </a:endParaRPr>
          </a:p>
        </p:txBody>
      </p:sp>
      <p:graphicFrame>
        <p:nvGraphicFramePr>
          <p:cNvPr id="146448" name="Object 2"/>
          <p:cNvGraphicFramePr>
            <a:graphicFrameLocks noChangeAspect="1"/>
          </p:cNvGraphicFramePr>
          <p:nvPr>
            <p:extLst>
              <p:ext uri="{D42A27DB-BD31-4B8C-83A1-F6EECF244321}">
                <p14:modId xmlns:p14="http://schemas.microsoft.com/office/powerpoint/2010/main" val="2054741890"/>
              </p:ext>
            </p:extLst>
          </p:nvPr>
        </p:nvGraphicFramePr>
        <p:xfrm>
          <a:off x="431353" y="3501008"/>
          <a:ext cx="3889375" cy="2030413"/>
        </p:xfrm>
        <a:graphic>
          <a:graphicData uri="http://schemas.openxmlformats.org/presentationml/2006/ole">
            <mc:AlternateContent xmlns:mc="http://schemas.openxmlformats.org/markup-compatibility/2006">
              <mc:Choice xmlns:v="urn:schemas-microsoft-com:vml" Requires="v">
                <p:oleObj spid="_x0000_s146631" r:id="rId4" imgW="1069585" imgH="713057" progId="Equation.3">
                  <p:embed/>
                </p:oleObj>
              </mc:Choice>
              <mc:Fallback>
                <p:oleObj r:id="rId4" imgW="1069585" imgH="713057"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353" y="3501008"/>
                        <a:ext cx="3889375" cy="2030413"/>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6449" name="Object 3"/>
          <p:cNvGraphicFramePr>
            <a:graphicFrameLocks noChangeAspect="1"/>
          </p:cNvGraphicFramePr>
          <p:nvPr>
            <p:extLst>
              <p:ext uri="{D42A27DB-BD31-4B8C-83A1-F6EECF244321}">
                <p14:modId xmlns:p14="http://schemas.microsoft.com/office/powerpoint/2010/main" val="3964528664"/>
              </p:ext>
            </p:extLst>
          </p:nvPr>
        </p:nvGraphicFramePr>
        <p:xfrm>
          <a:off x="4706491" y="3501008"/>
          <a:ext cx="3908425" cy="2030412"/>
        </p:xfrm>
        <a:graphic>
          <a:graphicData uri="http://schemas.openxmlformats.org/presentationml/2006/ole">
            <mc:AlternateContent xmlns:mc="http://schemas.openxmlformats.org/markup-compatibility/2006">
              <mc:Choice xmlns:v="urn:schemas-microsoft-com:vml" Requires="v">
                <p:oleObj spid="_x0000_s146632" r:id="rId6" imgW="1438847" imgH="713057" progId="Equation.3">
                  <p:embed/>
                </p:oleObj>
              </mc:Choice>
              <mc:Fallback>
                <p:oleObj r:id="rId6" imgW="1438847" imgH="713057"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6491" y="3501008"/>
                        <a:ext cx="3908425" cy="2030412"/>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6450" name="Object 4"/>
          <p:cNvGraphicFramePr>
            <a:graphicFrameLocks noChangeAspect="1"/>
          </p:cNvGraphicFramePr>
          <p:nvPr>
            <p:extLst>
              <p:ext uri="{D42A27DB-BD31-4B8C-83A1-F6EECF244321}">
                <p14:modId xmlns:p14="http://schemas.microsoft.com/office/powerpoint/2010/main" val="2991600834"/>
              </p:ext>
            </p:extLst>
          </p:nvPr>
        </p:nvGraphicFramePr>
        <p:xfrm>
          <a:off x="467544" y="1242291"/>
          <a:ext cx="2881015" cy="1435457"/>
        </p:xfrm>
        <a:graphic>
          <a:graphicData uri="http://schemas.openxmlformats.org/presentationml/2006/ole">
            <mc:AlternateContent xmlns:mc="http://schemas.openxmlformats.org/markup-compatibility/2006">
              <mc:Choice xmlns:v="urn:schemas-microsoft-com:vml" Requires="v">
                <p:oleObj spid="_x0000_s146633" r:id="rId8" imgW="1081848" imgH="712747" progId="Equation.3">
                  <p:embed/>
                </p:oleObj>
              </mc:Choice>
              <mc:Fallback>
                <p:oleObj r:id="rId8" imgW="1081848" imgH="712747"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544" y="1242291"/>
                        <a:ext cx="2881015" cy="1435457"/>
                      </a:xfrm>
                      <a:prstGeom prst="rect">
                        <a:avLst/>
                      </a:prstGeom>
                      <a:noFill/>
                      <a:ln>
                        <a:noFill/>
                      </a:ln>
                      <a:extLst/>
                    </p:spPr>
                  </p:pic>
                </p:oleObj>
              </mc:Fallback>
            </mc:AlternateContent>
          </a:graphicData>
        </a:graphic>
      </p:graphicFrame>
      <p:graphicFrame>
        <p:nvGraphicFramePr>
          <p:cNvPr id="146451" name="Object 5"/>
          <p:cNvGraphicFramePr>
            <a:graphicFrameLocks noChangeAspect="1"/>
          </p:cNvGraphicFramePr>
          <p:nvPr>
            <p:extLst>
              <p:ext uri="{D42A27DB-BD31-4B8C-83A1-F6EECF244321}">
                <p14:modId xmlns:p14="http://schemas.microsoft.com/office/powerpoint/2010/main" val="3016487631"/>
              </p:ext>
            </p:extLst>
          </p:nvPr>
        </p:nvGraphicFramePr>
        <p:xfrm>
          <a:off x="3540436" y="1163083"/>
          <a:ext cx="2925762" cy="1473829"/>
        </p:xfrm>
        <a:graphic>
          <a:graphicData uri="http://schemas.openxmlformats.org/presentationml/2006/ole">
            <mc:AlternateContent xmlns:mc="http://schemas.openxmlformats.org/markup-compatibility/2006">
              <mc:Choice xmlns:v="urn:schemas-microsoft-com:vml" Requires="v">
                <p:oleObj spid="_x0000_s146634" r:id="rId10" imgW="1438847" imgH="713057" progId="Equation.3">
                  <p:embed/>
                </p:oleObj>
              </mc:Choice>
              <mc:Fallback>
                <p:oleObj r:id="rId10" imgW="1438847" imgH="713057"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40436" y="1163083"/>
                        <a:ext cx="2925762" cy="1473829"/>
                      </a:xfrm>
                      <a:prstGeom prst="rect">
                        <a:avLst/>
                      </a:prstGeom>
                      <a:noFill/>
                      <a:ln>
                        <a:noFill/>
                      </a:ln>
                      <a:extLst/>
                    </p:spPr>
                  </p:pic>
                </p:oleObj>
              </mc:Fallback>
            </mc:AlternateContent>
          </a:graphicData>
        </a:graphic>
      </p:graphicFrame>
      <p:sp>
        <p:nvSpPr>
          <p:cNvPr id="197652" name="Text Box 23"/>
          <p:cNvSpPr txBox="1"/>
          <p:nvPr/>
        </p:nvSpPr>
        <p:spPr>
          <a:xfrm>
            <a:off x="251520" y="6238473"/>
            <a:ext cx="8600728" cy="430887"/>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zh-CN" altLang="en-US" sz="2200" noProof="1">
                <a:latin typeface="Arial" panose="020B0604020202020204" pitchFamily="34" charset="0"/>
                <a:ea typeface="宋体" panose="02010600030101010101" pitchFamily="2" charset="-122"/>
                <a:hlinkClick r:id="rId12"/>
              </a:rPr>
              <a:t>由上述结果可推出图中每一对顶点之间的最短路径和相应的路径长度</a:t>
            </a:r>
            <a:endParaRPr lang="zh-CN" altLang="en-US" sz="2200" noProof="1">
              <a:latin typeface="Arial" panose="020B0604020202020204" pitchFamily="34" charset="0"/>
              <a:ea typeface="宋体" panose="02010600030101010101" pitchFamily="2" charset="-122"/>
            </a:endParaRPr>
          </a:p>
        </p:txBody>
      </p:sp>
      <p:sp>
        <p:nvSpPr>
          <p:cNvPr id="197653" name="椭圆 23"/>
          <p:cNvSpPr/>
          <p:nvPr/>
        </p:nvSpPr>
        <p:spPr>
          <a:xfrm>
            <a:off x="1944241" y="4018533"/>
            <a:ext cx="576262" cy="792163"/>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7654" name="椭圆 24"/>
          <p:cNvSpPr/>
          <p:nvPr/>
        </p:nvSpPr>
        <p:spPr>
          <a:xfrm>
            <a:off x="6408291" y="4162996"/>
            <a:ext cx="576262" cy="792162"/>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6455" name="Rectangle 2"/>
          <p:cNvSpPr txBox="1">
            <a:spLocks noChangeArrowheads="1"/>
          </p:cNvSpPr>
          <p:nvPr/>
        </p:nvSpPr>
        <p:spPr bwMode="auto">
          <a:xfrm>
            <a:off x="35496" y="70520"/>
            <a:ext cx="7086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4000" b="1" dirty="0">
                <a:solidFill>
                  <a:schemeClr val="tx2"/>
                </a:solidFill>
                <a:latin typeface="Tahoma" panose="020B0604030504040204" pitchFamily="34" charset="0"/>
                <a:ea typeface="楷体_GB2312" pitchFamily="1" charset="-122"/>
              </a:rPr>
              <a:t>8.5.3 Floyd</a:t>
            </a:r>
            <a:r>
              <a:rPr lang="zh-CN" altLang="en-US" sz="4000" b="1" dirty="0">
                <a:solidFill>
                  <a:schemeClr val="tx2"/>
                </a:solidFill>
                <a:latin typeface="Tahoma" panose="020B0604030504040204" pitchFamily="34" charset="0"/>
                <a:ea typeface="楷体_GB2312" pitchFamily="1" charset="-122"/>
              </a:rPr>
              <a:t>算法应用实例</a:t>
            </a:r>
            <a:r>
              <a:rPr lang="en-US" altLang="zh-CN" sz="4000" b="1" dirty="0">
                <a:solidFill>
                  <a:schemeClr val="tx2"/>
                </a:solidFill>
                <a:latin typeface="Tahoma" panose="020B0604030504040204" pitchFamily="34" charset="0"/>
                <a:ea typeface="楷体_GB2312" pitchFamily="1" charset="-122"/>
              </a:rPr>
              <a:t>(5)</a:t>
            </a:r>
            <a:endParaRPr lang="zh-CN" altLang="en-US" sz="4000" b="1" dirty="0">
              <a:solidFill>
                <a:schemeClr val="tx2"/>
              </a:solidFill>
              <a:latin typeface="Tahoma" panose="020B0604030504040204" pitchFamily="34" charset="0"/>
              <a:ea typeface="楷体_GB2312" pitchFamily="1" charset="-122"/>
            </a:endParaRPr>
          </a:p>
        </p:txBody>
      </p:sp>
      <p:graphicFrame>
        <p:nvGraphicFramePr>
          <p:cNvPr id="24" name="Object 4"/>
          <p:cNvGraphicFramePr>
            <a:graphicFrameLocks noChangeAspect="1"/>
          </p:cNvGraphicFramePr>
          <p:nvPr>
            <p:extLst>
              <p:ext uri="{D42A27DB-BD31-4B8C-83A1-F6EECF244321}">
                <p14:modId xmlns:p14="http://schemas.microsoft.com/office/powerpoint/2010/main" val="4182148514"/>
              </p:ext>
            </p:extLst>
          </p:nvPr>
        </p:nvGraphicFramePr>
        <p:xfrm>
          <a:off x="315367" y="5602288"/>
          <a:ext cx="6992937" cy="579437"/>
        </p:xfrm>
        <a:graphic>
          <a:graphicData uri="http://schemas.openxmlformats.org/presentationml/2006/ole">
            <mc:AlternateContent xmlns:mc="http://schemas.openxmlformats.org/markup-compatibility/2006">
              <mc:Choice xmlns:v="urn:schemas-microsoft-com:vml" Requires="v">
                <p:oleObj spid="_x0000_s146635" name="Equation" r:id="rId13" imgW="3022560" imgH="241200" progId="Equation.DSMT4">
                  <p:embed/>
                </p:oleObj>
              </mc:Choice>
              <mc:Fallback>
                <p:oleObj name="Equation" r:id="rId13" imgW="3022560" imgH="241200" progId="Equation.DSMT4">
                  <p:embed/>
                  <p:pic>
                    <p:nvPicPr>
                      <p:cNvPr id="0" name=""/>
                      <p:cNvPicPr>
                        <a:picLocks noChangeAspect="1" noChangeArrowheads="1"/>
                      </p:cNvPicPr>
                      <p:nvPr/>
                    </p:nvPicPr>
                    <p:blipFill>
                      <a:blip r:embed="rId14"/>
                      <a:srcRect/>
                      <a:stretch>
                        <a:fillRect/>
                      </a:stretch>
                    </p:blipFill>
                    <p:spPr bwMode="auto">
                      <a:xfrm>
                        <a:off x="315367" y="5602288"/>
                        <a:ext cx="6992937" cy="579437"/>
                      </a:xfrm>
                      <a:prstGeom prst="rect">
                        <a:avLst/>
                      </a:prstGeom>
                      <a:solidFill>
                        <a:schemeClr val="hlink"/>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 name="Line 24"/>
          <p:cNvSpPr>
            <a:spLocks noChangeShapeType="1"/>
          </p:cNvSpPr>
          <p:nvPr/>
        </p:nvSpPr>
        <p:spPr bwMode="auto">
          <a:xfrm>
            <a:off x="2408192" y="4762099"/>
            <a:ext cx="219592" cy="80569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25400" y="115888"/>
            <a:ext cx="7793038" cy="711200"/>
          </a:xfrm>
        </p:spPr>
        <p:txBody>
          <a:bodyPr/>
          <a:lstStyle/>
          <a:p>
            <a:pPr eaLnBrk="1" hangingPunct="1"/>
            <a:r>
              <a:rPr lang="en-US" altLang="zh-CN" b="1" smtClean="0">
                <a:solidFill>
                  <a:schemeClr val="tx1"/>
                </a:solidFill>
                <a:latin typeface="Times New Roman" panose="02020603050405020304" pitchFamily="18" charset="0"/>
                <a:ea typeface="楷体_GB2312" pitchFamily="1" charset="-122"/>
              </a:rPr>
              <a:t>8.5.3 Floyd</a:t>
            </a:r>
            <a:r>
              <a:rPr lang="zh-CN" altLang="en-US" b="1" smtClean="0">
                <a:solidFill>
                  <a:schemeClr val="tx1"/>
                </a:solidFill>
                <a:latin typeface="Times New Roman" panose="02020603050405020304" pitchFamily="18" charset="0"/>
                <a:ea typeface="楷体_GB2312" pitchFamily="1" charset="-122"/>
              </a:rPr>
              <a:t>算法实现</a:t>
            </a:r>
          </a:p>
        </p:txBody>
      </p:sp>
      <p:sp>
        <p:nvSpPr>
          <p:cNvPr id="208899" name="Rectangle 3"/>
          <p:cNvSpPr>
            <a:spLocks noGrp="1" noChangeArrowheads="1"/>
          </p:cNvSpPr>
          <p:nvPr>
            <p:ph idx="1"/>
          </p:nvPr>
        </p:nvSpPr>
        <p:spPr>
          <a:xfrm>
            <a:off x="622300" y="1514475"/>
            <a:ext cx="7772400" cy="4114800"/>
          </a:xfrm>
        </p:spPr>
        <p:txBody>
          <a:bodyPr/>
          <a:lstStyle/>
          <a:p>
            <a:pPr eaLnBrk="1" hangingPunct="1">
              <a:defRPr/>
            </a:pPr>
            <a:r>
              <a:rPr kumimoji="1" lang="zh-CN" altLang="en-US" dirty="0" smtClean="0">
                <a:latin typeface="Times New Roman" panose="02020603050405020304" pitchFamily="18" charset="0"/>
                <a:cs typeface="Times New Roman" panose="02020603050405020304" pitchFamily="18" charset="0"/>
              </a:rPr>
              <a:t>见</a:t>
            </a:r>
            <a:r>
              <a:rPr kumimoji="1" lang="en-US" altLang="zh-CN" dirty="0" smtClean="0">
                <a:latin typeface="Times New Roman" panose="02020603050405020304" pitchFamily="18" charset="0"/>
                <a:cs typeface="Times New Roman" panose="02020603050405020304" pitchFamily="18" charset="0"/>
              </a:rPr>
              <a:t>P382</a:t>
            </a:r>
          </a:p>
          <a:p>
            <a:pPr eaLnBrk="1" hangingPunct="1">
              <a:defRPr/>
            </a:pPr>
            <a:r>
              <a:rPr kumimoji="1" lang="zh-CN" altLang="en-US" dirty="0" smtClean="0">
                <a:latin typeface="Times New Roman" panose="02020603050405020304" pitchFamily="18" charset="0"/>
                <a:cs typeface="Times New Roman" panose="02020603050405020304" pitchFamily="18" charset="0"/>
              </a:rPr>
              <a:t>二维数组：</a:t>
            </a:r>
          </a:p>
          <a:p>
            <a:pPr lvl="1" eaLnBrk="1" hangingPunct="1">
              <a:defRPr/>
            </a:pPr>
            <a:r>
              <a:rPr kumimoji="1" lang="en-US" altLang="zh-CN" dirty="0" smtClean="0">
                <a:latin typeface="Times New Roman" panose="02020603050405020304" pitchFamily="18" charset="0"/>
                <a:cs typeface="Times New Roman" panose="02020603050405020304" pitchFamily="18" charset="0"/>
              </a:rPr>
              <a:t>a[</a:t>
            </a:r>
            <a:r>
              <a:rPr kumimoji="1" lang="en-US" altLang="zh-CN" dirty="0" err="1" smtClean="0">
                <a:latin typeface="Times New Roman" panose="02020603050405020304" pitchFamily="18" charset="0"/>
                <a:cs typeface="Times New Roman" panose="02020603050405020304" pitchFamily="18" charset="0"/>
              </a:rPr>
              <a:t>i</a:t>
            </a:r>
            <a:r>
              <a:rPr kumimoji="1" lang="en-US" altLang="zh-CN" dirty="0" smtClean="0">
                <a:latin typeface="Times New Roman" panose="02020603050405020304" pitchFamily="18" charset="0"/>
                <a:cs typeface="Times New Roman" panose="02020603050405020304" pitchFamily="18" charset="0"/>
              </a:rPr>
              <a:t>][j]:</a:t>
            </a:r>
            <a:r>
              <a:rPr kumimoji="1" lang="zh-CN" altLang="en-US" dirty="0" smtClean="0">
                <a:latin typeface="Times New Roman" panose="02020603050405020304" pitchFamily="18" charset="0"/>
                <a:cs typeface="Times New Roman" panose="02020603050405020304" pitchFamily="18" charset="0"/>
              </a:rPr>
              <a:t>存储迭代数组</a:t>
            </a:r>
            <a:r>
              <a:rPr kumimoji="1" lang="en-US" altLang="zh-CN" dirty="0" smtClean="0">
                <a:latin typeface="Times New Roman" panose="02020603050405020304" pitchFamily="18" charset="0"/>
                <a:cs typeface="Times New Roman" panose="02020603050405020304" pitchFamily="18" charset="0"/>
              </a:rPr>
              <a:t>A</a:t>
            </a:r>
          </a:p>
          <a:p>
            <a:pPr lvl="1" eaLnBrk="1" hangingPunct="1">
              <a:defRPr/>
            </a:pPr>
            <a:r>
              <a:rPr kumimoji="1" lang="en-US" altLang="zh-CN" dirty="0" smtClean="0">
                <a:latin typeface="Times New Roman" panose="02020603050405020304" pitchFamily="18" charset="0"/>
                <a:cs typeface="Times New Roman" panose="02020603050405020304" pitchFamily="18" charset="0"/>
              </a:rPr>
              <a:t>path[</a:t>
            </a:r>
            <a:r>
              <a:rPr kumimoji="1" lang="en-US" altLang="zh-CN" dirty="0" err="1" smtClean="0">
                <a:latin typeface="Times New Roman" panose="02020603050405020304" pitchFamily="18" charset="0"/>
                <a:cs typeface="Times New Roman" panose="02020603050405020304" pitchFamily="18" charset="0"/>
              </a:rPr>
              <a:t>i</a:t>
            </a:r>
            <a:r>
              <a:rPr kumimoji="1" lang="en-US" altLang="zh-CN" dirty="0" smtClean="0">
                <a:latin typeface="Times New Roman" panose="02020603050405020304" pitchFamily="18" charset="0"/>
                <a:cs typeface="Times New Roman" panose="02020603050405020304" pitchFamily="18" charset="0"/>
              </a:rPr>
              <a:t>][j]:</a:t>
            </a:r>
            <a:r>
              <a:rPr kumimoji="1" lang="zh-CN" altLang="en-US" dirty="0" smtClean="0">
                <a:latin typeface="Times New Roman" panose="02020603050405020304" pitchFamily="18" charset="0"/>
                <a:cs typeface="Times New Roman" panose="02020603050405020304" pitchFamily="18" charset="0"/>
              </a:rPr>
              <a:t>存储顶点</a:t>
            </a:r>
            <a:r>
              <a:rPr kumimoji="1" lang="en-US" altLang="zh-CN" dirty="0" smtClean="0">
                <a:latin typeface="Times New Roman" panose="02020603050405020304" pitchFamily="18" charset="0"/>
                <a:cs typeface="Times New Roman" panose="02020603050405020304" pitchFamily="18" charset="0"/>
              </a:rPr>
              <a:t>vi</a:t>
            </a:r>
            <a:r>
              <a:rPr kumimoji="1" lang="zh-CN" altLang="en-US" dirty="0" smtClean="0">
                <a:latin typeface="Times New Roman" panose="02020603050405020304" pitchFamily="18" charset="0"/>
                <a:cs typeface="Times New Roman" panose="02020603050405020304" pitchFamily="18" charset="0"/>
              </a:rPr>
              <a:t>，</a:t>
            </a:r>
            <a:r>
              <a:rPr kumimoji="1" lang="en-US" altLang="zh-CN" dirty="0" err="1" smtClean="0">
                <a:latin typeface="Times New Roman" panose="02020603050405020304" pitchFamily="18" charset="0"/>
                <a:cs typeface="Times New Roman" panose="02020603050405020304" pitchFamily="18" charset="0"/>
              </a:rPr>
              <a:t>vj</a:t>
            </a:r>
            <a:r>
              <a:rPr kumimoji="1" lang="zh-CN" altLang="en-US" dirty="0" smtClean="0">
                <a:latin typeface="Times New Roman" panose="02020603050405020304" pitchFamily="18" charset="0"/>
                <a:cs typeface="Times New Roman" panose="02020603050405020304" pitchFamily="18" charset="0"/>
              </a:rPr>
              <a:t>之间最短路径所经历的顶点中和</a:t>
            </a:r>
            <a:r>
              <a:rPr kumimoji="1" lang="en-US" altLang="zh-CN" dirty="0" err="1" smtClean="0">
                <a:latin typeface="Times New Roman" panose="02020603050405020304" pitchFamily="18" charset="0"/>
                <a:cs typeface="Times New Roman" panose="02020603050405020304" pitchFamily="18" charset="0"/>
              </a:rPr>
              <a:t>vj</a:t>
            </a:r>
            <a:r>
              <a:rPr kumimoji="1" lang="zh-CN" altLang="en-US" dirty="0" smtClean="0">
                <a:latin typeface="Times New Roman" panose="02020603050405020304" pitchFamily="18" charset="0"/>
                <a:cs typeface="Times New Roman" panose="02020603050405020304" pitchFamily="18" charset="0"/>
              </a:rPr>
              <a:t>相连的顶点的序号（这样可以得到路径上所有的顶点序号）</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179512" y="260648"/>
            <a:ext cx="8896350" cy="6352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spcBef>
                <a:spcPct val="5000"/>
              </a:spcBef>
              <a:buFont typeface="Arial" panose="020B0604020202020204" pitchFamily="34" charset="0"/>
              <a:buNone/>
              <a:defRPr/>
            </a:pPr>
            <a:r>
              <a:rPr lang="en-US" altLang="zh-CN" b="1" dirty="0" smtClean="0">
                <a:latin typeface="Times New Roman" panose="02020603050405020304" pitchFamily="18" charset="0"/>
                <a:ea typeface="隶书" panose="02010509060101010101" pitchFamily="49" charset="-122"/>
              </a:rPr>
              <a:t>template &lt;class</a:t>
            </a:r>
            <a:r>
              <a:rPr lang="en-US" altLang="zh-CN" dirty="0" smtClean="0">
                <a:latin typeface="Times New Roman" panose="02020603050405020304" pitchFamily="18" charset="0"/>
                <a:ea typeface="隶书" panose="02010509060101010101" pitchFamily="49" charset="-122"/>
              </a:rPr>
              <a:t> T</a:t>
            </a:r>
            <a:r>
              <a:rPr lang="en-US" altLang="zh-CN" b="1" dirty="0" smtClean="0">
                <a:latin typeface="Times New Roman" panose="02020603050405020304" pitchFamily="18" charset="0"/>
                <a:ea typeface="隶书" panose="02010509060101010101" pitchFamily="49" charset="-122"/>
              </a:rPr>
              <a:t>, class </a:t>
            </a:r>
            <a:r>
              <a:rPr lang="en-US" altLang="zh-CN" dirty="0" smtClean="0">
                <a:latin typeface="Times New Roman" panose="02020603050405020304" pitchFamily="18" charset="0"/>
                <a:ea typeface="隶书" panose="02010509060101010101" pitchFamily="49" charset="-122"/>
              </a:rPr>
              <a:t>E</a:t>
            </a:r>
            <a:r>
              <a:rPr lang="en-US" altLang="zh-CN" b="1" dirty="0" smtClean="0">
                <a:latin typeface="Times New Roman" panose="02020603050405020304" pitchFamily="18" charset="0"/>
                <a:ea typeface="隶书" panose="02010509060101010101" pitchFamily="49" charset="-122"/>
              </a:rPr>
              <a:t>&gt;</a:t>
            </a:r>
          </a:p>
          <a:p>
            <a:pPr eaLnBrk="1" hangingPunct="1">
              <a:spcBef>
                <a:spcPct val="5000"/>
              </a:spcBef>
              <a:buFont typeface="Arial" panose="020B0604020202020204" pitchFamily="34" charset="0"/>
              <a:buNone/>
              <a:defRPr/>
            </a:pPr>
            <a:r>
              <a:rPr lang="en-US" altLang="zh-CN" b="1" dirty="0" smtClean="0">
                <a:latin typeface="Times New Roman" panose="02020603050405020304" pitchFamily="18" charset="0"/>
                <a:ea typeface="隶书" panose="02010509060101010101" pitchFamily="49" charset="-122"/>
              </a:rPr>
              <a:t>void Floyd</a:t>
            </a:r>
            <a:r>
              <a:rPr lang="en-US" altLang="zh-CN" dirty="0" smtClean="0">
                <a:latin typeface="Times New Roman" panose="02020603050405020304" pitchFamily="18" charset="0"/>
                <a:ea typeface="隶书" panose="02010509060101010101" pitchFamily="49" charset="-122"/>
              </a:rPr>
              <a:t> (Graph</a:t>
            </a:r>
            <a:r>
              <a:rPr lang="en-US" altLang="zh-CN" b="1" dirty="0" smtClean="0">
                <a:latin typeface="Times New Roman" panose="02020603050405020304" pitchFamily="18" charset="0"/>
                <a:ea typeface="隶书" panose="02010509060101010101" pitchFamily="49" charset="-122"/>
              </a:rPr>
              <a:t>&lt;</a:t>
            </a:r>
            <a:r>
              <a:rPr lang="en-US" altLang="zh-CN" dirty="0" smtClean="0">
                <a:latin typeface="Times New Roman" panose="02020603050405020304" pitchFamily="18" charset="0"/>
                <a:ea typeface="隶书" panose="02010509060101010101" pitchFamily="49" charset="-122"/>
              </a:rPr>
              <a:t>T</a:t>
            </a:r>
            <a:r>
              <a:rPr lang="en-US" altLang="zh-CN" b="1" dirty="0" smtClean="0">
                <a:latin typeface="Times New Roman" panose="02020603050405020304" pitchFamily="18" charset="0"/>
                <a:ea typeface="隶书" panose="02010509060101010101" pitchFamily="49" charset="-122"/>
              </a:rPr>
              <a:t>, </a:t>
            </a:r>
            <a:r>
              <a:rPr lang="en-US" altLang="zh-CN" dirty="0" smtClean="0">
                <a:latin typeface="Times New Roman" panose="02020603050405020304" pitchFamily="18" charset="0"/>
                <a:ea typeface="隶书" panose="02010509060101010101" pitchFamily="49" charset="-122"/>
              </a:rPr>
              <a:t>E</a:t>
            </a:r>
            <a:r>
              <a:rPr lang="en-US" altLang="zh-CN" b="1" dirty="0" smtClean="0">
                <a:latin typeface="Times New Roman" panose="02020603050405020304" pitchFamily="18" charset="0"/>
                <a:ea typeface="隶书" panose="02010509060101010101" pitchFamily="49" charset="-122"/>
              </a:rPr>
              <a:t>&gt;&amp; </a:t>
            </a:r>
            <a:r>
              <a:rPr lang="en-US" altLang="zh-CN" dirty="0" smtClean="0">
                <a:latin typeface="Times New Roman" panose="02020603050405020304" pitchFamily="18" charset="0"/>
                <a:ea typeface="隶书" panose="02010509060101010101" pitchFamily="49" charset="-122"/>
              </a:rPr>
              <a:t>G</a:t>
            </a:r>
            <a:r>
              <a:rPr lang="en-US" altLang="zh-CN" b="1" dirty="0" smtClean="0">
                <a:latin typeface="Times New Roman" panose="02020603050405020304" pitchFamily="18" charset="0"/>
                <a:ea typeface="隶书" panose="02010509060101010101" pitchFamily="49" charset="-122"/>
              </a:rPr>
              <a:t>, </a:t>
            </a:r>
            <a:r>
              <a:rPr lang="en-US" altLang="zh-CN" dirty="0" smtClean="0">
                <a:latin typeface="Times New Roman" panose="02020603050405020304" pitchFamily="18" charset="0"/>
                <a:ea typeface="隶书" panose="02010509060101010101" pitchFamily="49" charset="-122"/>
              </a:rPr>
              <a:t>E a[][]</a:t>
            </a:r>
            <a:r>
              <a:rPr lang="en-US" altLang="zh-CN" b="1" dirty="0" smtClean="0">
                <a:latin typeface="Times New Roman" panose="02020603050405020304" pitchFamily="18" charset="0"/>
                <a:ea typeface="隶书" panose="02010509060101010101" pitchFamily="49" charset="-122"/>
              </a:rPr>
              <a:t>, </a:t>
            </a:r>
            <a:r>
              <a:rPr lang="en-US" altLang="zh-CN" b="1" dirty="0" err="1" smtClean="0">
                <a:latin typeface="Times New Roman" panose="02020603050405020304" pitchFamily="18" charset="0"/>
                <a:ea typeface="隶书" panose="02010509060101010101" pitchFamily="49" charset="-122"/>
              </a:rPr>
              <a:t>int</a:t>
            </a:r>
            <a:r>
              <a:rPr lang="en-US" altLang="zh-CN" b="1" dirty="0" smtClean="0">
                <a:latin typeface="Times New Roman" panose="02020603050405020304" pitchFamily="18" charset="0"/>
                <a:ea typeface="隶书" panose="02010509060101010101" pitchFamily="49" charset="-122"/>
              </a:rPr>
              <a:t> </a:t>
            </a:r>
            <a:r>
              <a:rPr lang="en-US" altLang="zh-CN" dirty="0" smtClean="0">
                <a:latin typeface="Times New Roman" panose="02020603050405020304" pitchFamily="18" charset="0"/>
                <a:ea typeface="隶书" panose="02010509060101010101" pitchFamily="49" charset="-122"/>
              </a:rPr>
              <a:t>path[][])</a:t>
            </a:r>
            <a:r>
              <a:rPr lang="en-US" altLang="zh-CN" b="1" dirty="0" smtClean="0">
                <a:latin typeface="Times New Roman" panose="02020603050405020304" pitchFamily="18" charset="0"/>
                <a:ea typeface="隶书" panose="02010509060101010101" pitchFamily="49" charset="-122"/>
              </a:rPr>
              <a:t> {</a:t>
            </a:r>
          </a:p>
          <a:p>
            <a:pPr eaLnBrk="1" hangingPunct="1">
              <a:spcBef>
                <a:spcPct val="5000"/>
              </a:spcBef>
              <a:buFont typeface="Arial" panose="020B0604020202020204" pitchFamily="34" charset="0"/>
              <a:buNone/>
              <a:defRPr/>
            </a:pPr>
            <a:r>
              <a:rPr lang="en-US" altLang="zh-CN" sz="1600" b="1" dirty="0" smtClean="0">
                <a:solidFill>
                  <a:schemeClr val="tx2"/>
                </a:solidFill>
                <a:latin typeface="Times New Roman" panose="02020603050405020304" pitchFamily="18" charset="0"/>
                <a:ea typeface="隶书" panose="02010509060101010101" pitchFamily="49" charset="-122"/>
              </a:rPr>
              <a:t>//a[</a:t>
            </a:r>
            <a:r>
              <a:rPr lang="en-US" altLang="zh-CN" sz="1600" b="1" dirty="0" err="1" smtClean="0">
                <a:solidFill>
                  <a:schemeClr val="tx2"/>
                </a:solidFill>
                <a:latin typeface="Times New Roman" panose="02020603050405020304" pitchFamily="18" charset="0"/>
                <a:ea typeface="隶书" panose="02010509060101010101" pitchFamily="49" charset="-122"/>
              </a:rPr>
              <a:t>i</a:t>
            </a:r>
            <a:r>
              <a:rPr lang="en-US" altLang="zh-CN" sz="1600" b="1" dirty="0" smtClean="0">
                <a:solidFill>
                  <a:schemeClr val="tx2"/>
                </a:solidFill>
                <a:latin typeface="Times New Roman" panose="02020603050405020304" pitchFamily="18" charset="0"/>
                <a:ea typeface="隶书" panose="02010509060101010101" pitchFamily="49" charset="-122"/>
              </a:rPr>
              <a:t>][j]</a:t>
            </a:r>
            <a:r>
              <a:rPr lang="zh-CN" altLang="en-US" sz="1600" dirty="0" smtClean="0">
                <a:solidFill>
                  <a:schemeClr val="tx2"/>
                </a:solidFill>
                <a:latin typeface="Times New Roman" panose="02020603050405020304" pitchFamily="18" charset="0"/>
                <a:ea typeface="隶书" panose="02010509060101010101" pitchFamily="49" charset="-122"/>
              </a:rPr>
              <a:t>是顶点</a:t>
            </a:r>
            <a:r>
              <a:rPr lang="en-US" altLang="zh-CN" sz="1600" b="1" dirty="0" err="1" smtClean="0">
                <a:solidFill>
                  <a:schemeClr val="tx2"/>
                </a:solidFill>
                <a:latin typeface="Times New Roman" panose="02020603050405020304" pitchFamily="18" charset="0"/>
                <a:ea typeface="隶书" panose="02010509060101010101" pitchFamily="49" charset="-122"/>
              </a:rPr>
              <a:t>i</a:t>
            </a:r>
            <a:r>
              <a:rPr lang="zh-CN" altLang="en-US" sz="1600" dirty="0" smtClean="0">
                <a:solidFill>
                  <a:schemeClr val="tx2"/>
                </a:solidFill>
                <a:latin typeface="Times New Roman" panose="02020603050405020304" pitchFamily="18" charset="0"/>
                <a:ea typeface="隶书" panose="02010509060101010101" pitchFamily="49" charset="-122"/>
              </a:rPr>
              <a:t>和</a:t>
            </a:r>
            <a:r>
              <a:rPr lang="en-US" altLang="zh-CN" sz="1600" b="1" dirty="0" smtClean="0">
                <a:solidFill>
                  <a:schemeClr val="tx2"/>
                </a:solidFill>
                <a:latin typeface="Times New Roman" panose="02020603050405020304" pitchFamily="18" charset="0"/>
                <a:ea typeface="隶书" panose="02010509060101010101" pitchFamily="49" charset="-122"/>
              </a:rPr>
              <a:t>j</a:t>
            </a:r>
            <a:r>
              <a:rPr lang="zh-CN" altLang="en-US" sz="1600" dirty="0" smtClean="0">
                <a:solidFill>
                  <a:schemeClr val="tx2"/>
                </a:solidFill>
                <a:latin typeface="Times New Roman" panose="02020603050405020304" pitchFamily="18" charset="0"/>
                <a:ea typeface="隶书" panose="02010509060101010101" pitchFamily="49" charset="-122"/>
              </a:rPr>
              <a:t>之间的最短路径长度</a:t>
            </a:r>
            <a:r>
              <a:rPr lang="zh-CN" altLang="en-US" sz="1600" b="1" dirty="0" smtClean="0">
                <a:solidFill>
                  <a:schemeClr val="tx2"/>
                </a:solidFill>
                <a:latin typeface="Times New Roman" panose="02020603050405020304" pitchFamily="18" charset="0"/>
                <a:ea typeface="隶书" panose="02010509060101010101" pitchFamily="49" charset="-122"/>
              </a:rPr>
              <a:t>。</a:t>
            </a:r>
            <a:r>
              <a:rPr lang="en-US" altLang="zh-CN" sz="1600" b="1" dirty="0" smtClean="0">
                <a:solidFill>
                  <a:schemeClr val="tx2"/>
                </a:solidFill>
                <a:latin typeface="Times New Roman" panose="02020603050405020304" pitchFamily="18" charset="0"/>
                <a:ea typeface="隶书" panose="02010509060101010101" pitchFamily="49" charset="-122"/>
              </a:rPr>
              <a:t>path[</a:t>
            </a:r>
            <a:r>
              <a:rPr lang="en-US" altLang="zh-CN" sz="1600" b="1" dirty="0" err="1" smtClean="0">
                <a:solidFill>
                  <a:schemeClr val="tx2"/>
                </a:solidFill>
                <a:latin typeface="Times New Roman" panose="02020603050405020304" pitchFamily="18" charset="0"/>
                <a:ea typeface="隶书" panose="02010509060101010101" pitchFamily="49" charset="-122"/>
              </a:rPr>
              <a:t>i</a:t>
            </a:r>
            <a:r>
              <a:rPr lang="en-US" altLang="zh-CN" sz="1600" b="1" dirty="0" smtClean="0">
                <a:solidFill>
                  <a:schemeClr val="tx2"/>
                </a:solidFill>
                <a:latin typeface="Times New Roman" panose="02020603050405020304" pitchFamily="18" charset="0"/>
                <a:ea typeface="隶书" panose="02010509060101010101" pitchFamily="49" charset="-122"/>
              </a:rPr>
              <a:t>][j]</a:t>
            </a:r>
            <a:r>
              <a:rPr lang="zh-CN" altLang="en-US" sz="1600" dirty="0" smtClean="0">
                <a:solidFill>
                  <a:schemeClr val="tx2"/>
                </a:solidFill>
                <a:latin typeface="Times New Roman" panose="02020603050405020304" pitchFamily="18" charset="0"/>
                <a:ea typeface="隶书" panose="02010509060101010101" pitchFamily="49" charset="-122"/>
              </a:rPr>
              <a:t>是相应路径上顶点</a:t>
            </a:r>
            <a:r>
              <a:rPr lang="en-US" altLang="zh-CN" sz="1600" b="1" dirty="0" smtClean="0">
                <a:solidFill>
                  <a:schemeClr val="tx2"/>
                </a:solidFill>
                <a:latin typeface="Times New Roman" panose="02020603050405020304" pitchFamily="18" charset="0"/>
                <a:ea typeface="隶书" panose="02010509060101010101" pitchFamily="49" charset="-122"/>
              </a:rPr>
              <a:t>j</a:t>
            </a:r>
            <a:r>
              <a:rPr lang="zh-CN" altLang="en-US" sz="1600" dirty="0" smtClean="0">
                <a:solidFill>
                  <a:schemeClr val="tx2"/>
                </a:solidFill>
                <a:latin typeface="Times New Roman" panose="02020603050405020304" pitchFamily="18" charset="0"/>
                <a:ea typeface="隶书" panose="02010509060101010101" pitchFamily="49" charset="-122"/>
              </a:rPr>
              <a:t>的前一顶点的顶点号</a:t>
            </a:r>
            <a:endParaRPr lang="en-US" altLang="zh-CN" sz="1600" b="1" dirty="0" smtClean="0">
              <a:solidFill>
                <a:schemeClr val="tx2"/>
              </a:solidFill>
              <a:latin typeface="Times New Roman" panose="02020603050405020304" pitchFamily="18" charset="0"/>
              <a:ea typeface="隶书" panose="02010509060101010101" pitchFamily="49" charset="-122"/>
            </a:endParaRPr>
          </a:p>
          <a:p>
            <a:pPr eaLnBrk="1" hangingPunct="1">
              <a:spcBef>
                <a:spcPct val="5000"/>
              </a:spcBef>
              <a:buFont typeface="Arial" panose="020B0604020202020204" pitchFamily="34" charset="0"/>
              <a:buNone/>
              <a:defRPr/>
            </a:pPr>
            <a:r>
              <a:rPr lang="en-US" altLang="zh-CN" dirty="0" smtClean="0">
                <a:latin typeface="Times New Roman" panose="02020603050405020304" pitchFamily="18" charset="0"/>
                <a:ea typeface="隶书" panose="02010509060101010101" pitchFamily="49" charset="-122"/>
              </a:rPr>
              <a:t>  </a:t>
            </a:r>
            <a:r>
              <a:rPr lang="en-US" altLang="zh-CN" dirty="0" err="1" smtClean="0">
                <a:latin typeface="Times New Roman" panose="02020603050405020304" pitchFamily="18" charset="0"/>
                <a:ea typeface="隶书" panose="02010509060101010101" pitchFamily="49" charset="-122"/>
              </a:rPr>
              <a:t>int</a:t>
            </a:r>
            <a:r>
              <a:rPr lang="en-US" altLang="zh-CN" dirty="0" smtClean="0">
                <a:latin typeface="Times New Roman" panose="02020603050405020304" pitchFamily="18" charset="0"/>
                <a:ea typeface="隶书" panose="02010509060101010101" pitchFamily="49" charset="-122"/>
              </a:rPr>
              <a:t> </a:t>
            </a:r>
            <a:r>
              <a:rPr lang="en-US" altLang="zh-CN" dirty="0" err="1" smtClean="0">
                <a:latin typeface="Times New Roman" panose="02020603050405020304" pitchFamily="18" charset="0"/>
                <a:ea typeface="隶书" panose="02010509060101010101" pitchFamily="49" charset="-122"/>
              </a:rPr>
              <a:t>i,j,k,n</a:t>
            </a:r>
            <a:r>
              <a:rPr lang="en-US" altLang="zh-CN" dirty="0" smtClean="0">
                <a:latin typeface="Times New Roman" panose="02020603050405020304" pitchFamily="18" charset="0"/>
                <a:ea typeface="隶书" panose="02010509060101010101" pitchFamily="49" charset="-122"/>
              </a:rPr>
              <a:t>=</a:t>
            </a:r>
            <a:r>
              <a:rPr lang="en-US" altLang="zh-CN" dirty="0" err="1" smtClean="0">
                <a:latin typeface="Times New Roman" panose="02020603050405020304" pitchFamily="18" charset="0"/>
                <a:ea typeface="隶书" panose="02010509060101010101" pitchFamily="49" charset="-122"/>
              </a:rPr>
              <a:t>G.NumberOfVertices</a:t>
            </a:r>
            <a:r>
              <a:rPr lang="en-US" altLang="zh-CN" dirty="0" smtClean="0">
                <a:latin typeface="Times New Roman" panose="02020603050405020304" pitchFamily="18" charset="0"/>
                <a:ea typeface="隶书" panose="02010509060101010101" pitchFamily="49" charset="-122"/>
              </a:rPr>
              <a:t>();    </a:t>
            </a:r>
          </a:p>
          <a:p>
            <a:pPr eaLnBrk="1" hangingPunct="1">
              <a:spcBef>
                <a:spcPct val="10000"/>
              </a:spcBef>
              <a:buFont typeface="Arial" panose="020B0604020202020204" pitchFamily="34" charset="0"/>
              <a:buNone/>
              <a:defRPr/>
            </a:pPr>
            <a:r>
              <a:rPr lang="en-US" altLang="zh-CN" b="1" dirty="0" smtClean="0">
                <a:latin typeface="Times New Roman" panose="02020603050405020304" pitchFamily="18" charset="0"/>
              </a:rPr>
              <a:t>  for </a:t>
            </a:r>
            <a:r>
              <a:rPr lang="en-US" altLang="zh-CN" dirty="0" smtClean="0">
                <a:latin typeface="Times New Roman" panose="02020603050405020304" pitchFamily="18" charset="0"/>
              </a:rPr>
              <a:t>(</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 = 0</a:t>
            </a:r>
            <a:r>
              <a:rPr lang="en-US" altLang="zh-CN" b="1" dirty="0" smtClean="0">
                <a:latin typeface="Times New Roman" panose="02020603050405020304" pitchFamily="18" charset="0"/>
              </a:rPr>
              <a:t>; </a:t>
            </a:r>
            <a:r>
              <a:rPr lang="en-US" altLang="zh-CN" dirty="0" err="1" smtClean="0">
                <a:latin typeface="Times New Roman" panose="02020603050405020304" pitchFamily="18" charset="0"/>
              </a:rPr>
              <a:t>i</a:t>
            </a:r>
            <a:r>
              <a:rPr lang="en-US" altLang="zh-CN" b="1" dirty="0" smtClean="0">
                <a:latin typeface="Times New Roman" panose="02020603050405020304" pitchFamily="18" charset="0"/>
              </a:rPr>
              <a:t> &lt;</a:t>
            </a:r>
            <a:r>
              <a:rPr lang="en-US" altLang="zh-CN" dirty="0" smtClean="0">
                <a:latin typeface="Times New Roman" panose="02020603050405020304" pitchFamily="18" charset="0"/>
              </a:rPr>
              <a:t> n</a:t>
            </a:r>
            <a:r>
              <a:rPr lang="en-US" altLang="zh-CN" b="1" dirty="0" smtClean="0">
                <a:latin typeface="Times New Roman" panose="02020603050405020304" pitchFamily="18" charset="0"/>
              </a:rPr>
              <a:t>; </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a:t>
            </a:r>
            <a:r>
              <a:rPr lang="en-US" altLang="zh-CN" b="1" dirty="0" smtClean="0">
                <a:latin typeface="Times New Roman" panose="02020603050405020304" pitchFamily="18" charset="0"/>
              </a:rPr>
              <a:t>    		</a:t>
            </a:r>
            <a:r>
              <a:rPr lang="en-US" altLang="zh-CN" b="1" dirty="0" smtClean="0">
                <a:solidFill>
                  <a:schemeClr val="tx2"/>
                </a:solidFill>
                <a:latin typeface="Times New Roman" panose="02020603050405020304" pitchFamily="18" charset="0"/>
              </a:rPr>
              <a:t>//</a:t>
            </a:r>
            <a:r>
              <a:rPr lang="zh-CN" altLang="en-US" dirty="0" smtClean="0">
                <a:solidFill>
                  <a:schemeClr val="tx2"/>
                </a:solidFill>
                <a:latin typeface="Times New Roman" panose="02020603050405020304" pitchFamily="18" charset="0"/>
                <a:ea typeface="隶书" panose="02010509060101010101" pitchFamily="49" charset="-122"/>
              </a:rPr>
              <a:t>矩阵</a:t>
            </a:r>
            <a:r>
              <a:rPr lang="en-US" altLang="zh-CN" dirty="0" smtClean="0">
                <a:solidFill>
                  <a:schemeClr val="tx2"/>
                </a:solidFill>
                <a:latin typeface="Times New Roman" panose="02020603050405020304" pitchFamily="18" charset="0"/>
                <a:ea typeface="隶书" panose="02010509060101010101" pitchFamily="49" charset="-122"/>
              </a:rPr>
              <a:t>a</a:t>
            </a:r>
            <a:r>
              <a:rPr lang="zh-CN" altLang="en-US" dirty="0" smtClean="0">
                <a:solidFill>
                  <a:schemeClr val="tx2"/>
                </a:solidFill>
                <a:latin typeface="Times New Roman" panose="02020603050405020304" pitchFamily="18" charset="0"/>
                <a:ea typeface="隶书" panose="02010509060101010101" pitchFamily="49" charset="-122"/>
              </a:rPr>
              <a:t>与</a:t>
            </a:r>
            <a:r>
              <a:rPr lang="en-US" altLang="zh-CN" dirty="0" smtClean="0">
                <a:solidFill>
                  <a:schemeClr val="tx2"/>
                </a:solidFill>
                <a:latin typeface="Times New Roman" panose="02020603050405020304" pitchFamily="18" charset="0"/>
                <a:ea typeface="隶书" panose="02010509060101010101" pitchFamily="49" charset="-122"/>
              </a:rPr>
              <a:t>path</a:t>
            </a:r>
            <a:r>
              <a:rPr lang="zh-CN" altLang="en-US" dirty="0" smtClean="0">
                <a:solidFill>
                  <a:schemeClr val="tx2"/>
                </a:solidFill>
                <a:latin typeface="Times New Roman" panose="02020603050405020304" pitchFamily="18" charset="0"/>
                <a:ea typeface="隶书" panose="02010509060101010101" pitchFamily="49" charset="-122"/>
              </a:rPr>
              <a:t>初始化</a:t>
            </a:r>
          </a:p>
          <a:p>
            <a:pPr eaLnBrk="1" hangingPunct="1">
              <a:spcBef>
                <a:spcPct val="10000"/>
              </a:spcBef>
              <a:buFont typeface="Arial" panose="020B0604020202020204" pitchFamily="34" charset="0"/>
              <a:buNone/>
              <a:defRPr/>
            </a:pPr>
            <a:r>
              <a:rPr lang="zh-CN" altLang="en-US" b="1" dirty="0" smtClean="0">
                <a:latin typeface="Times New Roman" panose="02020603050405020304" pitchFamily="18" charset="0"/>
              </a:rPr>
              <a:t>        </a:t>
            </a:r>
            <a:r>
              <a:rPr lang="en-US" altLang="zh-CN" b="1" dirty="0" smtClean="0">
                <a:latin typeface="Times New Roman" panose="02020603050405020304" pitchFamily="18" charset="0"/>
              </a:rPr>
              <a:t>for </a:t>
            </a:r>
            <a:r>
              <a:rPr lang="en-US" altLang="zh-CN" dirty="0" smtClean="0">
                <a:latin typeface="Times New Roman" panose="02020603050405020304" pitchFamily="18" charset="0"/>
              </a:rPr>
              <a:t>(j = 0</a:t>
            </a:r>
            <a:r>
              <a:rPr lang="en-US" altLang="zh-CN" b="1" dirty="0" smtClean="0">
                <a:latin typeface="Times New Roman" panose="02020603050405020304" pitchFamily="18" charset="0"/>
              </a:rPr>
              <a:t>; </a:t>
            </a:r>
            <a:r>
              <a:rPr lang="en-US" altLang="zh-CN" dirty="0" smtClean="0">
                <a:latin typeface="Times New Roman" panose="02020603050405020304" pitchFamily="18" charset="0"/>
              </a:rPr>
              <a:t>j</a:t>
            </a:r>
            <a:r>
              <a:rPr lang="en-US" altLang="zh-CN" b="1" dirty="0" smtClean="0">
                <a:latin typeface="Times New Roman" panose="02020603050405020304" pitchFamily="18" charset="0"/>
              </a:rPr>
              <a:t> &lt; </a:t>
            </a:r>
            <a:r>
              <a:rPr lang="en-US" altLang="zh-CN" dirty="0" smtClean="0">
                <a:latin typeface="Times New Roman" panose="02020603050405020304" pitchFamily="18" charset="0"/>
              </a:rPr>
              <a:t>n</a:t>
            </a:r>
            <a:r>
              <a:rPr lang="en-US" altLang="zh-CN" b="1" dirty="0" smtClean="0">
                <a:latin typeface="Times New Roman" panose="02020603050405020304" pitchFamily="18" charset="0"/>
              </a:rPr>
              <a:t>; </a:t>
            </a:r>
            <a:r>
              <a:rPr lang="en-US" altLang="zh-CN" dirty="0" smtClean="0">
                <a:latin typeface="Times New Roman" panose="02020603050405020304" pitchFamily="18" charset="0"/>
              </a:rPr>
              <a:t>j++)</a:t>
            </a:r>
            <a:r>
              <a:rPr lang="en-US" altLang="zh-CN" b="1" dirty="0" smtClean="0">
                <a:latin typeface="Times New Roman" panose="02020603050405020304" pitchFamily="18" charset="0"/>
              </a:rPr>
              <a:t> {</a:t>
            </a:r>
          </a:p>
          <a:p>
            <a:pPr eaLnBrk="1" hangingPunct="1">
              <a:spcBef>
                <a:spcPct val="10000"/>
              </a:spcBef>
              <a:buFont typeface="Arial" panose="020B0604020202020204" pitchFamily="34" charset="0"/>
              <a:buNone/>
              <a:defRPr/>
            </a:pPr>
            <a:r>
              <a:rPr lang="en-US" altLang="zh-CN" b="1" dirty="0" smtClean="0">
                <a:latin typeface="Times New Roman" panose="02020603050405020304" pitchFamily="18" charset="0"/>
              </a:rPr>
              <a:t>               </a:t>
            </a:r>
            <a:r>
              <a:rPr lang="en-US" altLang="zh-CN" dirty="0" smtClean="0">
                <a:latin typeface="Times New Roman" panose="02020603050405020304" pitchFamily="18" charset="0"/>
              </a:rPr>
              <a:t>a[</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][j] = </a:t>
            </a:r>
            <a:r>
              <a:rPr lang="en-US" altLang="zh-CN" dirty="0" err="1" smtClean="0">
                <a:latin typeface="Times New Roman" panose="02020603050405020304" pitchFamily="18" charset="0"/>
              </a:rPr>
              <a:t>G.getWeight</a:t>
            </a:r>
            <a:r>
              <a:rPr lang="en-US" altLang="zh-CN" dirty="0" smtClean="0">
                <a:latin typeface="Times New Roman" panose="02020603050405020304" pitchFamily="18" charset="0"/>
              </a:rPr>
              <a:t> (</a:t>
            </a:r>
            <a:r>
              <a:rPr lang="en-US" altLang="zh-CN" dirty="0" err="1" smtClean="0">
                <a:latin typeface="Times New Roman" panose="02020603050405020304" pitchFamily="18" charset="0"/>
              </a:rPr>
              <a:t>i</a:t>
            </a:r>
            <a:r>
              <a:rPr lang="en-US" altLang="zh-CN" b="1" dirty="0" smtClean="0">
                <a:latin typeface="Times New Roman" panose="02020603050405020304" pitchFamily="18" charset="0"/>
              </a:rPr>
              <a:t>, </a:t>
            </a:r>
            <a:r>
              <a:rPr lang="en-US" altLang="zh-CN" dirty="0" smtClean="0">
                <a:latin typeface="Times New Roman" panose="02020603050405020304" pitchFamily="18" charset="0"/>
              </a:rPr>
              <a:t>j)</a:t>
            </a:r>
            <a:r>
              <a:rPr lang="en-US" altLang="zh-CN" b="1" dirty="0" smtClean="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smtClean="0">
                <a:latin typeface="Times New Roman" panose="02020603050405020304" pitchFamily="18" charset="0"/>
              </a:rPr>
              <a:t>                if </a:t>
            </a:r>
            <a:r>
              <a:rPr lang="en-US" altLang="zh-CN" dirty="0" smtClean="0">
                <a:latin typeface="Times New Roman" panose="02020603050405020304" pitchFamily="18" charset="0"/>
              </a:rPr>
              <a:t>(</a:t>
            </a:r>
            <a:r>
              <a:rPr lang="en-US" altLang="zh-CN" dirty="0" err="1" smtClean="0">
                <a:latin typeface="Times New Roman" panose="02020603050405020304" pitchFamily="18" charset="0"/>
              </a:rPr>
              <a:t>i</a:t>
            </a:r>
            <a:r>
              <a:rPr lang="en-US" altLang="zh-CN" b="1" dirty="0" smtClean="0">
                <a:latin typeface="Times New Roman" panose="02020603050405020304" pitchFamily="18" charset="0"/>
              </a:rPr>
              <a:t> != </a:t>
            </a:r>
            <a:r>
              <a:rPr lang="en-US" altLang="zh-CN" dirty="0" smtClean="0">
                <a:latin typeface="Times New Roman" panose="02020603050405020304" pitchFamily="18" charset="0"/>
              </a:rPr>
              <a:t>j</a:t>
            </a:r>
            <a:r>
              <a:rPr lang="en-US" altLang="zh-CN" b="1" dirty="0" smtClean="0">
                <a:latin typeface="Times New Roman" panose="02020603050405020304" pitchFamily="18" charset="0"/>
              </a:rPr>
              <a:t> &amp;&amp; </a:t>
            </a:r>
            <a:r>
              <a:rPr lang="en-US" altLang="zh-CN" dirty="0" smtClean="0">
                <a:latin typeface="Times New Roman" panose="02020603050405020304" pitchFamily="18" charset="0"/>
              </a:rPr>
              <a:t>a[</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][j] &lt; </a:t>
            </a:r>
            <a:r>
              <a:rPr lang="en-US" altLang="zh-CN" dirty="0" err="1" smtClean="0">
                <a:latin typeface="Times New Roman" panose="02020603050405020304" pitchFamily="18" charset="0"/>
              </a:rPr>
              <a:t>maxValue</a:t>
            </a:r>
            <a:r>
              <a:rPr lang="en-US" altLang="zh-CN" dirty="0" smtClean="0">
                <a:latin typeface="Times New Roman" panose="02020603050405020304" pitchFamily="18" charset="0"/>
              </a:rPr>
              <a:t>) path[</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][j] = </a:t>
            </a:r>
            <a:r>
              <a:rPr lang="en-US" altLang="zh-CN" dirty="0" err="1" smtClean="0">
                <a:latin typeface="Times New Roman" panose="02020603050405020304" pitchFamily="18" charset="0"/>
              </a:rPr>
              <a:t>i</a:t>
            </a:r>
            <a:r>
              <a:rPr lang="en-US" altLang="zh-CN" b="1" dirty="0" smtClean="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smtClean="0">
                <a:latin typeface="Times New Roman" panose="02020603050405020304" pitchFamily="18" charset="0"/>
              </a:rPr>
              <a:t>                else </a:t>
            </a:r>
            <a:r>
              <a:rPr lang="en-US" altLang="zh-CN" dirty="0" smtClean="0">
                <a:latin typeface="Times New Roman" panose="02020603050405020304" pitchFamily="18" charset="0"/>
              </a:rPr>
              <a:t>path[</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][j] = 0</a:t>
            </a:r>
            <a:r>
              <a:rPr lang="zh-CN" altLang="en-US" b="1" dirty="0" smtClean="0">
                <a:latin typeface="Times New Roman" panose="02020603050405020304" pitchFamily="18" charset="0"/>
              </a:rPr>
              <a:t>；</a:t>
            </a:r>
            <a:r>
              <a:rPr lang="en-US" altLang="zh-CN" b="1" dirty="0" smtClean="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smtClean="0">
                <a:latin typeface="Times New Roman" panose="02020603050405020304" pitchFamily="18" charset="0"/>
              </a:rPr>
              <a:t>    for </a:t>
            </a:r>
            <a:r>
              <a:rPr lang="en-US" altLang="zh-CN" dirty="0" smtClean="0">
                <a:latin typeface="Times New Roman" panose="02020603050405020304" pitchFamily="18" charset="0"/>
              </a:rPr>
              <a:t>(k = 0</a:t>
            </a:r>
            <a:r>
              <a:rPr lang="en-US" altLang="zh-CN" b="1" dirty="0" smtClean="0">
                <a:latin typeface="Times New Roman" panose="02020603050405020304" pitchFamily="18" charset="0"/>
              </a:rPr>
              <a:t>; </a:t>
            </a:r>
            <a:r>
              <a:rPr lang="en-US" altLang="zh-CN" dirty="0" smtClean="0">
                <a:latin typeface="Times New Roman" panose="02020603050405020304" pitchFamily="18" charset="0"/>
              </a:rPr>
              <a:t>k</a:t>
            </a:r>
            <a:r>
              <a:rPr lang="en-US" altLang="zh-CN" b="1" dirty="0" smtClean="0">
                <a:latin typeface="Times New Roman" panose="02020603050405020304" pitchFamily="18" charset="0"/>
              </a:rPr>
              <a:t> &lt; </a:t>
            </a:r>
            <a:r>
              <a:rPr lang="en-US" altLang="zh-CN" dirty="0" smtClean="0">
                <a:latin typeface="Times New Roman" panose="02020603050405020304" pitchFamily="18" charset="0"/>
              </a:rPr>
              <a:t>n</a:t>
            </a:r>
            <a:r>
              <a:rPr lang="en-US" altLang="zh-CN" b="1" dirty="0" smtClean="0">
                <a:latin typeface="Times New Roman" panose="02020603050405020304" pitchFamily="18" charset="0"/>
              </a:rPr>
              <a:t>; </a:t>
            </a:r>
            <a:r>
              <a:rPr lang="en-US" altLang="zh-CN" dirty="0" smtClean="0">
                <a:latin typeface="Times New Roman" panose="02020603050405020304" pitchFamily="18" charset="0"/>
              </a:rPr>
              <a:t>k++)  	</a:t>
            </a:r>
            <a:r>
              <a:rPr lang="en-US" altLang="zh-CN" b="1" dirty="0" smtClean="0">
                <a:solidFill>
                  <a:schemeClr val="tx2"/>
                </a:solidFill>
                <a:latin typeface="Times New Roman" panose="02020603050405020304" pitchFamily="18" charset="0"/>
              </a:rPr>
              <a:t>//</a:t>
            </a:r>
            <a:r>
              <a:rPr lang="zh-CN" altLang="en-US" dirty="0" smtClean="0">
                <a:solidFill>
                  <a:schemeClr val="tx2"/>
                </a:solidFill>
                <a:latin typeface="Times New Roman" panose="02020603050405020304" pitchFamily="18" charset="0"/>
                <a:ea typeface="隶书" panose="02010509060101010101" pitchFamily="49" charset="-122"/>
              </a:rPr>
              <a:t>针对每一个</a:t>
            </a:r>
            <a:r>
              <a:rPr lang="en-US" altLang="zh-CN" b="1" dirty="0" smtClean="0">
                <a:solidFill>
                  <a:schemeClr val="tx2"/>
                </a:solidFill>
                <a:latin typeface="Times New Roman" panose="02020603050405020304" pitchFamily="18" charset="0"/>
              </a:rPr>
              <a:t>k, </a:t>
            </a:r>
            <a:r>
              <a:rPr lang="zh-CN" altLang="en-US" dirty="0" smtClean="0">
                <a:solidFill>
                  <a:schemeClr val="tx2"/>
                </a:solidFill>
                <a:latin typeface="Times New Roman" panose="02020603050405020304" pitchFamily="18" charset="0"/>
                <a:ea typeface="隶书" panose="02010509060101010101" pitchFamily="49" charset="-122"/>
              </a:rPr>
              <a:t>产生</a:t>
            </a:r>
            <a:r>
              <a:rPr lang="en-US" altLang="zh-CN" b="1" dirty="0" smtClean="0">
                <a:solidFill>
                  <a:schemeClr val="tx2"/>
                </a:solidFill>
                <a:latin typeface="Times New Roman" panose="02020603050405020304" pitchFamily="18" charset="0"/>
              </a:rPr>
              <a:t>a(k)</a:t>
            </a:r>
            <a:r>
              <a:rPr lang="zh-CN" altLang="en-US" dirty="0" smtClean="0">
                <a:solidFill>
                  <a:schemeClr val="tx2"/>
                </a:solidFill>
                <a:latin typeface="Times New Roman" panose="02020603050405020304" pitchFamily="18" charset="0"/>
                <a:ea typeface="隶书" panose="02010509060101010101" pitchFamily="49" charset="-122"/>
              </a:rPr>
              <a:t>及</a:t>
            </a:r>
            <a:r>
              <a:rPr lang="en-US" altLang="zh-CN" b="1" dirty="0" smtClean="0">
                <a:solidFill>
                  <a:schemeClr val="tx2"/>
                </a:solidFill>
                <a:latin typeface="Times New Roman" panose="02020603050405020304" pitchFamily="18" charset="0"/>
              </a:rPr>
              <a:t>path(k)</a:t>
            </a:r>
            <a:r>
              <a:rPr lang="en-US" altLang="zh-CN" b="1" dirty="0" smtClean="0">
                <a:latin typeface="Times New Roman" panose="02020603050405020304" pitchFamily="18" charset="0"/>
              </a:rPr>
              <a:t>        </a:t>
            </a:r>
          </a:p>
          <a:p>
            <a:pPr eaLnBrk="1" hangingPunct="1">
              <a:spcBef>
                <a:spcPct val="10000"/>
              </a:spcBef>
              <a:buFont typeface="Arial" panose="020B0604020202020204" pitchFamily="34" charset="0"/>
              <a:buNone/>
              <a:defRPr/>
            </a:pPr>
            <a:r>
              <a:rPr lang="en-US" altLang="zh-CN" b="1" dirty="0" smtClean="0">
                <a:latin typeface="Times New Roman" panose="02020603050405020304" pitchFamily="18" charset="0"/>
              </a:rPr>
              <a:t>        for </a:t>
            </a:r>
            <a:r>
              <a:rPr lang="en-US" altLang="zh-CN" dirty="0" smtClean="0">
                <a:latin typeface="Times New Roman" panose="02020603050405020304" pitchFamily="18" charset="0"/>
              </a:rPr>
              <a:t>(</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 = 0</a:t>
            </a:r>
            <a:r>
              <a:rPr lang="en-US" altLang="zh-CN" b="1" dirty="0" smtClean="0">
                <a:latin typeface="Times New Roman" panose="02020603050405020304" pitchFamily="18" charset="0"/>
              </a:rPr>
              <a:t>; </a:t>
            </a:r>
            <a:r>
              <a:rPr lang="en-US" altLang="zh-CN" dirty="0" err="1" smtClean="0">
                <a:latin typeface="Times New Roman" panose="02020603050405020304" pitchFamily="18" charset="0"/>
              </a:rPr>
              <a:t>i</a:t>
            </a:r>
            <a:r>
              <a:rPr lang="en-US" altLang="zh-CN" b="1" dirty="0" smtClean="0">
                <a:latin typeface="Times New Roman" panose="02020603050405020304" pitchFamily="18" charset="0"/>
              </a:rPr>
              <a:t> &lt; </a:t>
            </a:r>
            <a:r>
              <a:rPr lang="en-US" altLang="zh-CN" dirty="0" smtClean="0">
                <a:latin typeface="Times New Roman" panose="02020603050405020304" pitchFamily="18" charset="0"/>
              </a:rPr>
              <a:t>n</a:t>
            </a:r>
            <a:r>
              <a:rPr lang="en-US" altLang="zh-CN" b="1" dirty="0" smtClean="0">
                <a:latin typeface="Times New Roman" panose="02020603050405020304" pitchFamily="18" charset="0"/>
              </a:rPr>
              <a:t>; </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smtClean="0">
                <a:effectLst>
                  <a:outerShdw blurRad="38100" dist="38100" dir="2700000" algn="tl">
                    <a:srgbClr val="C0C0C0"/>
                  </a:outerShdw>
                </a:effectLst>
                <a:latin typeface="Times New Roman" panose="02020603050405020304" pitchFamily="18" charset="0"/>
              </a:rPr>
              <a:t>            </a:t>
            </a:r>
            <a:r>
              <a:rPr lang="en-US" altLang="zh-CN" b="1" dirty="0" smtClean="0">
                <a:latin typeface="Times New Roman" panose="02020603050405020304" pitchFamily="18" charset="0"/>
              </a:rPr>
              <a:t>for </a:t>
            </a:r>
            <a:r>
              <a:rPr lang="en-US" altLang="zh-CN" dirty="0" smtClean="0">
                <a:latin typeface="Times New Roman" panose="02020603050405020304" pitchFamily="18" charset="0"/>
              </a:rPr>
              <a:t>(j = 0</a:t>
            </a:r>
            <a:r>
              <a:rPr lang="en-US" altLang="zh-CN" b="1" dirty="0" smtClean="0">
                <a:latin typeface="Times New Roman" panose="02020603050405020304" pitchFamily="18" charset="0"/>
              </a:rPr>
              <a:t>; </a:t>
            </a:r>
            <a:r>
              <a:rPr lang="en-US" altLang="zh-CN" dirty="0" smtClean="0">
                <a:latin typeface="Times New Roman" panose="02020603050405020304" pitchFamily="18" charset="0"/>
              </a:rPr>
              <a:t>j</a:t>
            </a:r>
            <a:r>
              <a:rPr lang="en-US" altLang="zh-CN" b="1" dirty="0" smtClean="0">
                <a:latin typeface="Times New Roman" panose="02020603050405020304" pitchFamily="18" charset="0"/>
              </a:rPr>
              <a:t> &lt; </a:t>
            </a:r>
            <a:r>
              <a:rPr lang="en-US" altLang="zh-CN" dirty="0" smtClean="0">
                <a:latin typeface="Times New Roman" panose="02020603050405020304" pitchFamily="18" charset="0"/>
              </a:rPr>
              <a:t>n</a:t>
            </a:r>
            <a:r>
              <a:rPr lang="en-US" altLang="zh-CN" b="1" dirty="0" smtClean="0">
                <a:latin typeface="Times New Roman" panose="02020603050405020304" pitchFamily="18" charset="0"/>
              </a:rPr>
              <a:t>; </a:t>
            </a:r>
            <a:r>
              <a:rPr lang="en-US" altLang="zh-CN" dirty="0" smtClean="0">
                <a:latin typeface="Times New Roman" panose="02020603050405020304" pitchFamily="18" charset="0"/>
              </a:rPr>
              <a:t>j++)</a:t>
            </a:r>
          </a:p>
          <a:p>
            <a:pPr eaLnBrk="1" hangingPunct="1">
              <a:spcBef>
                <a:spcPct val="10000"/>
              </a:spcBef>
              <a:buFont typeface="Arial" panose="020B0604020202020204" pitchFamily="34" charset="0"/>
              <a:buNone/>
              <a:defRPr/>
            </a:pPr>
            <a:r>
              <a:rPr lang="en-US" altLang="zh-CN" b="1" dirty="0" smtClean="0">
                <a:latin typeface="Times New Roman" panose="02020603050405020304" pitchFamily="18" charset="0"/>
              </a:rPr>
              <a:t>                if </a:t>
            </a:r>
            <a:r>
              <a:rPr lang="en-US" altLang="zh-CN" dirty="0" smtClean="0">
                <a:latin typeface="Times New Roman" panose="02020603050405020304" pitchFamily="18" charset="0"/>
              </a:rPr>
              <a:t>(a[</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][k] + a[k][j]</a:t>
            </a:r>
            <a:r>
              <a:rPr lang="en-US" altLang="zh-CN" b="1" dirty="0" smtClean="0">
                <a:latin typeface="Times New Roman" panose="02020603050405020304" pitchFamily="18" charset="0"/>
              </a:rPr>
              <a:t> &lt; </a:t>
            </a:r>
            <a:r>
              <a:rPr lang="en-US" altLang="zh-CN" dirty="0" smtClean="0">
                <a:latin typeface="Times New Roman" panose="02020603050405020304" pitchFamily="18" charset="0"/>
              </a:rPr>
              <a:t>a[</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][j])</a:t>
            </a:r>
            <a:r>
              <a:rPr lang="en-US" altLang="zh-CN" b="1" dirty="0" smtClean="0">
                <a:latin typeface="Times New Roman" panose="02020603050405020304" pitchFamily="18" charset="0"/>
              </a:rPr>
              <a:t> { </a:t>
            </a:r>
          </a:p>
          <a:p>
            <a:pPr eaLnBrk="1" hangingPunct="1">
              <a:spcBef>
                <a:spcPct val="10000"/>
              </a:spcBef>
              <a:buFont typeface="Arial" panose="020B0604020202020204" pitchFamily="34" charset="0"/>
              <a:buNone/>
              <a:defRPr/>
            </a:pPr>
            <a:r>
              <a:rPr lang="en-US" altLang="zh-CN" b="1" dirty="0" smtClean="0">
                <a:latin typeface="Times New Roman" panose="02020603050405020304" pitchFamily="18" charset="0"/>
              </a:rPr>
              <a:t>                    </a:t>
            </a:r>
            <a:r>
              <a:rPr lang="en-US" altLang="zh-CN" dirty="0" smtClean="0">
                <a:latin typeface="Times New Roman" panose="02020603050405020304" pitchFamily="18" charset="0"/>
              </a:rPr>
              <a:t>a[</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][j] = a[</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][k] + a[k][j]</a:t>
            </a:r>
            <a:r>
              <a:rPr lang="en-US" altLang="zh-CN" b="1" dirty="0" smtClean="0">
                <a:latin typeface="Times New Roman" panose="02020603050405020304" pitchFamily="18" charset="0"/>
              </a:rPr>
              <a:t>;  </a:t>
            </a:r>
          </a:p>
          <a:p>
            <a:pPr eaLnBrk="1" hangingPunct="1">
              <a:spcBef>
                <a:spcPct val="10000"/>
              </a:spcBef>
              <a:buFont typeface="Arial" panose="020B0604020202020204" pitchFamily="34" charset="0"/>
              <a:buNone/>
              <a:defRPr/>
            </a:pPr>
            <a:r>
              <a:rPr lang="en-US" altLang="zh-CN" b="1" dirty="0" smtClean="0">
                <a:latin typeface="Times New Roman" panose="02020603050405020304" pitchFamily="18" charset="0"/>
              </a:rPr>
              <a:t>                    </a:t>
            </a:r>
            <a:r>
              <a:rPr lang="en-US" altLang="zh-CN" dirty="0" smtClean="0">
                <a:latin typeface="Times New Roman" panose="02020603050405020304" pitchFamily="18" charset="0"/>
                <a:ea typeface="仿宋_GB2312" pitchFamily="1" charset="-122"/>
              </a:rPr>
              <a:t>path[</a:t>
            </a:r>
            <a:r>
              <a:rPr lang="en-US" altLang="zh-CN" dirty="0" err="1" smtClean="0">
                <a:latin typeface="Times New Roman" panose="02020603050405020304" pitchFamily="18" charset="0"/>
                <a:ea typeface="仿宋_GB2312" pitchFamily="1" charset="-122"/>
              </a:rPr>
              <a:t>i</a:t>
            </a:r>
            <a:r>
              <a:rPr lang="en-US" altLang="zh-CN" dirty="0" smtClean="0">
                <a:latin typeface="Times New Roman" panose="02020603050405020304" pitchFamily="18" charset="0"/>
                <a:ea typeface="仿宋_GB2312" pitchFamily="1" charset="-122"/>
              </a:rPr>
              <a:t>][j] = path[k][j]</a:t>
            </a:r>
            <a:r>
              <a:rPr lang="en-US" altLang="zh-CN" b="1" dirty="0" smtClean="0">
                <a:latin typeface="Times New Roman" panose="02020603050405020304" pitchFamily="18" charset="0"/>
                <a:ea typeface="仿宋_GB2312" pitchFamily="1" charset="-122"/>
              </a:rPr>
              <a:t>; } 	</a:t>
            </a:r>
            <a:r>
              <a:rPr lang="en-US" altLang="zh-CN" b="1" dirty="0" smtClean="0">
                <a:solidFill>
                  <a:schemeClr val="tx2"/>
                </a:solidFill>
                <a:latin typeface="Times New Roman" panose="02020603050405020304" pitchFamily="18" charset="0"/>
                <a:ea typeface="隶书" panose="02010509060101010101" pitchFamily="49" charset="-122"/>
              </a:rPr>
              <a:t>//</a:t>
            </a:r>
            <a:r>
              <a:rPr lang="zh-CN" altLang="en-US" dirty="0" smtClean="0">
                <a:solidFill>
                  <a:schemeClr val="tx2"/>
                </a:solidFill>
                <a:latin typeface="Times New Roman" panose="02020603050405020304" pitchFamily="18" charset="0"/>
                <a:ea typeface="隶书" panose="02010509060101010101" pitchFamily="49" charset="-122"/>
              </a:rPr>
              <a:t>缩短路径长度</a:t>
            </a:r>
            <a:r>
              <a:rPr lang="en-US" altLang="zh-CN" dirty="0" smtClean="0">
                <a:solidFill>
                  <a:schemeClr val="tx2"/>
                </a:solidFill>
                <a:latin typeface="Times New Roman" panose="02020603050405020304" pitchFamily="18" charset="0"/>
                <a:ea typeface="隶书" panose="02010509060101010101" pitchFamily="49" charset="-122"/>
              </a:rPr>
              <a:t>, </a:t>
            </a:r>
            <a:r>
              <a:rPr lang="zh-CN" altLang="en-US" dirty="0" smtClean="0">
                <a:solidFill>
                  <a:schemeClr val="tx2"/>
                </a:solidFill>
                <a:latin typeface="Times New Roman" panose="02020603050405020304" pitchFamily="18" charset="0"/>
                <a:ea typeface="隶书" panose="02010509060101010101" pitchFamily="49" charset="-122"/>
              </a:rPr>
              <a:t>绕过</a:t>
            </a:r>
            <a:r>
              <a:rPr lang="zh-CN" altLang="en-US" b="1" dirty="0" smtClean="0">
                <a:solidFill>
                  <a:schemeClr val="tx2"/>
                </a:solidFill>
                <a:latin typeface="Times New Roman" panose="02020603050405020304" pitchFamily="18" charset="0"/>
                <a:ea typeface="隶书" panose="02010509060101010101" pitchFamily="49" charset="-122"/>
              </a:rPr>
              <a:t> </a:t>
            </a:r>
            <a:r>
              <a:rPr lang="en-US" altLang="zh-CN" b="1" i="1" dirty="0" smtClean="0">
                <a:solidFill>
                  <a:schemeClr val="tx2"/>
                </a:solidFill>
                <a:latin typeface="Times New Roman" panose="02020603050405020304" pitchFamily="18" charset="0"/>
                <a:ea typeface="隶书" panose="02010509060101010101" pitchFamily="49" charset="-122"/>
              </a:rPr>
              <a:t>k </a:t>
            </a:r>
            <a:r>
              <a:rPr lang="zh-CN" altLang="en-US" dirty="0" smtClean="0">
                <a:solidFill>
                  <a:schemeClr val="tx2"/>
                </a:solidFill>
                <a:latin typeface="Times New Roman" panose="02020603050405020304" pitchFamily="18" charset="0"/>
                <a:ea typeface="隶书" panose="02010509060101010101" pitchFamily="49" charset="-122"/>
              </a:rPr>
              <a:t>到</a:t>
            </a:r>
            <a:r>
              <a:rPr lang="zh-CN" altLang="en-US" b="1" dirty="0" smtClean="0">
                <a:solidFill>
                  <a:schemeClr val="tx2"/>
                </a:solidFill>
                <a:latin typeface="Times New Roman" panose="02020603050405020304" pitchFamily="18" charset="0"/>
                <a:ea typeface="隶书" panose="02010509060101010101" pitchFamily="49" charset="-122"/>
              </a:rPr>
              <a:t> </a:t>
            </a:r>
            <a:r>
              <a:rPr lang="en-US" altLang="zh-CN" b="1" i="1" dirty="0" smtClean="0">
                <a:solidFill>
                  <a:schemeClr val="tx2"/>
                </a:solidFill>
                <a:latin typeface="Times New Roman" panose="02020603050405020304" pitchFamily="18" charset="0"/>
                <a:ea typeface="隶书" panose="02010509060101010101" pitchFamily="49" charset="-122"/>
              </a:rPr>
              <a:t>j</a:t>
            </a:r>
            <a:endParaRPr lang="en-US" altLang="zh-CN" b="1" dirty="0" smtClean="0">
              <a:solidFill>
                <a:schemeClr val="tx2"/>
              </a:solidFill>
              <a:latin typeface="Times New Roman" panose="02020603050405020304" pitchFamily="18" charset="0"/>
              <a:ea typeface="隶书" panose="02010509060101010101" pitchFamily="49" charset="-122"/>
            </a:endParaRPr>
          </a:p>
          <a:p>
            <a:pPr eaLnBrk="1" hangingPunct="1">
              <a:spcBef>
                <a:spcPct val="5000"/>
              </a:spcBef>
              <a:buFont typeface="Arial" panose="020B0604020202020204" pitchFamily="34" charset="0"/>
              <a:buNone/>
              <a:defRPr/>
            </a:pPr>
            <a:r>
              <a:rPr lang="en-US" altLang="zh-CN" b="1" dirty="0" smtClean="0">
                <a:latin typeface="Times New Roman" panose="02020603050405020304" pitchFamily="18" charset="0"/>
                <a:ea typeface="仿宋_GB2312" pitchFamily="1" charset="-122"/>
              </a:rPr>
              <a:t>};</a:t>
            </a:r>
            <a:r>
              <a:rPr lang="en-US" altLang="zh-CN" b="1" dirty="0" smtClean="0">
                <a:latin typeface="Times New Roman" panose="02020603050405020304" pitchFamily="18" charset="0"/>
              </a:rPr>
              <a:t>             </a:t>
            </a:r>
            <a:endParaRPr lang="en-US" altLang="zh-CN" dirty="0" smtClean="0">
              <a:solidFill>
                <a:schemeClr val="tx2"/>
              </a:solidFill>
              <a:latin typeface="Times New Roman" panose="02020603050405020304" pitchFamily="18" charset="0"/>
            </a:endParaRPr>
          </a:p>
        </p:txBody>
      </p:sp>
      <p:pic>
        <p:nvPicPr>
          <p:cNvPr id="4" name="Picture 2" descr="https://timgsa.baidu.com/timg?image&amp;quality=80&amp;size=b9999_10000&amp;sec=1573450120050&amp;di=03279f55c4b0063c15f311316bbd9bf9&amp;imgtype=0&amp;src=http%3A%2F%2Fww2.sinaimg.cn%2Flarge%2F4c0702aagw1ey2jx9pbnvj20fk08oab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1752" y="4365104"/>
            <a:ext cx="2232248" cy="124368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8007047" y="6279703"/>
            <a:ext cx="1029449" cy="461665"/>
          </a:xfrm>
          <a:prstGeom prst="rect">
            <a:avLst/>
          </a:prstGeom>
        </p:spPr>
        <p:txBody>
          <a:bodyPr wrap="none">
            <a:spAutoFit/>
          </a:bodyPr>
          <a:lstStyle/>
          <a:p>
            <a:r>
              <a:rPr lang="zh-CN" altLang="zh-CN" b="1" dirty="0">
                <a:latin typeface="Tahoma" panose="020B0604030504040204" pitchFamily="34" charset="0"/>
                <a:cs typeface="Times New Roman" panose="02020603050405020304" pitchFamily="18" charset="0"/>
              </a:rPr>
              <a:t>O(</a:t>
            </a:r>
            <a:r>
              <a:rPr lang="en-US" altLang="zh-CN" b="1" dirty="0">
                <a:latin typeface="Tahoma" panose="020B0604030504040204" pitchFamily="34" charset="0"/>
                <a:cs typeface="Times New Roman" panose="02020603050405020304" pitchFamily="18" charset="0"/>
              </a:rPr>
              <a:t>n</a:t>
            </a:r>
            <a:r>
              <a:rPr lang="en-US" altLang="zh-CN" b="1" baseline="30000" dirty="0">
                <a:latin typeface="Tahoma" panose="020B0604030504040204" pitchFamily="34" charset="0"/>
                <a:cs typeface="Times New Roman" panose="02020603050405020304" pitchFamily="18" charset="0"/>
              </a:rPr>
              <a:t>3</a:t>
            </a:r>
            <a:r>
              <a:rPr lang="en-US" altLang="zh-CN" b="1" dirty="0" smtClean="0">
                <a:latin typeface="Tahoma" panose="020B0604030504040204" pitchFamily="34" charset="0"/>
                <a:cs typeface="Times New Roman" panose="02020603050405020304" pitchFamily="18" charset="0"/>
              </a:rPr>
              <a:t>)</a:t>
            </a:r>
            <a:endParaRPr lang="zh-CN" altLang="en-US"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标题 1"/>
          <p:cNvSpPr>
            <a:spLocks noGrp="1"/>
          </p:cNvSpPr>
          <p:nvPr>
            <p:ph type="title"/>
          </p:nvPr>
        </p:nvSpPr>
        <p:spPr/>
        <p:txBody>
          <a:bodyPr/>
          <a:lstStyle/>
          <a:p>
            <a:r>
              <a:rPr lang="zh-CN" altLang="en-US" smtClean="0"/>
              <a:t>课后作业</a:t>
            </a:r>
          </a:p>
        </p:txBody>
      </p:sp>
      <p:sp>
        <p:nvSpPr>
          <p:cNvPr id="8" name="内容占位符 7"/>
          <p:cNvSpPr>
            <a:spLocks noGrp="1"/>
          </p:cNvSpPr>
          <p:nvPr>
            <p:ph idx="1"/>
          </p:nvPr>
        </p:nvSpPr>
        <p:spPr/>
        <p:txBody>
          <a:bodyPr/>
          <a:lstStyle/>
          <a:p>
            <a:pPr>
              <a:defRPr/>
            </a:pPr>
            <a:r>
              <a:rPr lang="zh-CN" altLang="en-US" dirty="0" smtClean="0"/>
              <a:t>程序实现下图最小生成树、最短路径</a:t>
            </a:r>
            <a:endParaRPr lang="en-US" altLang="zh-CN" dirty="0" smtClean="0"/>
          </a:p>
          <a:p>
            <a:pPr lvl="1">
              <a:defRPr/>
            </a:pPr>
            <a:r>
              <a:rPr lang="zh-CN" altLang="en-US" dirty="0" smtClean="0"/>
              <a:t>思考：如何打印出中间过程？（加分项）</a:t>
            </a:r>
            <a:endParaRPr lang="zh-CN" altLang="en-US" dirty="0"/>
          </a:p>
        </p:txBody>
      </p:sp>
      <p:pic>
        <p:nvPicPr>
          <p:cNvPr id="149508" name="内容占位符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2636838"/>
            <a:ext cx="5500687" cy="396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27975" y="2319337"/>
            <a:ext cx="11588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标注 5"/>
          <p:cNvSpPr/>
          <p:nvPr/>
        </p:nvSpPr>
        <p:spPr>
          <a:xfrm>
            <a:off x="6165850" y="3662146"/>
            <a:ext cx="2921000" cy="1711542"/>
          </a:xfrm>
          <a:prstGeom prst="wedgeRectCallout">
            <a:avLst>
              <a:gd name="adj1" fmla="val -59525"/>
              <a:gd name="adj2" fmla="val -3428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t>作业</a:t>
            </a:r>
            <a:r>
              <a:rPr lang="en-US" altLang="zh-CN" sz="2000" dirty="0" smtClean="0"/>
              <a:t>2</a:t>
            </a:r>
            <a:r>
              <a:rPr lang="zh-CN" altLang="en-US" sz="2000" dirty="0" smtClean="0"/>
              <a:t>：</a:t>
            </a:r>
            <a:r>
              <a:rPr lang="zh-CN" altLang="en-US" sz="2000" dirty="0"/>
              <a:t>画出该图的</a:t>
            </a:r>
            <a:r>
              <a:rPr lang="en-US" altLang="zh-CN" sz="2000" dirty="0"/>
              <a:t>Prim</a:t>
            </a:r>
            <a:r>
              <a:rPr lang="zh-CN" altLang="en-US" sz="2000" dirty="0"/>
              <a:t>最小生成树的建立过程及</a:t>
            </a:r>
            <a:r>
              <a:rPr lang="en-US" altLang="zh-CN" sz="2000" dirty="0" err="1"/>
              <a:t>Dijkstra</a:t>
            </a:r>
            <a:r>
              <a:rPr lang="zh-CN" altLang="en-US" sz="2000" dirty="0"/>
              <a:t>最短路径的建立过程并对比分析（武汉为初始节点、源点）</a:t>
            </a:r>
          </a:p>
        </p:txBody>
      </p:sp>
      <p:sp>
        <p:nvSpPr>
          <p:cNvPr id="3" name="文本框 2"/>
          <p:cNvSpPr txBox="1"/>
          <p:nvPr/>
        </p:nvSpPr>
        <p:spPr>
          <a:xfrm>
            <a:off x="5580063" y="3963988"/>
            <a:ext cx="287337" cy="161925"/>
          </a:xfrm>
          <a:prstGeom prst="rect">
            <a:avLst/>
          </a:prstGeom>
          <a:solidFill>
            <a:srgbClr val="008000"/>
          </a:solidFill>
        </p:spPr>
        <p:txBody>
          <a:bodyPr lIns="0" tIns="0" rIns="0" bIns="0">
            <a:spAutoFit/>
          </a:bodyPr>
          <a:lstStyle/>
          <a:p>
            <a:pPr>
              <a:defRPr/>
            </a:pPr>
            <a:r>
              <a:rPr lang="en-US" altLang="zh-CN" sz="1050" dirty="0">
                <a:solidFill>
                  <a:schemeClr val="accent1">
                    <a:lumMod val="60000"/>
                    <a:lumOff val="40000"/>
                  </a:schemeClr>
                </a:solidFill>
              </a:rPr>
              <a:t>680</a:t>
            </a:r>
            <a:endParaRPr lang="zh-CN" altLang="en-US" sz="1050" dirty="0">
              <a:solidFill>
                <a:schemeClr val="accent1">
                  <a:lumMod val="60000"/>
                  <a:lumOff val="40000"/>
                </a:schemeClr>
              </a:solidFill>
            </a:endParaRPr>
          </a:p>
        </p:txBody>
      </p:sp>
      <p:sp>
        <p:nvSpPr>
          <p:cNvPr id="13" name="文本框 12"/>
          <p:cNvSpPr txBox="1"/>
          <p:nvPr/>
        </p:nvSpPr>
        <p:spPr>
          <a:xfrm>
            <a:off x="5148263" y="3716338"/>
            <a:ext cx="287337" cy="161925"/>
          </a:xfrm>
          <a:prstGeom prst="rect">
            <a:avLst/>
          </a:prstGeom>
          <a:solidFill>
            <a:srgbClr val="008000"/>
          </a:solidFill>
        </p:spPr>
        <p:txBody>
          <a:bodyPr lIns="0" tIns="0" rIns="0" bIns="0">
            <a:spAutoFit/>
          </a:bodyPr>
          <a:lstStyle/>
          <a:p>
            <a:pPr>
              <a:defRPr/>
            </a:pPr>
            <a:r>
              <a:rPr lang="en-US" altLang="zh-CN" sz="1050" dirty="0">
                <a:solidFill>
                  <a:schemeClr val="accent1">
                    <a:lumMod val="60000"/>
                    <a:lumOff val="40000"/>
                  </a:schemeClr>
                </a:solidFill>
              </a:rPr>
              <a:t>750</a:t>
            </a:r>
            <a:endParaRPr lang="zh-CN" altLang="en-US" sz="1050" dirty="0">
              <a:solidFill>
                <a:schemeClr val="accent1">
                  <a:lumMod val="60000"/>
                  <a:lumOff val="40000"/>
                </a:schemeClr>
              </a:solidFill>
            </a:endParaRPr>
          </a:p>
        </p:txBody>
      </p:sp>
      <p:sp>
        <p:nvSpPr>
          <p:cNvPr id="14" name="文本框 13"/>
          <p:cNvSpPr txBox="1"/>
          <p:nvPr/>
        </p:nvSpPr>
        <p:spPr>
          <a:xfrm>
            <a:off x="4500563" y="4157663"/>
            <a:ext cx="35877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1140</a:t>
            </a:r>
            <a:endParaRPr lang="zh-CN" altLang="en-US" sz="1000" dirty="0">
              <a:solidFill>
                <a:schemeClr val="accent1">
                  <a:lumMod val="60000"/>
                  <a:lumOff val="40000"/>
                </a:schemeClr>
              </a:solidFill>
            </a:endParaRPr>
          </a:p>
        </p:txBody>
      </p:sp>
      <p:sp>
        <p:nvSpPr>
          <p:cNvPr id="15" name="文本框 14"/>
          <p:cNvSpPr txBox="1"/>
          <p:nvPr/>
        </p:nvSpPr>
        <p:spPr>
          <a:xfrm>
            <a:off x="5219700" y="4138613"/>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800</a:t>
            </a:r>
            <a:endParaRPr lang="zh-CN" altLang="en-US" sz="1000" dirty="0">
              <a:solidFill>
                <a:schemeClr val="accent1">
                  <a:lumMod val="60000"/>
                  <a:lumOff val="40000"/>
                </a:schemeClr>
              </a:solidFill>
            </a:endParaRPr>
          </a:p>
        </p:txBody>
      </p:sp>
      <p:sp>
        <p:nvSpPr>
          <p:cNvPr id="16" name="文本框 15"/>
          <p:cNvSpPr txBox="1"/>
          <p:nvPr/>
        </p:nvSpPr>
        <p:spPr>
          <a:xfrm>
            <a:off x="4859338" y="4291013"/>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650</a:t>
            </a:r>
            <a:endParaRPr lang="zh-CN" altLang="en-US" sz="1000" dirty="0">
              <a:solidFill>
                <a:schemeClr val="accent1">
                  <a:lumMod val="60000"/>
                  <a:lumOff val="40000"/>
                </a:schemeClr>
              </a:solidFill>
            </a:endParaRPr>
          </a:p>
        </p:txBody>
      </p:sp>
      <p:sp>
        <p:nvSpPr>
          <p:cNvPr id="17" name="文本框 16"/>
          <p:cNvSpPr txBox="1"/>
          <p:nvPr/>
        </p:nvSpPr>
        <p:spPr>
          <a:xfrm>
            <a:off x="5508625" y="4498975"/>
            <a:ext cx="287338"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960</a:t>
            </a:r>
            <a:endParaRPr lang="zh-CN" altLang="en-US" sz="1000" dirty="0">
              <a:solidFill>
                <a:schemeClr val="accent1">
                  <a:lumMod val="60000"/>
                  <a:lumOff val="40000"/>
                </a:schemeClr>
              </a:solidFill>
            </a:endParaRPr>
          </a:p>
        </p:txBody>
      </p:sp>
      <p:sp>
        <p:nvSpPr>
          <p:cNvPr id="18" name="文本框 17"/>
          <p:cNvSpPr txBox="1"/>
          <p:nvPr/>
        </p:nvSpPr>
        <p:spPr>
          <a:xfrm>
            <a:off x="5148263" y="4643438"/>
            <a:ext cx="287337"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1200</a:t>
            </a:r>
            <a:endParaRPr lang="zh-CN" altLang="en-US" sz="1000" dirty="0">
              <a:solidFill>
                <a:schemeClr val="accent1">
                  <a:lumMod val="60000"/>
                  <a:lumOff val="40000"/>
                </a:schemeClr>
              </a:solidFill>
            </a:endParaRPr>
          </a:p>
        </p:txBody>
      </p:sp>
      <p:sp>
        <p:nvSpPr>
          <p:cNvPr id="19" name="文本框 18"/>
          <p:cNvSpPr txBox="1"/>
          <p:nvPr/>
        </p:nvSpPr>
        <p:spPr>
          <a:xfrm>
            <a:off x="3995738" y="4643438"/>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840</a:t>
            </a:r>
            <a:endParaRPr lang="zh-CN" altLang="en-US" sz="1000" dirty="0">
              <a:solidFill>
                <a:schemeClr val="accent1">
                  <a:lumMod val="60000"/>
                  <a:lumOff val="40000"/>
                </a:schemeClr>
              </a:solidFill>
            </a:endParaRPr>
          </a:p>
        </p:txBody>
      </p:sp>
      <p:sp>
        <p:nvSpPr>
          <p:cNvPr id="20" name="文本框 19"/>
          <p:cNvSpPr txBox="1"/>
          <p:nvPr/>
        </p:nvSpPr>
        <p:spPr>
          <a:xfrm>
            <a:off x="3851275" y="5075238"/>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340</a:t>
            </a:r>
            <a:endParaRPr lang="zh-CN" altLang="en-US" sz="1000" dirty="0">
              <a:solidFill>
                <a:schemeClr val="accent1">
                  <a:lumMod val="60000"/>
                  <a:lumOff val="40000"/>
                </a:schemeClr>
              </a:solidFill>
            </a:endParaRPr>
          </a:p>
        </p:txBody>
      </p:sp>
      <p:sp>
        <p:nvSpPr>
          <p:cNvPr id="21" name="文本框 20"/>
          <p:cNvSpPr txBox="1"/>
          <p:nvPr/>
        </p:nvSpPr>
        <p:spPr>
          <a:xfrm>
            <a:off x="4211638" y="5291138"/>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2500</a:t>
            </a:r>
            <a:endParaRPr lang="zh-CN" altLang="en-US" sz="1000" dirty="0">
              <a:solidFill>
                <a:schemeClr val="accent1">
                  <a:lumMod val="60000"/>
                  <a:lumOff val="40000"/>
                </a:schemeClr>
              </a:solidFill>
            </a:endParaRPr>
          </a:p>
        </p:txBody>
      </p:sp>
      <p:sp>
        <p:nvSpPr>
          <p:cNvPr id="22" name="文本框 21"/>
          <p:cNvSpPr txBox="1"/>
          <p:nvPr/>
        </p:nvSpPr>
        <p:spPr>
          <a:xfrm>
            <a:off x="4500563" y="4859338"/>
            <a:ext cx="287337"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900</a:t>
            </a:r>
            <a:endParaRPr lang="zh-CN" altLang="en-US" sz="1000" dirty="0">
              <a:solidFill>
                <a:schemeClr val="accent1">
                  <a:lumMod val="60000"/>
                  <a:lumOff val="40000"/>
                </a:schemeClr>
              </a:solidFill>
            </a:endParaRPr>
          </a:p>
        </p:txBody>
      </p:sp>
      <p:sp>
        <p:nvSpPr>
          <p:cNvPr id="23" name="文本框 22"/>
          <p:cNvSpPr txBox="1"/>
          <p:nvPr/>
        </p:nvSpPr>
        <p:spPr>
          <a:xfrm>
            <a:off x="4859338" y="5219700"/>
            <a:ext cx="288925"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1380</a:t>
            </a:r>
            <a:endParaRPr lang="zh-CN" altLang="en-US" sz="1000" dirty="0">
              <a:solidFill>
                <a:schemeClr val="accent1">
                  <a:lumMod val="60000"/>
                  <a:lumOff val="40000"/>
                </a:schemeClr>
              </a:solidFill>
            </a:endParaRPr>
          </a:p>
        </p:txBody>
      </p:sp>
      <p:sp>
        <p:nvSpPr>
          <p:cNvPr id="24" name="文本框 23"/>
          <p:cNvSpPr txBox="1"/>
          <p:nvPr/>
        </p:nvSpPr>
        <p:spPr>
          <a:xfrm>
            <a:off x="5292725" y="5219700"/>
            <a:ext cx="287338"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2600</a:t>
            </a:r>
            <a:endParaRPr lang="zh-CN" altLang="en-US" sz="1000" dirty="0">
              <a:solidFill>
                <a:schemeClr val="accent1">
                  <a:lumMod val="60000"/>
                  <a:lumOff val="40000"/>
                </a:schemeClr>
              </a:solidFill>
            </a:endParaRPr>
          </a:p>
        </p:txBody>
      </p:sp>
      <p:sp>
        <p:nvSpPr>
          <p:cNvPr id="25" name="文本框 24"/>
          <p:cNvSpPr txBox="1"/>
          <p:nvPr/>
        </p:nvSpPr>
        <p:spPr>
          <a:xfrm>
            <a:off x="4787900" y="4714875"/>
            <a:ext cx="288925"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530</a:t>
            </a:r>
            <a:endParaRPr lang="zh-CN" altLang="en-US" sz="1000" dirty="0">
              <a:solidFill>
                <a:schemeClr val="accent1">
                  <a:lumMod val="60000"/>
                  <a:lumOff val="40000"/>
                </a:schemeClr>
              </a:solidFill>
            </a:endParaRPr>
          </a:p>
        </p:txBody>
      </p:sp>
      <p:sp>
        <p:nvSpPr>
          <p:cNvPr id="26" name="文本框 25"/>
          <p:cNvSpPr txBox="1"/>
          <p:nvPr/>
        </p:nvSpPr>
        <p:spPr>
          <a:xfrm>
            <a:off x="5148263" y="4868863"/>
            <a:ext cx="287337"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680</a:t>
            </a:r>
            <a:endParaRPr lang="zh-CN" altLang="en-US" sz="1000" dirty="0">
              <a:solidFill>
                <a:schemeClr val="accent1">
                  <a:lumMod val="60000"/>
                  <a:lumOff val="40000"/>
                </a:schemeClr>
              </a:solidFill>
            </a:endParaRPr>
          </a:p>
        </p:txBody>
      </p:sp>
      <p:sp>
        <p:nvSpPr>
          <p:cNvPr id="27" name="文本框 26"/>
          <p:cNvSpPr txBox="1"/>
          <p:nvPr/>
        </p:nvSpPr>
        <p:spPr>
          <a:xfrm>
            <a:off x="4572000" y="4508500"/>
            <a:ext cx="279400"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570</a:t>
            </a:r>
            <a:endParaRPr lang="zh-CN" altLang="en-US" sz="1000" dirty="0">
              <a:solidFill>
                <a:schemeClr val="accent1">
                  <a:lumMod val="60000"/>
                  <a:lumOff val="40000"/>
                </a:schemeClr>
              </a:solidFill>
            </a:endParaRPr>
          </a:p>
        </p:txBody>
      </p:sp>
      <p:sp>
        <p:nvSpPr>
          <p:cNvPr id="28" name="文本框 27"/>
          <p:cNvSpPr txBox="1"/>
          <p:nvPr/>
        </p:nvSpPr>
        <p:spPr>
          <a:xfrm>
            <a:off x="5076825" y="4427538"/>
            <a:ext cx="287338"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820</a:t>
            </a:r>
            <a:endParaRPr lang="zh-CN" altLang="en-US" sz="1000" dirty="0">
              <a:solidFill>
                <a:schemeClr val="accent1">
                  <a:lumMod val="60000"/>
                  <a:lumOff val="4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idx="4294967295"/>
          </p:nvPr>
        </p:nvSpPr>
        <p:spPr>
          <a:xfrm>
            <a:off x="1350963" y="617538"/>
            <a:ext cx="7793037" cy="1143000"/>
          </a:xfrm>
        </p:spPr>
        <p:txBody>
          <a:bodyPr/>
          <a:lstStyle/>
          <a:p>
            <a:pPr eaLnBrk="1" hangingPunct="1"/>
            <a:r>
              <a:rPr lang="zh-CN" altLang="en-US" b="1" smtClean="0"/>
              <a:t>上堂课要点回顾</a:t>
            </a:r>
          </a:p>
        </p:txBody>
      </p:sp>
      <p:sp>
        <p:nvSpPr>
          <p:cNvPr id="212995" name="Rectangle 3"/>
          <p:cNvSpPr>
            <a:spLocks noGrp="1" noChangeArrowheads="1"/>
          </p:cNvSpPr>
          <p:nvPr>
            <p:ph type="body" idx="4294967295"/>
          </p:nvPr>
        </p:nvSpPr>
        <p:spPr>
          <a:xfrm>
            <a:off x="1371600" y="1785938"/>
            <a:ext cx="7772400" cy="4114800"/>
          </a:xfrm>
        </p:spPr>
        <p:txBody>
          <a:bodyPr/>
          <a:lstStyle/>
          <a:p>
            <a:pPr eaLnBrk="1" hangingPunct="1">
              <a:defRPr/>
            </a:pPr>
            <a:r>
              <a:rPr kumimoji="1" lang="zh-CN" altLang="en-US" b="1" smtClean="0"/>
              <a:t>图的应用一：最小生成树问题</a:t>
            </a:r>
            <a:endParaRPr kumimoji="1" lang="en-US" altLang="zh-CN" b="1" smtClean="0"/>
          </a:p>
          <a:p>
            <a:pPr lvl="1" eaLnBrk="1" hangingPunct="1">
              <a:defRPr/>
            </a:pPr>
            <a:r>
              <a:rPr kumimoji="1" lang="en-US" altLang="zh-CN" b="1" smtClean="0"/>
              <a:t>Prim</a:t>
            </a:r>
            <a:r>
              <a:rPr kumimoji="1" lang="zh-CN" altLang="en-US" b="1" smtClean="0"/>
              <a:t>算法及其实现</a:t>
            </a:r>
            <a:endParaRPr kumimoji="1" lang="en-US" altLang="zh-CN" b="1" smtClean="0"/>
          </a:p>
          <a:p>
            <a:pPr lvl="1" eaLnBrk="1" hangingPunct="1">
              <a:defRPr/>
            </a:pPr>
            <a:r>
              <a:rPr kumimoji="1" lang="en-US" altLang="zh-CN" b="1" smtClean="0"/>
              <a:t>Kruskal</a:t>
            </a:r>
            <a:r>
              <a:rPr kumimoji="1" lang="zh-CN" altLang="en-US" b="1" smtClean="0"/>
              <a:t>算法</a:t>
            </a:r>
            <a:endParaRPr kumimoji="1" lang="en-US" altLang="zh-CN" b="1" smtClean="0"/>
          </a:p>
          <a:p>
            <a:pPr eaLnBrk="1" hangingPunct="1">
              <a:defRPr/>
            </a:pPr>
            <a:r>
              <a:rPr kumimoji="1" lang="zh-CN" altLang="en-US" b="1" smtClean="0"/>
              <a:t>图的应用二：最短路径问题</a:t>
            </a:r>
            <a:endParaRPr kumimoji="1" lang="en-US" altLang="zh-CN" b="1" smtClean="0"/>
          </a:p>
          <a:p>
            <a:pPr lvl="1" eaLnBrk="1" hangingPunct="1">
              <a:defRPr/>
            </a:pPr>
            <a:r>
              <a:rPr kumimoji="1" lang="zh-CN" altLang="en-US" b="1" smtClean="0"/>
              <a:t>定义</a:t>
            </a:r>
            <a:endParaRPr kumimoji="1" lang="en-US" altLang="zh-CN" b="1" smtClean="0"/>
          </a:p>
          <a:p>
            <a:pPr lvl="1" eaLnBrk="1" hangingPunct="1">
              <a:defRPr/>
            </a:pPr>
            <a:r>
              <a:rPr kumimoji="1" lang="zh-CN" altLang="en-US" b="1" smtClean="0"/>
              <a:t>单源最短路径问题</a:t>
            </a:r>
            <a:r>
              <a:rPr kumimoji="1" lang="en-US" altLang="zh-CN" b="1" smtClean="0"/>
              <a:t/>
            </a:r>
            <a:br>
              <a:rPr kumimoji="1" lang="en-US" altLang="zh-CN" b="1" smtClean="0"/>
            </a:br>
            <a:r>
              <a:rPr kumimoji="1" lang="en-US" altLang="zh-CN" b="1" smtClean="0"/>
              <a:t>——Dijkstra</a:t>
            </a:r>
            <a:r>
              <a:rPr kumimoji="1" lang="zh-CN" altLang="en-US" b="1" smtClean="0"/>
              <a:t>算法</a:t>
            </a:r>
            <a:r>
              <a:rPr kumimoji="1" lang="en-US" altLang="zh-CN" b="1" smtClean="0"/>
              <a:t>(O(n</a:t>
            </a:r>
            <a:r>
              <a:rPr kumimoji="1" lang="en-US" altLang="zh-CN" b="1" baseline="30000" smtClean="0"/>
              <a:t>2</a:t>
            </a:r>
            <a:r>
              <a:rPr kumimoji="1" lang="en-US" altLang="zh-CN" b="1" smtClean="0"/>
              <a:t>))</a:t>
            </a:r>
          </a:p>
          <a:p>
            <a:pPr lvl="3" eaLnBrk="1" hangingPunct="1">
              <a:defRPr/>
            </a:pPr>
            <a:endParaRPr kumimoji="1" lang="en-US" altLang="zh-CN" b="1" smtClean="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idx="4294967295"/>
          </p:nvPr>
        </p:nvSpPr>
        <p:spPr>
          <a:xfrm>
            <a:off x="1350963" y="333375"/>
            <a:ext cx="7793037" cy="1143000"/>
          </a:xfrm>
        </p:spPr>
        <p:txBody>
          <a:bodyPr/>
          <a:lstStyle/>
          <a:p>
            <a:pPr eaLnBrk="1" hangingPunct="1"/>
            <a:r>
              <a:rPr lang="zh-CN" altLang="en-US" b="1" smtClean="0"/>
              <a:t>数据结构课程内容</a:t>
            </a:r>
          </a:p>
        </p:txBody>
      </p:sp>
      <p:pic>
        <p:nvPicPr>
          <p:cNvPr id="15155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611313"/>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5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1908175"/>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椭圆 5"/>
          <p:cNvSpPr/>
          <p:nvPr/>
        </p:nvSpPr>
        <p:spPr>
          <a:xfrm>
            <a:off x="5148263" y="2424113"/>
            <a:ext cx="1079500" cy="504825"/>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ea typeface="宋体" panose="02010600030101010101" pitchFamily="2" charset="-122"/>
            </a:endParaRPr>
          </a:p>
        </p:txBody>
      </p:sp>
      <p:sp>
        <p:nvSpPr>
          <p:cNvPr id="8199" name="椭圆 5"/>
          <p:cNvSpPr/>
          <p:nvPr/>
        </p:nvSpPr>
        <p:spPr>
          <a:xfrm>
            <a:off x="4929188" y="5287963"/>
            <a:ext cx="3643312" cy="1285875"/>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1800" noProof="1">
              <a:ea typeface="宋体" panose="02010600030101010101" pitchFamily="2" charset="-122"/>
            </a:endParaRPr>
          </a:p>
        </p:txBody>
      </p:sp>
      <p:sp>
        <p:nvSpPr>
          <p:cNvPr id="204807" name="TextBox 13"/>
          <p:cNvSpPr txBox="1"/>
          <p:nvPr/>
        </p:nvSpPr>
        <p:spPr>
          <a:xfrm>
            <a:off x="4929188" y="5716588"/>
            <a:ext cx="3470275" cy="9540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000" b="1" i="1" noProof="1">
                <a:solidFill>
                  <a:srgbClr val="000000"/>
                </a:solidFill>
                <a:latin typeface="Times New Roman" panose="02020603050405020304" pitchFamily="18" charset="0"/>
                <a:ea typeface="宋体" panose="02010600030101010101" pitchFamily="2" charset="-122"/>
              </a:rPr>
              <a:t>图结构的应用</a:t>
            </a:r>
            <a:r>
              <a:rPr lang="en-US" altLang="zh-CN" sz="2000" b="1" i="1" noProof="1">
                <a:solidFill>
                  <a:srgbClr val="000000"/>
                </a:solidFill>
                <a:latin typeface="Times New Roman" panose="02020603050405020304" pitchFamily="18" charset="0"/>
                <a:ea typeface="宋体" panose="02010600030101010101" pitchFamily="2" charset="-122"/>
              </a:rPr>
              <a:t>3 ——</a:t>
            </a:r>
            <a:r>
              <a:rPr lang="zh-CN" altLang="en-US" sz="2000" b="1" i="1" noProof="1">
                <a:solidFill>
                  <a:srgbClr val="000000"/>
                </a:solidFill>
                <a:latin typeface="Times New Roman" panose="02020603050405020304" pitchFamily="18" charset="0"/>
                <a:ea typeface="宋体" panose="02010600030101010101" pitchFamily="2" charset="-122"/>
              </a:rPr>
              <a:t>拓扑排序</a:t>
            </a:r>
            <a:endParaRPr lang="en-US" altLang="zh-CN" sz="2000" b="1" i="1" noProof="1">
              <a:solidFill>
                <a:srgbClr val="00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r>
              <a:rPr lang="zh-CN" altLang="en-US" sz="2000" b="1" i="1" noProof="1">
                <a:solidFill>
                  <a:srgbClr val="000000"/>
                </a:solidFill>
                <a:latin typeface="Times New Roman" panose="02020603050405020304" pitchFamily="18" charset="0"/>
                <a:ea typeface="宋体" panose="02010600030101010101" pitchFamily="2" charset="-122"/>
              </a:rPr>
              <a:t>图结构的应用</a:t>
            </a:r>
            <a:r>
              <a:rPr lang="en-US" altLang="zh-CN" sz="2000" b="1" i="1" noProof="1">
                <a:solidFill>
                  <a:srgbClr val="000000"/>
                </a:solidFill>
                <a:latin typeface="Times New Roman" panose="02020603050405020304" pitchFamily="18" charset="0"/>
                <a:ea typeface="宋体" panose="02010600030101010101" pitchFamily="2" charset="-122"/>
              </a:rPr>
              <a:t>4 ——</a:t>
            </a:r>
            <a:r>
              <a:rPr lang="zh-CN" altLang="en-US" sz="2000" b="1" i="1" noProof="1">
                <a:solidFill>
                  <a:srgbClr val="000000"/>
                </a:solidFill>
                <a:latin typeface="Times New Roman" panose="02020603050405020304" pitchFamily="18" charset="0"/>
                <a:ea typeface="宋体" panose="02010600030101010101" pitchFamily="2" charset="-122"/>
              </a:rPr>
              <a:t>关键路径</a:t>
            </a:r>
            <a:endParaRPr lang="en-US" altLang="zh-CN" sz="2000" b="1" i="1" noProof="1">
              <a:solidFill>
                <a:srgbClr val="00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zh-CN" altLang="en-US" sz="2000" b="1" i="1" noProof="1">
              <a:solidFill>
                <a:srgbClr val="00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8"/>
                                        </p:tgtEl>
                                        <p:attrNameLst>
                                          <p:attrName>style.visibility</p:attrName>
                                        </p:attrNameLst>
                                      </p:cBhvr>
                                      <p:to>
                                        <p:strVal val="visible"/>
                                      </p:to>
                                    </p:set>
                                  </p:childTnLst>
                                </p:cTn>
                              </p:par>
                            </p:childTnLst>
                          </p:cTn>
                        </p:par>
                        <p:par>
                          <p:cTn id="7" fill="hold" nodeType="afterGroup">
                            <p:stCondLst>
                              <p:cond delay="1"/>
                            </p:stCondLst>
                            <p:childTnLst>
                              <p:par>
                                <p:cTn id="8" presetID="22" presetClass="entr" presetSubtype="4" fill="hold" grpId="0" nodeType="afterEffect">
                                  <p:stCondLst>
                                    <p:cond delay="0"/>
                                  </p:stCondLst>
                                  <p:childTnLst>
                                    <p:set>
                                      <p:cBhvr>
                                        <p:cTn id="9" dur="1" fill="hold">
                                          <p:stCondLst>
                                            <p:cond delay="0"/>
                                          </p:stCondLst>
                                        </p:cTn>
                                        <p:tgtEl>
                                          <p:spTgt spid="8199"/>
                                        </p:tgtEl>
                                        <p:attrNameLst>
                                          <p:attrName>style.visibility</p:attrName>
                                        </p:attrNameLst>
                                      </p:cBhvr>
                                      <p:to>
                                        <p:strVal val="visible"/>
                                      </p:to>
                                    </p:set>
                                    <p:animEffect transition="in" filter="wipe(down)">
                                      <p:cBhvr>
                                        <p:cTn id="10" dur="500"/>
                                        <p:tgtEl>
                                          <p:spTgt spid="8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animBg="1"/>
      <p:bldP spid="819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196752"/>
            <a:ext cx="3609761" cy="2707321"/>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2040" y="1196752"/>
            <a:ext cx="3600400" cy="269973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2040" y="4077072"/>
            <a:ext cx="3609761" cy="270534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077072"/>
            <a:ext cx="3607048" cy="2705286"/>
          </a:xfrm>
          <a:prstGeom prst="rect">
            <a:avLst/>
          </a:prstGeom>
        </p:spPr>
      </p:pic>
      <p:sp>
        <p:nvSpPr>
          <p:cNvPr id="9" name="Rectangle 2"/>
          <p:cNvSpPr txBox="1">
            <a:spLocks noChangeArrowheads="1"/>
          </p:cNvSpPr>
          <p:nvPr/>
        </p:nvSpPr>
        <p:spPr bwMode="auto">
          <a:xfrm>
            <a:off x="251520" y="250846"/>
            <a:ext cx="2968501" cy="58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3200" b="1" dirty="0" smtClean="0"/>
              <a:t>工程问题</a:t>
            </a:r>
          </a:p>
        </p:txBody>
      </p:sp>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51720" y="2520280"/>
            <a:ext cx="1977684" cy="2636912"/>
          </a:xfrm>
          <a:prstGeom prst="rect">
            <a:avLst/>
          </a:prstGeom>
        </p:spPr>
      </p:pic>
      <p:sp>
        <p:nvSpPr>
          <p:cNvPr id="2" name="矩形 1"/>
          <p:cNvSpPr/>
          <p:nvPr/>
        </p:nvSpPr>
        <p:spPr>
          <a:xfrm>
            <a:off x="4029404" y="2520280"/>
            <a:ext cx="3441541"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smtClean="0">
                <a:solidFill>
                  <a:srgbClr val="FF0000"/>
                </a:solidFill>
                <a:latin typeface="楷体_GB2312" pitchFamily="49" charset="-122"/>
                <a:ea typeface="楷体_GB2312" pitchFamily="49" charset="-122"/>
              </a:rPr>
              <a:t>工程是否</a:t>
            </a:r>
            <a:r>
              <a:rPr lang="zh-CN" altLang="en-US" sz="2800" b="1" dirty="0">
                <a:solidFill>
                  <a:srgbClr val="FF0000"/>
                </a:solidFill>
                <a:latin typeface="楷体_GB2312" pitchFamily="49" charset="-122"/>
                <a:ea typeface="楷体_GB2312" pitchFamily="49" charset="-122"/>
              </a:rPr>
              <a:t>可行</a:t>
            </a:r>
            <a:r>
              <a:rPr lang="zh-CN" altLang="en-US" sz="2800" b="1" dirty="0" smtClean="0">
                <a:solidFill>
                  <a:srgbClr val="FF0000"/>
                </a:solidFill>
                <a:latin typeface="楷体_GB2312" pitchFamily="49" charset="-122"/>
                <a:ea typeface="楷体_GB2312" pitchFamily="49" charset="-122"/>
              </a:rPr>
              <a:t>？</a:t>
            </a:r>
            <a:endParaRPr lang="en-US" altLang="zh-CN" sz="2800" b="1" dirty="0" smtClean="0">
              <a:solidFill>
                <a:srgbClr val="FF0000"/>
              </a:solidFill>
              <a:latin typeface="楷体_GB2312" pitchFamily="49" charset="-122"/>
              <a:ea typeface="楷体_GB2312" pitchFamily="49" charset="-122"/>
            </a:endParaRPr>
          </a:p>
          <a:p>
            <a:r>
              <a:rPr lang="zh-CN" altLang="en-US" sz="2800" b="1" dirty="0" smtClean="0">
                <a:solidFill>
                  <a:srgbClr val="FF0000"/>
                </a:solidFill>
                <a:latin typeface="楷体_GB2312" pitchFamily="49" charset="-122"/>
                <a:ea typeface="楷体_GB2312" pitchFamily="49" charset="-122"/>
              </a:rPr>
              <a:t>各项活动按何种顺序进行？</a:t>
            </a:r>
            <a:endParaRPr lang="en-US" altLang="zh-CN" sz="2800" b="1" dirty="0">
              <a:solidFill>
                <a:srgbClr val="FF0000"/>
              </a:solidFill>
              <a:ea typeface="楷体_GB2312" pitchFamily="49" charset="-122"/>
            </a:endParaRPr>
          </a:p>
        </p:txBody>
      </p:sp>
    </p:spTree>
    <p:extLst>
      <p:ext uri="{BB962C8B-B14F-4D97-AF65-F5344CB8AC3E}">
        <p14:creationId xmlns:p14="http://schemas.microsoft.com/office/powerpoint/2010/main" val="78282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Oval 4"/>
          <p:cNvSpPr>
            <a:spLocks noChangeArrowheads="1"/>
          </p:cNvSpPr>
          <p:nvPr/>
        </p:nvSpPr>
        <p:spPr bwMode="auto">
          <a:xfrm>
            <a:off x="7699375" y="3698875"/>
            <a:ext cx="652463" cy="579438"/>
          </a:xfrm>
          <a:prstGeom prst="ellipse">
            <a:avLst/>
          </a:prstGeom>
          <a:noFill/>
          <a:ln w="22225"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1" name="Text Box 5"/>
          <p:cNvSpPr txBox="1">
            <a:spLocks noChangeArrowheads="1"/>
          </p:cNvSpPr>
          <p:nvPr/>
        </p:nvSpPr>
        <p:spPr bwMode="auto">
          <a:xfrm>
            <a:off x="7693025" y="3811588"/>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ea typeface="楷体_GB2312" pitchFamily="49" charset="-122"/>
              </a:rPr>
              <a:t>验收</a:t>
            </a:r>
          </a:p>
        </p:txBody>
      </p:sp>
      <p:sp>
        <p:nvSpPr>
          <p:cNvPr id="106502" name="Oval 6"/>
          <p:cNvSpPr>
            <a:spLocks noChangeArrowheads="1"/>
          </p:cNvSpPr>
          <p:nvPr/>
        </p:nvSpPr>
        <p:spPr bwMode="auto">
          <a:xfrm>
            <a:off x="1143000" y="3897313"/>
            <a:ext cx="650875" cy="579437"/>
          </a:xfrm>
          <a:prstGeom prst="ellipse">
            <a:avLst/>
          </a:prstGeom>
          <a:noFill/>
          <a:ln w="22225" cap="sq" algn="ctr">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3" name="Text Box 7"/>
          <p:cNvSpPr txBox="1">
            <a:spLocks noChangeArrowheads="1"/>
          </p:cNvSpPr>
          <p:nvPr/>
        </p:nvSpPr>
        <p:spPr bwMode="auto">
          <a:xfrm>
            <a:off x="1143000" y="4041775"/>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ea typeface="楷体_GB2312" pitchFamily="49" charset="-122"/>
              </a:rPr>
              <a:t>筹备</a:t>
            </a:r>
          </a:p>
        </p:txBody>
      </p:sp>
      <p:sp>
        <p:nvSpPr>
          <p:cNvPr id="106504" name="Oval 8"/>
          <p:cNvSpPr>
            <a:spLocks noChangeArrowheads="1"/>
          </p:cNvSpPr>
          <p:nvPr/>
        </p:nvSpPr>
        <p:spPr bwMode="auto">
          <a:xfrm>
            <a:off x="2197100" y="3048000"/>
            <a:ext cx="650875" cy="579438"/>
          </a:xfrm>
          <a:prstGeom prst="ellipse">
            <a:avLst/>
          </a:prstGeom>
          <a:noFill/>
          <a:ln w="22225"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5" name="Text Box 9"/>
          <p:cNvSpPr txBox="1">
            <a:spLocks noChangeArrowheads="1"/>
          </p:cNvSpPr>
          <p:nvPr/>
        </p:nvSpPr>
        <p:spPr bwMode="auto">
          <a:xfrm>
            <a:off x="2197100" y="3122613"/>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ea typeface="楷体_GB2312" pitchFamily="49" charset="-122"/>
              </a:rPr>
              <a:t>招标</a:t>
            </a:r>
          </a:p>
        </p:txBody>
      </p:sp>
      <p:sp>
        <p:nvSpPr>
          <p:cNvPr id="106506" name="Oval 10"/>
          <p:cNvSpPr>
            <a:spLocks noChangeArrowheads="1"/>
          </p:cNvSpPr>
          <p:nvPr/>
        </p:nvSpPr>
        <p:spPr bwMode="auto">
          <a:xfrm>
            <a:off x="2206625" y="4713288"/>
            <a:ext cx="650875" cy="577850"/>
          </a:xfrm>
          <a:prstGeom prst="ellipse">
            <a:avLst/>
          </a:prstGeom>
          <a:noFill/>
          <a:ln w="22225"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7" name="Text Box 11"/>
          <p:cNvSpPr txBox="1">
            <a:spLocks noChangeArrowheads="1"/>
          </p:cNvSpPr>
          <p:nvPr/>
        </p:nvSpPr>
        <p:spPr bwMode="auto">
          <a:xfrm>
            <a:off x="2197100" y="4786313"/>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ea typeface="楷体_GB2312" pitchFamily="49" charset="-122"/>
              </a:rPr>
              <a:t>备料</a:t>
            </a:r>
          </a:p>
        </p:txBody>
      </p:sp>
      <p:sp>
        <p:nvSpPr>
          <p:cNvPr id="106508" name="Oval 12"/>
          <p:cNvSpPr>
            <a:spLocks noChangeArrowheads="1"/>
          </p:cNvSpPr>
          <p:nvPr/>
        </p:nvSpPr>
        <p:spPr bwMode="auto">
          <a:xfrm>
            <a:off x="3644900" y="3481388"/>
            <a:ext cx="652463" cy="5794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9" name="Text Box 13"/>
          <p:cNvSpPr txBox="1">
            <a:spLocks noChangeArrowheads="1"/>
          </p:cNvSpPr>
          <p:nvPr/>
        </p:nvSpPr>
        <p:spPr bwMode="auto">
          <a:xfrm>
            <a:off x="3600871" y="3516313"/>
            <a:ext cx="700833"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2000" b="1" dirty="0">
                <a:ea typeface="楷体_GB2312" pitchFamily="49" charset="-122"/>
              </a:rPr>
              <a:t>进驻</a:t>
            </a:r>
          </a:p>
          <a:p>
            <a:pPr algn="ctr">
              <a:lnSpc>
                <a:spcPct val="85000"/>
              </a:lnSpc>
            </a:pPr>
            <a:r>
              <a:rPr lang="zh-CN" altLang="en-US" sz="2000" b="1" dirty="0">
                <a:ea typeface="楷体_GB2312" pitchFamily="49" charset="-122"/>
              </a:rPr>
              <a:t>工地</a:t>
            </a:r>
          </a:p>
        </p:txBody>
      </p:sp>
      <p:sp>
        <p:nvSpPr>
          <p:cNvPr id="106510" name="Oval 14"/>
          <p:cNvSpPr>
            <a:spLocks noChangeArrowheads="1"/>
          </p:cNvSpPr>
          <p:nvPr/>
        </p:nvSpPr>
        <p:spPr bwMode="auto">
          <a:xfrm>
            <a:off x="3644900" y="4713288"/>
            <a:ext cx="652463" cy="577850"/>
          </a:xfrm>
          <a:prstGeom prst="ellipse">
            <a:avLst/>
          </a:prstGeom>
          <a:noFill/>
          <a:ln w="22225" cap="sq" algn="ctr">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6511" name="Text Box 15"/>
          <p:cNvSpPr txBox="1">
            <a:spLocks noChangeArrowheads="1"/>
          </p:cNvSpPr>
          <p:nvPr/>
        </p:nvSpPr>
        <p:spPr bwMode="auto">
          <a:xfrm>
            <a:off x="3627438" y="4786313"/>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ea typeface="楷体_GB2312" pitchFamily="49" charset="-122"/>
              </a:rPr>
              <a:t>测量</a:t>
            </a:r>
          </a:p>
        </p:txBody>
      </p:sp>
      <p:sp>
        <p:nvSpPr>
          <p:cNvPr id="106512" name="Oval 16"/>
          <p:cNvSpPr>
            <a:spLocks noChangeArrowheads="1"/>
          </p:cNvSpPr>
          <p:nvPr/>
        </p:nvSpPr>
        <p:spPr bwMode="auto">
          <a:xfrm>
            <a:off x="4911725" y="4784725"/>
            <a:ext cx="650875" cy="579438"/>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3" name="Text Box 17"/>
          <p:cNvSpPr txBox="1">
            <a:spLocks noChangeArrowheads="1"/>
          </p:cNvSpPr>
          <p:nvPr/>
        </p:nvSpPr>
        <p:spPr bwMode="auto">
          <a:xfrm>
            <a:off x="4860032" y="4737338"/>
            <a:ext cx="74009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ea typeface="楷体_GB2312" pitchFamily="49" charset="-122"/>
              </a:rPr>
              <a:t>挖地基</a:t>
            </a:r>
          </a:p>
        </p:txBody>
      </p:sp>
      <p:sp>
        <p:nvSpPr>
          <p:cNvPr id="106514" name="Oval 18"/>
          <p:cNvSpPr>
            <a:spLocks noChangeArrowheads="1"/>
          </p:cNvSpPr>
          <p:nvPr/>
        </p:nvSpPr>
        <p:spPr bwMode="auto">
          <a:xfrm>
            <a:off x="5527675" y="3771900"/>
            <a:ext cx="650875" cy="579438"/>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5" name="Text Box 19"/>
          <p:cNvSpPr txBox="1">
            <a:spLocks noChangeArrowheads="1"/>
          </p:cNvSpPr>
          <p:nvPr/>
        </p:nvSpPr>
        <p:spPr bwMode="auto">
          <a:xfrm>
            <a:off x="5499521" y="3789040"/>
            <a:ext cx="70083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2000" b="1" dirty="0">
                <a:ea typeface="楷体_GB2312" pitchFamily="49" charset="-122"/>
              </a:rPr>
              <a:t>浇注</a:t>
            </a:r>
          </a:p>
          <a:p>
            <a:pPr algn="ctr">
              <a:lnSpc>
                <a:spcPct val="80000"/>
              </a:lnSpc>
            </a:pPr>
            <a:r>
              <a:rPr lang="zh-CN" altLang="en-US" sz="2000" b="1" dirty="0">
                <a:ea typeface="楷体_GB2312" pitchFamily="49" charset="-122"/>
              </a:rPr>
              <a:t>水泥</a:t>
            </a:r>
          </a:p>
        </p:txBody>
      </p:sp>
      <p:sp>
        <p:nvSpPr>
          <p:cNvPr id="106516" name="Oval 20"/>
          <p:cNvSpPr>
            <a:spLocks noChangeArrowheads="1"/>
          </p:cNvSpPr>
          <p:nvPr/>
        </p:nvSpPr>
        <p:spPr bwMode="auto">
          <a:xfrm>
            <a:off x="4783138" y="2830513"/>
            <a:ext cx="650875" cy="579437"/>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7" name="Text Box 21"/>
          <p:cNvSpPr txBox="1">
            <a:spLocks noChangeArrowheads="1"/>
          </p:cNvSpPr>
          <p:nvPr/>
        </p:nvSpPr>
        <p:spPr bwMode="auto">
          <a:xfrm>
            <a:off x="4770438" y="2894013"/>
            <a:ext cx="6985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85000"/>
              </a:lnSpc>
            </a:pPr>
            <a:r>
              <a:rPr lang="zh-CN" altLang="en-US" sz="2000" b="1" dirty="0">
                <a:ea typeface="楷体_GB2312" pitchFamily="49" charset="-122"/>
              </a:rPr>
              <a:t>搭架</a:t>
            </a:r>
          </a:p>
          <a:p>
            <a:pPr algn="ctr">
              <a:lnSpc>
                <a:spcPct val="85000"/>
              </a:lnSpc>
            </a:pPr>
            <a:r>
              <a:rPr lang="zh-CN" altLang="en-US" sz="2000" b="1" dirty="0">
                <a:ea typeface="楷体_GB2312" pitchFamily="49" charset="-122"/>
              </a:rPr>
              <a:t>子</a:t>
            </a:r>
          </a:p>
        </p:txBody>
      </p:sp>
      <p:sp>
        <p:nvSpPr>
          <p:cNvPr id="106518" name="Line 22"/>
          <p:cNvSpPr>
            <a:spLocks noChangeShapeType="1"/>
          </p:cNvSpPr>
          <p:nvPr/>
        </p:nvSpPr>
        <p:spPr bwMode="auto">
          <a:xfrm flipV="1">
            <a:off x="1763713" y="3554413"/>
            <a:ext cx="577850" cy="43497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9" name="Line 23"/>
          <p:cNvSpPr>
            <a:spLocks noChangeShapeType="1"/>
          </p:cNvSpPr>
          <p:nvPr/>
        </p:nvSpPr>
        <p:spPr bwMode="auto">
          <a:xfrm>
            <a:off x="1690688" y="4422775"/>
            <a:ext cx="579437" cy="43497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0" name="Line 24"/>
          <p:cNvSpPr>
            <a:spLocks noChangeShapeType="1"/>
          </p:cNvSpPr>
          <p:nvPr/>
        </p:nvSpPr>
        <p:spPr bwMode="auto">
          <a:xfrm>
            <a:off x="2849563" y="3409950"/>
            <a:ext cx="795337" cy="28892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1" name="Line 25"/>
          <p:cNvSpPr>
            <a:spLocks noChangeShapeType="1"/>
          </p:cNvSpPr>
          <p:nvPr/>
        </p:nvSpPr>
        <p:spPr bwMode="auto">
          <a:xfrm flipV="1">
            <a:off x="2776538" y="3989388"/>
            <a:ext cx="941387" cy="7953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3" name="Line 27"/>
          <p:cNvSpPr>
            <a:spLocks noChangeShapeType="1"/>
          </p:cNvSpPr>
          <p:nvPr/>
        </p:nvSpPr>
        <p:spPr bwMode="auto">
          <a:xfrm flipV="1">
            <a:off x="4267200" y="3346450"/>
            <a:ext cx="579438" cy="36195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4" name="Line 28"/>
          <p:cNvSpPr>
            <a:spLocks noChangeShapeType="1"/>
          </p:cNvSpPr>
          <p:nvPr/>
        </p:nvSpPr>
        <p:spPr bwMode="auto">
          <a:xfrm>
            <a:off x="4151313" y="3989388"/>
            <a:ext cx="869950" cy="86836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5" name="Line 29"/>
          <p:cNvSpPr>
            <a:spLocks noChangeShapeType="1"/>
          </p:cNvSpPr>
          <p:nvPr/>
        </p:nvSpPr>
        <p:spPr bwMode="auto">
          <a:xfrm>
            <a:off x="5310188" y="3336925"/>
            <a:ext cx="361950" cy="5064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6" name="Line 30"/>
          <p:cNvSpPr>
            <a:spLocks noChangeShapeType="1"/>
          </p:cNvSpPr>
          <p:nvPr/>
        </p:nvSpPr>
        <p:spPr bwMode="auto">
          <a:xfrm flipV="1">
            <a:off x="5454650" y="4351338"/>
            <a:ext cx="361950" cy="50641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7" name="Line 31"/>
          <p:cNvSpPr>
            <a:spLocks noChangeShapeType="1"/>
          </p:cNvSpPr>
          <p:nvPr/>
        </p:nvSpPr>
        <p:spPr bwMode="auto">
          <a:xfrm>
            <a:off x="4267200" y="5040313"/>
            <a:ext cx="650875" cy="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8" name="Line 32"/>
          <p:cNvSpPr>
            <a:spLocks noChangeShapeType="1"/>
          </p:cNvSpPr>
          <p:nvPr/>
        </p:nvSpPr>
        <p:spPr bwMode="auto">
          <a:xfrm flipV="1">
            <a:off x="6034088" y="3409950"/>
            <a:ext cx="290512" cy="433388"/>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9" name="Line 33"/>
          <p:cNvSpPr>
            <a:spLocks noChangeShapeType="1"/>
          </p:cNvSpPr>
          <p:nvPr/>
        </p:nvSpPr>
        <p:spPr bwMode="auto">
          <a:xfrm>
            <a:off x="6107113" y="4278313"/>
            <a:ext cx="506412" cy="28892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0" name="Line 34"/>
          <p:cNvSpPr>
            <a:spLocks noChangeShapeType="1"/>
          </p:cNvSpPr>
          <p:nvPr/>
        </p:nvSpPr>
        <p:spPr bwMode="auto">
          <a:xfrm>
            <a:off x="6178550" y="4060825"/>
            <a:ext cx="434975" cy="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1" name="Line 35"/>
          <p:cNvSpPr>
            <a:spLocks noChangeShapeType="1"/>
          </p:cNvSpPr>
          <p:nvPr/>
        </p:nvSpPr>
        <p:spPr bwMode="auto">
          <a:xfrm>
            <a:off x="7337425" y="4060825"/>
            <a:ext cx="361950" cy="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2" name="Text Box 36"/>
          <p:cNvSpPr txBox="1">
            <a:spLocks noChangeArrowheads="1"/>
          </p:cNvSpPr>
          <p:nvPr/>
        </p:nvSpPr>
        <p:spPr bwMode="auto">
          <a:xfrm>
            <a:off x="6746875" y="37719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cs typeface="Times New Roman" panose="02020603050405020304" pitchFamily="18" charset="0"/>
              </a:rPr>
              <a:t>…</a:t>
            </a:r>
            <a:endParaRPr lang="en-US" altLang="zh-CN"/>
          </a:p>
        </p:txBody>
      </p:sp>
      <p:grpSp>
        <p:nvGrpSpPr>
          <p:cNvPr id="106533" name="Group 37"/>
          <p:cNvGrpSpPr>
            <a:grpSpLocks/>
          </p:cNvGrpSpPr>
          <p:nvPr/>
        </p:nvGrpSpPr>
        <p:grpSpPr bwMode="auto">
          <a:xfrm>
            <a:off x="477838" y="2133600"/>
            <a:ext cx="1579562" cy="1077913"/>
            <a:chOff x="301" y="1433"/>
            <a:chExt cx="995" cy="679"/>
          </a:xfrm>
        </p:grpSpPr>
        <p:sp>
          <p:nvSpPr>
            <p:cNvPr id="106534" name="AutoShape 38"/>
            <p:cNvSpPr>
              <a:spLocks noChangeArrowheads="1"/>
            </p:cNvSpPr>
            <p:nvPr/>
          </p:nvSpPr>
          <p:spPr bwMode="auto">
            <a:xfrm rot="542672">
              <a:off x="301" y="1433"/>
              <a:ext cx="995" cy="679"/>
            </a:xfrm>
            <a:prstGeom prst="star8">
              <a:avLst>
                <a:gd name="adj" fmla="val 28903"/>
              </a:avLst>
            </a:prstGeom>
            <a:solidFill>
              <a:srgbClr val="00FF00"/>
            </a:solidFill>
            <a:ln w="38100" cap="sq">
              <a:solidFill>
                <a:srgbClr val="00B050"/>
              </a:solidFill>
              <a:miter lim="800000"/>
              <a:headEnd type="none" w="sm" len="sm"/>
              <a:tailEnd type="none" w="sm" len="sm"/>
            </a:ln>
            <a:effectLst>
              <a:outerShdw dist="148106" dir="1857825" algn="ctr" rotWithShape="0">
                <a:schemeClr val="bg2"/>
              </a:outerShdw>
            </a:effectLst>
          </p:spPr>
          <p:txBody>
            <a:bodyPr wrap="none" anchor="ctr"/>
            <a:lstStyle/>
            <a:p>
              <a:endParaRPr lang="zh-CN" altLang="en-US"/>
            </a:p>
          </p:txBody>
        </p:sp>
        <p:sp>
          <p:nvSpPr>
            <p:cNvPr id="106535" name="Text Box 39"/>
            <p:cNvSpPr txBox="1">
              <a:spLocks noChangeArrowheads="1"/>
            </p:cNvSpPr>
            <p:nvPr/>
          </p:nvSpPr>
          <p:spPr bwMode="auto">
            <a:xfrm>
              <a:off x="376" y="1446"/>
              <a:ext cx="775" cy="582"/>
            </a:xfrm>
            <a:prstGeom prst="rect">
              <a:avLst/>
            </a:prstGeom>
            <a:noFill/>
            <a:ln w="12700" cap="sq">
              <a:noFill/>
              <a:miter lim="800000"/>
              <a:headEnd type="none" w="sm" len="sm"/>
              <a:tailEnd type="none" w="sm" len="sm"/>
            </a:ln>
            <a:effectLst>
              <a:outerShdw dist="45791" dir="2021404"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spAutoFit/>
            </a:bodyPr>
            <a:lstStyle/>
            <a:p>
              <a:r>
                <a:rPr lang="zh-CN" altLang="en-US" sz="5400" b="1" i="1" dirty="0">
                  <a:solidFill>
                    <a:srgbClr val="FFFFFF"/>
                  </a:solidFill>
                  <a:latin typeface="黑体" panose="02010609060101010101" pitchFamily="49" charset="-122"/>
                  <a:ea typeface="黑体" panose="02010609060101010101" pitchFamily="49" charset="-122"/>
                </a:rPr>
                <a:t>例</a:t>
              </a:r>
              <a:r>
                <a:rPr lang="en-US" altLang="zh-CN" sz="5400" b="1" i="1" dirty="0">
                  <a:solidFill>
                    <a:srgbClr val="FFFFFF"/>
                  </a:solidFill>
                  <a:latin typeface="黑体" panose="02010609060101010101" pitchFamily="49" charset="-122"/>
                  <a:ea typeface="黑体" panose="02010609060101010101" pitchFamily="49" charset="-122"/>
                </a:rPr>
                <a:t>1</a:t>
              </a:r>
            </a:p>
          </p:txBody>
        </p:sp>
      </p:grpSp>
      <p:sp>
        <p:nvSpPr>
          <p:cNvPr id="106538" name="Text Box 42"/>
          <p:cNvSpPr txBox="1">
            <a:spLocks noChangeArrowheads="1"/>
          </p:cNvSpPr>
          <p:nvPr/>
        </p:nvSpPr>
        <p:spPr bwMode="auto">
          <a:xfrm>
            <a:off x="7273529" y="2251723"/>
            <a:ext cx="1114895" cy="36988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wrap="none">
            <a:spAutoFit/>
          </a:bodyPr>
          <a:lstStyle/>
          <a:p>
            <a:pPr algn="ctr"/>
            <a:r>
              <a:rPr lang="zh-CN" altLang="en-US" b="1" i="1" dirty="0" smtClean="0">
                <a:ea typeface="黑体" panose="02010609060101010101" pitchFamily="49" charset="-122"/>
              </a:rPr>
              <a:t>工程建设</a:t>
            </a:r>
            <a:endParaRPr lang="zh-CN" altLang="en-US" b="1" i="1" dirty="0">
              <a:ea typeface="黑体" panose="02010609060101010101" pitchFamily="49" charset="-122"/>
            </a:endParaRPr>
          </a:p>
        </p:txBody>
      </p:sp>
      <p:sp>
        <p:nvSpPr>
          <p:cNvPr id="106542" name="Oval 46"/>
          <p:cNvSpPr>
            <a:spLocks noChangeArrowheads="1"/>
          </p:cNvSpPr>
          <p:nvPr/>
        </p:nvSpPr>
        <p:spPr bwMode="auto">
          <a:xfrm>
            <a:off x="3633788" y="3500438"/>
            <a:ext cx="650875" cy="579437"/>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7763" y="16835"/>
            <a:ext cx="2894615" cy="2170962"/>
          </a:xfrm>
          <a:prstGeom prst="rect">
            <a:avLst/>
          </a:prstGeom>
        </p:spPr>
      </p:pic>
      <p:sp>
        <p:nvSpPr>
          <p:cNvPr id="2" name="文本框 1"/>
          <p:cNvSpPr txBox="1"/>
          <p:nvPr/>
        </p:nvSpPr>
        <p:spPr>
          <a:xfrm>
            <a:off x="1043608" y="5877272"/>
            <a:ext cx="7272808" cy="369332"/>
          </a:xfrm>
          <a:prstGeom prst="rect">
            <a:avLst/>
          </a:prstGeom>
          <a:noFill/>
        </p:spPr>
        <p:txBody>
          <a:bodyPr wrap="square" rtlCol="0">
            <a:spAutoFit/>
          </a:bodyPr>
          <a:lstStyle/>
          <a:p>
            <a:pPr algn="ctr"/>
            <a:r>
              <a:rPr lang="en-US" altLang="zh-CN" dirty="0" smtClean="0"/>
              <a:t>--------------------------------------&gt;</a:t>
            </a:r>
            <a:r>
              <a:rPr lang="zh-CN" altLang="en-US" dirty="0" smtClean="0"/>
              <a:t>先后关系</a:t>
            </a:r>
            <a:r>
              <a:rPr lang="en-US" altLang="zh-CN" dirty="0" smtClean="0"/>
              <a:t>&lt;---------------------------------------</a:t>
            </a:r>
            <a:endParaRPr lang="zh-CN" altLang="en-US" dirty="0"/>
          </a:p>
        </p:txBody>
      </p:sp>
      <p:sp>
        <p:nvSpPr>
          <p:cNvPr id="3" name="文本框 2"/>
          <p:cNvSpPr txBox="1"/>
          <p:nvPr/>
        </p:nvSpPr>
        <p:spPr>
          <a:xfrm>
            <a:off x="8660713" y="2636912"/>
            <a:ext cx="461665" cy="2916584"/>
          </a:xfrm>
          <a:prstGeom prst="rect">
            <a:avLst/>
          </a:prstGeom>
          <a:noFill/>
        </p:spPr>
        <p:txBody>
          <a:bodyPr vert="eaVert" wrap="square" rtlCol="0">
            <a:spAutoFit/>
          </a:bodyPr>
          <a:lstStyle/>
          <a:p>
            <a:pPr algn="ctr"/>
            <a:r>
              <a:rPr lang="en-US" altLang="zh-CN" dirty="0" smtClean="0"/>
              <a:t>----------&gt;</a:t>
            </a:r>
            <a:r>
              <a:rPr lang="zh-CN" altLang="en-US" dirty="0" smtClean="0"/>
              <a:t>并行关系</a:t>
            </a:r>
            <a:r>
              <a:rPr lang="en-US" altLang="zh-CN" dirty="0" smtClean="0">
                <a:sym typeface="Wingdings" panose="05000000000000000000" pitchFamily="2" charset="2"/>
              </a:rPr>
              <a:t>&lt;-----------</a:t>
            </a:r>
            <a:endParaRPr lang="zh-CN" altLang="en-US" dirty="0"/>
          </a:p>
        </p:txBody>
      </p:sp>
      <p:sp>
        <p:nvSpPr>
          <p:cNvPr id="49" name="Rectangle 2"/>
          <p:cNvSpPr txBox="1">
            <a:spLocks noChangeArrowheads="1"/>
          </p:cNvSpPr>
          <p:nvPr/>
        </p:nvSpPr>
        <p:spPr bwMode="auto">
          <a:xfrm>
            <a:off x="163339" y="250846"/>
            <a:ext cx="3328541" cy="58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3200" b="1" dirty="0" smtClean="0"/>
              <a:t>工程建设流程图</a:t>
            </a:r>
          </a:p>
        </p:txBody>
      </p:sp>
      <p:sp>
        <p:nvSpPr>
          <p:cNvPr id="47" name="Line 31"/>
          <p:cNvSpPr>
            <a:spLocks noChangeShapeType="1"/>
          </p:cNvSpPr>
          <p:nvPr/>
        </p:nvSpPr>
        <p:spPr bwMode="auto">
          <a:xfrm flipV="1">
            <a:off x="2915816" y="5008909"/>
            <a:ext cx="674092" cy="426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266194457"/>
      </p:ext>
    </p:extLst>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Oval 3"/>
          <p:cNvSpPr>
            <a:spLocks noChangeArrowheads="1"/>
          </p:cNvSpPr>
          <p:nvPr/>
        </p:nvSpPr>
        <p:spPr bwMode="auto">
          <a:xfrm>
            <a:off x="2471738" y="2996952"/>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4" name="Text Box 4"/>
          <p:cNvSpPr txBox="1">
            <a:spLocks noChangeArrowheads="1"/>
          </p:cNvSpPr>
          <p:nvPr/>
        </p:nvSpPr>
        <p:spPr bwMode="auto">
          <a:xfrm>
            <a:off x="2474913" y="3050927"/>
            <a:ext cx="64452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latin typeface="楷体_GB2312" pitchFamily="49" charset="-122"/>
                <a:ea typeface="楷体_GB2312" pitchFamily="49" charset="-122"/>
              </a:rPr>
              <a:t>程序</a:t>
            </a:r>
          </a:p>
          <a:p>
            <a:pPr algn="ctr">
              <a:lnSpc>
                <a:spcPct val="80000"/>
              </a:lnSpc>
            </a:pPr>
            <a:r>
              <a:rPr lang="zh-CN" altLang="en-US" sz="1800" b="1">
                <a:solidFill>
                  <a:srgbClr val="0A0A0E"/>
                </a:solidFill>
                <a:latin typeface="楷体_GB2312" pitchFamily="49" charset="-122"/>
                <a:ea typeface="楷体_GB2312" pitchFamily="49" charset="-122"/>
              </a:rPr>
              <a:t>语言</a:t>
            </a:r>
          </a:p>
        </p:txBody>
      </p:sp>
      <p:sp>
        <p:nvSpPr>
          <p:cNvPr id="107525" name="Oval 5"/>
          <p:cNvSpPr>
            <a:spLocks noChangeArrowheads="1"/>
          </p:cNvSpPr>
          <p:nvPr/>
        </p:nvSpPr>
        <p:spPr bwMode="auto">
          <a:xfrm>
            <a:off x="3808413" y="3508127"/>
            <a:ext cx="623887" cy="554038"/>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6" name="Text Box 6"/>
          <p:cNvSpPr txBox="1">
            <a:spLocks noChangeArrowheads="1"/>
          </p:cNvSpPr>
          <p:nvPr/>
        </p:nvSpPr>
        <p:spPr bwMode="auto">
          <a:xfrm>
            <a:off x="3794125" y="3543052"/>
            <a:ext cx="64452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数据</a:t>
            </a:r>
          </a:p>
          <a:p>
            <a:pPr algn="ctr">
              <a:lnSpc>
                <a:spcPct val="80000"/>
              </a:lnSpc>
            </a:pPr>
            <a:r>
              <a:rPr lang="zh-CN" altLang="en-US" sz="1800" b="1">
                <a:solidFill>
                  <a:srgbClr val="0A0A0E"/>
                </a:solidFill>
                <a:ea typeface="楷体_GB2312" pitchFamily="49" charset="-122"/>
              </a:rPr>
              <a:t>结构</a:t>
            </a:r>
          </a:p>
        </p:txBody>
      </p:sp>
      <p:sp>
        <p:nvSpPr>
          <p:cNvPr id="107527" name="Oval 7"/>
          <p:cNvSpPr>
            <a:spLocks noChangeArrowheads="1"/>
          </p:cNvSpPr>
          <p:nvPr/>
        </p:nvSpPr>
        <p:spPr bwMode="auto">
          <a:xfrm>
            <a:off x="2541588" y="4381252"/>
            <a:ext cx="622300" cy="554038"/>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8" name="Text Box 8"/>
          <p:cNvSpPr txBox="1">
            <a:spLocks noChangeArrowheads="1"/>
          </p:cNvSpPr>
          <p:nvPr/>
        </p:nvSpPr>
        <p:spPr bwMode="auto">
          <a:xfrm>
            <a:off x="2551113" y="4413002"/>
            <a:ext cx="64452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离散</a:t>
            </a:r>
          </a:p>
          <a:p>
            <a:pPr algn="ctr">
              <a:lnSpc>
                <a:spcPct val="80000"/>
              </a:lnSpc>
            </a:pPr>
            <a:r>
              <a:rPr lang="zh-CN" altLang="en-US" sz="1800" b="1">
                <a:solidFill>
                  <a:srgbClr val="0A0A0E"/>
                </a:solidFill>
                <a:ea typeface="楷体_GB2312" pitchFamily="49" charset="-122"/>
              </a:rPr>
              <a:t>数学</a:t>
            </a:r>
          </a:p>
        </p:txBody>
      </p:sp>
      <p:sp>
        <p:nvSpPr>
          <p:cNvPr id="107529" name="Oval 9"/>
          <p:cNvSpPr>
            <a:spLocks noChangeArrowheads="1"/>
          </p:cNvSpPr>
          <p:nvPr/>
        </p:nvSpPr>
        <p:spPr bwMode="auto">
          <a:xfrm>
            <a:off x="7246938" y="3936752"/>
            <a:ext cx="620712" cy="554038"/>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0" name="Text Box 10"/>
          <p:cNvSpPr txBox="1">
            <a:spLocks noChangeArrowheads="1"/>
          </p:cNvSpPr>
          <p:nvPr/>
        </p:nvSpPr>
        <p:spPr bwMode="auto">
          <a:xfrm>
            <a:off x="7254875" y="3965327"/>
            <a:ext cx="64452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dirty="0">
                <a:solidFill>
                  <a:srgbClr val="0A0A0E"/>
                </a:solidFill>
                <a:ea typeface="楷体_GB2312" pitchFamily="49" charset="-122"/>
              </a:rPr>
              <a:t>软件</a:t>
            </a:r>
          </a:p>
          <a:p>
            <a:pPr algn="ctr">
              <a:lnSpc>
                <a:spcPct val="80000"/>
              </a:lnSpc>
            </a:pPr>
            <a:r>
              <a:rPr lang="zh-CN" altLang="en-US" sz="1800" b="1" dirty="0">
                <a:solidFill>
                  <a:srgbClr val="0A0A0E"/>
                </a:solidFill>
                <a:ea typeface="楷体_GB2312" pitchFamily="49" charset="-122"/>
              </a:rPr>
              <a:t>工程</a:t>
            </a:r>
          </a:p>
        </p:txBody>
      </p:sp>
      <p:sp>
        <p:nvSpPr>
          <p:cNvPr id="107531" name="Oval 11"/>
          <p:cNvSpPr>
            <a:spLocks noChangeArrowheads="1"/>
          </p:cNvSpPr>
          <p:nvPr/>
        </p:nvSpPr>
        <p:spPr bwMode="auto">
          <a:xfrm>
            <a:off x="5861050" y="5529015"/>
            <a:ext cx="623888" cy="555625"/>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2" name="Text Box 12"/>
          <p:cNvSpPr txBox="1">
            <a:spLocks noChangeArrowheads="1"/>
          </p:cNvSpPr>
          <p:nvPr/>
        </p:nvSpPr>
        <p:spPr bwMode="auto">
          <a:xfrm>
            <a:off x="5870575" y="5563940"/>
            <a:ext cx="644525"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1800" b="1">
                <a:solidFill>
                  <a:srgbClr val="0A0A0E"/>
                </a:solidFill>
                <a:ea typeface="楷体_GB2312" pitchFamily="49" charset="-122"/>
              </a:rPr>
              <a:t>操作</a:t>
            </a:r>
          </a:p>
          <a:p>
            <a:pPr algn="ctr">
              <a:lnSpc>
                <a:spcPct val="85000"/>
              </a:lnSpc>
            </a:pPr>
            <a:r>
              <a:rPr lang="zh-CN" altLang="en-US" sz="1800" b="1">
                <a:solidFill>
                  <a:srgbClr val="0A0A0E"/>
                </a:solidFill>
                <a:ea typeface="楷体_GB2312" pitchFamily="49" charset="-122"/>
              </a:rPr>
              <a:t>系统</a:t>
            </a:r>
          </a:p>
        </p:txBody>
      </p:sp>
      <p:sp>
        <p:nvSpPr>
          <p:cNvPr id="107533" name="Oval 13"/>
          <p:cNvSpPr>
            <a:spLocks noChangeArrowheads="1"/>
          </p:cNvSpPr>
          <p:nvPr/>
        </p:nvSpPr>
        <p:spPr bwMode="auto">
          <a:xfrm>
            <a:off x="5722938" y="3106490"/>
            <a:ext cx="623887"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4" name="Text Box 14"/>
          <p:cNvSpPr txBox="1">
            <a:spLocks noChangeArrowheads="1"/>
          </p:cNvSpPr>
          <p:nvPr/>
        </p:nvSpPr>
        <p:spPr bwMode="auto">
          <a:xfrm>
            <a:off x="5715000" y="3144590"/>
            <a:ext cx="64452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编译</a:t>
            </a:r>
          </a:p>
          <a:p>
            <a:pPr algn="ctr">
              <a:lnSpc>
                <a:spcPct val="80000"/>
              </a:lnSpc>
            </a:pPr>
            <a:r>
              <a:rPr lang="zh-CN" altLang="en-US" sz="1800" b="1">
                <a:solidFill>
                  <a:srgbClr val="0A0A0E"/>
                </a:solidFill>
                <a:ea typeface="楷体_GB2312" pitchFamily="49" charset="-122"/>
              </a:rPr>
              <a:t>原理</a:t>
            </a:r>
          </a:p>
        </p:txBody>
      </p:sp>
      <p:sp>
        <p:nvSpPr>
          <p:cNvPr id="107535" name="Oval 15"/>
          <p:cNvSpPr>
            <a:spLocks noChangeArrowheads="1"/>
          </p:cNvSpPr>
          <p:nvPr/>
        </p:nvSpPr>
        <p:spPr bwMode="auto">
          <a:xfrm>
            <a:off x="5741988" y="4366965"/>
            <a:ext cx="620712"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6" name="Text Box 16"/>
          <p:cNvSpPr txBox="1">
            <a:spLocks noChangeArrowheads="1"/>
          </p:cNvSpPr>
          <p:nvPr/>
        </p:nvSpPr>
        <p:spPr bwMode="auto">
          <a:xfrm>
            <a:off x="5667375" y="4455865"/>
            <a:ext cx="7985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b="1">
                <a:solidFill>
                  <a:srgbClr val="0A0A0E"/>
                </a:solidFill>
                <a:ea typeface="楷体_GB2312" pitchFamily="49" charset="-122"/>
              </a:rPr>
              <a:t>数据库</a:t>
            </a:r>
          </a:p>
        </p:txBody>
      </p:sp>
      <p:sp>
        <p:nvSpPr>
          <p:cNvPr id="107537" name="Oval 17"/>
          <p:cNvSpPr>
            <a:spLocks noChangeArrowheads="1"/>
          </p:cNvSpPr>
          <p:nvPr/>
        </p:nvSpPr>
        <p:spPr bwMode="auto">
          <a:xfrm>
            <a:off x="3994150" y="4768602"/>
            <a:ext cx="622300" cy="554038"/>
          </a:xfrm>
          <a:prstGeom prst="ellipse">
            <a:avLst/>
          </a:prstGeom>
          <a:noFill/>
          <a:ln w="12700"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8" name="Text Box 18"/>
          <p:cNvSpPr txBox="1">
            <a:spLocks noChangeArrowheads="1"/>
          </p:cNvSpPr>
          <p:nvPr/>
        </p:nvSpPr>
        <p:spPr bwMode="auto">
          <a:xfrm>
            <a:off x="3914775" y="4844802"/>
            <a:ext cx="7985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1600" b="1">
                <a:solidFill>
                  <a:srgbClr val="0A0A0E"/>
                </a:solidFill>
                <a:ea typeface="楷体_GB2312" pitchFamily="49" charset="-122"/>
              </a:rPr>
              <a:t>计算机</a:t>
            </a:r>
          </a:p>
          <a:p>
            <a:pPr algn="ctr">
              <a:lnSpc>
                <a:spcPct val="85000"/>
              </a:lnSpc>
            </a:pPr>
            <a:r>
              <a:rPr lang="zh-CN" altLang="en-US" sz="1600" b="1">
                <a:solidFill>
                  <a:srgbClr val="0A0A0E"/>
                </a:solidFill>
                <a:ea typeface="楷体_GB2312" pitchFamily="49" charset="-122"/>
              </a:rPr>
              <a:t>组成</a:t>
            </a:r>
          </a:p>
        </p:txBody>
      </p:sp>
      <p:sp>
        <p:nvSpPr>
          <p:cNvPr id="107539" name="Oval 19"/>
          <p:cNvSpPr>
            <a:spLocks noChangeArrowheads="1"/>
          </p:cNvSpPr>
          <p:nvPr/>
        </p:nvSpPr>
        <p:spPr bwMode="auto">
          <a:xfrm>
            <a:off x="4286250" y="5621090"/>
            <a:ext cx="622300" cy="555625"/>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0" name="Text Box 20"/>
          <p:cNvSpPr txBox="1">
            <a:spLocks noChangeArrowheads="1"/>
          </p:cNvSpPr>
          <p:nvPr/>
        </p:nvSpPr>
        <p:spPr bwMode="auto">
          <a:xfrm>
            <a:off x="4273550" y="5695702"/>
            <a:ext cx="6445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b="1" dirty="0">
                <a:solidFill>
                  <a:srgbClr val="0A0A0E"/>
                </a:solidFill>
                <a:ea typeface="楷体_GB2312" pitchFamily="49" charset="-122"/>
              </a:rPr>
              <a:t>汇编</a:t>
            </a:r>
          </a:p>
        </p:txBody>
      </p:sp>
      <p:sp>
        <p:nvSpPr>
          <p:cNvPr id="107541" name="Oval 21"/>
          <p:cNvSpPr>
            <a:spLocks noChangeArrowheads="1"/>
          </p:cNvSpPr>
          <p:nvPr/>
        </p:nvSpPr>
        <p:spPr bwMode="auto">
          <a:xfrm>
            <a:off x="7239000" y="5252790"/>
            <a:ext cx="623888"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2" name="Text Box 22"/>
          <p:cNvSpPr txBox="1">
            <a:spLocks noChangeArrowheads="1"/>
          </p:cNvSpPr>
          <p:nvPr/>
        </p:nvSpPr>
        <p:spPr bwMode="auto">
          <a:xfrm>
            <a:off x="7238082" y="5344865"/>
            <a:ext cx="6495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b="1" dirty="0">
                <a:solidFill>
                  <a:srgbClr val="0A0A0E"/>
                </a:solidFill>
                <a:ea typeface="楷体_GB2312" pitchFamily="49" charset="-122"/>
              </a:rPr>
              <a:t>网络</a:t>
            </a:r>
          </a:p>
        </p:txBody>
      </p:sp>
      <p:sp>
        <p:nvSpPr>
          <p:cNvPr id="107543" name="Oval 23"/>
          <p:cNvSpPr>
            <a:spLocks noChangeArrowheads="1"/>
          </p:cNvSpPr>
          <p:nvPr/>
        </p:nvSpPr>
        <p:spPr bwMode="auto">
          <a:xfrm>
            <a:off x="2679700" y="5767140"/>
            <a:ext cx="623888"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4" name="Text Box 24"/>
          <p:cNvSpPr txBox="1">
            <a:spLocks noChangeArrowheads="1"/>
          </p:cNvSpPr>
          <p:nvPr/>
        </p:nvSpPr>
        <p:spPr bwMode="auto">
          <a:xfrm>
            <a:off x="2684463" y="5817940"/>
            <a:ext cx="64452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数字</a:t>
            </a:r>
          </a:p>
          <a:p>
            <a:pPr algn="ctr">
              <a:lnSpc>
                <a:spcPct val="80000"/>
              </a:lnSpc>
            </a:pPr>
            <a:r>
              <a:rPr lang="zh-CN" altLang="en-US" sz="1800" b="1">
                <a:solidFill>
                  <a:srgbClr val="0A0A0E"/>
                </a:solidFill>
                <a:ea typeface="楷体_GB2312" pitchFamily="49" charset="-122"/>
              </a:rPr>
              <a:t>逻辑</a:t>
            </a:r>
          </a:p>
        </p:txBody>
      </p:sp>
      <p:sp>
        <p:nvSpPr>
          <p:cNvPr id="107545" name="Oval 25"/>
          <p:cNvSpPr>
            <a:spLocks noChangeArrowheads="1"/>
          </p:cNvSpPr>
          <p:nvPr/>
        </p:nvSpPr>
        <p:spPr bwMode="auto">
          <a:xfrm>
            <a:off x="1398588" y="4836865"/>
            <a:ext cx="622300"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6" name="Text Box 26"/>
          <p:cNvSpPr txBox="1">
            <a:spLocks noChangeArrowheads="1"/>
          </p:cNvSpPr>
          <p:nvPr/>
        </p:nvSpPr>
        <p:spPr bwMode="auto">
          <a:xfrm>
            <a:off x="1295400" y="4894015"/>
            <a:ext cx="7985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1600" b="1">
                <a:solidFill>
                  <a:srgbClr val="0A0A0E"/>
                </a:solidFill>
                <a:ea typeface="楷体_GB2312" pitchFamily="49" charset="-122"/>
              </a:rPr>
              <a:t>计算机</a:t>
            </a:r>
          </a:p>
          <a:p>
            <a:pPr algn="ctr">
              <a:lnSpc>
                <a:spcPct val="85000"/>
              </a:lnSpc>
            </a:pPr>
            <a:r>
              <a:rPr lang="zh-CN" altLang="en-US" sz="1600" b="1">
                <a:solidFill>
                  <a:srgbClr val="0A0A0E"/>
                </a:solidFill>
                <a:ea typeface="楷体_GB2312" pitchFamily="49" charset="-122"/>
              </a:rPr>
              <a:t>导论</a:t>
            </a:r>
          </a:p>
        </p:txBody>
      </p:sp>
      <p:sp>
        <p:nvSpPr>
          <p:cNvPr id="107547" name="Line 27"/>
          <p:cNvSpPr>
            <a:spLocks noChangeShapeType="1"/>
          </p:cNvSpPr>
          <p:nvPr/>
        </p:nvSpPr>
        <p:spPr bwMode="auto">
          <a:xfrm flipV="1">
            <a:off x="1779588" y="3522415"/>
            <a:ext cx="830262" cy="131445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8" name="Line 28"/>
          <p:cNvSpPr>
            <a:spLocks noChangeShapeType="1"/>
          </p:cNvSpPr>
          <p:nvPr/>
        </p:nvSpPr>
        <p:spPr bwMode="auto">
          <a:xfrm flipV="1">
            <a:off x="1987550" y="4768602"/>
            <a:ext cx="554038" cy="20796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9" name="Line 29"/>
          <p:cNvSpPr>
            <a:spLocks noChangeShapeType="1"/>
          </p:cNvSpPr>
          <p:nvPr/>
        </p:nvSpPr>
        <p:spPr bwMode="auto">
          <a:xfrm>
            <a:off x="3084513" y="3428752"/>
            <a:ext cx="692150" cy="2778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0" name="Line 30"/>
          <p:cNvSpPr>
            <a:spLocks noChangeShapeType="1"/>
          </p:cNvSpPr>
          <p:nvPr/>
        </p:nvSpPr>
        <p:spPr bwMode="auto">
          <a:xfrm flipV="1">
            <a:off x="3163888" y="4006602"/>
            <a:ext cx="692150" cy="484188"/>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1" name="Line 31"/>
          <p:cNvSpPr>
            <a:spLocks noChangeShapeType="1"/>
          </p:cNvSpPr>
          <p:nvPr/>
        </p:nvSpPr>
        <p:spPr bwMode="auto">
          <a:xfrm flipV="1">
            <a:off x="3233738" y="5252790"/>
            <a:ext cx="830262" cy="62388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2" name="Line 32"/>
          <p:cNvSpPr>
            <a:spLocks noChangeShapeType="1"/>
          </p:cNvSpPr>
          <p:nvPr/>
        </p:nvSpPr>
        <p:spPr bwMode="auto">
          <a:xfrm flipV="1">
            <a:off x="2055813" y="5044827"/>
            <a:ext cx="1938337" cy="1381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3" name="Line 33"/>
          <p:cNvSpPr>
            <a:spLocks noChangeShapeType="1"/>
          </p:cNvSpPr>
          <p:nvPr/>
        </p:nvSpPr>
        <p:spPr bwMode="auto">
          <a:xfrm flipV="1">
            <a:off x="4410075" y="3452565"/>
            <a:ext cx="1312863" cy="27781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4" name="Line 34"/>
          <p:cNvSpPr>
            <a:spLocks noChangeShapeType="1"/>
          </p:cNvSpPr>
          <p:nvPr/>
        </p:nvSpPr>
        <p:spPr bwMode="auto">
          <a:xfrm>
            <a:off x="4410075" y="3936752"/>
            <a:ext cx="1312863" cy="623888"/>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5" name="Line 35"/>
          <p:cNvSpPr>
            <a:spLocks noChangeShapeType="1"/>
          </p:cNvSpPr>
          <p:nvPr/>
        </p:nvSpPr>
        <p:spPr bwMode="auto">
          <a:xfrm>
            <a:off x="4271963" y="4076452"/>
            <a:ext cx="1658937" cy="15224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6" name="Line 36"/>
          <p:cNvSpPr>
            <a:spLocks noChangeShapeType="1"/>
          </p:cNvSpPr>
          <p:nvPr/>
        </p:nvSpPr>
        <p:spPr bwMode="auto">
          <a:xfrm>
            <a:off x="4616450" y="5182940"/>
            <a:ext cx="1244600" cy="5540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7" name="Line 37"/>
          <p:cNvSpPr>
            <a:spLocks noChangeShapeType="1"/>
          </p:cNvSpPr>
          <p:nvPr/>
        </p:nvSpPr>
        <p:spPr bwMode="auto">
          <a:xfrm flipV="1">
            <a:off x="4892675" y="5876677"/>
            <a:ext cx="968375" cy="6985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8" name="Line 38"/>
          <p:cNvSpPr>
            <a:spLocks noChangeShapeType="1"/>
          </p:cNvSpPr>
          <p:nvPr/>
        </p:nvSpPr>
        <p:spPr bwMode="auto">
          <a:xfrm>
            <a:off x="6345238" y="3522415"/>
            <a:ext cx="900112" cy="5540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9" name="Line 39"/>
          <p:cNvSpPr>
            <a:spLocks noChangeShapeType="1"/>
          </p:cNvSpPr>
          <p:nvPr/>
        </p:nvSpPr>
        <p:spPr bwMode="auto">
          <a:xfrm flipV="1">
            <a:off x="6484938" y="5598865"/>
            <a:ext cx="760412" cy="13811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0" name="Line 40"/>
          <p:cNvSpPr>
            <a:spLocks noChangeShapeType="1"/>
          </p:cNvSpPr>
          <p:nvPr/>
        </p:nvSpPr>
        <p:spPr bwMode="auto">
          <a:xfrm>
            <a:off x="1917700" y="5322640"/>
            <a:ext cx="830263" cy="5540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1" name="Line 41"/>
          <p:cNvSpPr>
            <a:spLocks noChangeShapeType="1"/>
          </p:cNvSpPr>
          <p:nvPr/>
        </p:nvSpPr>
        <p:spPr bwMode="auto">
          <a:xfrm>
            <a:off x="1987550" y="5252790"/>
            <a:ext cx="2284413" cy="62388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2" name="Line 42"/>
          <p:cNvSpPr>
            <a:spLocks noChangeShapeType="1"/>
          </p:cNvSpPr>
          <p:nvPr/>
        </p:nvSpPr>
        <p:spPr bwMode="auto">
          <a:xfrm flipV="1">
            <a:off x="6415088" y="4352677"/>
            <a:ext cx="900112" cy="2778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3" name="Line 43"/>
          <p:cNvSpPr>
            <a:spLocks noChangeShapeType="1"/>
          </p:cNvSpPr>
          <p:nvPr/>
        </p:nvSpPr>
        <p:spPr bwMode="auto">
          <a:xfrm>
            <a:off x="3233738" y="4630490"/>
            <a:ext cx="2489200" cy="6826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7564" name="Group 44"/>
          <p:cNvGrpSpPr>
            <a:grpSpLocks/>
          </p:cNvGrpSpPr>
          <p:nvPr/>
        </p:nvGrpSpPr>
        <p:grpSpPr bwMode="auto">
          <a:xfrm>
            <a:off x="446088" y="2031131"/>
            <a:ext cx="1739900" cy="1214438"/>
            <a:chOff x="281" y="599"/>
            <a:chExt cx="1096" cy="765"/>
          </a:xfrm>
        </p:grpSpPr>
        <p:sp>
          <p:nvSpPr>
            <p:cNvPr id="107565" name="AutoShape 45"/>
            <p:cNvSpPr>
              <a:spLocks noChangeArrowheads="1"/>
            </p:cNvSpPr>
            <p:nvPr/>
          </p:nvSpPr>
          <p:spPr bwMode="auto">
            <a:xfrm rot="8160">
              <a:off x="281" y="599"/>
              <a:ext cx="1096" cy="765"/>
            </a:xfrm>
            <a:prstGeom prst="star8">
              <a:avLst>
                <a:gd name="adj" fmla="val 32306"/>
              </a:avLst>
            </a:prstGeom>
            <a:gradFill rotWithShape="0">
              <a:gsLst>
                <a:gs pos="0">
                  <a:srgbClr val="FF0000">
                    <a:gamma/>
                    <a:shade val="46275"/>
                    <a:invGamma/>
                  </a:srgbClr>
                </a:gs>
                <a:gs pos="50000">
                  <a:srgbClr val="FF0000"/>
                </a:gs>
                <a:gs pos="100000">
                  <a:srgbClr val="FF0000">
                    <a:gamma/>
                    <a:shade val="46275"/>
                    <a:invGamma/>
                  </a:srgbClr>
                </a:gs>
              </a:gsLst>
              <a:lin ang="18900000" scaled="1"/>
            </a:gradFill>
            <a:ln>
              <a:noFill/>
            </a:ln>
            <a:effectLst>
              <a:outerShdw dist="120483" dir="1106097" algn="ctr" rotWithShape="0">
                <a:srgbClr val="FFFFFF">
                  <a:alpha val="50000"/>
                </a:srgbClr>
              </a:outerShdw>
            </a:effectLst>
            <a:extLst>
              <a:ext uri="{91240B29-F687-4F45-9708-019B960494DF}">
                <a14:hiddenLine xmlns:a14="http://schemas.microsoft.com/office/drawing/2010/main" w="47625" cap="sq">
                  <a:solidFill>
                    <a:srgbClr val="FFFFFF"/>
                  </a:solidFill>
                  <a:miter lim="800000"/>
                  <a:headEnd type="none" w="sm" len="sm"/>
                  <a:tailEnd type="none" w="sm" len="sm"/>
                </a14:hiddenLine>
              </a:ext>
            </a:extLst>
          </p:spPr>
          <p:txBody>
            <a:bodyPr wrap="none" anchor="ctr"/>
            <a:lstStyle/>
            <a:p>
              <a:endParaRPr lang="zh-CN" altLang="en-US"/>
            </a:p>
          </p:txBody>
        </p:sp>
        <p:sp>
          <p:nvSpPr>
            <p:cNvPr id="107566" name="Text Box 46"/>
            <p:cNvSpPr txBox="1">
              <a:spLocks noChangeArrowheads="1"/>
            </p:cNvSpPr>
            <p:nvPr/>
          </p:nvSpPr>
          <p:spPr bwMode="auto">
            <a:xfrm>
              <a:off x="399" y="638"/>
              <a:ext cx="768" cy="576"/>
            </a:xfrm>
            <a:prstGeom prst="rect">
              <a:avLst/>
            </a:prstGeom>
            <a:noFill/>
            <a:ln>
              <a:noFill/>
            </a:ln>
            <a:effectLst>
              <a:outerShdw dist="45791" dir="2021404"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wrap="none">
              <a:spAutoFit/>
            </a:bodyPr>
            <a:lstStyle/>
            <a:p>
              <a:r>
                <a:rPr lang="zh-CN" altLang="en-US" sz="5400" b="1" i="1" dirty="0">
                  <a:solidFill>
                    <a:srgbClr val="FFFF00"/>
                  </a:solidFill>
                  <a:latin typeface="黑体" panose="02010609060101010101" pitchFamily="49" charset="-122"/>
                  <a:ea typeface="黑体" panose="02010609060101010101" pitchFamily="49" charset="-122"/>
                </a:rPr>
                <a:t>例</a:t>
              </a:r>
              <a:r>
                <a:rPr lang="en-US" altLang="zh-CN" sz="5400" b="1" i="1" dirty="0">
                  <a:solidFill>
                    <a:srgbClr val="FFFF00"/>
                  </a:solidFill>
                  <a:latin typeface="黑体" panose="02010609060101010101" pitchFamily="49" charset="-122"/>
                  <a:ea typeface="黑体" panose="02010609060101010101" pitchFamily="49" charset="-122"/>
                </a:rPr>
                <a:t>2</a:t>
              </a:r>
            </a:p>
          </p:txBody>
        </p:sp>
      </p:grpSp>
      <p:sp>
        <p:nvSpPr>
          <p:cNvPr id="107571" name="Oval 51"/>
          <p:cNvSpPr>
            <a:spLocks noChangeArrowheads="1"/>
          </p:cNvSpPr>
          <p:nvPr/>
        </p:nvSpPr>
        <p:spPr bwMode="auto">
          <a:xfrm>
            <a:off x="3779838" y="3530352"/>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2" name="Oval 52"/>
          <p:cNvSpPr>
            <a:spLocks noChangeArrowheads="1"/>
          </p:cNvSpPr>
          <p:nvPr/>
        </p:nvSpPr>
        <p:spPr bwMode="auto">
          <a:xfrm>
            <a:off x="5749925" y="3076327"/>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3" name="Oval 53"/>
          <p:cNvSpPr>
            <a:spLocks noChangeArrowheads="1"/>
          </p:cNvSpPr>
          <p:nvPr/>
        </p:nvSpPr>
        <p:spPr bwMode="auto">
          <a:xfrm>
            <a:off x="2509838" y="4395540"/>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4" name="Oval 54"/>
          <p:cNvSpPr>
            <a:spLocks noChangeArrowheads="1"/>
          </p:cNvSpPr>
          <p:nvPr/>
        </p:nvSpPr>
        <p:spPr bwMode="auto">
          <a:xfrm>
            <a:off x="2687638" y="5762377"/>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5" name="Oval 55"/>
          <p:cNvSpPr>
            <a:spLocks noChangeArrowheads="1"/>
          </p:cNvSpPr>
          <p:nvPr/>
        </p:nvSpPr>
        <p:spPr bwMode="auto">
          <a:xfrm>
            <a:off x="1403350" y="4827340"/>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6" name="Oval 56"/>
          <p:cNvSpPr>
            <a:spLocks noChangeArrowheads="1"/>
          </p:cNvSpPr>
          <p:nvPr/>
        </p:nvSpPr>
        <p:spPr bwMode="auto">
          <a:xfrm>
            <a:off x="7262813" y="3962152"/>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7" name="Oval 57"/>
          <p:cNvSpPr>
            <a:spLocks noChangeArrowheads="1"/>
          </p:cNvSpPr>
          <p:nvPr/>
        </p:nvSpPr>
        <p:spPr bwMode="auto">
          <a:xfrm>
            <a:off x="3995738" y="4805115"/>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8" name="Oval 58"/>
          <p:cNvSpPr>
            <a:spLocks noChangeArrowheads="1"/>
          </p:cNvSpPr>
          <p:nvPr/>
        </p:nvSpPr>
        <p:spPr bwMode="auto">
          <a:xfrm>
            <a:off x="5749925" y="4395540"/>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9" name="Oval 59"/>
          <p:cNvSpPr>
            <a:spLocks noChangeArrowheads="1"/>
          </p:cNvSpPr>
          <p:nvPr/>
        </p:nvSpPr>
        <p:spPr bwMode="auto">
          <a:xfrm>
            <a:off x="5894388" y="5546477"/>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80" name="Oval 60"/>
          <p:cNvSpPr>
            <a:spLocks noChangeArrowheads="1"/>
          </p:cNvSpPr>
          <p:nvPr/>
        </p:nvSpPr>
        <p:spPr bwMode="auto">
          <a:xfrm>
            <a:off x="7262813" y="5259140"/>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81" name="Oval 61"/>
          <p:cNvSpPr>
            <a:spLocks noChangeArrowheads="1"/>
          </p:cNvSpPr>
          <p:nvPr/>
        </p:nvSpPr>
        <p:spPr bwMode="auto">
          <a:xfrm>
            <a:off x="4284663" y="5619502"/>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0" name="图片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4168" y="955"/>
            <a:ext cx="3034556" cy="2275917"/>
          </a:xfrm>
          <a:prstGeom prst="rect">
            <a:avLst/>
          </a:prstGeom>
        </p:spPr>
      </p:pic>
      <p:sp>
        <p:nvSpPr>
          <p:cNvPr id="61" name="文本框 60"/>
          <p:cNvSpPr txBox="1"/>
          <p:nvPr/>
        </p:nvSpPr>
        <p:spPr>
          <a:xfrm>
            <a:off x="1243013" y="6369358"/>
            <a:ext cx="7056710" cy="369332"/>
          </a:xfrm>
          <a:prstGeom prst="rect">
            <a:avLst/>
          </a:prstGeom>
          <a:noFill/>
        </p:spPr>
        <p:txBody>
          <a:bodyPr wrap="square" rtlCol="0">
            <a:spAutoFit/>
          </a:bodyPr>
          <a:lstStyle/>
          <a:p>
            <a:pPr algn="ctr"/>
            <a:r>
              <a:rPr lang="en-US" altLang="zh-CN" dirty="0" smtClean="0"/>
              <a:t>--------------------------------&gt;</a:t>
            </a:r>
            <a:r>
              <a:rPr lang="zh-CN" altLang="en-US" dirty="0" smtClean="0"/>
              <a:t>先后关系</a:t>
            </a:r>
            <a:r>
              <a:rPr lang="en-US" altLang="zh-CN" dirty="0" smtClean="0"/>
              <a:t>&lt;---------------------------------------</a:t>
            </a:r>
            <a:endParaRPr lang="zh-CN" altLang="en-US" dirty="0"/>
          </a:p>
        </p:txBody>
      </p:sp>
      <p:sp>
        <p:nvSpPr>
          <p:cNvPr id="62" name="文本框 61"/>
          <p:cNvSpPr txBox="1"/>
          <p:nvPr/>
        </p:nvSpPr>
        <p:spPr>
          <a:xfrm>
            <a:off x="8460432" y="3215557"/>
            <a:ext cx="461665" cy="3068076"/>
          </a:xfrm>
          <a:prstGeom prst="rect">
            <a:avLst/>
          </a:prstGeom>
          <a:noFill/>
        </p:spPr>
        <p:txBody>
          <a:bodyPr vert="eaVert" wrap="square" rtlCol="0">
            <a:spAutoFit/>
          </a:bodyPr>
          <a:lstStyle/>
          <a:p>
            <a:pPr algn="ctr"/>
            <a:r>
              <a:rPr lang="en-US" altLang="zh-CN" dirty="0" smtClean="0"/>
              <a:t>-----------&gt;</a:t>
            </a:r>
            <a:r>
              <a:rPr lang="zh-CN" altLang="en-US" dirty="0" smtClean="0"/>
              <a:t>并行关系</a:t>
            </a:r>
            <a:r>
              <a:rPr lang="en-US" altLang="zh-CN" dirty="0" smtClean="0">
                <a:sym typeface="Wingdings" panose="05000000000000000000" pitchFamily="2" charset="2"/>
              </a:rPr>
              <a:t>&lt;-----------</a:t>
            </a:r>
            <a:endParaRPr lang="zh-CN" altLang="en-US" dirty="0"/>
          </a:p>
        </p:txBody>
      </p:sp>
      <p:sp>
        <p:nvSpPr>
          <p:cNvPr id="63" name="Rectangle 2"/>
          <p:cNvSpPr txBox="1">
            <a:spLocks noChangeArrowheads="1"/>
          </p:cNvSpPr>
          <p:nvPr/>
        </p:nvSpPr>
        <p:spPr bwMode="auto">
          <a:xfrm>
            <a:off x="163339" y="188640"/>
            <a:ext cx="3328541" cy="58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3200" b="1" dirty="0" smtClean="0"/>
              <a:t>教学计划图</a:t>
            </a:r>
          </a:p>
        </p:txBody>
      </p:sp>
      <p:sp>
        <p:nvSpPr>
          <p:cNvPr id="64" name="Text Box 42"/>
          <p:cNvSpPr txBox="1">
            <a:spLocks noChangeArrowheads="1"/>
          </p:cNvSpPr>
          <p:nvPr/>
        </p:nvSpPr>
        <p:spPr bwMode="auto">
          <a:xfrm>
            <a:off x="6788080" y="2267024"/>
            <a:ext cx="1579278" cy="36933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wrap="none">
            <a:spAutoFit/>
          </a:bodyPr>
          <a:lstStyle/>
          <a:p>
            <a:pPr algn="ctr"/>
            <a:r>
              <a:rPr lang="zh-CN" altLang="en-US" b="1" i="1" dirty="0" smtClean="0">
                <a:ea typeface="黑体" panose="02010609060101010101" pitchFamily="49" charset="-122"/>
              </a:rPr>
              <a:t>教学计划制定</a:t>
            </a:r>
            <a:endParaRPr lang="zh-CN" altLang="en-US" b="1" i="1" dirty="0">
              <a:ea typeface="黑体" panose="02010609060101010101" pitchFamily="49" charset="-122"/>
            </a:endParaRPr>
          </a:p>
        </p:txBody>
      </p:sp>
    </p:spTree>
    <p:extLst>
      <p:ext uri="{BB962C8B-B14F-4D97-AF65-F5344CB8AC3E}">
        <p14:creationId xmlns:p14="http://schemas.microsoft.com/office/powerpoint/2010/main" val="557317725"/>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3"/>
          <p:cNvSpPr>
            <a:spLocks noGrp="1" noChangeArrowheads="1"/>
          </p:cNvSpPr>
          <p:nvPr>
            <p:ph type="body" idx="4294967295"/>
          </p:nvPr>
        </p:nvSpPr>
        <p:spPr>
          <a:xfrm>
            <a:off x="395288" y="333375"/>
            <a:ext cx="8001000" cy="4114800"/>
          </a:xfrm>
        </p:spPr>
        <p:txBody>
          <a:bodyPr/>
          <a:lstStyle/>
          <a:p>
            <a:pPr eaLnBrk="1" hangingPunct="1">
              <a:defRPr/>
            </a:pPr>
            <a:r>
              <a:rPr kumimoji="1" lang="zh-CN" altLang="en-US" b="1" dirty="0" smtClean="0">
                <a:latin typeface="Times New Roman" panose="02020603050405020304" pitchFamily="18" charset="0"/>
              </a:rPr>
              <a:t>网</a:t>
            </a:r>
            <a:endParaRPr kumimoji="1" lang="zh-CN" altLang="en-US" b="1" dirty="0" smtClean="0"/>
          </a:p>
          <a:p>
            <a:pPr algn="just" eaLnBrk="1" hangingPunct="1">
              <a:buFont typeface="Wingdings" panose="05000000000000000000" pitchFamily="2" charset="2"/>
              <a:buNone/>
              <a:defRPr/>
            </a:pPr>
            <a:r>
              <a:rPr kumimoji="1" lang="zh-CN" altLang="en-US" dirty="0" smtClean="0">
                <a:latin typeface="Times New Roman" panose="02020603050405020304" pitchFamily="18" charset="0"/>
              </a:rPr>
              <a:t>          </a:t>
            </a:r>
            <a:r>
              <a:rPr kumimoji="1" lang="zh-CN" altLang="en-US" sz="2800" b="1" dirty="0" smtClean="0">
                <a:latin typeface="Times New Roman" panose="02020603050405020304" pitchFamily="18" charset="0"/>
              </a:rPr>
              <a:t>若图的边或弧上附带有数据信息</a:t>
            </a:r>
            <a:r>
              <a:rPr kumimoji="1" lang="en-US" altLang="zh-CN" sz="2800" b="1" dirty="0" smtClean="0">
                <a:latin typeface="Times New Roman" panose="02020603050405020304" pitchFamily="18" charset="0"/>
              </a:rPr>
              <a:t>,</a:t>
            </a:r>
            <a:r>
              <a:rPr kumimoji="1" lang="zh-CN" altLang="en-US" sz="2800" b="1" dirty="0" smtClean="0">
                <a:latin typeface="Times New Roman" panose="02020603050405020304" pitchFamily="18" charset="0"/>
              </a:rPr>
              <a:t>这些附带的数据信息称为称为</a:t>
            </a:r>
            <a:r>
              <a:rPr kumimoji="1" lang="zh-CN" altLang="en-US" sz="2800" b="1" dirty="0" smtClean="0">
                <a:solidFill>
                  <a:srgbClr val="FF0000"/>
                </a:solidFill>
                <a:latin typeface="Times New Roman" panose="02020603050405020304" pitchFamily="18" charset="0"/>
              </a:rPr>
              <a:t>权</a:t>
            </a:r>
            <a:r>
              <a:rPr kumimoji="1" lang="zh-CN" altLang="en-US" sz="2800" b="1" dirty="0" smtClean="0">
                <a:latin typeface="Times New Roman" panose="02020603050405020304" pitchFamily="18" charset="0"/>
              </a:rPr>
              <a:t>。            </a:t>
            </a:r>
            <a:endParaRPr kumimoji="1" lang="en-US" altLang="zh-CN" sz="2800" b="1" dirty="0" smtClean="0">
              <a:latin typeface="Times New Roman" panose="02020603050405020304" pitchFamily="18" charset="0"/>
            </a:endParaRPr>
          </a:p>
          <a:p>
            <a:pPr algn="just" eaLnBrk="1" hangingPunct="1">
              <a:buFont typeface="Wingdings" panose="05000000000000000000" pitchFamily="2" charset="2"/>
              <a:buNone/>
              <a:defRPr/>
            </a:pPr>
            <a:r>
              <a:rPr kumimoji="1" lang="en-US" altLang="zh-CN" sz="2800" b="1" dirty="0">
                <a:latin typeface="Times New Roman" panose="02020603050405020304" pitchFamily="18" charset="0"/>
              </a:rPr>
              <a:t>	</a:t>
            </a:r>
            <a:r>
              <a:rPr kumimoji="1" lang="en-US" altLang="zh-CN" sz="2800" b="1" dirty="0" smtClean="0">
                <a:latin typeface="Times New Roman" panose="02020603050405020304" pitchFamily="18" charset="0"/>
              </a:rPr>
              <a:t>	</a:t>
            </a:r>
            <a:r>
              <a:rPr kumimoji="1" lang="zh-CN" altLang="en-US" sz="2800" b="1" dirty="0" smtClean="0">
                <a:latin typeface="Times New Roman" panose="02020603050405020304" pitchFamily="18" charset="0"/>
              </a:rPr>
              <a:t>这种</a:t>
            </a:r>
            <a:r>
              <a:rPr kumimoji="1" lang="zh-CN" altLang="en-US" sz="2800" b="1" dirty="0" smtClean="0">
                <a:solidFill>
                  <a:srgbClr val="FF0000"/>
                </a:solidFill>
                <a:latin typeface="Times New Roman" panose="02020603050405020304" pitchFamily="18" charset="0"/>
              </a:rPr>
              <a:t>带权的图</a:t>
            </a:r>
            <a:r>
              <a:rPr kumimoji="1" lang="en-US" altLang="zh-CN" sz="2800" b="1" dirty="0" smtClean="0">
                <a:solidFill>
                  <a:srgbClr val="FF0000"/>
                </a:solidFill>
                <a:latin typeface="Times New Roman" panose="02020603050405020304" pitchFamily="18" charset="0"/>
              </a:rPr>
              <a:t>(weighted graph)</a:t>
            </a:r>
            <a:r>
              <a:rPr kumimoji="1" lang="zh-CN" altLang="en-US" sz="2800" b="1" dirty="0" smtClean="0">
                <a:latin typeface="Times New Roman" panose="02020603050405020304" pitchFamily="18" charset="0"/>
              </a:rPr>
              <a:t>称作网。</a:t>
            </a:r>
            <a:endParaRPr kumimoji="1" lang="en-US" altLang="zh-CN" sz="2800" b="1" dirty="0" smtClean="0">
              <a:latin typeface="Times New Roman" panose="02020603050405020304" pitchFamily="18" charset="0"/>
            </a:endParaRPr>
          </a:p>
          <a:p>
            <a:pPr algn="just" eaLnBrk="1" hangingPunct="1">
              <a:buNone/>
              <a:defRPr/>
            </a:pPr>
            <a:r>
              <a:rPr kumimoji="1" lang="en-US" altLang="zh-CN" sz="2800" b="1" dirty="0">
                <a:latin typeface="Times New Roman" panose="02020603050405020304" pitchFamily="18" charset="0"/>
              </a:rPr>
              <a:t>	</a:t>
            </a:r>
            <a:r>
              <a:rPr kumimoji="1" lang="en-US" altLang="zh-CN" sz="2800" b="1" dirty="0" smtClean="0">
                <a:latin typeface="Times New Roman" panose="02020603050405020304" pitchFamily="18" charset="0"/>
              </a:rPr>
              <a:t>	</a:t>
            </a:r>
            <a:r>
              <a:rPr kumimoji="1" lang="zh-CN" altLang="en-US" sz="2800" b="1" dirty="0">
                <a:latin typeface="Times New Roman" panose="02020603050405020304" pitchFamily="18" charset="0"/>
              </a:rPr>
              <a:t>权可以</a:t>
            </a:r>
            <a:r>
              <a:rPr kumimoji="1" lang="zh-CN" altLang="en-US" sz="2800" b="1" dirty="0" smtClean="0">
                <a:latin typeface="Times New Roman" panose="02020603050405020304" pitchFamily="18" charset="0"/>
              </a:rPr>
              <a:t>表示：从</a:t>
            </a:r>
            <a:r>
              <a:rPr kumimoji="1" lang="zh-CN" altLang="en-US" sz="2800" b="1" dirty="0">
                <a:latin typeface="Times New Roman" panose="02020603050405020304" pitchFamily="18" charset="0"/>
              </a:rPr>
              <a:t>一个顶点到另一个顶点的</a:t>
            </a:r>
            <a:r>
              <a:rPr kumimoji="1" lang="zh-CN" altLang="en-US" sz="2800" b="1" dirty="0" smtClean="0">
                <a:latin typeface="Times New Roman" panose="02020603050405020304" pitchFamily="18" charset="0"/>
              </a:rPr>
              <a:t>距离；花费</a:t>
            </a:r>
            <a:r>
              <a:rPr kumimoji="1" lang="zh-CN" altLang="en-US" sz="2800" b="1" dirty="0">
                <a:latin typeface="Times New Roman" panose="02020603050405020304" pitchFamily="18" charset="0"/>
              </a:rPr>
              <a:t>的</a:t>
            </a:r>
            <a:r>
              <a:rPr kumimoji="1" lang="zh-CN" altLang="en-US" sz="2800" b="1" dirty="0" smtClean="0">
                <a:latin typeface="Times New Roman" panose="02020603050405020304" pitchFamily="18" charset="0"/>
              </a:rPr>
              <a:t>代价；所</a:t>
            </a:r>
            <a:r>
              <a:rPr kumimoji="1" lang="zh-CN" altLang="en-US" sz="2800" b="1" dirty="0">
                <a:latin typeface="Times New Roman" panose="02020603050405020304" pitchFamily="18" charset="0"/>
              </a:rPr>
              <a:t>需的</a:t>
            </a:r>
            <a:r>
              <a:rPr kumimoji="1" lang="zh-CN" altLang="en-US" sz="2800" b="1" dirty="0" smtClean="0">
                <a:latin typeface="Times New Roman" panose="02020603050405020304" pitchFamily="18" charset="0"/>
              </a:rPr>
              <a:t>时间；次数</a:t>
            </a:r>
            <a:r>
              <a:rPr kumimoji="1" lang="zh-CN" altLang="en-US" sz="2800" b="1" dirty="0">
                <a:latin typeface="Times New Roman" panose="02020603050405020304" pitchFamily="18" charset="0"/>
              </a:rPr>
              <a:t>等。</a:t>
            </a:r>
          </a:p>
          <a:p>
            <a:pPr algn="just" eaLnBrk="1" hangingPunct="1">
              <a:buFont typeface="Wingdings" panose="05000000000000000000" pitchFamily="2" charset="2"/>
              <a:buNone/>
              <a:defRPr/>
            </a:pPr>
            <a:endParaRPr kumimoji="1" lang="zh-CN" altLang="en-US" sz="2800" b="1" dirty="0" smtClean="0"/>
          </a:p>
          <a:p>
            <a:pPr eaLnBrk="1" hangingPunct="1">
              <a:buFont typeface="Wingdings" panose="05000000000000000000" pitchFamily="2" charset="2"/>
              <a:buNone/>
              <a:defRPr/>
            </a:pPr>
            <a:endParaRPr kumimoji="1" lang="en-US" altLang="zh-CN" sz="2800" dirty="0" smtClean="0"/>
          </a:p>
        </p:txBody>
      </p:sp>
      <p:grpSp>
        <p:nvGrpSpPr>
          <p:cNvPr id="3" name="Group 111"/>
          <p:cNvGrpSpPr>
            <a:grpSpLocks/>
          </p:cNvGrpSpPr>
          <p:nvPr/>
        </p:nvGrpSpPr>
        <p:grpSpPr bwMode="auto">
          <a:xfrm>
            <a:off x="539552" y="3696410"/>
            <a:ext cx="8172450" cy="2972950"/>
            <a:chOff x="592" y="845"/>
            <a:chExt cx="4477" cy="1629"/>
          </a:xfrm>
        </p:grpSpPr>
        <p:sp>
          <p:nvSpPr>
            <p:cNvPr id="4" name="Freeform 7"/>
            <p:cNvSpPr>
              <a:spLocks/>
            </p:cNvSpPr>
            <p:nvPr/>
          </p:nvSpPr>
          <p:spPr bwMode="auto">
            <a:xfrm>
              <a:off x="101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9"/>
                  </a:lnTo>
                  <a:lnTo>
                    <a:pt x="18" y="160"/>
                  </a:lnTo>
                  <a:lnTo>
                    <a:pt x="13" y="153"/>
                  </a:lnTo>
                  <a:lnTo>
                    <a:pt x="8" y="143"/>
                  </a:lnTo>
                  <a:lnTo>
                    <a:pt x="5" y="133"/>
                  </a:lnTo>
                  <a:lnTo>
                    <a:pt x="3" y="123"/>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5" name="Freeform 8"/>
            <p:cNvSpPr>
              <a:spLocks/>
            </p:cNvSpPr>
            <p:nvPr/>
          </p:nvSpPr>
          <p:spPr bwMode="auto">
            <a:xfrm>
              <a:off x="101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9"/>
                  </a:lnTo>
                  <a:lnTo>
                    <a:pt x="18" y="160"/>
                  </a:lnTo>
                  <a:lnTo>
                    <a:pt x="13" y="153"/>
                  </a:lnTo>
                  <a:lnTo>
                    <a:pt x="8" y="143"/>
                  </a:lnTo>
                  <a:lnTo>
                    <a:pt x="5" y="133"/>
                  </a:lnTo>
                  <a:lnTo>
                    <a:pt x="3" y="123"/>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6" name="Rectangle 9"/>
            <p:cNvSpPr>
              <a:spLocks noChangeArrowheads="1"/>
            </p:cNvSpPr>
            <p:nvPr/>
          </p:nvSpPr>
          <p:spPr bwMode="auto">
            <a:xfrm>
              <a:off x="1083" y="94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2</a:t>
              </a:r>
            </a:p>
          </p:txBody>
        </p:sp>
        <p:sp>
          <p:nvSpPr>
            <p:cNvPr id="7" name="Freeform 10"/>
            <p:cNvSpPr>
              <a:spLocks/>
            </p:cNvSpPr>
            <p:nvPr/>
          </p:nvSpPr>
          <p:spPr bwMode="auto">
            <a:xfrm>
              <a:off x="605" y="1305"/>
              <a:ext cx="203" cy="205"/>
            </a:xfrm>
            <a:custGeom>
              <a:avLst/>
              <a:gdLst>
                <a:gd name="T0" fmla="*/ 0 w 203"/>
                <a:gd name="T1" fmla="*/ 92 h 205"/>
                <a:gd name="T2" fmla="*/ 5 w 203"/>
                <a:gd name="T3" fmla="*/ 73 h 205"/>
                <a:gd name="T4" fmla="*/ 13 w 203"/>
                <a:gd name="T5" fmla="*/ 53 h 205"/>
                <a:gd name="T6" fmla="*/ 23 w 203"/>
                <a:gd name="T7" fmla="*/ 37 h 205"/>
                <a:gd name="T8" fmla="*/ 37 w 203"/>
                <a:gd name="T9" fmla="*/ 24 h 205"/>
                <a:gd name="T10" fmla="*/ 53 w 203"/>
                <a:gd name="T11" fmla="*/ 13 h 205"/>
                <a:gd name="T12" fmla="*/ 71 w 203"/>
                <a:gd name="T13" fmla="*/ 4 h 205"/>
                <a:gd name="T14" fmla="*/ 91 w 203"/>
                <a:gd name="T15" fmla="*/ 1 h 205"/>
                <a:gd name="T16" fmla="*/ 112 w 203"/>
                <a:gd name="T17" fmla="*/ 1 h 205"/>
                <a:gd name="T18" fmla="*/ 132 w 203"/>
                <a:gd name="T19" fmla="*/ 4 h 205"/>
                <a:gd name="T20" fmla="*/ 150 w 203"/>
                <a:gd name="T21" fmla="*/ 13 h 205"/>
                <a:gd name="T22" fmla="*/ 166 w 203"/>
                <a:gd name="T23" fmla="*/ 24 h 205"/>
                <a:gd name="T24" fmla="*/ 180 w 203"/>
                <a:gd name="T25" fmla="*/ 37 h 205"/>
                <a:gd name="T26" fmla="*/ 190 w 203"/>
                <a:gd name="T27" fmla="*/ 53 h 205"/>
                <a:gd name="T28" fmla="*/ 198 w 203"/>
                <a:gd name="T29" fmla="*/ 73 h 205"/>
                <a:gd name="T30" fmla="*/ 203 w 203"/>
                <a:gd name="T31" fmla="*/ 92 h 205"/>
                <a:gd name="T32" fmla="*/ 203 w 203"/>
                <a:gd name="T33" fmla="*/ 102 h 205"/>
                <a:gd name="T34" fmla="*/ 201 w 203"/>
                <a:gd name="T35" fmla="*/ 123 h 205"/>
                <a:gd name="T36" fmla="*/ 195 w 203"/>
                <a:gd name="T37" fmla="*/ 142 h 205"/>
                <a:gd name="T38" fmla="*/ 185 w 203"/>
                <a:gd name="T39" fmla="*/ 160 h 205"/>
                <a:gd name="T40" fmla="*/ 174 w 203"/>
                <a:gd name="T41" fmla="*/ 175 h 205"/>
                <a:gd name="T42" fmla="*/ 159 w 203"/>
                <a:gd name="T43" fmla="*/ 188 h 205"/>
                <a:gd name="T44" fmla="*/ 141 w 203"/>
                <a:gd name="T45" fmla="*/ 197 h 205"/>
                <a:gd name="T46" fmla="*/ 122 w 203"/>
                <a:gd name="T47" fmla="*/ 204 h 205"/>
                <a:gd name="T48" fmla="*/ 102 w 203"/>
                <a:gd name="T49" fmla="*/ 205 h 205"/>
                <a:gd name="T50" fmla="*/ 81 w 203"/>
                <a:gd name="T51" fmla="*/ 204 h 205"/>
                <a:gd name="T52" fmla="*/ 62 w 203"/>
                <a:gd name="T53" fmla="*/ 197 h 205"/>
                <a:gd name="T54" fmla="*/ 45 w 203"/>
                <a:gd name="T55" fmla="*/ 188 h 205"/>
                <a:gd name="T56" fmla="*/ 29 w 203"/>
                <a:gd name="T57" fmla="*/ 175 h 205"/>
                <a:gd name="T58" fmla="*/ 18 w 203"/>
                <a:gd name="T59" fmla="*/ 160 h 205"/>
                <a:gd name="T60" fmla="*/ 8 w 203"/>
                <a:gd name="T61" fmla="*/ 142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2"/>
                  </a:lnTo>
                  <a:lnTo>
                    <a:pt x="3" y="83"/>
                  </a:lnTo>
                  <a:lnTo>
                    <a:pt x="5" y="73"/>
                  </a:lnTo>
                  <a:lnTo>
                    <a:pt x="8" y="63"/>
                  </a:lnTo>
                  <a:lnTo>
                    <a:pt x="13" y="53"/>
                  </a:lnTo>
                  <a:lnTo>
                    <a:pt x="18" y="46"/>
                  </a:lnTo>
                  <a:lnTo>
                    <a:pt x="23" y="37"/>
                  </a:lnTo>
                  <a:lnTo>
                    <a:pt x="29" y="30"/>
                  </a:lnTo>
                  <a:lnTo>
                    <a:pt x="37" y="24"/>
                  </a:lnTo>
                  <a:lnTo>
                    <a:pt x="45" y="18"/>
                  </a:lnTo>
                  <a:lnTo>
                    <a:pt x="53" y="13"/>
                  </a:lnTo>
                  <a:lnTo>
                    <a:pt x="62" y="8"/>
                  </a:lnTo>
                  <a:lnTo>
                    <a:pt x="71" y="4"/>
                  </a:lnTo>
                  <a:lnTo>
                    <a:pt x="81" y="2"/>
                  </a:lnTo>
                  <a:lnTo>
                    <a:pt x="91" y="1"/>
                  </a:lnTo>
                  <a:lnTo>
                    <a:pt x="102" y="0"/>
                  </a:lnTo>
                  <a:lnTo>
                    <a:pt x="112" y="1"/>
                  </a:lnTo>
                  <a:lnTo>
                    <a:pt x="122" y="2"/>
                  </a:lnTo>
                  <a:lnTo>
                    <a:pt x="132" y="4"/>
                  </a:lnTo>
                  <a:lnTo>
                    <a:pt x="141" y="8"/>
                  </a:lnTo>
                  <a:lnTo>
                    <a:pt x="150" y="13"/>
                  </a:lnTo>
                  <a:lnTo>
                    <a:pt x="159" y="18"/>
                  </a:lnTo>
                  <a:lnTo>
                    <a:pt x="166" y="24"/>
                  </a:lnTo>
                  <a:lnTo>
                    <a:pt x="174" y="30"/>
                  </a:lnTo>
                  <a:lnTo>
                    <a:pt x="180" y="37"/>
                  </a:lnTo>
                  <a:lnTo>
                    <a:pt x="185" y="46"/>
                  </a:lnTo>
                  <a:lnTo>
                    <a:pt x="190" y="53"/>
                  </a:lnTo>
                  <a:lnTo>
                    <a:pt x="195" y="63"/>
                  </a:lnTo>
                  <a:lnTo>
                    <a:pt x="198" y="73"/>
                  </a:lnTo>
                  <a:lnTo>
                    <a:pt x="201" y="83"/>
                  </a:lnTo>
                  <a:lnTo>
                    <a:pt x="203" y="92"/>
                  </a:lnTo>
                  <a:lnTo>
                    <a:pt x="203" y="102"/>
                  </a:lnTo>
                  <a:lnTo>
                    <a:pt x="203" y="102"/>
                  </a:lnTo>
                  <a:lnTo>
                    <a:pt x="203" y="113"/>
                  </a:lnTo>
                  <a:lnTo>
                    <a:pt x="201" y="123"/>
                  </a:lnTo>
                  <a:lnTo>
                    <a:pt x="198" y="133"/>
                  </a:lnTo>
                  <a:lnTo>
                    <a:pt x="195" y="142"/>
                  </a:lnTo>
                  <a:lnTo>
                    <a:pt x="190" y="152"/>
                  </a:lnTo>
                  <a:lnTo>
                    <a:pt x="185" y="160"/>
                  </a:lnTo>
                  <a:lnTo>
                    <a:pt x="180" y="168"/>
                  </a:lnTo>
                  <a:lnTo>
                    <a:pt x="174" y="175"/>
                  </a:lnTo>
                  <a:lnTo>
                    <a:pt x="166" y="182"/>
                  </a:lnTo>
                  <a:lnTo>
                    <a:pt x="159" y="188"/>
                  </a:lnTo>
                  <a:lnTo>
                    <a:pt x="150" y="193"/>
                  </a:lnTo>
                  <a:lnTo>
                    <a:pt x="141" y="197"/>
                  </a:lnTo>
                  <a:lnTo>
                    <a:pt x="132" y="201"/>
                  </a:lnTo>
                  <a:lnTo>
                    <a:pt x="122" y="204"/>
                  </a:lnTo>
                  <a:lnTo>
                    <a:pt x="112" y="205"/>
                  </a:lnTo>
                  <a:lnTo>
                    <a:pt x="102" y="205"/>
                  </a:lnTo>
                  <a:lnTo>
                    <a:pt x="91" y="205"/>
                  </a:lnTo>
                  <a:lnTo>
                    <a:pt x="81" y="204"/>
                  </a:lnTo>
                  <a:lnTo>
                    <a:pt x="71" y="201"/>
                  </a:lnTo>
                  <a:lnTo>
                    <a:pt x="62" y="197"/>
                  </a:lnTo>
                  <a:lnTo>
                    <a:pt x="53" y="193"/>
                  </a:lnTo>
                  <a:lnTo>
                    <a:pt x="45" y="188"/>
                  </a:lnTo>
                  <a:lnTo>
                    <a:pt x="37" y="182"/>
                  </a:lnTo>
                  <a:lnTo>
                    <a:pt x="29" y="175"/>
                  </a:lnTo>
                  <a:lnTo>
                    <a:pt x="23" y="168"/>
                  </a:lnTo>
                  <a:lnTo>
                    <a:pt x="18" y="160"/>
                  </a:lnTo>
                  <a:lnTo>
                    <a:pt x="13" y="152"/>
                  </a:lnTo>
                  <a:lnTo>
                    <a:pt x="8" y="142"/>
                  </a:lnTo>
                  <a:lnTo>
                    <a:pt x="5" y="133"/>
                  </a:lnTo>
                  <a:lnTo>
                    <a:pt x="3"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8" name="Freeform 11"/>
            <p:cNvSpPr>
              <a:spLocks/>
            </p:cNvSpPr>
            <p:nvPr/>
          </p:nvSpPr>
          <p:spPr bwMode="auto">
            <a:xfrm>
              <a:off x="605" y="1305"/>
              <a:ext cx="203" cy="205"/>
            </a:xfrm>
            <a:custGeom>
              <a:avLst/>
              <a:gdLst>
                <a:gd name="T0" fmla="*/ 0 w 203"/>
                <a:gd name="T1" fmla="*/ 92 h 205"/>
                <a:gd name="T2" fmla="*/ 5 w 203"/>
                <a:gd name="T3" fmla="*/ 73 h 205"/>
                <a:gd name="T4" fmla="*/ 13 w 203"/>
                <a:gd name="T5" fmla="*/ 53 h 205"/>
                <a:gd name="T6" fmla="*/ 23 w 203"/>
                <a:gd name="T7" fmla="*/ 37 h 205"/>
                <a:gd name="T8" fmla="*/ 37 w 203"/>
                <a:gd name="T9" fmla="*/ 24 h 205"/>
                <a:gd name="T10" fmla="*/ 53 w 203"/>
                <a:gd name="T11" fmla="*/ 13 h 205"/>
                <a:gd name="T12" fmla="*/ 71 w 203"/>
                <a:gd name="T13" fmla="*/ 4 h 205"/>
                <a:gd name="T14" fmla="*/ 91 w 203"/>
                <a:gd name="T15" fmla="*/ 1 h 205"/>
                <a:gd name="T16" fmla="*/ 112 w 203"/>
                <a:gd name="T17" fmla="*/ 1 h 205"/>
                <a:gd name="T18" fmla="*/ 132 w 203"/>
                <a:gd name="T19" fmla="*/ 4 h 205"/>
                <a:gd name="T20" fmla="*/ 150 w 203"/>
                <a:gd name="T21" fmla="*/ 13 h 205"/>
                <a:gd name="T22" fmla="*/ 166 w 203"/>
                <a:gd name="T23" fmla="*/ 24 h 205"/>
                <a:gd name="T24" fmla="*/ 180 w 203"/>
                <a:gd name="T25" fmla="*/ 37 h 205"/>
                <a:gd name="T26" fmla="*/ 190 w 203"/>
                <a:gd name="T27" fmla="*/ 53 h 205"/>
                <a:gd name="T28" fmla="*/ 198 w 203"/>
                <a:gd name="T29" fmla="*/ 73 h 205"/>
                <a:gd name="T30" fmla="*/ 203 w 203"/>
                <a:gd name="T31" fmla="*/ 92 h 205"/>
                <a:gd name="T32" fmla="*/ 203 w 203"/>
                <a:gd name="T33" fmla="*/ 102 h 205"/>
                <a:gd name="T34" fmla="*/ 201 w 203"/>
                <a:gd name="T35" fmla="*/ 123 h 205"/>
                <a:gd name="T36" fmla="*/ 195 w 203"/>
                <a:gd name="T37" fmla="*/ 142 h 205"/>
                <a:gd name="T38" fmla="*/ 185 w 203"/>
                <a:gd name="T39" fmla="*/ 160 h 205"/>
                <a:gd name="T40" fmla="*/ 174 w 203"/>
                <a:gd name="T41" fmla="*/ 175 h 205"/>
                <a:gd name="T42" fmla="*/ 159 w 203"/>
                <a:gd name="T43" fmla="*/ 188 h 205"/>
                <a:gd name="T44" fmla="*/ 141 w 203"/>
                <a:gd name="T45" fmla="*/ 197 h 205"/>
                <a:gd name="T46" fmla="*/ 122 w 203"/>
                <a:gd name="T47" fmla="*/ 204 h 205"/>
                <a:gd name="T48" fmla="*/ 102 w 203"/>
                <a:gd name="T49" fmla="*/ 205 h 205"/>
                <a:gd name="T50" fmla="*/ 81 w 203"/>
                <a:gd name="T51" fmla="*/ 204 h 205"/>
                <a:gd name="T52" fmla="*/ 62 w 203"/>
                <a:gd name="T53" fmla="*/ 197 h 205"/>
                <a:gd name="T54" fmla="*/ 45 w 203"/>
                <a:gd name="T55" fmla="*/ 188 h 205"/>
                <a:gd name="T56" fmla="*/ 29 w 203"/>
                <a:gd name="T57" fmla="*/ 175 h 205"/>
                <a:gd name="T58" fmla="*/ 18 w 203"/>
                <a:gd name="T59" fmla="*/ 160 h 205"/>
                <a:gd name="T60" fmla="*/ 8 w 203"/>
                <a:gd name="T61" fmla="*/ 142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2"/>
                  </a:lnTo>
                  <a:lnTo>
                    <a:pt x="3" y="83"/>
                  </a:lnTo>
                  <a:lnTo>
                    <a:pt x="5" y="73"/>
                  </a:lnTo>
                  <a:lnTo>
                    <a:pt x="8" y="63"/>
                  </a:lnTo>
                  <a:lnTo>
                    <a:pt x="13" y="53"/>
                  </a:lnTo>
                  <a:lnTo>
                    <a:pt x="18" y="46"/>
                  </a:lnTo>
                  <a:lnTo>
                    <a:pt x="23" y="37"/>
                  </a:lnTo>
                  <a:lnTo>
                    <a:pt x="29" y="30"/>
                  </a:lnTo>
                  <a:lnTo>
                    <a:pt x="37" y="24"/>
                  </a:lnTo>
                  <a:lnTo>
                    <a:pt x="45" y="18"/>
                  </a:lnTo>
                  <a:lnTo>
                    <a:pt x="53" y="13"/>
                  </a:lnTo>
                  <a:lnTo>
                    <a:pt x="62" y="8"/>
                  </a:lnTo>
                  <a:lnTo>
                    <a:pt x="71" y="4"/>
                  </a:lnTo>
                  <a:lnTo>
                    <a:pt x="81" y="2"/>
                  </a:lnTo>
                  <a:lnTo>
                    <a:pt x="91" y="1"/>
                  </a:lnTo>
                  <a:lnTo>
                    <a:pt x="102" y="0"/>
                  </a:lnTo>
                  <a:lnTo>
                    <a:pt x="112" y="1"/>
                  </a:lnTo>
                  <a:lnTo>
                    <a:pt x="122" y="2"/>
                  </a:lnTo>
                  <a:lnTo>
                    <a:pt x="132" y="4"/>
                  </a:lnTo>
                  <a:lnTo>
                    <a:pt x="141" y="8"/>
                  </a:lnTo>
                  <a:lnTo>
                    <a:pt x="150" y="13"/>
                  </a:lnTo>
                  <a:lnTo>
                    <a:pt x="159" y="18"/>
                  </a:lnTo>
                  <a:lnTo>
                    <a:pt x="166" y="24"/>
                  </a:lnTo>
                  <a:lnTo>
                    <a:pt x="174" y="30"/>
                  </a:lnTo>
                  <a:lnTo>
                    <a:pt x="180" y="37"/>
                  </a:lnTo>
                  <a:lnTo>
                    <a:pt x="185" y="46"/>
                  </a:lnTo>
                  <a:lnTo>
                    <a:pt x="190" y="53"/>
                  </a:lnTo>
                  <a:lnTo>
                    <a:pt x="195" y="63"/>
                  </a:lnTo>
                  <a:lnTo>
                    <a:pt x="198" y="73"/>
                  </a:lnTo>
                  <a:lnTo>
                    <a:pt x="201" y="83"/>
                  </a:lnTo>
                  <a:lnTo>
                    <a:pt x="203" y="92"/>
                  </a:lnTo>
                  <a:lnTo>
                    <a:pt x="203" y="102"/>
                  </a:lnTo>
                  <a:lnTo>
                    <a:pt x="203" y="102"/>
                  </a:lnTo>
                  <a:lnTo>
                    <a:pt x="203" y="113"/>
                  </a:lnTo>
                  <a:lnTo>
                    <a:pt x="201" y="123"/>
                  </a:lnTo>
                  <a:lnTo>
                    <a:pt x="198" y="133"/>
                  </a:lnTo>
                  <a:lnTo>
                    <a:pt x="195" y="142"/>
                  </a:lnTo>
                  <a:lnTo>
                    <a:pt x="190" y="152"/>
                  </a:lnTo>
                  <a:lnTo>
                    <a:pt x="185" y="160"/>
                  </a:lnTo>
                  <a:lnTo>
                    <a:pt x="180" y="168"/>
                  </a:lnTo>
                  <a:lnTo>
                    <a:pt x="174" y="175"/>
                  </a:lnTo>
                  <a:lnTo>
                    <a:pt x="166" y="182"/>
                  </a:lnTo>
                  <a:lnTo>
                    <a:pt x="159" y="188"/>
                  </a:lnTo>
                  <a:lnTo>
                    <a:pt x="150" y="193"/>
                  </a:lnTo>
                  <a:lnTo>
                    <a:pt x="141" y="197"/>
                  </a:lnTo>
                  <a:lnTo>
                    <a:pt x="132" y="201"/>
                  </a:lnTo>
                  <a:lnTo>
                    <a:pt x="122" y="204"/>
                  </a:lnTo>
                  <a:lnTo>
                    <a:pt x="112" y="205"/>
                  </a:lnTo>
                  <a:lnTo>
                    <a:pt x="102" y="205"/>
                  </a:lnTo>
                  <a:lnTo>
                    <a:pt x="91" y="205"/>
                  </a:lnTo>
                  <a:lnTo>
                    <a:pt x="81" y="204"/>
                  </a:lnTo>
                  <a:lnTo>
                    <a:pt x="71" y="201"/>
                  </a:lnTo>
                  <a:lnTo>
                    <a:pt x="62" y="197"/>
                  </a:lnTo>
                  <a:lnTo>
                    <a:pt x="53" y="193"/>
                  </a:lnTo>
                  <a:lnTo>
                    <a:pt x="45" y="188"/>
                  </a:lnTo>
                  <a:lnTo>
                    <a:pt x="37" y="182"/>
                  </a:lnTo>
                  <a:lnTo>
                    <a:pt x="29" y="175"/>
                  </a:lnTo>
                  <a:lnTo>
                    <a:pt x="23" y="168"/>
                  </a:lnTo>
                  <a:lnTo>
                    <a:pt x="18" y="160"/>
                  </a:lnTo>
                  <a:lnTo>
                    <a:pt x="13" y="152"/>
                  </a:lnTo>
                  <a:lnTo>
                    <a:pt x="8" y="142"/>
                  </a:lnTo>
                  <a:lnTo>
                    <a:pt x="5" y="133"/>
                  </a:lnTo>
                  <a:lnTo>
                    <a:pt x="3"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9" name="Rectangle 12"/>
            <p:cNvSpPr>
              <a:spLocks noChangeArrowheads="1"/>
            </p:cNvSpPr>
            <p:nvPr/>
          </p:nvSpPr>
          <p:spPr bwMode="auto">
            <a:xfrm>
              <a:off x="677" y="134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a:t>
              </a:r>
            </a:p>
          </p:txBody>
        </p:sp>
        <p:sp>
          <p:nvSpPr>
            <p:cNvPr id="10" name="Freeform 13"/>
            <p:cNvSpPr>
              <a:spLocks/>
            </p:cNvSpPr>
            <p:nvPr/>
          </p:nvSpPr>
          <p:spPr bwMode="auto">
            <a:xfrm>
              <a:off x="1214"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50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50"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50"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 name="Freeform 14"/>
            <p:cNvSpPr>
              <a:spLocks/>
            </p:cNvSpPr>
            <p:nvPr/>
          </p:nvSpPr>
          <p:spPr bwMode="auto">
            <a:xfrm>
              <a:off x="1214"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50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50"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50"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12" name="Rectangle 15"/>
            <p:cNvSpPr>
              <a:spLocks noChangeArrowheads="1"/>
            </p:cNvSpPr>
            <p:nvPr/>
          </p:nvSpPr>
          <p:spPr bwMode="auto">
            <a:xfrm>
              <a:off x="1286" y="1440"/>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a:t>
              </a:r>
            </a:p>
          </p:txBody>
        </p:sp>
        <p:sp>
          <p:nvSpPr>
            <p:cNvPr id="13" name="Freeform 16"/>
            <p:cNvSpPr>
              <a:spLocks/>
            </p:cNvSpPr>
            <p:nvPr/>
          </p:nvSpPr>
          <p:spPr bwMode="auto">
            <a:xfrm>
              <a:off x="172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1 w 203"/>
                <a:gd name="T51" fmla="*/ 204 h 205"/>
                <a:gd name="T52" fmla="*/ 62 w 203"/>
                <a:gd name="T53" fmla="*/ 198 h 205"/>
                <a:gd name="T54" fmla="*/ 45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5" y="18"/>
                  </a:lnTo>
                  <a:lnTo>
                    <a:pt x="53" y="13"/>
                  </a:lnTo>
                  <a:lnTo>
                    <a:pt x="62" y="8"/>
                  </a:lnTo>
                  <a:lnTo>
                    <a:pt x="71" y="5"/>
                  </a:lnTo>
                  <a:lnTo>
                    <a:pt x="81" y="2"/>
                  </a:lnTo>
                  <a:lnTo>
                    <a:pt x="91" y="1"/>
                  </a:lnTo>
                  <a:lnTo>
                    <a:pt x="102" y="0"/>
                  </a:lnTo>
                  <a:lnTo>
                    <a:pt x="112" y="1"/>
                  </a:lnTo>
                  <a:lnTo>
                    <a:pt x="122" y="2"/>
                  </a:lnTo>
                  <a:lnTo>
                    <a:pt x="132" y="5"/>
                  </a:lnTo>
                  <a:lnTo>
                    <a:pt x="141" y="8"/>
                  </a:lnTo>
                  <a:lnTo>
                    <a:pt x="150" y="13"/>
                  </a:lnTo>
                  <a:lnTo>
                    <a:pt x="159"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9" y="188"/>
                  </a:lnTo>
                  <a:lnTo>
                    <a:pt x="150" y="193"/>
                  </a:lnTo>
                  <a:lnTo>
                    <a:pt x="141" y="198"/>
                  </a:lnTo>
                  <a:lnTo>
                    <a:pt x="132" y="201"/>
                  </a:lnTo>
                  <a:lnTo>
                    <a:pt x="122" y="204"/>
                  </a:lnTo>
                  <a:lnTo>
                    <a:pt x="112" y="205"/>
                  </a:lnTo>
                  <a:lnTo>
                    <a:pt x="102" y="205"/>
                  </a:lnTo>
                  <a:lnTo>
                    <a:pt x="91" y="205"/>
                  </a:lnTo>
                  <a:lnTo>
                    <a:pt x="81" y="204"/>
                  </a:lnTo>
                  <a:lnTo>
                    <a:pt x="71" y="201"/>
                  </a:lnTo>
                  <a:lnTo>
                    <a:pt x="62" y="198"/>
                  </a:lnTo>
                  <a:lnTo>
                    <a:pt x="53" y="193"/>
                  </a:lnTo>
                  <a:lnTo>
                    <a:pt x="45" y="188"/>
                  </a:lnTo>
                  <a:lnTo>
                    <a:pt x="37" y="182"/>
                  </a:lnTo>
                  <a:lnTo>
                    <a:pt x="29" y="176"/>
                  </a:lnTo>
                  <a:lnTo>
                    <a:pt x="23" y="169"/>
                  </a:lnTo>
                  <a:lnTo>
                    <a:pt x="18" y="160"/>
                  </a:lnTo>
                  <a:lnTo>
                    <a:pt x="13" y="153"/>
                  </a:lnTo>
                  <a:lnTo>
                    <a:pt x="8" y="143"/>
                  </a:lnTo>
                  <a:lnTo>
                    <a:pt x="5" y="133"/>
                  </a:lnTo>
                  <a:lnTo>
                    <a:pt x="3" y="123"/>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4" name="Freeform 17"/>
            <p:cNvSpPr>
              <a:spLocks/>
            </p:cNvSpPr>
            <p:nvPr/>
          </p:nvSpPr>
          <p:spPr bwMode="auto">
            <a:xfrm>
              <a:off x="172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1 w 203"/>
                <a:gd name="T51" fmla="*/ 204 h 205"/>
                <a:gd name="T52" fmla="*/ 62 w 203"/>
                <a:gd name="T53" fmla="*/ 198 h 205"/>
                <a:gd name="T54" fmla="*/ 45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5" y="18"/>
                  </a:lnTo>
                  <a:lnTo>
                    <a:pt x="53" y="13"/>
                  </a:lnTo>
                  <a:lnTo>
                    <a:pt x="62" y="8"/>
                  </a:lnTo>
                  <a:lnTo>
                    <a:pt x="71" y="5"/>
                  </a:lnTo>
                  <a:lnTo>
                    <a:pt x="81" y="2"/>
                  </a:lnTo>
                  <a:lnTo>
                    <a:pt x="91" y="1"/>
                  </a:lnTo>
                  <a:lnTo>
                    <a:pt x="102" y="0"/>
                  </a:lnTo>
                  <a:lnTo>
                    <a:pt x="112" y="1"/>
                  </a:lnTo>
                  <a:lnTo>
                    <a:pt x="122" y="2"/>
                  </a:lnTo>
                  <a:lnTo>
                    <a:pt x="132" y="5"/>
                  </a:lnTo>
                  <a:lnTo>
                    <a:pt x="141" y="8"/>
                  </a:lnTo>
                  <a:lnTo>
                    <a:pt x="150" y="13"/>
                  </a:lnTo>
                  <a:lnTo>
                    <a:pt x="159"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9" y="188"/>
                  </a:lnTo>
                  <a:lnTo>
                    <a:pt x="150" y="193"/>
                  </a:lnTo>
                  <a:lnTo>
                    <a:pt x="141" y="198"/>
                  </a:lnTo>
                  <a:lnTo>
                    <a:pt x="132" y="201"/>
                  </a:lnTo>
                  <a:lnTo>
                    <a:pt x="122" y="204"/>
                  </a:lnTo>
                  <a:lnTo>
                    <a:pt x="112" y="205"/>
                  </a:lnTo>
                  <a:lnTo>
                    <a:pt x="102" y="205"/>
                  </a:lnTo>
                  <a:lnTo>
                    <a:pt x="91" y="205"/>
                  </a:lnTo>
                  <a:lnTo>
                    <a:pt x="81" y="204"/>
                  </a:lnTo>
                  <a:lnTo>
                    <a:pt x="71" y="201"/>
                  </a:lnTo>
                  <a:lnTo>
                    <a:pt x="62" y="198"/>
                  </a:lnTo>
                  <a:lnTo>
                    <a:pt x="53" y="193"/>
                  </a:lnTo>
                  <a:lnTo>
                    <a:pt x="45" y="188"/>
                  </a:lnTo>
                  <a:lnTo>
                    <a:pt x="37" y="182"/>
                  </a:lnTo>
                  <a:lnTo>
                    <a:pt x="29" y="176"/>
                  </a:lnTo>
                  <a:lnTo>
                    <a:pt x="23" y="169"/>
                  </a:lnTo>
                  <a:lnTo>
                    <a:pt x="18" y="160"/>
                  </a:lnTo>
                  <a:lnTo>
                    <a:pt x="13" y="153"/>
                  </a:lnTo>
                  <a:lnTo>
                    <a:pt x="8" y="143"/>
                  </a:lnTo>
                  <a:lnTo>
                    <a:pt x="5" y="133"/>
                  </a:lnTo>
                  <a:lnTo>
                    <a:pt x="3" y="123"/>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15" name="Rectangle 18"/>
            <p:cNvSpPr>
              <a:spLocks noChangeArrowheads="1"/>
            </p:cNvSpPr>
            <p:nvPr/>
          </p:nvSpPr>
          <p:spPr bwMode="auto">
            <a:xfrm>
              <a:off x="1793" y="94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5</a:t>
              </a:r>
            </a:p>
          </p:txBody>
        </p:sp>
        <p:sp>
          <p:nvSpPr>
            <p:cNvPr id="16" name="Freeform 19"/>
            <p:cNvSpPr>
              <a:spLocks/>
            </p:cNvSpPr>
            <p:nvPr/>
          </p:nvSpPr>
          <p:spPr bwMode="auto">
            <a:xfrm>
              <a:off x="1011"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3 h 205"/>
                <a:gd name="T28" fmla="*/ 198 w 203"/>
                <a:gd name="T29" fmla="*/ 73 h 205"/>
                <a:gd name="T30" fmla="*/ 203 w 203"/>
                <a:gd name="T31" fmla="*/ 93 h 205"/>
                <a:gd name="T32" fmla="*/ 203 w 203"/>
                <a:gd name="T33" fmla="*/ 102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3"/>
                  </a:lnTo>
                  <a:lnTo>
                    <a:pt x="195" y="63"/>
                  </a:lnTo>
                  <a:lnTo>
                    <a:pt x="198" y="73"/>
                  </a:lnTo>
                  <a:lnTo>
                    <a:pt x="200" y="83"/>
                  </a:lnTo>
                  <a:lnTo>
                    <a:pt x="203" y="93"/>
                  </a:lnTo>
                  <a:lnTo>
                    <a:pt x="203" y="102"/>
                  </a:lnTo>
                  <a:lnTo>
                    <a:pt x="203" y="102"/>
                  </a:lnTo>
                  <a:lnTo>
                    <a:pt x="203" y="113"/>
                  </a:lnTo>
                  <a:lnTo>
                    <a:pt x="200" y="123"/>
                  </a:lnTo>
                  <a:lnTo>
                    <a:pt x="198" y="133"/>
                  </a:lnTo>
                  <a:lnTo>
                    <a:pt x="195" y="143"/>
                  </a:lnTo>
                  <a:lnTo>
                    <a:pt x="190" y="152"/>
                  </a:lnTo>
                  <a:lnTo>
                    <a:pt x="185" y="160"/>
                  </a:lnTo>
                  <a:lnTo>
                    <a:pt x="180" y="168"/>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8"/>
                  </a:lnTo>
                  <a:lnTo>
                    <a:pt x="18" y="160"/>
                  </a:lnTo>
                  <a:lnTo>
                    <a:pt x="13" y="152"/>
                  </a:lnTo>
                  <a:lnTo>
                    <a:pt x="8" y="143"/>
                  </a:lnTo>
                  <a:lnTo>
                    <a:pt x="5" y="133"/>
                  </a:lnTo>
                  <a:lnTo>
                    <a:pt x="3"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7" name="Freeform 20"/>
            <p:cNvSpPr>
              <a:spLocks/>
            </p:cNvSpPr>
            <p:nvPr/>
          </p:nvSpPr>
          <p:spPr bwMode="auto">
            <a:xfrm>
              <a:off x="1011"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3 h 205"/>
                <a:gd name="T28" fmla="*/ 198 w 203"/>
                <a:gd name="T29" fmla="*/ 73 h 205"/>
                <a:gd name="T30" fmla="*/ 203 w 203"/>
                <a:gd name="T31" fmla="*/ 93 h 205"/>
                <a:gd name="T32" fmla="*/ 203 w 203"/>
                <a:gd name="T33" fmla="*/ 102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3"/>
                  </a:lnTo>
                  <a:lnTo>
                    <a:pt x="195" y="63"/>
                  </a:lnTo>
                  <a:lnTo>
                    <a:pt x="198" y="73"/>
                  </a:lnTo>
                  <a:lnTo>
                    <a:pt x="200" y="83"/>
                  </a:lnTo>
                  <a:lnTo>
                    <a:pt x="203" y="93"/>
                  </a:lnTo>
                  <a:lnTo>
                    <a:pt x="203" y="102"/>
                  </a:lnTo>
                  <a:lnTo>
                    <a:pt x="203" y="102"/>
                  </a:lnTo>
                  <a:lnTo>
                    <a:pt x="203" y="113"/>
                  </a:lnTo>
                  <a:lnTo>
                    <a:pt x="200" y="123"/>
                  </a:lnTo>
                  <a:lnTo>
                    <a:pt x="198" y="133"/>
                  </a:lnTo>
                  <a:lnTo>
                    <a:pt x="195" y="143"/>
                  </a:lnTo>
                  <a:lnTo>
                    <a:pt x="190" y="152"/>
                  </a:lnTo>
                  <a:lnTo>
                    <a:pt x="185" y="160"/>
                  </a:lnTo>
                  <a:lnTo>
                    <a:pt x="180" y="168"/>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8"/>
                  </a:lnTo>
                  <a:lnTo>
                    <a:pt x="18" y="160"/>
                  </a:lnTo>
                  <a:lnTo>
                    <a:pt x="13" y="152"/>
                  </a:lnTo>
                  <a:lnTo>
                    <a:pt x="8" y="143"/>
                  </a:lnTo>
                  <a:lnTo>
                    <a:pt x="5" y="133"/>
                  </a:lnTo>
                  <a:lnTo>
                    <a:pt x="3"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18" name="Rectangle 21"/>
            <p:cNvSpPr>
              <a:spLocks noChangeArrowheads="1"/>
            </p:cNvSpPr>
            <p:nvPr/>
          </p:nvSpPr>
          <p:spPr bwMode="auto">
            <a:xfrm>
              <a:off x="1083" y="202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4</a:t>
              </a:r>
            </a:p>
          </p:txBody>
        </p:sp>
        <p:sp>
          <p:nvSpPr>
            <p:cNvPr id="19" name="Freeform 22"/>
            <p:cNvSpPr>
              <a:spLocks/>
            </p:cNvSpPr>
            <p:nvPr/>
          </p:nvSpPr>
          <p:spPr bwMode="auto">
            <a:xfrm>
              <a:off x="1823" y="1593"/>
              <a:ext cx="202" cy="205"/>
            </a:xfrm>
            <a:custGeom>
              <a:avLst/>
              <a:gdLst>
                <a:gd name="T0" fmla="*/ 0 w 202"/>
                <a:gd name="T1" fmla="*/ 93 h 205"/>
                <a:gd name="T2" fmla="*/ 5 w 202"/>
                <a:gd name="T3" fmla="*/ 73 h 205"/>
                <a:gd name="T4" fmla="*/ 12 w 202"/>
                <a:gd name="T5" fmla="*/ 54 h 205"/>
                <a:gd name="T6" fmla="*/ 22 w 202"/>
                <a:gd name="T7" fmla="*/ 38 h 205"/>
                <a:gd name="T8" fmla="*/ 36 w 202"/>
                <a:gd name="T9" fmla="*/ 24 h 205"/>
                <a:gd name="T10" fmla="*/ 53 w 202"/>
                <a:gd name="T11" fmla="*/ 13 h 205"/>
                <a:gd name="T12" fmla="*/ 71 w 202"/>
                <a:gd name="T13" fmla="*/ 5 h 205"/>
                <a:gd name="T14" fmla="*/ 91 w 202"/>
                <a:gd name="T15" fmla="*/ 1 h 205"/>
                <a:gd name="T16" fmla="*/ 111 w 202"/>
                <a:gd name="T17" fmla="*/ 1 h 205"/>
                <a:gd name="T18" fmla="*/ 131 w 202"/>
                <a:gd name="T19" fmla="*/ 5 h 205"/>
                <a:gd name="T20" fmla="*/ 149 w 202"/>
                <a:gd name="T21" fmla="*/ 13 h 205"/>
                <a:gd name="T22" fmla="*/ 166 w 202"/>
                <a:gd name="T23" fmla="*/ 24 h 205"/>
                <a:gd name="T24" fmla="*/ 180 w 202"/>
                <a:gd name="T25" fmla="*/ 38 h 205"/>
                <a:gd name="T26" fmla="*/ 190 w 202"/>
                <a:gd name="T27" fmla="*/ 54 h 205"/>
                <a:gd name="T28" fmla="*/ 197 w 202"/>
                <a:gd name="T29" fmla="*/ 73 h 205"/>
                <a:gd name="T30" fmla="*/ 202 w 202"/>
                <a:gd name="T31" fmla="*/ 93 h 205"/>
                <a:gd name="T32" fmla="*/ 202 w 202"/>
                <a:gd name="T33" fmla="*/ 102 h 205"/>
                <a:gd name="T34" fmla="*/ 200 w 202"/>
                <a:gd name="T35" fmla="*/ 123 h 205"/>
                <a:gd name="T36" fmla="*/ 195 w 202"/>
                <a:gd name="T37" fmla="*/ 143 h 205"/>
                <a:gd name="T38" fmla="*/ 185 w 202"/>
                <a:gd name="T39" fmla="*/ 160 h 205"/>
                <a:gd name="T40" fmla="*/ 173 w 202"/>
                <a:gd name="T41" fmla="*/ 176 h 205"/>
                <a:gd name="T42" fmla="*/ 158 w 202"/>
                <a:gd name="T43" fmla="*/ 188 h 205"/>
                <a:gd name="T44" fmla="*/ 140 w 202"/>
                <a:gd name="T45" fmla="*/ 198 h 205"/>
                <a:gd name="T46" fmla="*/ 121 w 202"/>
                <a:gd name="T47" fmla="*/ 204 h 205"/>
                <a:gd name="T48" fmla="*/ 101 w 202"/>
                <a:gd name="T49" fmla="*/ 205 h 205"/>
                <a:gd name="T50" fmla="*/ 81 w 202"/>
                <a:gd name="T51" fmla="*/ 204 h 205"/>
                <a:gd name="T52" fmla="*/ 62 w 202"/>
                <a:gd name="T53" fmla="*/ 198 h 205"/>
                <a:gd name="T54" fmla="*/ 44 w 202"/>
                <a:gd name="T55" fmla="*/ 188 h 205"/>
                <a:gd name="T56" fmla="*/ 29 w 202"/>
                <a:gd name="T57" fmla="*/ 176 h 205"/>
                <a:gd name="T58" fmla="*/ 17 w 202"/>
                <a:gd name="T59" fmla="*/ 160 h 205"/>
                <a:gd name="T60" fmla="*/ 7 w 202"/>
                <a:gd name="T61" fmla="*/ 143 h 205"/>
                <a:gd name="T62" fmla="*/ 2 w 202"/>
                <a:gd name="T63" fmla="*/ 123 h 205"/>
                <a:gd name="T64" fmla="*/ 0 w 202"/>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 h="205">
                  <a:moveTo>
                    <a:pt x="0" y="102"/>
                  </a:moveTo>
                  <a:lnTo>
                    <a:pt x="0" y="93"/>
                  </a:lnTo>
                  <a:lnTo>
                    <a:pt x="2" y="83"/>
                  </a:lnTo>
                  <a:lnTo>
                    <a:pt x="5" y="73"/>
                  </a:lnTo>
                  <a:lnTo>
                    <a:pt x="7" y="63"/>
                  </a:lnTo>
                  <a:lnTo>
                    <a:pt x="12" y="54"/>
                  </a:lnTo>
                  <a:lnTo>
                    <a:pt x="17" y="46"/>
                  </a:lnTo>
                  <a:lnTo>
                    <a:pt x="22" y="38"/>
                  </a:lnTo>
                  <a:lnTo>
                    <a:pt x="29" y="30"/>
                  </a:lnTo>
                  <a:lnTo>
                    <a:pt x="36" y="24"/>
                  </a:lnTo>
                  <a:lnTo>
                    <a:pt x="44" y="18"/>
                  </a:lnTo>
                  <a:lnTo>
                    <a:pt x="53" y="13"/>
                  </a:lnTo>
                  <a:lnTo>
                    <a:pt x="62" y="8"/>
                  </a:lnTo>
                  <a:lnTo>
                    <a:pt x="71" y="5"/>
                  </a:lnTo>
                  <a:lnTo>
                    <a:pt x="81" y="2"/>
                  </a:lnTo>
                  <a:lnTo>
                    <a:pt x="91" y="1"/>
                  </a:lnTo>
                  <a:lnTo>
                    <a:pt x="101" y="0"/>
                  </a:lnTo>
                  <a:lnTo>
                    <a:pt x="111" y="1"/>
                  </a:lnTo>
                  <a:lnTo>
                    <a:pt x="121" y="2"/>
                  </a:lnTo>
                  <a:lnTo>
                    <a:pt x="131" y="5"/>
                  </a:lnTo>
                  <a:lnTo>
                    <a:pt x="140" y="8"/>
                  </a:lnTo>
                  <a:lnTo>
                    <a:pt x="149" y="13"/>
                  </a:lnTo>
                  <a:lnTo>
                    <a:pt x="158" y="18"/>
                  </a:lnTo>
                  <a:lnTo>
                    <a:pt x="166" y="24"/>
                  </a:lnTo>
                  <a:lnTo>
                    <a:pt x="173" y="30"/>
                  </a:lnTo>
                  <a:lnTo>
                    <a:pt x="180" y="38"/>
                  </a:lnTo>
                  <a:lnTo>
                    <a:pt x="185" y="46"/>
                  </a:lnTo>
                  <a:lnTo>
                    <a:pt x="190" y="54"/>
                  </a:lnTo>
                  <a:lnTo>
                    <a:pt x="195" y="63"/>
                  </a:lnTo>
                  <a:lnTo>
                    <a:pt x="197" y="73"/>
                  </a:lnTo>
                  <a:lnTo>
                    <a:pt x="200" y="83"/>
                  </a:lnTo>
                  <a:lnTo>
                    <a:pt x="202" y="93"/>
                  </a:lnTo>
                  <a:lnTo>
                    <a:pt x="202" y="102"/>
                  </a:lnTo>
                  <a:lnTo>
                    <a:pt x="202" y="102"/>
                  </a:lnTo>
                  <a:lnTo>
                    <a:pt x="202" y="113"/>
                  </a:lnTo>
                  <a:lnTo>
                    <a:pt x="200" y="123"/>
                  </a:lnTo>
                  <a:lnTo>
                    <a:pt x="197" y="133"/>
                  </a:lnTo>
                  <a:lnTo>
                    <a:pt x="195" y="143"/>
                  </a:lnTo>
                  <a:lnTo>
                    <a:pt x="190" y="153"/>
                  </a:lnTo>
                  <a:lnTo>
                    <a:pt x="185" y="160"/>
                  </a:lnTo>
                  <a:lnTo>
                    <a:pt x="180" y="168"/>
                  </a:lnTo>
                  <a:lnTo>
                    <a:pt x="173" y="176"/>
                  </a:lnTo>
                  <a:lnTo>
                    <a:pt x="166" y="182"/>
                  </a:lnTo>
                  <a:lnTo>
                    <a:pt x="158" y="188"/>
                  </a:lnTo>
                  <a:lnTo>
                    <a:pt x="149" y="193"/>
                  </a:lnTo>
                  <a:lnTo>
                    <a:pt x="140" y="198"/>
                  </a:lnTo>
                  <a:lnTo>
                    <a:pt x="131" y="201"/>
                  </a:lnTo>
                  <a:lnTo>
                    <a:pt x="121" y="204"/>
                  </a:lnTo>
                  <a:lnTo>
                    <a:pt x="111" y="205"/>
                  </a:lnTo>
                  <a:lnTo>
                    <a:pt x="101" y="205"/>
                  </a:lnTo>
                  <a:lnTo>
                    <a:pt x="91" y="205"/>
                  </a:lnTo>
                  <a:lnTo>
                    <a:pt x="81" y="204"/>
                  </a:lnTo>
                  <a:lnTo>
                    <a:pt x="71" y="201"/>
                  </a:lnTo>
                  <a:lnTo>
                    <a:pt x="62" y="198"/>
                  </a:lnTo>
                  <a:lnTo>
                    <a:pt x="53" y="193"/>
                  </a:lnTo>
                  <a:lnTo>
                    <a:pt x="44" y="188"/>
                  </a:lnTo>
                  <a:lnTo>
                    <a:pt x="36" y="182"/>
                  </a:lnTo>
                  <a:lnTo>
                    <a:pt x="29" y="176"/>
                  </a:lnTo>
                  <a:lnTo>
                    <a:pt x="22" y="168"/>
                  </a:lnTo>
                  <a:lnTo>
                    <a:pt x="17" y="160"/>
                  </a:lnTo>
                  <a:lnTo>
                    <a:pt x="12" y="153"/>
                  </a:lnTo>
                  <a:lnTo>
                    <a:pt x="7" y="143"/>
                  </a:lnTo>
                  <a:lnTo>
                    <a:pt x="5" y="133"/>
                  </a:lnTo>
                  <a:lnTo>
                    <a:pt x="2"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20" name="Freeform 23"/>
            <p:cNvSpPr>
              <a:spLocks/>
            </p:cNvSpPr>
            <p:nvPr/>
          </p:nvSpPr>
          <p:spPr bwMode="auto">
            <a:xfrm>
              <a:off x="1823" y="1593"/>
              <a:ext cx="202" cy="205"/>
            </a:xfrm>
            <a:custGeom>
              <a:avLst/>
              <a:gdLst>
                <a:gd name="T0" fmla="*/ 0 w 202"/>
                <a:gd name="T1" fmla="*/ 93 h 205"/>
                <a:gd name="T2" fmla="*/ 5 w 202"/>
                <a:gd name="T3" fmla="*/ 73 h 205"/>
                <a:gd name="T4" fmla="*/ 12 w 202"/>
                <a:gd name="T5" fmla="*/ 54 h 205"/>
                <a:gd name="T6" fmla="*/ 22 w 202"/>
                <a:gd name="T7" fmla="*/ 38 h 205"/>
                <a:gd name="T8" fmla="*/ 36 w 202"/>
                <a:gd name="T9" fmla="*/ 24 h 205"/>
                <a:gd name="T10" fmla="*/ 53 w 202"/>
                <a:gd name="T11" fmla="*/ 13 h 205"/>
                <a:gd name="T12" fmla="*/ 71 w 202"/>
                <a:gd name="T13" fmla="*/ 5 h 205"/>
                <a:gd name="T14" fmla="*/ 91 w 202"/>
                <a:gd name="T15" fmla="*/ 1 h 205"/>
                <a:gd name="T16" fmla="*/ 111 w 202"/>
                <a:gd name="T17" fmla="*/ 1 h 205"/>
                <a:gd name="T18" fmla="*/ 131 w 202"/>
                <a:gd name="T19" fmla="*/ 5 h 205"/>
                <a:gd name="T20" fmla="*/ 149 w 202"/>
                <a:gd name="T21" fmla="*/ 13 h 205"/>
                <a:gd name="T22" fmla="*/ 166 w 202"/>
                <a:gd name="T23" fmla="*/ 24 h 205"/>
                <a:gd name="T24" fmla="*/ 180 w 202"/>
                <a:gd name="T25" fmla="*/ 38 h 205"/>
                <a:gd name="T26" fmla="*/ 190 w 202"/>
                <a:gd name="T27" fmla="*/ 54 h 205"/>
                <a:gd name="T28" fmla="*/ 197 w 202"/>
                <a:gd name="T29" fmla="*/ 73 h 205"/>
                <a:gd name="T30" fmla="*/ 202 w 202"/>
                <a:gd name="T31" fmla="*/ 93 h 205"/>
                <a:gd name="T32" fmla="*/ 202 w 202"/>
                <a:gd name="T33" fmla="*/ 102 h 205"/>
                <a:gd name="T34" fmla="*/ 200 w 202"/>
                <a:gd name="T35" fmla="*/ 123 h 205"/>
                <a:gd name="T36" fmla="*/ 195 w 202"/>
                <a:gd name="T37" fmla="*/ 143 h 205"/>
                <a:gd name="T38" fmla="*/ 185 w 202"/>
                <a:gd name="T39" fmla="*/ 160 h 205"/>
                <a:gd name="T40" fmla="*/ 173 w 202"/>
                <a:gd name="T41" fmla="*/ 176 h 205"/>
                <a:gd name="T42" fmla="*/ 158 w 202"/>
                <a:gd name="T43" fmla="*/ 188 h 205"/>
                <a:gd name="T44" fmla="*/ 140 w 202"/>
                <a:gd name="T45" fmla="*/ 198 h 205"/>
                <a:gd name="T46" fmla="*/ 121 w 202"/>
                <a:gd name="T47" fmla="*/ 204 h 205"/>
                <a:gd name="T48" fmla="*/ 101 w 202"/>
                <a:gd name="T49" fmla="*/ 205 h 205"/>
                <a:gd name="T50" fmla="*/ 81 w 202"/>
                <a:gd name="T51" fmla="*/ 204 h 205"/>
                <a:gd name="T52" fmla="*/ 62 w 202"/>
                <a:gd name="T53" fmla="*/ 198 h 205"/>
                <a:gd name="T54" fmla="*/ 44 w 202"/>
                <a:gd name="T55" fmla="*/ 188 h 205"/>
                <a:gd name="T56" fmla="*/ 29 w 202"/>
                <a:gd name="T57" fmla="*/ 176 h 205"/>
                <a:gd name="T58" fmla="*/ 17 w 202"/>
                <a:gd name="T59" fmla="*/ 160 h 205"/>
                <a:gd name="T60" fmla="*/ 7 w 202"/>
                <a:gd name="T61" fmla="*/ 143 h 205"/>
                <a:gd name="T62" fmla="*/ 2 w 202"/>
                <a:gd name="T63" fmla="*/ 123 h 205"/>
                <a:gd name="T64" fmla="*/ 0 w 202"/>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 h="205">
                  <a:moveTo>
                    <a:pt x="0" y="102"/>
                  </a:moveTo>
                  <a:lnTo>
                    <a:pt x="0" y="93"/>
                  </a:lnTo>
                  <a:lnTo>
                    <a:pt x="2" y="83"/>
                  </a:lnTo>
                  <a:lnTo>
                    <a:pt x="5" y="73"/>
                  </a:lnTo>
                  <a:lnTo>
                    <a:pt x="7" y="63"/>
                  </a:lnTo>
                  <a:lnTo>
                    <a:pt x="12" y="54"/>
                  </a:lnTo>
                  <a:lnTo>
                    <a:pt x="17" y="46"/>
                  </a:lnTo>
                  <a:lnTo>
                    <a:pt x="22" y="38"/>
                  </a:lnTo>
                  <a:lnTo>
                    <a:pt x="29" y="30"/>
                  </a:lnTo>
                  <a:lnTo>
                    <a:pt x="36" y="24"/>
                  </a:lnTo>
                  <a:lnTo>
                    <a:pt x="44" y="18"/>
                  </a:lnTo>
                  <a:lnTo>
                    <a:pt x="53" y="13"/>
                  </a:lnTo>
                  <a:lnTo>
                    <a:pt x="62" y="8"/>
                  </a:lnTo>
                  <a:lnTo>
                    <a:pt x="71" y="5"/>
                  </a:lnTo>
                  <a:lnTo>
                    <a:pt x="81" y="2"/>
                  </a:lnTo>
                  <a:lnTo>
                    <a:pt x="91" y="1"/>
                  </a:lnTo>
                  <a:lnTo>
                    <a:pt x="101" y="0"/>
                  </a:lnTo>
                  <a:lnTo>
                    <a:pt x="111" y="1"/>
                  </a:lnTo>
                  <a:lnTo>
                    <a:pt x="121" y="2"/>
                  </a:lnTo>
                  <a:lnTo>
                    <a:pt x="131" y="5"/>
                  </a:lnTo>
                  <a:lnTo>
                    <a:pt x="140" y="8"/>
                  </a:lnTo>
                  <a:lnTo>
                    <a:pt x="149" y="13"/>
                  </a:lnTo>
                  <a:lnTo>
                    <a:pt x="158" y="18"/>
                  </a:lnTo>
                  <a:lnTo>
                    <a:pt x="166" y="24"/>
                  </a:lnTo>
                  <a:lnTo>
                    <a:pt x="173" y="30"/>
                  </a:lnTo>
                  <a:lnTo>
                    <a:pt x="180" y="38"/>
                  </a:lnTo>
                  <a:lnTo>
                    <a:pt x="185" y="46"/>
                  </a:lnTo>
                  <a:lnTo>
                    <a:pt x="190" y="54"/>
                  </a:lnTo>
                  <a:lnTo>
                    <a:pt x="195" y="63"/>
                  </a:lnTo>
                  <a:lnTo>
                    <a:pt x="197" y="73"/>
                  </a:lnTo>
                  <a:lnTo>
                    <a:pt x="200" y="83"/>
                  </a:lnTo>
                  <a:lnTo>
                    <a:pt x="202" y="93"/>
                  </a:lnTo>
                  <a:lnTo>
                    <a:pt x="202" y="102"/>
                  </a:lnTo>
                  <a:lnTo>
                    <a:pt x="202" y="102"/>
                  </a:lnTo>
                  <a:lnTo>
                    <a:pt x="202" y="113"/>
                  </a:lnTo>
                  <a:lnTo>
                    <a:pt x="200" y="123"/>
                  </a:lnTo>
                  <a:lnTo>
                    <a:pt x="197" y="133"/>
                  </a:lnTo>
                  <a:lnTo>
                    <a:pt x="195" y="143"/>
                  </a:lnTo>
                  <a:lnTo>
                    <a:pt x="190" y="153"/>
                  </a:lnTo>
                  <a:lnTo>
                    <a:pt x="185" y="160"/>
                  </a:lnTo>
                  <a:lnTo>
                    <a:pt x="180" y="168"/>
                  </a:lnTo>
                  <a:lnTo>
                    <a:pt x="173" y="176"/>
                  </a:lnTo>
                  <a:lnTo>
                    <a:pt x="166" y="182"/>
                  </a:lnTo>
                  <a:lnTo>
                    <a:pt x="158" y="188"/>
                  </a:lnTo>
                  <a:lnTo>
                    <a:pt x="149" y="193"/>
                  </a:lnTo>
                  <a:lnTo>
                    <a:pt x="140" y="198"/>
                  </a:lnTo>
                  <a:lnTo>
                    <a:pt x="131" y="201"/>
                  </a:lnTo>
                  <a:lnTo>
                    <a:pt x="121" y="204"/>
                  </a:lnTo>
                  <a:lnTo>
                    <a:pt x="111" y="205"/>
                  </a:lnTo>
                  <a:lnTo>
                    <a:pt x="101" y="205"/>
                  </a:lnTo>
                  <a:lnTo>
                    <a:pt x="91" y="205"/>
                  </a:lnTo>
                  <a:lnTo>
                    <a:pt x="81" y="204"/>
                  </a:lnTo>
                  <a:lnTo>
                    <a:pt x="71" y="201"/>
                  </a:lnTo>
                  <a:lnTo>
                    <a:pt x="62" y="198"/>
                  </a:lnTo>
                  <a:lnTo>
                    <a:pt x="53" y="193"/>
                  </a:lnTo>
                  <a:lnTo>
                    <a:pt x="44" y="188"/>
                  </a:lnTo>
                  <a:lnTo>
                    <a:pt x="36" y="182"/>
                  </a:lnTo>
                  <a:lnTo>
                    <a:pt x="29" y="176"/>
                  </a:lnTo>
                  <a:lnTo>
                    <a:pt x="22" y="168"/>
                  </a:lnTo>
                  <a:lnTo>
                    <a:pt x="17" y="160"/>
                  </a:lnTo>
                  <a:lnTo>
                    <a:pt x="12" y="153"/>
                  </a:lnTo>
                  <a:lnTo>
                    <a:pt x="7" y="143"/>
                  </a:lnTo>
                  <a:lnTo>
                    <a:pt x="5" y="133"/>
                  </a:lnTo>
                  <a:lnTo>
                    <a:pt x="2"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21" name="Rectangle 24"/>
            <p:cNvSpPr>
              <a:spLocks noChangeArrowheads="1"/>
            </p:cNvSpPr>
            <p:nvPr/>
          </p:nvSpPr>
          <p:spPr bwMode="auto">
            <a:xfrm>
              <a:off x="1895" y="1636"/>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a:t>
              </a:r>
            </a:p>
          </p:txBody>
        </p:sp>
        <p:sp>
          <p:nvSpPr>
            <p:cNvPr id="22" name="Freeform 25"/>
            <p:cNvSpPr>
              <a:spLocks/>
            </p:cNvSpPr>
            <p:nvPr/>
          </p:nvSpPr>
          <p:spPr bwMode="auto">
            <a:xfrm>
              <a:off x="2228"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4 w 203"/>
                <a:gd name="T11" fmla="*/ 13 h 205"/>
                <a:gd name="T12" fmla="*/ 71 w 203"/>
                <a:gd name="T13" fmla="*/ 5 h 205"/>
                <a:gd name="T14" fmla="*/ 92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1 w 203"/>
                <a:gd name="T27" fmla="*/ 53 h 205"/>
                <a:gd name="T28" fmla="*/ 198 w 203"/>
                <a:gd name="T29" fmla="*/ 73 h 205"/>
                <a:gd name="T30" fmla="*/ 203 w 203"/>
                <a:gd name="T31" fmla="*/ 93 h 205"/>
                <a:gd name="T32" fmla="*/ 203 w 203"/>
                <a:gd name="T33" fmla="*/ 102 h 205"/>
                <a:gd name="T34" fmla="*/ 201 w 203"/>
                <a:gd name="T35" fmla="*/ 123 h 205"/>
                <a:gd name="T36" fmla="*/ 196 w 203"/>
                <a:gd name="T37" fmla="*/ 143 h 205"/>
                <a:gd name="T38" fmla="*/ 186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2 w 203"/>
                <a:gd name="T51" fmla="*/ 204 h 205"/>
                <a:gd name="T52" fmla="*/ 63 w 203"/>
                <a:gd name="T53" fmla="*/ 198 h 205"/>
                <a:gd name="T54" fmla="*/ 45 w 203"/>
                <a:gd name="T55" fmla="*/ 188 h 205"/>
                <a:gd name="T56" fmla="*/ 30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30" y="30"/>
                  </a:lnTo>
                  <a:lnTo>
                    <a:pt x="37" y="24"/>
                  </a:lnTo>
                  <a:lnTo>
                    <a:pt x="45" y="18"/>
                  </a:lnTo>
                  <a:lnTo>
                    <a:pt x="54" y="13"/>
                  </a:lnTo>
                  <a:lnTo>
                    <a:pt x="63" y="8"/>
                  </a:lnTo>
                  <a:lnTo>
                    <a:pt x="71" y="5"/>
                  </a:lnTo>
                  <a:lnTo>
                    <a:pt x="82" y="2"/>
                  </a:lnTo>
                  <a:lnTo>
                    <a:pt x="92" y="1"/>
                  </a:lnTo>
                  <a:lnTo>
                    <a:pt x="102" y="0"/>
                  </a:lnTo>
                  <a:lnTo>
                    <a:pt x="112" y="1"/>
                  </a:lnTo>
                  <a:lnTo>
                    <a:pt x="122" y="2"/>
                  </a:lnTo>
                  <a:lnTo>
                    <a:pt x="132" y="5"/>
                  </a:lnTo>
                  <a:lnTo>
                    <a:pt x="141" y="8"/>
                  </a:lnTo>
                  <a:lnTo>
                    <a:pt x="150" y="13"/>
                  </a:lnTo>
                  <a:lnTo>
                    <a:pt x="159" y="18"/>
                  </a:lnTo>
                  <a:lnTo>
                    <a:pt x="166" y="24"/>
                  </a:lnTo>
                  <a:lnTo>
                    <a:pt x="174" y="30"/>
                  </a:lnTo>
                  <a:lnTo>
                    <a:pt x="180" y="38"/>
                  </a:lnTo>
                  <a:lnTo>
                    <a:pt x="186" y="46"/>
                  </a:lnTo>
                  <a:lnTo>
                    <a:pt x="191" y="53"/>
                  </a:lnTo>
                  <a:lnTo>
                    <a:pt x="196" y="63"/>
                  </a:lnTo>
                  <a:lnTo>
                    <a:pt x="198" y="73"/>
                  </a:lnTo>
                  <a:lnTo>
                    <a:pt x="201" y="83"/>
                  </a:lnTo>
                  <a:lnTo>
                    <a:pt x="203" y="93"/>
                  </a:lnTo>
                  <a:lnTo>
                    <a:pt x="203" y="102"/>
                  </a:lnTo>
                  <a:lnTo>
                    <a:pt x="203" y="102"/>
                  </a:lnTo>
                  <a:lnTo>
                    <a:pt x="203" y="113"/>
                  </a:lnTo>
                  <a:lnTo>
                    <a:pt x="201" y="123"/>
                  </a:lnTo>
                  <a:lnTo>
                    <a:pt x="198" y="133"/>
                  </a:lnTo>
                  <a:lnTo>
                    <a:pt x="196" y="143"/>
                  </a:lnTo>
                  <a:lnTo>
                    <a:pt x="191" y="152"/>
                  </a:lnTo>
                  <a:lnTo>
                    <a:pt x="186" y="160"/>
                  </a:lnTo>
                  <a:lnTo>
                    <a:pt x="180" y="168"/>
                  </a:lnTo>
                  <a:lnTo>
                    <a:pt x="174" y="176"/>
                  </a:lnTo>
                  <a:lnTo>
                    <a:pt x="166" y="182"/>
                  </a:lnTo>
                  <a:lnTo>
                    <a:pt x="159" y="188"/>
                  </a:lnTo>
                  <a:lnTo>
                    <a:pt x="150" y="193"/>
                  </a:lnTo>
                  <a:lnTo>
                    <a:pt x="141" y="198"/>
                  </a:lnTo>
                  <a:lnTo>
                    <a:pt x="132" y="201"/>
                  </a:lnTo>
                  <a:lnTo>
                    <a:pt x="122" y="204"/>
                  </a:lnTo>
                  <a:lnTo>
                    <a:pt x="112" y="205"/>
                  </a:lnTo>
                  <a:lnTo>
                    <a:pt x="102" y="205"/>
                  </a:lnTo>
                  <a:lnTo>
                    <a:pt x="92" y="205"/>
                  </a:lnTo>
                  <a:lnTo>
                    <a:pt x="82" y="204"/>
                  </a:lnTo>
                  <a:lnTo>
                    <a:pt x="71" y="201"/>
                  </a:lnTo>
                  <a:lnTo>
                    <a:pt x="63" y="198"/>
                  </a:lnTo>
                  <a:lnTo>
                    <a:pt x="54" y="193"/>
                  </a:lnTo>
                  <a:lnTo>
                    <a:pt x="45" y="188"/>
                  </a:lnTo>
                  <a:lnTo>
                    <a:pt x="37" y="182"/>
                  </a:lnTo>
                  <a:lnTo>
                    <a:pt x="30" y="176"/>
                  </a:lnTo>
                  <a:lnTo>
                    <a:pt x="23" y="168"/>
                  </a:lnTo>
                  <a:lnTo>
                    <a:pt x="18" y="160"/>
                  </a:lnTo>
                  <a:lnTo>
                    <a:pt x="13" y="152"/>
                  </a:lnTo>
                  <a:lnTo>
                    <a:pt x="8" y="143"/>
                  </a:lnTo>
                  <a:lnTo>
                    <a:pt x="5" y="133"/>
                  </a:lnTo>
                  <a:lnTo>
                    <a:pt x="3"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23" name="Freeform 26"/>
            <p:cNvSpPr>
              <a:spLocks/>
            </p:cNvSpPr>
            <p:nvPr/>
          </p:nvSpPr>
          <p:spPr bwMode="auto">
            <a:xfrm>
              <a:off x="2228"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4 w 203"/>
                <a:gd name="T11" fmla="*/ 13 h 205"/>
                <a:gd name="T12" fmla="*/ 71 w 203"/>
                <a:gd name="T13" fmla="*/ 5 h 205"/>
                <a:gd name="T14" fmla="*/ 92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1 w 203"/>
                <a:gd name="T27" fmla="*/ 53 h 205"/>
                <a:gd name="T28" fmla="*/ 198 w 203"/>
                <a:gd name="T29" fmla="*/ 73 h 205"/>
                <a:gd name="T30" fmla="*/ 203 w 203"/>
                <a:gd name="T31" fmla="*/ 93 h 205"/>
                <a:gd name="T32" fmla="*/ 203 w 203"/>
                <a:gd name="T33" fmla="*/ 102 h 205"/>
                <a:gd name="T34" fmla="*/ 201 w 203"/>
                <a:gd name="T35" fmla="*/ 123 h 205"/>
                <a:gd name="T36" fmla="*/ 196 w 203"/>
                <a:gd name="T37" fmla="*/ 143 h 205"/>
                <a:gd name="T38" fmla="*/ 186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2 w 203"/>
                <a:gd name="T51" fmla="*/ 204 h 205"/>
                <a:gd name="T52" fmla="*/ 63 w 203"/>
                <a:gd name="T53" fmla="*/ 198 h 205"/>
                <a:gd name="T54" fmla="*/ 45 w 203"/>
                <a:gd name="T55" fmla="*/ 188 h 205"/>
                <a:gd name="T56" fmla="*/ 30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30" y="30"/>
                  </a:lnTo>
                  <a:lnTo>
                    <a:pt x="37" y="24"/>
                  </a:lnTo>
                  <a:lnTo>
                    <a:pt x="45" y="18"/>
                  </a:lnTo>
                  <a:lnTo>
                    <a:pt x="54" y="13"/>
                  </a:lnTo>
                  <a:lnTo>
                    <a:pt x="63" y="8"/>
                  </a:lnTo>
                  <a:lnTo>
                    <a:pt x="71" y="5"/>
                  </a:lnTo>
                  <a:lnTo>
                    <a:pt x="82" y="2"/>
                  </a:lnTo>
                  <a:lnTo>
                    <a:pt x="92" y="1"/>
                  </a:lnTo>
                  <a:lnTo>
                    <a:pt x="102" y="0"/>
                  </a:lnTo>
                  <a:lnTo>
                    <a:pt x="112" y="1"/>
                  </a:lnTo>
                  <a:lnTo>
                    <a:pt x="122" y="2"/>
                  </a:lnTo>
                  <a:lnTo>
                    <a:pt x="132" y="5"/>
                  </a:lnTo>
                  <a:lnTo>
                    <a:pt x="141" y="8"/>
                  </a:lnTo>
                  <a:lnTo>
                    <a:pt x="150" y="13"/>
                  </a:lnTo>
                  <a:lnTo>
                    <a:pt x="159" y="18"/>
                  </a:lnTo>
                  <a:lnTo>
                    <a:pt x="166" y="24"/>
                  </a:lnTo>
                  <a:lnTo>
                    <a:pt x="174" y="30"/>
                  </a:lnTo>
                  <a:lnTo>
                    <a:pt x="180" y="38"/>
                  </a:lnTo>
                  <a:lnTo>
                    <a:pt x="186" y="46"/>
                  </a:lnTo>
                  <a:lnTo>
                    <a:pt x="191" y="53"/>
                  </a:lnTo>
                  <a:lnTo>
                    <a:pt x="196" y="63"/>
                  </a:lnTo>
                  <a:lnTo>
                    <a:pt x="198" y="73"/>
                  </a:lnTo>
                  <a:lnTo>
                    <a:pt x="201" y="83"/>
                  </a:lnTo>
                  <a:lnTo>
                    <a:pt x="203" y="93"/>
                  </a:lnTo>
                  <a:lnTo>
                    <a:pt x="203" y="102"/>
                  </a:lnTo>
                  <a:lnTo>
                    <a:pt x="203" y="102"/>
                  </a:lnTo>
                  <a:lnTo>
                    <a:pt x="203" y="113"/>
                  </a:lnTo>
                  <a:lnTo>
                    <a:pt x="201" y="123"/>
                  </a:lnTo>
                  <a:lnTo>
                    <a:pt x="198" y="133"/>
                  </a:lnTo>
                  <a:lnTo>
                    <a:pt x="196" y="143"/>
                  </a:lnTo>
                  <a:lnTo>
                    <a:pt x="191" y="152"/>
                  </a:lnTo>
                  <a:lnTo>
                    <a:pt x="186" y="160"/>
                  </a:lnTo>
                  <a:lnTo>
                    <a:pt x="180" y="168"/>
                  </a:lnTo>
                  <a:lnTo>
                    <a:pt x="174" y="176"/>
                  </a:lnTo>
                  <a:lnTo>
                    <a:pt x="166" y="182"/>
                  </a:lnTo>
                  <a:lnTo>
                    <a:pt x="159" y="188"/>
                  </a:lnTo>
                  <a:lnTo>
                    <a:pt x="150" y="193"/>
                  </a:lnTo>
                  <a:lnTo>
                    <a:pt x="141" y="198"/>
                  </a:lnTo>
                  <a:lnTo>
                    <a:pt x="132" y="201"/>
                  </a:lnTo>
                  <a:lnTo>
                    <a:pt x="122" y="204"/>
                  </a:lnTo>
                  <a:lnTo>
                    <a:pt x="112" y="205"/>
                  </a:lnTo>
                  <a:lnTo>
                    <a:pt x="102" y="205"/>
                  </a:lnTo>
                  <a:lnTo>
                    <a:pt x="92" y="205"/>
                  </a:lnTo>
                  <a:lnTo>
                    <a:pt x="82" y="204"/>
                  </a:lnTo>
                  <a:lnTo>
                    <a:pt x="71" y="201"/>
                  </a:lnTo>
                  <a:lnTo>
                    <a:pt x="63" y="198"/>
                  </a:lnTo>
                  <a:lnTo>
                    <a:pt x="54" y="193"/>
                  </a:lnTo>
                  <a:lnTo>
                    <a:pt x="45" y="188"/>
                  </a:lnTo>
                  <a:lnTo>
                    <a:pt x="37" y="182"/>
                  </a:lnTo>
                  <a:lnTo>
                    <a:pt x="30" y="176"/>
                  </a:lnTo>
                  <a:lnTo>
                    <a:pt x="23" y="168"/>
                  </a:lnTo>
                  <a:lnTo>
                    <a:pt x="18" y="160"/>
                  </a:lnTo>
                  <a:lnTo>
                    <a:pt x="13" y="152"/>
                  </a:lnTo>
                  <a:lnTo>
                    <a:pt x="8" y="143"/>
                  </a:lnTo>
                  <a:lnTo>
                    <a:pt x="5" y="133"/>
                  </a:lnTo>
                  <a:lnTo>
                    <a:pt x="3"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24" name="Rectangle 27"/>
            <p:cNvSpPr>
              <a:spLocks noChangeArrowheads="1"/>
            </p:cNvSpPr>
            <p:nvPr/>
          </p:nvSpPr>
          <p:spPr bwMode="auto">
            <a:xfrm>
              <a:off x="2301" y="202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7</a:t>
              </a:r>
            </a:p>
          </p:txBody>
        </p:sp>
        <p:sp>
          <p:nvSpPr>
            <p:cNvPr id="25" name="Freeform 28"/>
            <p:cNvSpPr>
              <a:spLocks/>
            </p:cNvSpPr>
            <p:nvPr/>
          </p:nvSpPr>
          <p:spPr bwMode="auto">
            <a:xfrm>
              <a:off x="2330"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49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49"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49"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26" name="Freeform 29"/>
            <p:cNvSpPr>
              <a:spLocks/>
            </p:cNvSpPr>
            <p:nvPr/>
          </p:nvSpPr>
          <p:spPr bwMode="auto">
            <a:xfrm>
              <a:off x="2330"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49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49"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49"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27" name="Rectangle 30"/>
            <p:cNvSpPr>
              <a:spLocks noChangeArrowheads="1"/>
            </p:cNvSpPr>
            <p:nvPr/>
          </p:nvSpPr>
          <p:spPr bwMode="auto">
            <a:xfrm>
              <a:off x="2402" y="1440"/>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8</a:t>
              </a:r>
            </a:p>
          </p:txBody>
        </p:sp>
        <p:sp>
          <p:nvSpPr>
            <p:cNvPr id="28" name="Line 31"/>
            <p:cNvSpPr>
              <a:spLocks noChangeShapeType="1"/>
            </p:cNvSpPr>
            <p:nvPr/>
          </p:nvSpPr>
          <p:spPr bwMode="auto">
            <a:xfrm flipV="1">
              <a:off x="781" y="1157"/>
              <a:ext cx="187" cy="182"/>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9" name="Freeform 32"/>
            <p:cNvSpPr>
              <a:spLocks/>
            </p:cNvSpPr>
            <p:nvPr/>
          </p:nvSpPr>
          <p:spPr bwMode="auto">
            <a:xfrm>
              <a:off x="932" y="1082"/>
              <a:ext cx="112" cy="109"/>
            </a:xfrm>
            <a:custGeom>
              <a:avLst/>
              <a:gdLst>
                <a:gd name="T0" fmla="*/ 0 w 112"/>
                <a:gd name="T1" fmla="*/ 55 h 109"/>
                <a:gd name="T2" fmla="*/ 112 w 112"/>
                <a:gd name="T3" fmla="*/ 0 h 109"/>
                <a:gd name="T4" fmla="*/ 56 w 112"/>
                <a:gd name="T5" fmla="*/ 109 h 109"/>
                <a:gd name="T6" fmla="*/ 0 w 112"/>
                <a:gd name="T7" fmla="*/ 55 h 109"/>
              </a:gdLst>
              <a:ahLst/>
              <a:cxnLst>
                <a:cxn ang="0">
                  <a:pos x="T0" y="T1"/>
                </a:cxn>
                <a:cxn ang="0">
                  <a:pos x="T2" y="T3"/>
                </a:cxn>
                <a:cxn ang="0">
                  <a:pos x="T4" y="T5"/>
                </a:cxn>
                <a:cxn ang="0">
                  <a:pos x="T6" y="T7"/>
                </a:cxn>
              </a:cxnLst>
              <a:rect l="0" t="0" r="r" b="b"/>
              <a:pathLst>
                <a:path w="112" h="109">
                  <a:moveTo>
                    <a:pt x="0" y="55"/>
                  </a:moveTo>
                  <a:lnTo>
                    <a:pt x="112" y="0"/>
                  </a:lnTo>
                  <a:lnTo>
                    <a:pt x="56" y="109"/>
                  </a:lnTo>
                  <a:lnTo>
                    <a:pt x="0"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0" name="Line 33"/>
            <p:cNvSpPr>
              <a:spLocks noChangeShapeType="1"/>
            </p:cNvSpPr>
            <p:nvPr/>
          </p:nvSpPr>
          <p:spPr bwMode="auto">
            <a:xfrm>
              <a:off x="1214" y="1007"/>
              <a:ext cx="398"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1" name="Freeform 34"/>
            <p:cNvSpPr>
              <a:spLocks/>
            </p:cNvSpPr>
            <p:nvPr/>
          </p:nvSpPr>
          <p:spPr bwMode="auto">
            <a:xfrm>
              <a:off x="1603" y="969"/>
              <a:ext cx="118" cy="77"/>
            </a:xfrm>
            <a:custGeom>
              <a:avLst/>
              <a:gdLst>
                <a:gd name="T0" fmla="*/ 0 w 118"/>
                <a:gd name="T1" fmla="*/ 0 h 77"/>
                <a:gd name="T2" fmla="*/ 118 w 118"/>
                <a:gd name="T3" fmla="*/ 38 h 77"/>
                <a:gd name="T4" fmla="*/ 0 w 118"/>
                <a:gd name="T5" fmla="*/ 77 h 77"/>
                <a:gd name="T6" fmla="*/ 0 w 118"/>
                <a:gd name="T7" fmla="*/ 0 h 77"/>
              </a:gdLst>
              <a:ahLst/>
              <a:cxnLst>
                <a:cxn ang="0">
                  <a:pos x="T0" y="T1"/>
                </a:cxn>
                <a:cxn ang="0">
                  <a:pos x="T2" y="T3"/>
                </a:cxn>
                <a:cxn ang="0">
                  <a:pos x="T4" y="T5"/>
                </a:cxn>
                <a:cxn ang="0">
                  <a:pos x="T6" y="T7"/>
                </a:cxn>
              </a:cxnLst>
              <a:rect l="0" t="0" r="r" b="b"/>
              <a:pathLst>
                <a:path w="118" h="77">
                  <a:moveTo>
                    <a:pt x="0" y="0"/>
                  </a:moveTo>
                  <a:lnTo>
                    <a:pt x="118" y="38"/>
                  </a:lnTo>
                  <a:lnTo>
                    <a:pt x="0" y="7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2" name="Line 35"/>
            <p:cNvSpPr>
              <a:spLocks noChangeShapeType="1"/>
            </p:cNvSpPr>
            <p:nvPr/>
          </p:nvSpPr>
          <p:spPr bwMode="auto">
            <a:xfrm>
              <a:off x="1904" y="1069"/>
              <a:ext cx="367" cy="29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3" name="Freeform 36"/>
            <p:cNvSpPr>
              <a:spLocks/>
            </p:cNvSpPr>
            <p:nvPr/>
          </p:nvSpPr>
          <p:spPr bwMode="auto">
            <a:xfrm>
              <a:off x="2239" y="1331"/>
              <a:ext cx="115" cy="103"/>
            </a:xfrm>
            <a:custGeom>
              <a:avLst/>
              <a:gdLst>
                <a:gd name="T0" fmla="*/ 50 w 115"/>
                <a:gd name="T1" fmla="*/ 0 h 103"/>
                <a:gd name="T2" fmla="*/ 115 w 115"/>
                <a:gd name="T3" fmla="*/ 103 h 103"/>
                <a:gd name="T4" fmla="*/ 0 w 115"/>
                <a:gd name="T5" fmla="*/ 59 h 103"/>
                <a:gd name="T6" fmla="*/ 50 w 115"/>
                <a:gd name="T7" fmla="*/ 0 h 103"/>
              </a:gdLst>
              <a:ahLst/>
              <a:cxnLst>
                <a:cxn ang="0">
                  <a:pos x="T0" y="T1"/>
                </a:cxn>
                <a:cxn ang="0">
                  <a:pos x="T2" y="T3"/>
                </a:cxn>
                <a:cxn ang="0">
                  <a:pos x="T4" y="T5"/>
                </a:cxn>
                <a:cxn ang="0">
                  <a:pos x="T6" y="T7"/>
                </a:cxn>
              </a:cxnLst>
              <a:rect l="0" t="0" r="r" b="b"/>
              <a:pathLst>
                <a:path w="115" h="103">
                  <a:moveTo>
                    <a:pt x="50" y="0"/>
                  </a:moveTo>
                  <a:lnTo>
                    <a:pt x="115" y="103"/>
                  </a:lnTo>
                  <a:lnTo>
                    <a:pt x="0" y="59"/>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4" name="Line 37"/>
            <p:cNvSpPr>
              <a:spLocks noChangeShapeType="1"/>
            </p:cNvSpPr>
            <p:nvPr/>
          </p:nvSpPr>
          <p:spPr bwMode="auto">
            <a:xfrm flipV="1">
              <a:off x="2374" y="1706"/>
              <a:ext cx="42" cy="289"/>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5" name="Freeform 38"/>
            <p:cNvSpPr>
              <a:spLocks/>
            </p:cNvSpPr>
            <p:nvPr/>
          </p:nvSpPr>
          <p:spPr bwMode="auto">
            <a:xfrm>
              <a:off x="2375" y="1603"/>
              <a:ext cx="79" cy="118"/>
            </a:xfrm>
            <a:custGeom>
              <a:avLst/>
              <a:gdLst>
                <a:gd name="T0" fmla="*/ 0 w 79"/>
                <a:gd name="T1" fmla="*/ 108 h 118"/>
                <a:gd name="T2" fmla="*/ 56 w 79"/>
                <a:gd name="T3" fmla="*/ 0 h 118"/>
                <a:gd name="T4" fmla="*/ 79 w 79"/>
                <a:gd name="T5" fmla="*/ 118 h 118"/>
                <a:gd name="T6" fmla="*/ 0 w 79"/>
                <a:gd name="T7" fmla="*/ 108 h 118"/>
              </a:gdLst>
              <a:ahLst/>
              <a:cxnLst>
                <a:cxn ang="0">
                  <a:pos x="T0" y="T1"/>
                </a:cxn>
                <a:cxn ang="0">
                  <a:pos x="T2" y="T3"/>
                </a:cxn>
                <a:cxn ang="0">
                  <a:pos x="T4" y="T5"/>
                </a:cxn>
                <a:cxn ang="0">
                  <a:pos x="T6" y="T7"/>
                </a:cxn>
              </a:cxnLst>
              <a:rect l="0" t="0" r="r" b="b"/>
              <a:pathLst>
                <a:path w="79" h="118">
                  <a:moveTo>
                    <a:pt x="0" y="108"/>
                  </a:moveTo>
                  <a:lnTo>
                    <a:pt x="56" y="0"/>
                  </a:lnTo>
                  <a:lnTo>
                    <a:pt x="79" y="118"/>
                  </a:lnTo>
                  <a:lnTo>
                    <a:pt x="0"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6" name="Line 39"/>
            <p:cNvSpPr>
              <a:spLocks noChangeShapeType="1"/>
            </p:cNvSpPr>
            <p:nvPr/>
          </p:nvSpPr>
          <p:spPr bwMode="auto">
            <a:xfrm>
              <a:off x="1214" y="2086"/>
              <a:ext cx="905"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7" name="Freeform 40"/>
            <p:cNvSpPr>
              <a:spLocks/>
            </p:cNvSpPr>
            <p:nvPr/>
          </p:nvSpPr>
          <p:spPr bwMode="auto">
            <a:xfrm>
              <a:off x="2110" y="2048"/>
              <a:ext cx="118" cy="77"/>
            </a:xfrm>
            <a:custGeom>
              <a:avLst/>
              <a:gdLst>
                <a:gd name="T0" fmla="*/ 0 w 118"/>
                <a:gd name="T1" fmla="*/ 0 h 77"/>
                <a:gd name="T2" fmla="*/ 118 w 118"/>
                <a:gd name="T3" fmla="*/ 38 h 77"/>
                <a:gd name="T4" fmla="*/ 0 w 118"/>
                <a:gd name="T5" fmla="*/ 77 h 77"/>
                <a:gd name="T6" fmla="*/ 0 w 118"/>
                <a:gd name="T7" fmla="*/ 0 h 77"/>
              </a:gdLst>
              <a:ahLst/>
              <a:cxnLst>
                <a:cxn ang="0">
                  <a:pos x="T0" y="T1"/>
                </a:cxn>
                <a:cxn ang="0">
                  <a:pos x="T2" y="T3"/>
                </a:cxn>
                <a:cxn ang="0">
                  <a:pos x="T4" y="T5"/>
                </a:cxn>
                <a:cxn ang="0">
                  <a:pos x="T6" y="T7"/>
                </a:cxn>
              </a:cxnLst>
              <a:rect l="0" t="0" r="r" b="b"/>
              <a:pathLst>
                <a:path w="118" h="77">
                  <a:moveTo>
                    <a:pt x="0" y="0"/>
                  </a:moveTo>
                  <a:lnTo>
                    <a:pt x="118" y="38"/>
                  </a:lnTo>
                  <a:lnTo>
                    <a:pt x="0" y="7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8" name="Line 41"/>
            <p:cNvSpPr>
              <a:spLocks noChangeShapeType="1"/>
            </p:cNvSpPr>
            <p:nvPr/>
          </p:nvSpPr>
          <p:spPr bwMode="auto">
            <a:xfrm>
              <a:off x="2004" y="1760"/>
              <a:ext cx="181" cy="17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9" name="Freeform 42"/>
            <p:cNvSpPr>
              <a:spLocks/>
            </p:cNvSpPr>
            <p:nvPr/>
          </p:nvSpPr>
          <p:spPr bwMode="auto">
            <a:xfrm>
              <a:off x="2151" y="1902"/>
              <a:ext cx="112" cy="109"/>
            </a:xfrm>
            <a:custGeom>
              <a:avLst/>
              <a:gdLst>
                <a:gd name="T0" fmla="*/ 56 w 112"/>
                <a:gd name="T1" fmla="*/ 0 h 109"/>
                <a:gd name="T2" fmla="*/ 112 w 112"/>
                <a:gd name="T3" fmla="*/ 109 h 109"/>
                <a:gd name="T4" fmla="*/ 0 w 112"/>
                <a:gd name="T5" fmla="*/ 54 h 109"/>
                <a:gd name="T6" fmla="*/ 56 w 112"/>
                <a:gd name="T7" fmla="*/ 0 h 109"/>
              </a:gdLst>
              <a:ahLst/>
              <a:cxnLst>
                <a:cxn ang="0">
                  <a:pos x="T0" y="T1"/>
                </a:cxn>
                <a:cxn ang="0">
                  <a:pos x="T2" y="T3"/>
                </a:cxn>
                <a:cxn ang="0">
                  <a:pos x="T4" y="T5"/>
                </a:cxn>
                <a:cxn ang="0">
                  <a:pos x="T6" y="T7"/>
                </a:cxn>
              </a:cxnLst>
              <a:rect l="0" t="0" r="r" b="b"/>
              <a:pathLst>
                <a:path w="112" h="109">
                  <a:moveTo>
                    <a:pt x="56" y="0"/>
                  </a:moveTo>
                  <a:lnTo>
                    <a:pt x="112" y="109"/>
                  </a:lnTo>
                  <a:lnTo>
                    <a:pt x="0" y="54"/>
                  </a:lnTo>
                  <a:lnTo>
                    <a:pt x="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0" name="Line 43"/>
            <p:cNvSpPr>
              <a:spLocks noChangeShapeType="1"/>
            </p:cNvSpPr>
            <p:nvPr/>
          </p:nvSpPr>
          <p:spPr bwMode="auto">
            <a:xfrm>
              <a:off x="1410" y="1535"/>
              <a:ext cx="314" cy="9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1" name="Freeform 44"/>
            <p:cNvSpPr>
              <a:spLocks/>
            </p:cNvSpPr>
            <p:nvPr/>
          </p:nvSpPr>
          <p:spPr bwMode="auto">
            <a:xfrm>
              <a:off x="1702" y="1594"/>
              <a:ext cx="126" cy="72"/>
            </a:xfrm>
            <a:custGeom>
              <a:avLst/>
              <a:gdLst>
                <a:gd name="T0" fmla="*/ 24 w 126"/>
                <a:gd name="T1" fmla="*/ 0 h 72"/>
                <a:gd name="T2" fmla="*/ 126 w 126"/>
                <a:gd name="T3" fmla="*/ 71 h 72"/>
                <a:gd name="T4" fmla="*/ 0 w 126"/>
                <a:gd name="T5" fmla="*/ 72 h 72"/>
                <a:gd name="T6" fmla="*/ 24 w 126"/>
                <a:gd name="T7" fmla="*/ 0 h 72"/>
              </a:gdLst>
              <a:ahLst/>
              <a:cxnLst>
                <a:cxn ang="0">
                  <a:pos x="T0" y="T1"/>
                </a:cxn>
                <a:cxn ang="0">
                  <a:pos x="T2" y="T3"/>
                </a:cxn>
                <a:cxn ang="0">
                  <a:pos x="T4" y="T5"/>
                </a:cxn>
                <a:cxn ang="0">
                  <a:pos x="T6" y="T7"/>
                </a:cxn>
              </a:cxnLst>
              <a:rect l="0" t="0" r="r" b="b"/>
              <a:pathLst>
                <a:path w="126" h="72">
                  <a:moveTo>
                    <a:pt x="24" y="0"/>
                  </a:moveTo>
                  <a:lnTo>
                    <a:pt x="126" y="71"/>
                  </a:lnTo>
                  <a:lnTo>
                    <a:pt x="0" y="72"/>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2" name="Line 45"/>
            <p:cNvSpPr>
              <a:spLocks noChangeShapeType="1"/>
            </p:cNvSpPr>
            <p:nvPr/>
          </p:nvSpPr>
          <p:spPr bwMode="auto">
            <a:xfrm>
              <a:off x="803" y="1439"/>
              <a:ext cx="303" cy="4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3" name="Freeform 46"/>
            <p:cNvSpPr>
              <a:spLocks/>
            </p:cNvSpPr>
            <p:nvPr/>
          </p:nvSpPr>
          <p:spPr bwMode="auto">
            <a:xfrm>
              <a:off x="1091" y="1445"/>
              <a:ext cx="123" cy="76"/>
            </a:xfrm>
            <a:custGeom>
              <a:avLst/>
              <a:gdLst>
                <a:gd name="T0" fmla="*/ 11 w 123"/>
                <a:gd name="T1" fmla="*/ 0 h 76"/>
                <a:gd name="T2" fmla="*/ 123 w 123"/>
                <a:gd name="T3" fmla="*/ 55 h 76"/>
                <a:gd name="T4" fmla="*/ 0 w 123"/>
                <a:gd name="T5" fmla="*/ 76 h 76"/>
                <a:gd name="T6" fmla="*/ 11 w 123"/>
                <a:gd name="T7" fmla="*/ 0 h 76"/>
              </a:gdLst>
              <a:ahLst/>
              <a:cxnLst>
                <a:cxn ang="0">
                  <a:pos x="T0" y="T1"/>
                </a:cxn>
                <a:cxn ang="0">
                  <a:pos x="T2" y="T3"/>
                </a:cxn>
                <a:cxn ang="0">
                  <a:pos x="T4" y="T5"/>
                </a:cxn>
                <a:cxn ang="0">
                  <a:pos x="T6" y="T7"/>
                </a:cxn>
              </a:cxnLst>
              <a:rect l="0" t="0" r="r" b="b"/>
              <a:pathLst>
                <a:path w="123" h="76">
                  <a:moveTo>
                    <a:pt x="11" y="0"/>
                  </a:moveTo>
                  <a:lnTo>
                    <a:pt x="123" y="55"/>
                  </a:lnTo>
                  <a:lnTo>
                    <a:pt x="0" y="76"/>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4" name="Line 47"/>
            <p:cNvSpPr>
              <a:spLocks noChangeShapeType="1"/>
            </p:cNvSpPr>
            <p:nvPr/>
          </p:nvSpPr>
          <p:spPr bwMode="auto">
            <a:xfrm>
              <a:off x="746" y="1502"/>
              <a:ext cx="262" cy="40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5" name="Freeform 48"/>
            <p:cNvSpPr>
              <a:spLocks/>
            </p:cNvSpPr>
            <p:nvPr/>
          </p:nvSpPr>
          <p:spPr bwMode="auto">
            <a:xfrm>
              <a:off x="969" y="1879"/>
              <a:ext cx="96" cy="117"/>
            </a:xfrm>
            <a:custGeom>
              <a:avLst/>
              <a:gdLst>
                <a:gd name="T0" fmla="*/ 67 w 96"/>
                <a:gd name="T1" fmla="*/ 0 h 117"/>
                <a:gd name="T2" fmla="*/ 96 w 96"/>
                <a:gd name="T3" fmla="*/ 117 h 117"/>
                <a:gd name="T4" fmla="*/ 0 w 96"/>
                <a:gd name="T5" fmla="*/ 40 h 117"/>
                <a:gd name="T6" fmla="*/ 67 w 96"/>
                <a:gd name="T7" fmla="*/ 0 h 117"/>
              </a:gdLst>
              <a:ahLst/>
              <a:cxnLst>
                <a:cxn ang="0">
                  <a:pos x="T0" y="T1"/>
                </a:cxn>
                <a:cxn ang="0">
                  <a:pos x="T2" y="T3"/>
                </a:cxn>
                <a:cxn ang="0">
                  <a:pos x="T4" y="T5"/>
                </a:cxn>
                <a:cxn ang="0">
                  <a:pos x="T6" y="T7"/>
                </a:cxn>
              </a:cxnLst>
              <a:rect l="0" t="0" r="r" b="b"/>
              <a:pathLst>
                <a:path w="96" h="117">
                  <a:moveTo>
                    <a:pt x="67" y="0"/>
                  </a:moveTo>
                  <a:lnTo>
                    <a:pt x="96" y="117"/>
                  </a:lnTo>
                  <a:lnTo>
                    <a:pt x="0" y="40"/>
                  </a:lnTo>
                  <a:lnTo>
                    <a:pt x="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6" name="Rectangle 49"/>
            <p:cNvSpPr>
              <a:spLocks noChangeArrowheads="1"/>
            </p:cNvSpPr>
            <p:nvPr/>
          </p:nvSpPr>
          <p:spPr bwMode="auto">
            <a:xfrm>
              <a:off x="1351" y="845"/>
              <a:ext cx="13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47" name="Rectangle 50"/>
            <p:cNvSpPr>
              <a:spLocks noChangeArrowheads="1"/>
            </p:cNvSpPr>
            <p:nvPr/>
          </p:nvSpPr>
          <p:spPr bwMode="auto">
            <a:xfrm>
              <a:off x="1408" y="854"/>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rPr>
                <a:t>7</a:t>
              </a:r>
            </a:p>
          </p:txBody>
        </p:sp>
        <p:sp>
          <p:nvSpPr>
            <p:cNvPr id="48" name="Rectangle 51"/>
            <p:cNvSpPr>
              <a:spLocks noChangeArrowheads="1"/>
            </p:cNvSpPr>
            <p:nvPr/>
          </p:nvSpPr>
          <p:spPr bwMode="auto">
            <a:xfrm>
              <a:off x="2086" y="1068"/>
              <a:ext cx="109" cy="1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49" name="Rectangle 52"/>
            <p:cNvSpPr>
              <a:spLocks noChangeArrowheads="1"/>
            </p:cNvSpPr>
            <p:nvPr/>
          </p:nvSpPr>
          <p:spPr bwMode="auto">
            <a:xfrm>
              <a:off x="2143" y="107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9</a:t>
              </a:r>
            </a:p>
          </p:txBody>
        </p:sp>
        <p:sp>
          <p:nvSpPr>
            <p:cNvPr id="50" name="Rectangle 53"/>
            <p:cNvSpPr>
              <a:spLocks noChangeArrowheads="1"/>
            </p:cNvSpPr>
            <p:nvPr/>
          </p:nvSpPr>
          <p:spPr bwMode="auto">
            <a:xfrm>
              <a:off x="2431" y="1793"/>
              <a:ext cx="13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1" name="Rectangle 54"/>
            <p:cNvSpPr>
              <a:spLocks noChangeArrowheads="1"/>
            </p:cNvSpPr>
            <p:nvPr/>
          </p:nvSpPr>
          <p:spPr bwMode="auto">
            <a:xfrm>
              <a:off x="2488" y="1802"/>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a:t>
              </a:r>
            </a:p>
          </p:txBody>
        </p:sp>
        <p:sp>
          <p:nvSpPr>
            <p:cNvPr id="52" name="Rectangle 55"/>
            <p:cNvSpPr>
              <a:spLocks noChangeArrowheads="1"/>
            </p:cNvSpPr>
            <p:nvPr/>
          </p:nvSpPr>
          <p:spPr bwMode="auto">
            <a:xfrm>
              <a:off x="625" y="1109"/>
              <a:ext cx="235"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3" name="Rectangle 56"/>
            <p:cNvSpPr>
              <a:spLocks noChangeArrowheads="1"/>
            </p:cNvSpPr>
            <p:nvPr/>
          </p:nvSpPr>
          <p:spPr bwMode="auto">
            <a:xfrm>
              <a:off x="688" y="1118"/>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10</a:t>
              </a:r>
            </a:p>
          </p:txBody>
        </p:sp>
        <p:sp>
          <p:nvSpPr>
            <p:cNvPr id="54" name="Rectangle 57"/>
            <p:cNvSpPr>
              <a:spLocks noChangeArrowheads="1"/>
            </p:cNvSpPr>
            <p:nvPr/>
          </p:nvSpPr>
          <p:spPr bwMode="auto">
            <a:xfrm>
              <a:off x="889" y="1305"/>
              <a:ext cx="133"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5" name="Rectangle 58"/>
            <p:cNvSpPr>
              <a:spLocks noChangeArrowheads="1"/>
            </p:cNvSpPr>
            <p:nvPr/>
          </p:nvSpPr>
          <p:spPr bwMode="auto">
            <a:xfrm>
              <a:off x="946" y="1313"/>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a:t>
              </a:r>
            </a:p>
          </p:txBody>
        </p:sp>
        <p:sp>
          <p:nvSpPr>
            <p:cNvPr id="56" name="Rectangle 59"/>
            <p:cNvSpPr>
              <a:spLocks noChangeArrowheads="1"/>
            </p:cNvSpPr>
            <p:nvPr/>
          </p:nvSpPr>
          <p:spPr bwMode="auto">
            <a:xfrm>
              <a:off x="1539" y="1246"/>
              <a:ext cx="24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7" name="Rectangle 60"/>
            <p:cNvSpPr>
              <a:spLocks noChangeArrowheads="1"/>
            </p:cNvSpPr>
            <p:nvPr/>
          </p:nvSpPr>
          <p:spPr bwMode="auto">
            <a:xfrm>
              <a:off x="1596" y="1255"/>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12</a:t>
              </a:r>
            </a:p>
          </p:txBody>
        </p:sp>
        <p:sp>
          <p:nvSpPr>
            <p:cNvPr id="58" name="Line 61"/>
            <p:cNvSpPr>
              <a:spLocks noChangeShapeType="1"/>
            </p:cNvSpPr>
            <p:nvPr/>
          </p:nvSpPr>
          <p:spPr bwMode="auto">
            <a:xfrm flipV="1">
              <a:off x="1388" y="1163"/>
              <a:ext cx="296" cy="26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59" name="Freeform 62"/>
            <p:cNvSpPr>
              <a:spLocks/>
            </p:cNvSpPr>
            <p:nvPr/>
          </p:nvSpPr>
          <p:spPr bwMode="auto">
            <a:xfrm>
              <a:off x="1650" y="1092"/>
              <a:ext cx="114" cy="105"/>
            </a:xfrm>
            <a:custGeom>
              <a:avLst/>
              <a:gdLst>
                <a:gd name="T0" fmla="*/ 0 w 114"/>
                <a:gd name="T1" fmla="*/ 49 h 105"/>
                <a:gd name="T2" fmla="*/ 114 w 114"/>
                <a:gd name="T3" fmla="*/ 0 h 105"/>
                <a:gd name="T4" fmla="*/ 55 w 114"/>
                <a:gd name="T5" fmla="*/ 105 h 105"/>
                <a:gd name="T6" fmla="*/ 0 w 114"/>
                <a:gd name="T7" fmla="*/ 49 h 105"/>
              </a:gdLst>
              <a:ahLst/>
              <a:cxnLst>
                <a:cxn ang="0">
                  <a:pos x="T0" y="T1"/>
                </a:cxn>
                <a:cxn ang="0">
                  <a:pos x="T2" y="T3"/>
                </a:cxn>
                <a:cxn ang="0">
                  <a:pos x="T4" y="T5"/>
                </a:cxn>
                <a:cxn ang="0">
                  <a:pos x="T6" y="T7"/>
                </a:cxn>
              </a:cxnLst>
              <a:rect l="0" t="0" r="r" b="b"/>
              <a:pathLst>
                <a:path w="114" h="105">
                  <a:moveTo>
                    <a:pt x="0" y="49"/>
                  </a:moveTo>
                  <a:lnTo>
                    <a:pt x="114" y="0"/>
                  </a:lnTo>
                  <a:lnTo>
                    <a:pt x="55" y="105"/>
                  </a:lnTo>
                  <a:lnTo>
                    <a:pt x="0"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60" name="Rectangle 63"/>
            <p:cNvSpPr>
              <a:spLocks noChangeArrowheads="1"/>
            </p:cNvSpPr>
            <p:nvPr/>
          </p:nvSpPr>
          <p:spPr bwMode="auto">
            <a:xfrm>
              <a:off x="1539" y="1432"/>
              <a:ext cx="133"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1" name="Rectangle 64"/>
            <p:cNvSpPr>
              <a:spLocks noChangeArrowheads="1"/>
            </p:cNvSpPr>
            <p:nvPr/>
          </p:nvSpPr>
          <p:spPr bwMode="auto">
            <a:xfrm>
              <a:off x="1596" y="1440"/>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7</a:t>
              </a:r>
            </a:p>
          </p:txBody>
        </p:sp>
        <p:sp>
          <p:nvSpPr>
            <p:cNvPr id="62" name="Rectangle 65"/>
            <p:cNvSpPr>
              <a:spLocks noChangeArrowheads="1"/>
            </p:cNvSpPr>
            <p:nvPr/>
          </p:nvSpPr>
          <p:spPr bwMode="auto">
            <a:xfrm>
              <a:off x="592" y="1695"/>
              <a:ext cx="269"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3" name="Rectangle 66"/>
            <p:cNvSpPr>
              <a:spLocks noChangeArrowheads="1"/>
            </p:cNvSpPr>
            <p:nvPr/>
          </p:nvSpPr>
          <p:spPr bwMode="auto">
            <a:xfrm>
              <a:off x="690" y="1704"/>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15</a:t>
              </a:r>
            </a:p>
          </p:txBody>
        </p:sp>
        <p:sp>
          <p:nvSpPr>
            <p:cNvPr id="64" name="Rectangle 67"/>
            <p:cNvSpPr>
              <a:spLocks noChangeArrowheads="1"/>
            </p:cNvSpPr>
            <p:nvPr/>
          </p:nvSpPr>
          <p:spPr bwMode="auto">
            <a:xfrm>
              <a:off x="1568" y="2096"/>
              <a:ext cx="234"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5" name="Rectangle 68"/>
            <p:cNvSpPr>
              <a:spLocks noChangeArrowheads="1"/>
            </p:cNvSpPr>
            <p:nvPr/>
          </p:nvSpPr>
          <p:spPr bwMode="auto">
            <a:xfrm>
              <a:off x="1627" y="2105"/>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16</a:t>
              </a:r>
            </a:p>
          </p:txBody>
        </p:sp>
        <p:sp>
          <p:nvSpPr>
            <p:cNvPr id="66" name="Rectangle 69"/>
            <p:cNvSpPr>
              <a:spLocks noChangeArrowheads="1"/>
            </p:cNvSpPr>
            <p:nvPr/>
          </p:nvSpPr>
          <p:spPr bwMode="auto">
            <a:xfrm>
              <a:off x="2095" y="1705"/>
              <a:ext cx="13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7" name="Rectangle 70"/>
            <p:cNvSpPr>
              <a:spLocks noChangeArrowheads="1"/>
            </p:cNvSpPr>
            <p:nvPr/>
          </p:nvSpPr>
          <p:spPr bwMode="auto">
            <a:xfrm>
              <a:off x="2152" y="1714"/>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a:t>
              </a:r>
            </a:p>
          </p:txBody>
        </p:sp>
        <p:sp>
          <p:nvSpPr>
            <p:cNvPr id="68" name="Freeform 71"/>
            <p:cNvSpPr>
              <a:spLocks/>
            </p:cNvSpPr>
            <p:nvPr/>
          </p:nvSpPr>
          <p:spPr bwMode="auto">
            <a:xfrm>
              <a:off x="4257" y="915"/>
              <a:ext cx="203" cy="205"/>
            </a:xfrm>
            <a:custGeom>
              <a:avLst/>
              <a:gdLst>
                <a:gd name="T0" fmla="*/ 0 w 203"/>
                <a:gd name="T1" fmla="*/ 92 h 205"/>
                <a:gd name="T2" fmla="*/ 5 w 203"/>
                <a:gd name="T3" fmla="*/ 72 h 205"/>
                <a:gd name="T4" fmla="*/ 13 w 203"/>
                <a:gd name="T5" fmla="*/ 52 h 205"/>
                <a:gd name="T6" fmla="*/ 23 w 203"/>
                <a:gd name="T7" fmla="*/ 37 h 205"/>
                <a:gd name="T8" fmla="*/ 37 w 203"/>
                <a:gd name="T9" fmla="*/ 23 h 205"/>
                <a:gd name="T10" fmla="*/ 54 w 203"/>
                <a:gd name="T11" fmla="*/ 12 h 205"/>
                <a:gd name="T12" fmla="*/ 71 w 203"/>
                <a:gd name="T13" fmla="*/ 4 h 205"/>
                <a:gd name="T14" fmla="*/ 92 w 203"/>
                <a:gd name="T15" fmla="*/ 0 h 205"/>
                <a:gd name="T16" fmla="*/ 112 w 203"/>
                <a:gd name="T17" fmla="*/ 0 h 205"/>
                <a:gd name="T18" fmla="*/ 132 w 203"/>
                <a:gd name="T19" fmla="*/ 4 h 205"/>
                <a:gd name="T20" fmla="*/ 150 w 203"/>
                <a:gd name="T21" fmla="*/ 12 h 205"/>
                <a:gd name="T22" fmla="*/ 167 w 203"/>
                <a:gd name="T23" fmla="*/ 23 h 205"/>
                <a:gd name="T24" fmla="*/ 180 w 203"/>
                <a:gd name="T25" fmla="*/ 37 h 205"/>
                <a:gd name="T26" fmla="*/ 191 w 203"/>
                <a:gd name="T27" fmla="*/ 52 h 205"/>
                <a:gd name="T28" fmla="*/ 198 w 203"/>
                <a:gd name="T29" fmla="*/ 72 h 205"/>
                <a:gd name="T30" fmla="*/ 203 w 203"/>
                <a:gd name="T31" fmla="*/ 92 h 205"/>
                <a:gd name="T32" fmla="*/ 203 w 203"/>
                <a:gd name="T33" fmla="*/ 103 h 205"/>
                <a:gd name="T34" fmla="*/ 201 w 203"/>
                <a:gd name="T35" fmla="*/ 122 h 205"/>
                <a:gd name="T36" fmla="*/ 196 w 203"/>
                <a:gd name="T37" fmla="*/ 142 h 205"/>
                <a:gd name="T38" fmla="*/ 186 w 203"/>
                <a:gd name="T39" fmla="*/ 159 h 205"/>
                <a:gd name="T40" fmla="*/ 174 w 203"/>
                <a:gd name="T41" fmla="*/ 175 h 205"/>
                <a:gd name="T42" fmla="*/ 159 w 203"/>
                <a:gd name="T43" fmla="*/ 187 h 205"/>
                <a:gd name="T44" fmla="*/ 141 w 203"/>
                <a:gd name="T45" fmla="*/ 197 h 205"/>
                <a:gd name="T46" fmla="*/ 122 w 203"/>
                <a:gd name="T47" fmla="*/ 203 h 205"/>
                <a:gd name="T48" fmla="*/ 102 w 203"/>
                <a:gd name="T49" fmla="*/ 205 h 205"/>
                <a:gd name="T50" fmla="*/ 82 w 203"/>
                <a:gd name="T51" fmla="*/ 203 h 205"/>
                <a:gd name="T52" fmla="*/ 63 w 203"/>
                <a:gd name="T53" fmla="*/ 197 h 205"/>
                <a:gd name="T54" fmla="*/ 45 w 203"/>
                <a:gd name="T55" fmla="*/ 187 h 205"/>
                <a:gd name="T56" fmla="*/ 30 w 203"/>
                <a:gd name="T57" fmla="*/ 175 h 205"/>
                <a:gd name="T58" fmla="*/ 18 w 203"/>
                <a:gd name="T59" fmla="*/ 159 h 205"/>
                <a:gd name="T60" fmla="*/ 8 w 203"/>
                <a:gd name="T61" fmla="*/ 142 h 205"/>
                <a:gd name="T62" fmla="*/ 3 w 203"/>
                <a:gd name="T63" fmla="*/ 122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2"/>
                  </a:lnTo>
                  <a:lnTo>
                    <a:pt x="3" y="82"/>
                  </a:lnTo>
                  <a:lnTo>
                    <a:pt x="5" y="72"/>
                  </a:lnTo>
                  <a:lnTo>
                    <a:pt x="8" y="62"/>
                  </a:lnTo>
                  <a:lnTo>
                    <a:pt x="13" y="52"/>
                  </a:lnTo>
                  <a:lnTo>
                    <a:pt x="18" y="45"/>
                  </a:lnTo>
                  <a:lnTo>
                    <a:pt x="23" y="37"/>
                  </a:lnTo>
                  <a:lnTo>
                    <a:pt x="30" y="29"/>
                  </a:lnTo>
                  <a:lnTo>
                    <a:pt x="37" y="23"/>
                  </a:lnTo>
                  <a:lnTo>
                    <a:pt x="45" y="17"/>
                  </a:lnTo>
                  <a:lnTo>
                    <a:pt x="54" y="12"/>
                  </a:lnTo>
                  <a:lnTo>
                    <a:pt x="63" y="7"/>
                  </a:lnTo>
                  <a:lnTo>
                    <a:pt x="71" y="4"/>
                  </a:lnTo>
                  <a:lnTo>
                    <a:pt x="82" y="1"/>
                  </a:lnTo>
                  <a:lnTo>
                    <a:pt x="92" y="0"/>
                  </a:lnTo>
                  <a:lnTo>
                    <a:pt x="102" y="0"/>
                  </a:lnTo>
                  <a:lnTo>
                    <a:pt x="112" y="0"/>
                  </a:lnTo>
                  <a:lnTo>
                    <a:pt x="122" y="1"/>
                  </a:lnTo>
                  <a:lnTo>
                    <a:pt x="132" y="4"/>
                  </a:lnTo>
                  <a:lnTo>
                    <a:pt x="141" y="7"/>
                  </a:lnTo>
                  <a:lnTo>
                    <a:pt x="150" y="12"/>
                  </a:lnTo>
                  <a:lnTo>
                    <a:pt x="159" y="17"/>
                  </a:lnTo>
                  <a:lnTo>
                    <a:pt x="167" y="23"/>
                  </a:lnTo>
                  <a:lnTo>
                    <a:pt x="174" y="29"/>
                  </a:lnTo>
                  <a:lnTo>
                    <a:pt x="180" y="37"/>
                  </a:lnTo>
                  <a:lnTo>
                    <a:pt x="186" y="45"/>
                  </a:lnTo>
                  <a:lnTo>
                    <a:pt x="191" y="52"/>
                  </a:lnTo>
                  <a:lnTo>
                    <a:pt x="196" y="62"/>
                  </a:lnTo>
                  <a:lnTo>
                    <a:pt x="198" y="72"/>
                  </a:lnTo>
                  <a:lnTo>
                    <a:pt x="201" y="82"/>
                  </a:lnTo>
                  <a:lnTo>
                    <a:pt x="203" y="92"/>
                  </a:lnTo>
                  <a:lnTo>
                    <a:pt x="203" y="103"/>
                  </a:lnTo>
                  <a:lnTo>
                    <a:pt x="203" y="103"/>
                  </a:lnTo>
                  <a:lnTo>
                    <a:pt x="203" y="112"/>
                  </a:lnTo>
                  <a:lnTo>
                    <a:pt x="201" y="122"/>
                  </a:lnTo>
                  <a:lnTo>
                    <a:pt x="198" y="132"/>
                  </a:lnTo>
                  <a:lnTo>
                    <a:pt x="196" y="142"/>
                  </a:lnTo>
                  <a:lnTo>
                    <a:pt x="191" y="151"/>
                  </a:lnTo>
                  <a:lnTo>
                    <a:pt x="186" y="159"/>
                  </a:lnTo>
                  <a:lnTo>
                    <a:pt x="180" y="167"/>
                  </a:lnTo>
                  <a:lnTo>
                    <a:pt x="174" y="175"/>
                  </a:lnTo>
                  <a:lnTo>
                    <a:pt x="167" y="181"/>
                  </a:lnTo>
                  <a:lnTo>
                    <a:pt x="159" y="187"/>
                  </a:lnTo>
                  <a:lnTo>
                    <a:pt x="150" y="192"/>
                  </a:lnTo>
                  <a:lnTo>
                    <a:pt x="141" y="197"/>
                  </a:lnTo>
                  <a:lnTo>
                    <a:pt x="132" y="200"/>
                  </a:lnTo>
                  <a:lnTo>
                    <a:pt x="122" y="203"/>
                  </a:lnTo>
                  <a:lnTo>
                    <a:pt x="112" y="204"/>
                  </a:lnTo>
                  <a:lnTo>
                    <a:pt x="102" y="205"/>
                  </a:lnTo>
                  <a:lnTo>
                    <a:pt x="92" y="204"/>
                  </a:lnTo>
                  <a:lnTo>
                    <a:pt x="82" y="203"/>
                  </a:lnTo>
                  <a:lnTo>
                    <a:pt x="71" y="200"/>
                  </a:lnTo>
                  <a:lnTo>
                    <a:pt x="63" y="197"/>
                  </a:lnTo>
                  <a:lnTo>
                    <a:pt x="54" y="192"/>
                  </a:lnTo>
                  <a:lnTo>
                    <a:pt x="45" y="187"/>
                  </a:lnTo>
                  <a:lnTo>
                    <a:pt x="37" y="181"/>
                  </a:lnTo>
                  <a:lnTo>
                    <a:pt x="30" y="175"/>
                  </a:lnTo>
                  <a:lnTo>
                    <a:pt x="23" y="167"/>
                  </a:lnTo>
                  <a:lnTo>
                    <a:pt x="18" y="159"/>
                  </a:lnTo>
                  <a:lnTo>
                    <a:pt x="13" y="151"/>
                  </a:lnTo>
                  <a:lnTo>
                    <a:pt x="8" y="142"/>
                  </a:lnTo>
                  <a:lnTo>
                    <a:pt x="5" y="132"/>
                  </a:lnTo>
                  <a:lnTo>
                    <a:pt x="3" y="122"/>
                  </a:lnTo>
                  <a:lnTo>
                    <a:pt x="0" y="112"/>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69" name="Freeform 72"/>
            <p:cNvSpPr>
              <a:spLocks/>
            </p:cNvSpPr>
            <p:nvPr/>
          </p:nvSpPr>
          <p:spPr bwMode="auto">
            <a:xfrm>
              <a:off x="4257" y="915"/>
              <a:ext cx="203" cy="205"/>
            </a:xfrm>
            <a:custGeom>
              <a:avLst/>
              <a:gdLst>
                <a:gd name="T0" fmla="*/ 0 w 203"/>
                <a:gd name="T1" fmla="*/ 92 h 205"/>
                <a:gd name="T2" fmla="*/ 5 w 203"/>
                <a:gd name="T3" fmla="*/ 72 h 205"/>
                <a:gd name="T4" fmla="*/ 13 w 203"/>
                <a:gd name="T5" fmla="*/ 52 h 205"/>
                <a:gd name="T6" fmla="*/ 23 w 203"/>
                <a:gd name="T7" fmla="*/ 37 h 205"/>
                <a:gd name="T8" fmla="*/ 37 w 203"/>
                <a:gd name="T9" fmla="*/ 23 h 205"/>
                <a:gd name="T10" fmla="*/ 54 w 203"/>
                <a:gd name="T11" fmla="*/ 12 h 205"/>
                <a:gd name="T12" fmla="*/ 71 w 203"/>
                <a:gd name="T13" fmla="*/ 4 h 205"/>
                <a:gd name="T14" fmla="*/ 92 w 203"/>
                <a:gd name="T15" fmla="*/ 0 h 205"/>
                <a:gd name="T16" fmla="*/ 112 w 203"/>
                <a:gd name="T17" fmla="*/ 0 h 205"/>
                <a:gd name="T18" fmla="*/ 132 w 203"/>
                <a:gd name="T19" fmla="*/ 4 h 205"/>
                <a:gd name="T20" fmla="*/ 150 w 203"/>
                <a:gd name="T21" fmla="*/ 12 h 205"/>
                <a:gd name="T22" fmla="*/ 167 w 203"/>
                <a:gd name="T23" fmla="*/ 23 h 205"/>
                <a:gd name="T24" fmla="*/ 180 w 203"/>
                <a:gd name="T25" fmla="*/ 37 h 205"/>
                <a:gd name="T26" fmla="*/ 191 w 203"/>
                <a:gd name="T27" fmla="*/ 52 h 205"/>
                <a:gd name="T28" fmla="*/ 198 w 203"/>
                <a:gd name="T29" fmla="*/ 72 h 205"/>
                <a:gd name="T30" fmla="*/ 203 w 203"/>
                <a:gd name="T31" fmla="*/ 92 h 205"/>
                <a:gd name="T32" fmla="*/ 203 w 203"/>
                <a:gd name="T33" fmla="*/ 103 h 205"/>
                <a:gd name="T34" fmla="*/ 201 w 203"/>
                <a:gd name="T35" fmla="*/ 122 h 205"/>
                <a:gd name="T36" fmla="*/ 196 w 203"/>
                <a:gd name="T37" fmla="*/ 142 h 205"/>
                <a:gd name="T38" fmla="*/ 186 w 203"/>
                <a:gd name="T39" fmla="*/ 159 h 205"/>
                <a:gd name="T40" fmla="*/ 174 w 203"/>
                <a:gd name="T41" fmla="*/ 175 h 205"/>
                <a:gd name="T42" fmla="*/ 159 w 203"/>
                <a:gd name="T43" fmla="*/ 187 h 205"/>
                <a:gd name="T44" fmla="*/ 141 w 203"/>
                <a:gd name="T45" fmla="*/ 197 h 205"/>
                <a:gd name="T46" fmla="*/ 122 w 203"/>
                <a:gd name="T47" fmla="*/ 203 h 205"/>
                <a:gd name="T48" fmla="*/ 102 w 203"/>
                <a:gd name="T49" fmla="*/ 205 h 205"/>
                <a:gd name="T50" fmla="*/ 82 w 203"/>
                <a:gd name="T51" fmla="*/ 203 h 205"/>
                <a:gd name="T52" fmla="*/ 63 w 203"/>
                <a:gd name="T53" fmla="*/ 197 h 205"/>
                <a:gd name="T54" fmla="*/ 45 w 203"/>
                <a:gd name="T55" fmla="*/ 187 h 205"/>
                <a:gd name="T56" fmla="*/ 30 w 203"/>
                <a:gd name="T57" fmla="*/ 175 h 205"/>
                <a:gd name="T58" fmla="*/ 18 w 203"/>
                <a:gd name="T59" fmla="*/ 159 h 205"/>
                <a:gd name="T60" fmla="*/ 8 w 203"/>
                <a:gd name="T61" fmla="*/ 142 h 205"/>
                <a:gd name="T62" fmla="*/ 3 w 203"/>
                <a:gd name="T63" fmla="*/ 122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2"/>
                  </a:lnTo>
                  <a:lnTo>
                    <a:pt x="3" y="82"/>
                  </a:lnTo>
                  <a:lnTo>
                    <a:pt x="5" y="72"/>
                  </a:lnTo>
                  <a:lnTo>
                    <a:pt x="8" y="62"/>
                  </a:lnTo>
                  <a:lnTo>
                    <a:pt x="13" y="52"/>
                  </a:lnTo>
                  <a:lnTo>
                    <a:pt x="18" y="45"/>
                  </a:lnTo>
                  <a:lnTo>
                    <a:pt x="23" y="37"/>
                  </a:lnTo>
                  <a:lnTo>
                    <a:pt x="30" y="29"/>
                  </a:lnTo>
                  <a:lnTo>
                    <a:pt x="37" y="23"/>
                  </a:lnTo>
                  <a:lnTo>
                    <a:pt x="45" y="17"/>
                  </a:lnTo>
                  <a:lnTo>
                    <a:pt x="54" y="12"/>
                  </a:lnTo>
                  <a:lnTo>
                    <a:pt x="63" y="7"/>
                  </a:lnTo>
                  <a:lnTo>
                    <a:pt x="71" y="4"/>
                  </a:lnTo>
                  <a:lnTo>
                    <a:pt x="82" y="1"/>
                  </a:lnTo>
                  <a:lnTo>
                    <a:pt x="92" y="0"/>
                  </a:lnTo>
                  <a:lnTo>
                    <a:pt x="102" y="0"/>
                  </a:lnTo>
                  <a:lnTo>
                    <a:pt x="112" y="0"/>
                  </a:lnTo>
                  <a:lnTo>
                    <a:pt x="122" y="1"/>
                  </a:lnTo>
                  <a:lnTo>
                    <a:pt x="132" y="4"/>
                  </a:lnTo>
                  <a:lnTo>
                    <a:pt x="141" y="7"/>
                  </a:lnTo>
                  <a:lnTo>
                    <a:pt x="150" y="12"/>
                  </a:lnTo>
                  <a:lnTo>
                    <a:pt x="159" y="17"/>
                  </a:lnTo>
                  <a:lnTo>
                    <a:pt x="167" y="23"/>
                  </a:lnTo>
                  <a:lnTo>
                    <a:pt x="174" y="29"/>
                  </a:lnTo>
                  <a:lnTo>
                    <a:pt x="180" y="37"/>
                  </a:lnTo>
                  <a:lnTo>
                    <a:pt x="186" y="45"/>
                  </a:lnTo>
                  <a:lnTo>
                    <a:pt x="191" y="52"/>
                  </a:lnTo>
                  <a:lnTo>
                    <a:pt x="196" y="62"/>
                  </a:lnTo>
                  <a:lnTo>
                    <a:pt x="198" y="72"/>
                  </a:lnTo>
                  <a:lnTo>
                    <a:pt x="201" y="82"/>
                  </a:lnTo>
                  <a:lnTo>
                    <a:pt x="203" y="92"/>
                  </a:lnTo>
                  <a:lnTo>
                    <a:pt x="203" y="103"/>
                  </a:lnTo>
                  <a:lnTo>
                    <a:pt x="203" y="103"/>
                  </a:lnTo>
                  <a:lnTo>
                    <a:pt x="203" y="112"/>
                  </a:lnTo>
                  <a:lnTo>
                    <a:pt x="201" y="122"/>
                  </a:lnTo>
                  <a:lnTo>
                    <a:pt x="198" y="132"/>
                  </a:lnTo>
                  <a:lnTo>
                    <a:pt x="196" y="142"/>
                  </a:lnTo>
                  <a:lnTo>
                    <a:pt x="191" y="151"/>
                  </a:lnTo>
                  <a:lnTo>
                    <a:pt x="186" y="159"/>
                  </a:lnTo>
                  <a:lnTo>
                    <a:pt x="180" y="167"/>
                  </a:lnTo>
                  <a:lnTo>
                    <a:pt x="174" y="175"/>
                  </a:lnTo>
                  <a:lnTo>
                    <a:pt x="167" y="181"/>
                  </a:lnTo>
                  <a:lnTo>
                    <a:pt x="159" y="187"/>
                  </a:lnTo>
                  <a:lnTo>
                    <a:pt x="150" y="192"/>
                  </a:lnTo>
                  <a:lnTo>
                    <a:pt x="141" y="197"/>
                  </a:lnTo>
                  <a:lnTo>
                    <a:pt x="132" y="200"/>
                  </a:lnTo>
                  <a:lnTo>
                    <a:pt x="122" y="203"/>
                  </a:lnTo>
                  <a:lnTo>
                    <a:pt x="112" y="204"/>
                  </a:lnTo>
                  <a:lnTo>
                    <a:pt x="102" y="205"/>
                  </a:lnTo>
                  <a:lnTo>
                    <a:pt x="92" y="204"/>
                  </a:lnTo>
                  <a:lnTo>
                    <a:pt x="82" y="203"/>
                  </a:lnTo>
                  <a:lnTo>
                    <a:pt x="71" y="200"/>
                  </a:lnTo>
                  <a:lnTo>
                    <a:pt x="63" y="197"/>
                  </a:lnTo>
                  <a:lnTo>
                    <a:pt x="54" y="192"/>
                  </a:lnTo>
                  <a:lnTo>
                    <a:pt x="45" y="187"/>
                  </a:lnTo>
                  <a:lnTo>
                    <a:pt x="37" y="181"/>
                  </a:lnTo>
                  <a:lnTo>
                    <a:pt x="30" y="175"/>
                  </a:lnTo>
                  <a:lnTo>
                    <a:pt x="23" y="167"/>
                  </a:lnTo>
                  <a:lnTo>
                    <a:pt x="18" y="159"/>
                  </a:lnTo>
                  <a:lnTo>
                    <a:pt x="13" y="151"/>
                  </a:lnTo>
                  <a:lnTo>
                    <a:pt x="8" y="142"/>
                  </a:lnTo>
                  <a:lnTo>
                    <a:pt x="5" y="132"/>
                  </a:lnTo>
                  <a:lnTo>
                    <a:pt x="3" y="122"/>
                  </a:lnTo>
                  <a:lnTo>
                    <a:pt x="0" y="112"/>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0" name="Rectangle 73"/>
            <p:cNvSpPr>
              <a:spLocks noChangeArrowheads="1"/>
            </p:cNvSpPr>
            <p:nvPr/>
          </p:nvSpPr>
          <p:spPr bwMode="auto">
            <a:xfrm>
              <a:off x="4330" y="957"/>
              <a:ext cx="9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B</a:t>
              </a:r>
            </a:p>
          </p:txBody>
        </p:sp>
        <p:sp>
          <p:nvSpPr>
            <p:cNvPr id="71" name="Freeform 74"/>
            <p:cNvSpPr>
              <a:spLocks/>
            </p:cNvSpPr>
            <p:nvPr/>
          </p:nvSpPr>
          <p:spPr bwMode="auto">
            <a:xfrm>
              <a:off x="3649" y="1399"/>
              <a:ext cx="203" cy="205"/>
            </a:xfrm>
            <a:custGeom>
              <a:avLst/>
              <a:gdLst>
                <a:gd name="T0" fmla="*/ 0 w 203"/>
                <a:gd name="T1" fmla="*/ 91 h 205"/>
                <a:gd name="T2" fmla="*/ 5 w 203"/>
                <a:gd name="T3" fmla="*/ 72 h 205"/>
                <a:gd name="T4" fmla="*/ 12 w 203"/>
                <a:gd name="T5" fmla="*/ 52 h 205"/>
                <a:gd name="T6" fmla="*/ 23 w 203"/>
                <a:gd name="T7" fmla="*/ 36 h 205"/>
                <a:gd name="T8" fmla="*/ 36 w 203"/>
                <a:gd name="T9" fmla="*/ 23 h 205"/>
                <a:gd name="T10" fmla="*/ 53 w 203"/>
                <a:gd name="T11" fmla="*/ 12 h 205"/>
                <a:gd name="T12" fmla="*/ 71 w 203"/>
                <a:gd name="T13" fmla="*/ 3 h 205"/>
                <a:gd name="T14" fmla="*/ 91 w 203"/>
                <a:gd name="T15" fmla="*/ 0 h 205"/>
                <a:gd name="T16" fmla="*/ 111 w 203"/>
                <a:gd name="T17" fmla="*/ 0 h 205"/>
                <a:gd name="T18" fmla="*/ 132 w 203"/>
                <a:gd name="T19" fmla="*/ 3 h 205"/>
                <a:gd name="T20" fmla="*/ 149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3 w 203"/>
                <a:gd name="T41" fmla="*/ 174 h 205"/>
                <a:gd name="T42" fmla="*/ 158 w 203"/>
                <a:gd name="T43" fmla="*/ 187 h 205"/>
                <a:gd name="T44" fmla="*/ 140 w 203"/>
                <a:gd name="T45" fmla="*/ 196 h 205"/>
                <a:gd name="T46" fmla="*/ 121 w 203"/>
                <a:gd name="T47" fmla="*/ 202 h 205"/>
                <a:gd name="T48" fmla="*/ 101 w 203"/>
                <a:gd name="T49" fmla="*/ 205 h 205"/>
                <a:gd name="T50" fmla="*/ 81 w 203"/>
                <a:gd name="T51" fmla="*/ 202 h 205"/>
                <a:gd name="T52" fmla="*/ 62 w 203"/>
                <a:gd name="T53" fmla="*/ 196 h 205"/>
                <a:gd name="T54" fmla="*/ 44 w 203"/>
                <a:gd name="T55" fmla="*/ 187 h 205"/>
                <a:gd name="T56" fmla="*/ 29 w 203"/>
                <a:gd name="T57" fmla="*/ 174 h 205"/>
                <a:gd name="T58" fmla="*/ 17 w 203"/>
                <a:gd name="T59" fmla="*/ 158 h 205"/>
                <a:gd name="T60" fmla="*/ 7 w 203"/>
                <a:gd name="T61" fmla="*/ 141 h 205"/>
                <a:gd name="T62" fmla="*/ 2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2" y="81"/>
                  </a:lnTo>
                  <a:lnTo>
                    <a:pt x="5" y="72"/>
                  </a:lnTo>
                  <a:lnTo>
                    <a:pt x="7" y="62"/>
                  </a:lnTo>
                  <a:lnTo>
                    <a:pt x="12" y="52"/>
                  </a:lnTo>
                  <a:lnTo>
                    <a:pt x="17" y="45"/>
                  </a:lnTo>
                  <a:lnTo>
                    <a:pt x="23" y="36"/>
                  </a:lnTo>
                  <a:lnTo>
                    <a:pt x="29" y="29"/>
                  </a:lnTo>
                  <a:lnTo>
                    <a:pt x="36" y="23"/>
                  </a:lnTo>
                  <a:lnTo>
                    <a:pt x="44" y="17"/>
                  </a:lnTo>
                  <a:lnTo>
                    <a:pt x="53" y="12"/>
                  </a:lnTo>
                  <a:lnTo>
                    <a:pt x="62" y="7"/>
                  </a:lnTo>
                  <a:lnTo>
                    <a:pt x="71" y="3"/>
                  </a:lnTo>
                  <a:lnTo>
                    <a:pt x="81" y="1"/>
                  </a:lnTo>
                  <a:lnTo>
                    <a:pt x="91" y="0"/>
                  </a:lnTo>
                  <a:lnTo>
                    <a:pt x="101" y="0"/>
                  </a:lnTo>
                  <a:lnTo>
                    <a:pt x="111" y="0"/>
                  </a:lnTo>
                  <a:lnTo>
                    <a:pt x="121" y="1"/>
                  </a:lnTo>
                  <a:lnTo>
                    <a:pt x="132" y="3"/>
                  </a:lnTo>
                  <a:lnTo>
                    <a:pt x="140" y="7"/>
                  </a:lnTo>
                  <a:lnTo>
                    <a:pt x="149" y="12"/>
                  </a:lnTo>
                  <a:lnTo>
                    <a:pt x="158" y="17"/>
                  </a:lnTo>
                  <a:lnTo>
                    <a:pt x="166" y="23"/>
                  </a:lnTo>
                  <a:lnTo>
                    <a:pt x="173"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3" y="174"/>
                  </a:lnTo>
                  <a:lnTo>
                    <a:pt x="166" y="180"/>
                  </a:lnTo>
                  <a:lnTo>
                    <a:pt x="158" y="187"/>
                  </a:lnTo>
                  <a:lnTo>
                    <a:pt x="149" y="191"/>
                  </a:lnTo>
                  <a:lnTo>
                    <a:pt x="140" y="196"/>
                  </a:lnTo>
                  <a:lnTo>
                    <a:pt x="132" y="200"/>
                  </a:lnTo>
                  <a:lnTo>
                    <a:pt x="121" y="202"/>
                  </a:lnTo>
                  <a:lnTo>
                    <a:pt x="111" y="204"/>
                  </a:lnTo>
                  <a:lnTo>
                    <a:pt x="101" y="205"/>
                  </a:lnTo>
                  <a:lnTo>
                    <a:pt x="91" y="204"/>
                  </a:lnTo>
                  <a:lnTo>
                    <a:pt x="81" y="202"/>
                  </a:lnTo>
                  <a:lnTo>
                    <a:pt x="71" y="200"/>
                  </a:lnTo>
                  <a:lnTo>
                    <a:pt x="62" y="196"/>
                  </a:lnTo>
                  <a:lnTo>
                    <a:pt x="53" y="191"/>
                  </a:lnTo>
                  <a:lnTo>
                    <a:pt x="44" y="187"/>
                  </a:lnTo>
                  <a:lnTo>
                    <a:pt x="36" y="180"/>
                  </a:lnTo>
                  <a:lnTo>
                    <a:pt x="29" y="174"/>
                  </a:lnTo>
                  <a:lnTo>
                    <a:pt x="23" y="167"/>
                  </a:lnTo>
                  <a:lnTo>
                    <a:pt x="17" y="158"/>
                  </a:lnTo>
                  <a:lnTo>
                    <a:pt x="12" y="151"/>
                  </a:lnTo>
                  <a:lnTo>
                    <a:pt x="7" y="141"/>
                  </a:lnTo>
                  <a:lnTo>
                    <a:pt x="5" y="132"/>
                  </a:lnTo>
                  <a:lnTo>
                    <a:pt x="2" y="122"/>
                  </a:lnTo>
                  <a:lnTo>
                    <a:pt x="0" y="112"/>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2" name="Freeform 75"/>
            <p:cNvSpPr>
              <a:spLocks/>
            </p:cNvSpPr>
            <p:nvPr/>
          </p:nvSpPr>
          <p:spPr bwMode="auto">
            <a:xfrm>
              <a:off x="3649" y="1399"/>
              <a:ext cx="203" cy="205"/>
            </a:xfrm>
            <a:custGeom>
              <a:avLst/>
              <a:gdLst>
                <a:gd name="T0" fmla="*/ 0 w 203"/>
                <a:gd name="T1" fmla="*/ 91 h 205"/>
                <a:gd name="T2" fmla="*/ 5 w 203"/>
                <a:gd name="T3" fmla="*/ 72 h 205"/>
                <a:gd name="T4" fmla="*/ 12 w 203"/>
                <a:gd name="T5" fmla="*/ 52 h 205"/>
                <a:gd name="T6" fmla="*/ 23 w 203"/>
                <a:gd name="T7" fmla="*/ 36 h 205"/>
                <a:gd name="T8" fmla="*/ 36 w 203"/>
                <a:gd name="T9" fmla="*/ 23 h 205"/>
                <a:gd name="T10" fmla="*/ 53 w 203"/>
                <a:gd name="T11" fmla="*/ 12 h 205"/>
                <a:gd name="T12" fmla="*/ 71 w 203"/>
                <a:gd name="T13" fmla="*/ 3 h 205"/>
                <a:gd name="T14" fmla="*/ 91 w 203"/>
                <a:gd name="T15" fmla="*/ 0 h 205"/>
                <a:gd name="T16" fmla="*/ 111 w 203"/>
                <a:gd name="T17" fmla="*/ 0 h 205"/>
                <a:gd name="T18" fmla="*/ 132 w 203"/>
                <a:gd name="T19" fmla="*/ 3 h 205"/>
                <a:gd name="T20" fmla="*/ 149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3 w 203"/>
                <a:gd name="T41" fmla="*/ 174 h 205"/>
                <a:gd name="T42" fmla="*/ 158 w 203"/>
                <a:gd name="T43" fmla="*/ 187 h 205"/>
                <a:gd name="T44" fmla="*/ 140 w 203"/>
                <a:gd name="T45" fmla="*/ 196 h 205"/>
                <a:gd name="T46" fmla="*/ 121 w 203"/>
                <a:gd name="T47" fmla="*/ 202 h 205"/>
                <a:gd name="T48" fmla="*/ 101 w 203"/>
                <a:gd name="T49" fmla="*/ 205 h 205"/>
                <a:gd name="T50" fmla="*/ 81 w 203"/>
                <a:gd name="T51" fmla="*/ 202 h 205"/>
                <a:gd name="T52" fmla="*/ 62 w 203"/>
                <a:gd name="T53" fmla="*/ 196 h 205"/>
                <a:gd name="T54" fmla="*/ 44 w 203"/>
                <a:gd name="T55" fmla="*/ 187 h 205"/>
                <a:gd name="T56" fmla="*/ 29 w 203"/>
                <a:gd name="T57" fmla="*/ 174 h 205"/>
                <a:gd name="T58" fmla="*/ 17 w 203"/>
                <a:gd name="T59" fmla="*/ 158 h 205"/>
                <a:gd name="T60" fmla="*/ 7 w 203"/>
                <a:gd name="T61" fmla="*/ 141 h 205"/>
                <a:gd name="T62" fmla="*/ 2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2" y="81"/>
                  </a:lnTo>
                  <a:lnTo>
                    <a:pt x="5" y="72"/>
                  </a:lnTo>
                  <a:lnTo>
                    <a:pt x="7" y="62"/>
                  </a:lnTo>
                  <a:lnTo>
                    <a:pt x="12" y="52"/>
                  </a:lnTo>
                  <a:lnTo>
                    <a:pt x="17" y="45"/>
                  </a:lnTo>
                  <a:lnTo>
                    <a:pt x="23" y="36"/>
                  </a:lnTo>
                  <a:lnTo>
                    <a:pt x="29" y="29"/>
                  </a:lnTo>
                  <a:lnTo>
                    <a:pt x="36" y="23"/>
                  </a:lnTo>
                  <a:lnTo>
                    <a:pt x="44" y="17"/>
                  </a:lnTo>
                  <a:lnTo>
                    <a:pt x="53" y="12"/>
                  </a:lnTo>
                  <a:lnTo>
                    <a:pt x="62" y="7"/>
                  </a:lnTo>
                  <a:lnTo>
                    <a:pt x="71" y="3"/>
                  </a:lnTo>
                  <a:lnTo>
                    <a:pt x="81" y="1"/>
                  </a:lnTo>
                  <a:lnTo>
                    <a:pt x="91" y="0"/>
                  </a:lnTo>
                  <a:lnTo>
                    <a:pt x="101" y="0"/>
                  </a:lnTo>
                  <a:lnTo>
                    <a:pt x="111" y="0"/>
                  </a:lnTo>
                  <a:lnTo>
                    <a:pt x="121" y="1"/>
                  </a:lnTo>
                  <a:lnTo>
                    <a:pt x="132" y="3"/>
                  </a:lnTo>
                  <a:lnTo>
                    <a:pt x="140" y="7"/>
                  </a:lnTo>
                  <a:lnTo>
                    <a:pt x="149" y="12"/>
                  </a:lnTo>
                  <a:lnTo>
                    <a:pt x="158" y="17"/>
                  </a:lnTo>
                  <a:lnTo>
                    <a:pt x="166" y="23"/>
                  </a:lnTo>
                  <a:lnTo>
                    <a:pt x="173"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3" y="174"/>
                  </a:lnTo>
                  <a:lnTo>
                    <a:pt x="166" y="180"/>
                  </a:lnTo>
                  <a:lnTo>
                    <a:pt x="158" y="187"/>
                  </a:lnTo>
                  <a:lnTo>
                    <a:pt x="149" y="191"/>
                  </a:lnTo>
                  <a:lnTo>
                    <a:pt x="140" y="196"/>
                  </a:lnTo>
                  <a:lnTo>
                    <a:pt x="132" y="200"/>
                  </a:lnTo>
                  <a:lnTo>
                    <a:pt x="121" y="202"/>
                  </a:lnTo>
                  <a:lnTo>
                    <a:pt x="111" y="204"/>
                  </a:lnTo>
                  <a:lnTo>
                    <a:pt x="101" y="205"/>
                  </a:lnTo>
                  <a:lnTo>
                    <a:pt x="91" y="204"/>
                  </a:lnTo>
                  <a:lnTo>
                    <a:pt x="81" y="202"/>
                  </a:lnTo>
                  <a:lnTo>
                    <a:pt x="71" y="200"/>
                  </a:lnTo>
                  <a:lnTo>
                    <a:pt x="62" y="196"/>
                  </a:lnTo>
                  <a:lnTo>
                    <a:pt x="53" y="191"/>
                  </a:lnTo>
                  <a:lnTo>
                    <a:pt x="44" y="187"/>
                  </a:lnTo>
                  <a:lnTo>
                    <a:pt x="36" y="180"/>
                  </a:lnTo>
                  <a:lnTo>
                    <a:pt x="29" y="174"/>
                  </a:lnTo>
                  <a:lnTo>
                    <a:pt x="23" y="167"/>
                  </a:lnTo>
                  <a:lnTo>
                    <a:pt x="17" y="158"/>
                  </a:lnTo>
                  <a:lnTo>
                    <a:pt x="12" y="151"/>
                  </a:lnTo>
                  <a:lnTo>
                    <a:pt x="7" y="141"/>
                  </a:lnTo>
                  <a:lnTo>
                    <a:pt x="5" y="132"/>
                  </a:lnTo>
                  <a:lnTo>
                    <a:pt x="2" y="122"/>
                  </a:lnTo>
                  <a:lnTo>
                    <a:pt x="0" y="112"/>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3" name="Rectangle 76"/>
            <p:cNvSpPr>
              <a:spLocks noChangeArrowheads="1"/>
            </p:cNvSpPr>
            <p:nvPr/>
          </p:nvSpPr>
          <p:spPr bwMode="auto">
            <a:xfrm>
              <a:off x="3721" y="1440"/>
              <a:ext cx="9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A</a:t>
              </a:r>
            </a:p>
          </p:txBody>
        </p:sp>
        <p:sp>
          <p:nvSpPr>
            <p:cNvPr id="74" name="Freeform 77"/>
            <p:cNvSpPr>
              <a:spLocks/>
            </p:cNvSpPr>
            <p:nvPr/>
          </p:nvSpPr>
          <p:spPr bwMode="auto">
            <a:xfrm>
              <a:off x="4866" y="1399"/>
              <a:ext cx="203" cy="205"/>
            </a:xfrm>
            <a:custGeom>
              <a:avLst/>
              <a:gdLst>
                <a:gd name="T0" fmla="*/ 0 w 203"/>
                <a:gd name="T1" fmla="*/ 91 h 205"/>
                <a:gd name="T2" fmla="*/ 5 w 203"/>
                <a:gd name="T3" fmla="*/ 72 h 205"/>
                <a:gd name="T4" fmla="*/ 13 w 203"/>
                <a:gd name="T5" fmla="*/ 52 h 205"/>
                <a:gd name="T6" fmla="*/ 23 w 203"/>
                <a:gd name="T7" fmla="*/ 36 h 205"/>
                <a:gd name="T8" fmla="*/ 37 w 203"/>
                <a:gd name="T9" fmla="*/ 23 h 205"/>
                <a:gd name="T10" fmla="*/ 53 w 203"/>
                <a:gd name="T11" fmla="*/ 12 h 205"/>
                <a:gd name="T12" fmla="*/ 71 w 203"/>
                <a:gd name="T13" fmla="*/ 3 h 205"/>
                <a:gd name="T14" fmla="*/ 91 w 203"/>
                <a:gd name="T15" fmla="*/ 0 h 205"/>
                <a:gd name="T16" fmla="*/ 112 w 203"/>
                <a:gd name="T17" fmla="*/ 0 h 205"/>
                <a:gd name="T18" fmla="*/ 132 w 203"/>
                <a:gd name="T19" fmla="*/ 3 h 205"/>
                <a:gd name="T20" fmla="*/ 150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4 w 203"/>
                <a:gd name="T41" fmla="*/ 174 h 205"/>
                <a:gd name="T42" fmla="*/ 159 w 203"/>
                <a:gd name="T43" fmla="*/ 187 h 205"/>
                <a:gd name="T44" fmla="*/ 141 w 203"/>
                <a:gd name="T45" fmla="*/ 196 h 205"/>
                <a:gd name="T46" fmla="*/ 122 w 203"/>
                <a:gd name="T47" fmla="*/ 202 h 205"/>
                <a:gd name="T48" fmla="*/ 102 w 203"/>
                <a:gd name="T49" fmla="*/ 205 h 205"/>
                <a:gd name="T50" fmla="*/ 81 w 203"/>
                <a:gd name="T51" fmla="*/ 202 h 205"/>
                <a:gd name="T52" fmla="*/ 62 w 203"/>
                <a:gd name="T53" fmla="*/ 196 h 205"/>
                <a:gd name="T54" fmla="*/ 44 w 203"/>
                <a:gd name="T55" fmla="*/ 187 h 205"/>
                <a:gd name="T56" fmla="*/ 29 w 203"/>
                <a:gd name="T57" fmla="*/ 174 h 205"/>
                <a:gd name="T58" fmla="*/ 18 w 203"/>
                <a:gd name="T59" fmla="*/ 158 h 205"/>
                <a:gd name="T60" fmla="*/ 8 w 203"/>
                <a:gd name="T61" fmla="*/ 141 h 205"/>
                <a:gd name="T62" fmla="*/ 3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3" y="81"/>
                  </a:lnTo>
                  <a:lnTo>
                    <a:pt x="5" y="72"/>
                  </a:lnTo>
                  <a:lnTo>
                    <a:pt x="8" y="62"/>
                  </a:lnTo>
                  <a:lnTo>
                    <a:pt x="13" y="52"/>
                  </a:lnTo>
                  <a:lnTo>
                    <a:pt x="18" y="45"/>
                  </a:lnTo>
                  <a:lnTo>
                    <a:pt x="23" y="36"/>
                  </a:lnTo>
                  <a:lnTo>
                    <a:pt x="29" y="29"/>
                  </a:lnTo>
                  <a:lnTo>
                    <a:pt x="37" y="23"/>
                  </a:lnTo>
                  <a:lnTo>
                    <a:pt x="44" y="17"/>
                  </a:lnTo>
                  <a:lnTo>
                    <a:pt x="53" y="12"/>
                  </a:lnTo>
                  <a:lnTo>
                    <a:pt x="62" y="7"/>
                  </a:lnTo>
                  <a:lnTo>
                    <a:pt x="71" y="3"/>
                  </a:lnTo>
                  <a:lnTo>
                    <a:pt x="81" y="1"/>
                  </a:lnTo>
                  <a:lnTo>
                    <a:pt x="91" y="0"/>
                  </a:lnTo>
                  <a:lnTo>
                    <a:pt x="102" y="0"/>
                  </a:lnTo>
                  <a:lnTo>
                    <a:pt x="112" y="0"/>
                  </a:lnTo>
                  <a:lnTo>
                    <a:pt x="122" y="1"/>
                  </a:lnTo>
                  <a:lnTo>
                    <a:pt x="132" y="3"/>
                  </a:lnTo>
                  <a:lnTo>
                    <a:pt x="141" y="7"/>
                  </a:lnTo>
                  <a:lnTo>
                    <a:pt x="150" y="12"/>
                  </a:lnTo>
                  <a:lnTo>
                    <a:pt x="159" y="17"/>
                  </a:lnTo>
                  <a:lnTo>
                    <a:pt x="166" y="23"/>
                  </a:lnTo>
                  <a:lnTo>
                    <a:pt x="174"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4" y="174"/>
                  </a:lnTo>
                  <a:lnTo>
                    <a:pt x="166" y="180"/>
                  </a:lnTo>
                  <a:lnTo>
                    <a:pt x="159" y="187"/>
                  </a:lnTo>
                  <a:lnTo>
                    <a:pt x="150" y="191"/>
                  </a:lnTo>
                  <a:lnTo>
                    <a:pt x="141" y="196"/>
                  </a:lnTo>
                  <a:lnTo>
                    <a:pt x="132" y="200"/>
                  </a:lnTo>
                  <a:lnTo>
                    <a:pt x="122" y="202"/>
                  </a:lnTo>
                  <a:lnTo>
                    <a:pt x="112" y="204"/>
                  </a:lnTo>
                  <a:lnTo>
                    <a:pt x="102" y="205"/>
                  </a:lnTo>
                  <a:lnTo>
                    <a:pt x="91" y="204"/>
                  </a:lnTo>
                  <a:lnTo>
                    <a:pt x="81" y="202"/>
                  </a:lnTo>
                  <a:lnTo>
                    <a:pt x="71" y="200"/>
                  </a:lnTo>
                  <a:lnTo>
                    <a:pt x="62" y="196"/>
                  </a:lnTo>
                  <a:lnTo>
                    <a:pt x="53" y="191"/>
                  </a:lnTo>
                  <a:lnTo>
                    <a:pt x="44" y="187"/>
                  </a:lnTo>
                  <a:lnTo>
                    <a:pt x="37" y="180"/>
                  </a:lnTo>
                  <a:lnTo>
                    <a:pt x="29" y="174"/>
                  </a:lnTo>
                  <a:lnTo>
                    <a:pt x="23" y="167"/>
                  </a:lnTo>
                  <a:lnTo>
                    <a:pt x="18" y="158"/>
                  </a:lnTo>
                  <a:lnTo>
                    <a:pt x="13" y="151"/>
                  </a:lnTo>
                  <a:lnTo>
                    <a:pt x="8" y="141"/>
                  </a:lnTo>
                  <a:lnTo>
                    <a:pt x="5" y="132"/>
                  </a:lnTo>
                  <a:lnTo>
                    <a:pt x="3" y="122"/>
                  </a:lnTo>
                  <a:lnTo>
                    <a:pt x="0" y="112"/>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5" name="Freeform 78"/>
            <p:cNvSpPr>
              <a:spLocks/>
            </p:cNvSpPr>
            <p:nvPr/>
          </p:nvSpPr>
          <p:spPr bwMode="auto">
            <a:xfrm>
              <a:off x="4866" y="1399"/>
              <a:ext cx="203" cy="205"/>
            </a:xfrm>
            <a:custGeom>
              <a:avLst/>
              <a:gdLst>
                <a:gd name="T0" fmla="*/ 0 w 203"/>
                <a:gd name="T1" fmla="*/ 91 h 205"/>
                <a:gd name="T2" fmla="*/ 5 w 203"/>
                <a:gd name="T3" fmla="*/ 72 h 205"/>
                <a:gd name="T4" fmla="*/ 13 w 203"/>
                <a:gd name="T5" fmla="*/ 52 h 205"/>
                <a:gd name="T6" fmla="*/ 23 w 203"/>
                <a:gd name="T7" fmla="*/ 36 h 205"/>
                <a:gd name="T8" fmla="*/ 37 w 203"/>
                <a:gd name="T9" fmla="*/ 23 h 205"/>
                <a:gd name="T10" fmla="*/ 53 w 203"/>
                <a:gd name="T11" fmla="*/ 12 h 205"/>
                <a:gd name="T12" fmla="*/ 71 w 203"/>
                <a:gd name="T13" fmla="*/ 3 h 205"/>
                <a:gd name="T14" fmla="*/ 91 w 203"/>
                <a:gd name="T15" fmla="*/ 0 h 205"/>
                <a:gd name="T16" fmla="*/ 112 w 203"/>
                <a:gd name="T17" fmla="*/ 0 h 205"/>
                <a:gd name="T18" fmla="*/ 132 w 203"/>
                <a:gd name="T19" fmla="*/ 3 h 205"/>
                <a:gd name="T20" fmla="*/ 150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4 w 203"/>
                <a:gd name="T41" fmla="*/ 174 h 205"/>
                <a:gd name="T42" fmla="*/ 159 w 203"/>
                <a:gd name="T43" fmla="*/ 187 h 205"/>
                <a:gd name="T44" fmla="*/ 141 w 203"/>
                <a:gd name="T45" fmla="*/ 196 h 205"/>
                <a:gd name="T46" fmla="*/ 122 w 203"/>
                <a:gd name="T47" fmla="*/ 202 h 205"/>
                <a:gd name="T48" fmla="*/ 102 w 203"/>
                <a:gd name="T49" fmla="*/ 205 h 205"/>
                <a:gd name="T50" fmla="*/ 81 w 203"/>
                <a:gd name="T51" fmla="*/ 202 h 205"/>
                <a:gd name="T52" fmla="*/ 62 w 203"/>
                <a:gd name="T53" fmla="*/ 196 h 205"/>
                <a:gd name="T54" fmla="*/ 44 w 203"/>
                <a:gd name="T55" fmla="*/ 187 h 205"/>
                <a:gd name="T56" fmla="*/ 29 w 203"/>
                <a:gd name="T57" fmla="*/ 174 h 205"/>
                <a:gd name="T58" fmla="*/ 18 w 203"/>
                <a:gd name="T59" fmla="*/ 158 h 205"/>
                <a:gd name="T60" fmla="*/ 8 w 203"/>
                <a:gd name="T61" fmla="*/ 141 h 205"/>
                <a:gd name="T62" fmla="*/ 3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3" y="81"/>
                  </a:lnTo>
                  <a:lnTo>
                    <a:pt x="5" y="72"/>
                  </a:lnTo>
                  <a:lnTo>
                    <a:pt x="8" y="62"/>
                  </a:lnTo>
                  <a:lnTo>
                    <a:pt x="13" y="52"/>
                  </a:lnTo>
                  <a:lnTo>
                    <a:pt x="18" y="45"/>
                  </a:lnTo>
                  <a:lnTo>
                    <a:pt x="23" y="36"/>
                  </a:lnTo>
                  <a:lnTo>
                    <a:pt x="29" y="29"/>
                  </a:lnTo>
                  <a:lnTo>
                    <a:pt x="37" y="23"/>
                  </a:lnTo>
                  <a:lnTo>
                    <a:pt x="44" y="17"/>
                  </a:lnTo>
                  <a:lnTo>
                    <a:pt x="53" y="12"/>
                  </a:lnTo>
                  <a:lnTo>
                    <a:pt x="62" y="7"/>
                  </a:lnTo>
                  <a:lnTo>
                    <a:pt x="71" y="3"/>
                  </a:lnTo>
                  <a:lnTo>
                    <a:pt x="81" y="1"/>
                  </a:lnTo>
                  <a:lnTo>
                    <a:pt x="91" y="0"/>
                  </a:lnTo>
                  <a:lnTo>
                    <a:pt x="102" y="0"/>
                  </a:lnTo>
                  <a:lnTo>
                    <a:pt x="112" y="0"/>
                  </a:lnTo>
                  <a:lnTo>
                    <a:pt x="122" y="1"/>
                  </a:lnTo>
                  <a:lnTo>
                    <a:pt x="132" y="3"/>
                  </a:lnTo>
                  <a:lnTo>
                    <a:pt x="141" y="7"/>
                  </a:lnTo>
                  <a:lnTo>
                    <a:pt x="150" y="12"/>
                  </a:lnTo>
                  <a:lnTo>
                    <a:pt x="159" y="17"/>
                  </a:lnTo>
                  <a:lnTo>
                    <a:pt x="166" y="23"/>
                  </a:lnTo>
                  <a:lnTo>
                    <a:pt x="174"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4" y="174"/>
                  </a:lnTo>
                  <a:lnTo>
                    <a:pt x="166" y="180"/>
                  </a:lnTo>
                  <a:lnTo>
                    <a:pt x="159" y="187"/>
                  </a:lnTo>
                  <a:lnTo>
                    <a:pt x="150" y="191"/>
                  </a:lnTo>
                  <a:lnTo>
                    <a:pt x="141" y="196"/>
                  </a:lnTo>
                  <a:lnTo>
                    <a:pt x="132" y="200"/>
                  </a:lnTo>
                  <a:lnTo>
                    <a:pt x="122" y="202"/>
                  </a:lnTo>
                  <a:lnTo>
                    <a:pt x="112" y="204"/>
                  </a:lnTo>
                  <a:lnTo>
                    <a:pt x="102" y="205"/>
                  </a:lnTo>
                  <a:lnTo>
                    <a:pt x="91" y="204"/>
                  </a:lnTo>
                  <a:lnTo>
                    <a:pt x="81" y="202"/>
                  </a:lnTo>
                  <a:lnTo>
                    <a:pt x="71" y="200"/>
                  </a:lnTo>
                  <a:lnTo>
                    <a:pt x="62" y="196"/>
                  </a:lnTo>
                  <a:lnTo>
                    <a:pt x="53" y="191"/>
                  </a:lnTo>
                  <a:lnTo>
                    <a:pt x="44" y="187"/>
                  </a:lnTo>
                  <a:lnTo>
                    <a:pt x="37" y="180"/>
                  </a:lnTo>
                  <a:lnTo>
                    <a:pt x="29" y="174"/>
                  </a:lnTo>
                  <a:lnTo>
                    <a:pt x="23" y="167"/>
                  </a:lnTo>
                  <a:lnTo>
                    <a:pt x="18" y="158"/>
                  </a:lnTo>
                  <a:lnTo>
                    <a:pt x="13" y="151"/>
                  </a:lnTo>
                  <a:lnTo>
                    <a:pt x="8" y="141"/>
                  </a:lnTo>
                  <a:lnTo>
                    <a:pt x="5" y="132"/>
                  </a:lnTo>
                  <a:lnTo>
                    <a:pt x="3" y="122"/>
                  </a:lnTo>
                  <a:lnTo>
                    <a:pt x="0" y="112"/>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6" name="Rectangle 79"/>
            <p:cNvSpPr>
              <a:spLocks noChangeArrowheads="1"/>
            </p:cNvSpPr>
            <p:nvPr/>
          </p:nvSpPr>
          <p:spPr bwMode="auto">
            <a:xfrm>
              <a:off x="4938" y="1440"/>
              <a:ext cx="102"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C</a:t>
              </a:r>
            </a:p>
          </p:txBody>
        </p:sp>
        <p:sp>
          <p:nvSpPr>
            <p:cNvPr id="77" name="Freeform 80"/>
            <p:cNvSpPr>
              <a:spLocks/>
            </p:cNvSpPr>
            <p:nvPr/>
          </p:nvSpPr>
          <p:spPr bwMode="auto">
            <a:xfrm>
              <a:off x="3953" y="1882"/>
              <a:ext cx="203" cy="206"/>
            </a:xfrm>
            <a:custGeom>
              <a:avLst/>
              <a:gdLst>
                <a:gd name="T0" fmla="*/ 0 w 203"/>
                <a:gd name="T1" fmla="*/ 92 h 206"/>
                <a:gd name="T2" fmla="*/ 5 w 203"/>
                <a:gd name="T3" fmla="*/ 72 h 206"/>
                <a:gd name="T4" fmla="*/ 13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2 w 203"/>
                <a:gd name="T17" fmla="*/ 0 h 206"/>
                <a:gd name="T18" fmla="*/ 132 w 203"/>
                <a:gd name="T19" fmla="*/ 4 h 206"/>
                <a:gd name="T20" fmla="*/ 150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4 w 203"/>
                <a:gd name="T41" fmla="*/ 175 h 206"/>
                <a:gd name="T42" fmla="*/ 159 w 203"/>
                <a:gd name="T43" fmla="*/ 187 h 206"/>
                <a:gd name="T44" fmla="*/ 141 w 203"/>
                <a:gd name="T45" fmla="*/ 197 h 206"/>
                <a:gd name="T46" fmla="*/ 122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8 w 203"/>
                <a:gd name="T59" fmla="*/ 159 h 206"/>
                <a:gd name="T60" fmla="*/ 8 w 203"/>
                <a:gd name="T61" fmla="*/ 142 h 206"/>
                <a:gd name="T62" fmla="*/ 3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3" y="82"/>
                  </a:lnTo>
                  <a:lnTo>
                    <a:pt x="5" y="72"/>
                  </a:lnTo>
                  <a:lnTo>
                    <a:pt x="8" y="63"/>
                  </a:lnTo>
                  <a:lnTo>
                    <a:pt x="13" y="53"/>
                  </a:lnTo>
                  <a:lnTo>
                    <a:pt x="18" y="46"/>
                  </a:lnTo>
                  <a:lnTo>
                    <a:pt x="23" y="37"/>
                  </a:lnTo>
                  <a:lnTo>
                    <a:pt x="29" y="30"/>
                  </a:lnTo>
                  <a:lnTo>
                    <a:pt x="37" y="24"/>
                  </a:lnTo>
                  <a:lnTo>
                    <a:pt x="44" y="17"/>
                  </a:lnTo>
                  <a:lnTo>
                    <a:pt x="53" y="13"/>
                  </a:lnTo>
                  <a:lnTo>
                    <a:pt x="62" y="8"/>
                  </a:lnTo>
                  <a:lnTo>
                    <a:pt x="71" y="4"/>
                  </a:lnTo>
                  <a:lnTo>
                    <a:pt x="81" y="2"/>
                  </a:lnTo>
                  <a:lnTo>
                    <a:pt x="91" y="0"/>
                  </a:lnTo>
                  <a:lnTo>
                    <a:pt x="101" y="0"/>
                  </a:lnTo>
                  <a:lnTo>
                    <a:pt x="112" y="0"/>
                  </a:lnTo>
                  <a:lnTo>
                    <a:pt x="122" y="2"/>
                  </a:lnTo>
                  <a:lnTo>
                    <a:pt x="132" y="4"/>
                  </a:lnTo>
                  <a:lnTo>
                    <a:pt x="141" y="8"/>
                  </a:lnTo>
                  <a:lnTo>
                    <a:pt x="150" y="13"/>
                  </a:lnTo>
                  <a:lnTo>
                    <a:pt x="159" y="17"/>
                  </a:lnTo>
                  <a:lnTo>
                    <a:pt x="166" y="24"/>
                  </a:lnTo>
                  <a:lnTo>
                    <a:pt x="174"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4" y="175"/>
                  </a:lnTo>
                  <a:lnTo>
                    <a:pt x="166" y="181"/>
                  </a:lnTo>
                  <a:lnTo>
                    <a:pt x="159" y="187"/>
                  </a:lnTo>
                  <a:lnTo>
                    <a:pt x="150" y="192"/>
                  </a:lnTo>
                  <a:lnTo>
                    <a:pt x="141" y="197"/>
                  </a:lnTo>
                  <a:lnTo>
                    <a:pt x="132" y="201"/>
                  </a:lnTo>
                  <a:lnTo>
                    <a:pt x="122" y="203"/>
                  </a:lnTo>
                  <a:lnTo>
                    <a:pt x="112" y="204"/>
                  </a:lnTo>
                  <a:lnTo>
                    <a:pt x="101" y="206"/>
                  </a:lnTo>
                  <a:lnTo>
                    <a:pt x="91" y="204"/>
                  </a:lnTo>
                  <a:lnTo>
                    <a:pt x="81" y="203"/>
                  </a:lnTo>
                  <a:lnTo>
                    <a:pt x="71" y="201"/>
                  </a:lnTo>
                  <a:lnTo>
                    <a:pt x="62" y="197"/>
                  </a:lnTo>
                  <a:lnTo>
                    <a:pt x="53" y="192"/>
                  </a:lnTo>
                  <a:lnTo>
                    <a:pt x="44" y="187"/>
                  </a:lnTo>
                  <a:lnTo>
                    <a:pt x="37" y="181"/>
                  </a:lnTo>
                  <a:lnTo>
                    <a:pt x="29" y="175"/>
                  </a:lnTo>
                  <a:lnTo>
                    <a:pt x="23" y="168"/>
                  </a:lnTo>
                  <a:lnTo>
                    <a:pt x="18" y="159"/>
                  </a:lnTo>
                  <a:lnTo>
                    <a:pt x="13" y="152"/>
                  </a:lnTo>
                  <a:lnTo>
                    <a:pt x="8" y="142"/>
                  </a:lnTo>
                  <a:lnTo>
                    <a:pt x="5" y="132"/>
                  </a:lnTo>
                  <a:lnTo>
                    <a:pt x="3" y="122"/>
                  </a:lnTo>
                  <a:lnTo>
                    <a:pt x="0" y="113"/>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8" name="Freeform 81"/>
            <p:cNvSpPr>
              <a:spLocks/>
            </p:cNvSpPr>
            <p:nvPr/>
          </p:nvSpPr>
          <p:spPr bwMode="auto">
            <a:xfrm>
              <a:off x="3953" y="1882"/>
              <a:ext cx="203" cy="206"/>
            </a:xfrm>
            <a:custGeom>
              <a:avLst/>
              <a:gdLst>
                <a:gd name="T0" fmla="*/ 0 w 203"/>
                <a:gd name="T1" fmla="*/ 92 h 206"/>
                <a:gd name="T2" fmla="*/ 5 w 203"/>
                <a:gd name="T3" fmla="*/ 72 h 206"/>
                <a:gd name="T4" fmla="*/ 13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2 w 203"/>
                <a:gd name="T17" fmla="*/ 0 h 206"/>
                <a:gd name="T18" fmla="*/ 132 w 203"/>
                <a:gd name="T19" fmla="*/ 4 h 206"/>
                <a:gd name="T20" fmla="*/ 150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4 w 203"/>
                <a:gd name="T41" fmla="*/ 175 h 206"/>
                <a:gd name="T42" fmla="*/ 159 w 203"/>
                <a:gd name="T43" fmla="*/ 187 h 206"/>
                <a:gd name="T44" fmla="*/ 141 w 203"/>
                <a:gd name="T45" fmla="*/ 197 h 206"/>
                <a:gd name="T46" fmla="*/ 122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8 w 203"/>
                <a:gd name="T59" fmla="*/ 159 h 206"/>
                <a:gd name="T60" fmla="*/ 8 w 203"/>
                <a:gd name="T61" fmla="*/ 142 h 206"/>
                <a:gd name="T62" fmla="*/ 3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3" y="82"/>
                  </a:lnTo>
                  <a:lnTo>
                    <a:pt x="5" y="72"/>
                  </a:lnTo>
                  <a:lnTo>
                    <a:pt x="8" y="63"/>
                  </a:lnTo>
                  <a:lnTo>
                    <a:pt x="13" y="53"/>
                  </a:lnTo>
                  <a:lnTo>
                    <a:pt x="18" y="46"/>
                  </a:lnTo>
                  <a:lnTo>
                    <a:pt x="23" y="37"/>
                  </a:lnTo>
                  <a:lnTo>
                    <a:pt x="29" y="30"/>
                  </a:lnTo>
                  <a:lnTo>
                    <a:pt x="37" y="24"/>
                  </a:lnTo>
                  <a:lnTo>
                    <a:pt x="44" y="17"/>
                  </a:lnTo>
                  <a:lnTo>
                    <a:pt x="53" y="13"/>
                  </a:lnTo>
                  <a:lnTo>
                    <a:pt x="62" y="8"/>
                  </a:lnTo>
                  <a:lnTo>
                    <a:pt x="71" y="4"/>
                  </a:lnTo>
                  <a:lnTo>
                    <a:pt x="81" y="2"/>
                  </a:lnTo>
                  <a:lnTo>
                    <a:pt x="91" y="0"/>
                  </a:lnTo>
                  <a:lnTo>
                    <a:pt x="101" y="0"/>
                  </a:lnTo>
                  <a:lnTo>
                    <a:pt x="112" y="0"/>
                  </a:lnTo>
                  <a:lnTo>
                    <a:pt x="122" y="2"/>
                  </a:lnTo>
                  <a:lnTo>
                    <a:pt x="132" y="4"/>
                  </a:lnTo>
                  <a:lnTo>
                    <a:pt x="141" y="8"/>
                  </a:lnTo>
                  <a:lnTo>
                    <a:pt x="150" y="13"/>
                  </a:lnTo>
                  <a:lnTo>
                    <a:pt x="159" y="17"/>
                  </a:lnTo>
                  <a:lnTo>
                    <a:pt x="166" y="24"/>
                  </a:lnTo>
                  <a:lnTo>
                    <a:pt x="174"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4" y="175"/>
                  </a:lnTo>
                  <a:lnTo>
                    <a:pt x="166" y="181"/>
                  </a:lnTo>
                  <a:lnTo>
                    <a:pt x="159" y="187"/>
                  </a:lnTo>
                  <a:lnTo>
                    <a:pt x="150" y="192"/>
                  </a:lnTo>
                  <a:lnTo>
                    <a:pt x="141" y="197"/>
                  </a:lnTo>
                  <a:lnTo>
                    <a:pt x="132" y="201"/>
                  </a:lnTo>
                  <a:lnTo>
                    <a:pt x="122" y="203"/>
                  </a:lnTo>
                  <a:lnTo>
                    <a:pt x="112" y="204"/>
                  </a:lnTo>
                  <a:lnTo>
                    <a:pt x="101" y="206"/>
                  </a:lnTo>
                  <a:lnTo>
                    <a:pt x="91" y="204"/>
                  </a:lnTo>
                  <a:lnTo>
                    <a:pt x="81" y="203"/>
                  </a:lnTo>
                  <a:lnTo>
                    <a:pt x="71" y="201"/>
                  </a:lnTo>
                  <a:lnTo>
                    <a:pt x="62" y="197"/>
                  </a:lnTo>
                  <a:lnTo>
                    <a:pt x="53" y="192"/>
                  </a:lnTo>
                  <a:lnTo>
                    <a:pt x="44" y="187"/>
                  </a:lnTo>
                  <a:lnTo>
                    <a:pt x="37" y="181"/>
                  </a:lnTo>
                  <a:lnTo>
                    <a:pt x="29" y="175"/>
                  </a:lnTo>
                  <a:lnTo>
                    <a:pt x="23" y="168"/>
                  </a:lnTo>
                  <a:lnTo>
                    <a:pt x="18" y="159"/>
                  </a:lnTo>
                  <a:lnTo>
                    <a:pt x="13" y="152"/>
                  </a:lnTo>
                  <a:lnTo>
                    <a:pt x="8" y="142"/>
                  </a:lnTo>
                  <a:lnTo>
                    <a:pt x="5" y="132"/>
                  </a:lnTo>
                  <a:lnTo>
                    <a:pt x="3" y="122"/>
                  </a:lnTo>
                  <a:lnTo>
                    <a:pt x="0" y="113"/>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9" name="Rectangle 82"/>
            <p:cNvSpPr>
              <a:spLocks noChangeArrowheads="1"/>
            </p:cNvSpPr>
            <p:nvPr/>
          </p:nvSpPr>
          <p:spPr bwMode="auto">
            <a:xfrm>
              <a:off x="4025" y="1924"/>
              <a:ext cx="102"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D</a:t>
              </a:r>
            </a:p>
          </p:txBody>
        </p:sp>
        <p:sp>
          <p:nvSpPr>
            <p:cNvPr id="80" name="Freeform 83"/>
            <p:cNvSpPr>
              <a:spLocks/>
            </p:cNvSpPr>
            <p:nvPr/>
          </p:nvSpPr>
          <p:spPr bwMode="auto">
            <a:xfrm>
              <a:off x="4562" y="1882"/>
              <a:ext cx="203" cy="206"/>
            </a:xfrm>
            <a:custGeom>
              <a:avLst/>
              <a:gdLst>
                <a:gd name="T0" fmla="*/ 0 w 203"/>
                <a:gd name="T1" fmla="*/ 92 h 206"/>
                <a:gd name="T2" fmla="*/ 5 w 203"/>
                <a:gd name="T3" fmla="*/ 72 h 206"/>
                <a:gd name="T4" fmla="*/ 12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1 w 203"/>
                <a:gd name="T17" fmla="*/ 0 h 206"/>
                <a:gd name="T18" fmla="*/ 132 w 203"/>
                <a:gd name="T19" fmla="*/ 4 h 206"/>
                <a:gd name="T20" fmla="*/ 149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3 w 203"/>
                <a:gd name="T41" fmla="*/ 175 h 206"/>
                <a:gd name="T42" fmla="*/ 158 w 203"/>
                <a:gd name="T43" fmla="*/ 187 h 206"/>
                <a:gd name="T44" fmla="*/ 140 w 203"/>
                <a:gd name="T45" fmla="*/ 197 h 206"/>
                <a:gd name="T46" fmla="*/ 121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7 w 203"/>
                <a:gd name="T59" fmla="*/ 159 h 206"/>
                <a:gd name="T60" fmla="*/ 7 w 203"/>
                <a:gd name="T61" fmla="*/ 142 h 206"/>
                <a:gd name="T62" fmla="*/ 2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2" y="82"/>
                  </a:lnTo>
                  <a:lnTo>
                    <a:pt x="5" y="72"/>
                  </a:lnTo>
                  <a:lnTo>
                    <a:pt x="7" y="63"/>
                  </a:lnTo>
                  <a:lnTo>
                    <a:pt x="12" y="53"/>
                  </a:lnTo>
                  <a:lnTo>
                    <a:pt x="17" y="46"/>
                  </a:lnTo>
                  <a:lnTo>
                    <a:pt x="23" y="37"/>
                  </a:lnTo>
                  <a:lnTo>
                    <a:pt x="29" y="30"/>
                  </a:lnTo>
                  <a:lnTo>
                    <a:pt x="37" y="24"/>
                  </a:lnTo>
                  <a:lnTo>
                    <a:pt x="44" y="17"/>
                  </a:lnTo>
                  <a:lnTo>
                    <a:pt x="53" y="13"/>
                  </a:lnTo>
                  <a:lnTo>
                    <a:pt x="62" y="8"/>
                  </a:lnTo>
                  <a:lnTo>
                    <a:pt x="71" y="4"/>
                  </a:lnTo>
                  <a:lnTo>
                    <a:pt x="81" y="2"/>
                  </a:lnTo>
                  <a:lnTo>
                    <a:pt x="91" y="0"/>
                  </a:lnTo>
                  <a:lnTo>
                    <a:pt x="101" y="0"/>
                  </a:lnTo>
                  <a:lnTo>
                    <a:pt x="111" y="0"/>
                  </a:lnTo>
                  <a:lnTo>
                    <a:pt x="121" y="2"/>
                  </a:lnTo>
                  <a:lnTo>
                    <a:pt x="132" y="4"/>
                  </a:lnTo>
                  <a:lnTo>
                    <a:pt x="140" y="8"/>
                  </a:lnTo>
                  <a:lnTo>
                    <a:pt x="149" y="13"/>
                  </a:lnTo>
                  <a:lnTo>
                    <a:pt x="158" y="17"/>
                  </a:lnTo>
                  <a:lnTo>
                    <a:pt x="166" y="24"/>
                  </a:lnTo>
                  <a:lnTo>
                    <a:pt x="173"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3" y="175"/>
                  </a:lnTo>
                  <a:lnTo>
                    <a:pt x="166" y="181"/>
                  </a:lnTo>
                  <a:lnTo>
                    <a:pt x="158" y="187"/>
                  </a:lnTo>
                  <a:lnTo>
                    <a:pt x="149" y="192"/>
                  </a:lnTo>
                  <a:lnTo>
                    <a:pt x="140" y="197"/>
                  </a:lnTo>
                  <a:lnTo>
                    <a:pt x="132" y="201"/>
                  </a:lnTo>
                  <a:lnTo>
                    <a:pt x="121" y="203"/>
                  </a:lnTo>
                  <a:lnTo>
                    <a:pt x="111" y="204"/>
                  </a:lnTo>
                  <a:lnTo>
                    <a:pt x="101" y="206"/>
                  </a:lnTo>
                  <a:lnTo>
                    <a:pt x="91" y="204"/>
                  </a:lnTo>
                  <a:lnTo>
                    <a:pt x="81" y="203"/>
                  </a:lnTo>
                  <a:lnTo>
                    <a:pt x="71" y="201"/>
                  </a:lnTo>
                  <a:lnTo>
                    <a:pt x="62" y="197"/>
                  </a:lnTo>
                  <a:lnTo>
                    <a:pt x="53" y="192"/>
                  </a:lnTo>
                  <a:lnTo>
                    <a:pt x="44" y="187"/>
                  </a:lnTo>
                  <a:lnTo>
                    <a:pt x="37" y="181"/>
                  </a:lnTo>
                  <a:lnTo>
                    <a:pt x="29" y="175"/>
                  </a:lnTo>
                  <a:lnTo>
                    <a:pt x="23" y="168"/>
                  </a:lnTo>
                  <a:lnTo>
                    <a:pt x="17" y="159"/>
                  </a:lnTo>
                  <a:lnTo>
                    <a:pt x="12" y="152"/>
                  </a:lnTo>
                  <a:lnTo>
                    <a:pt x="7" y="142"/>
                  </a:lnTo>
                  <a:lnTo>
                    <a:pt x="5" y="132"/>
                  </a:lnTo>
                  <a:lnTo>
                    <a:pt x="2" y="122"/>
                  </a:lnTo>
                  <a:lnTo>
                    <a:pt x="0" y="113"/>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81" name="Freeform 84"/>
            <p:cNvSpPr>
              <a:spLocks/>
            </p:cNvSpPr>
            <p:nvPr/>
          </p:nvSpPr>
          <p:spPr bwMode="auto">
            <a:xfrm>
              <a:off x="4562" y="1882"/>
              <a:ext cx="203" cy="206"/>
            </a:xfrm>
            <a:custGeom>
              <a:avLst/>
              <a:gdLst>
                <a:gd name="T0" fmla="*/ 0 w 203"/>
                <a:gd name="T1" fmla="*/ 92 h 206"/>
                <a:gd name="T2" fmla="*/ 5 w 203"/>
                <a:gd name="T3" fmla="*/ 72 h 206"/>
                <a:gd name="T4" fmla="*/ 12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1 w 203"/>
                <a:gd name="T17" fmla="*/ 0 h 206"/>
                <a:gd name="T18" fmla="*/ 132 w 203"/>
                <a:gd name="T19" fmla="*/ 4 h 206"/>
                <a:gd name="T20" fmla="*/ 149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3 w 203"/>
                <a:gd name="T41" fmla="*/ 175 h 206"/>
                <a:gd name="T42" fmla="*/ 158 w 203"/>
                <a:gd name="T43" fmla="*/ 187 h 206"/>
                <a:gd name="T44" fmla="*/ 140 w 203"/>
                <a:gd name="T45" fmla="*/ 197 h 206"/>
                <a:gd name="T46" fmla="*/ 121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7 w 203"/>
                <a:gd name="T59" fmla="*/ 159 h 206"/>
                <a:gd name="T60" fmla="*/ 7 w 203"/>
                <a:gd name="T61" fmla="*/ 142 h 206"/>
                <a:gd name="T62" fmla="*/ 2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2" y="82"/>
                  </a:lnTo>
                  <a:lnTo>
                    <a:pt x="5" y="72"/>
                  </a:lnTo>
                  <a:lnTo>
                    <a:pt x="7" y="63"/>
                  </a:lnTo>
                  <a:lnTo>
                    <a:pt x="12" y="53"/>
                  </a:lnTo>
                  <a:lnTo>
                    <a:pt x="17" y="46"/>
                  </a:lnTo>
                  <a:lnTo>
                    <a:pt x="23" y="37"/>
                  </a:lnTo>
                  <a:lnTo>
                    <a:pt x="29" y="30"/>
                  </a:lnTo>
                  <a:lnTo>
                    <a:pt x="37" y="24"/>
                  </a:lnTo>
                  <a:lnTo>
                    <a:pt x="44" y="17"/>
                  </a:lnTo>
                  <a:lnTo>
                    <a:pt x="53" y="13"/>
                  </a:lnTo>
                  <a:lnTo>
                    <a:pt x="62" y="8"/>
                  </a:lnTo>
                  <a:lnTo>
                    <a:pt x="71" y="4"/>
                  </a:lnTo>
                  <a:lnTo>
                    <a:pt x="81" y="2"/>
                  </a:lnTo>
                  <a:lnTo>
                    <a:pt x="91" y="0"/>
                  </a:lnTo>
                  <a:lnTo>
                    <a:pt x="101" y="0"/>
                  </a:lnTo>
                  <a:lnTo>
                    <a:pt x="111" y="0"/>
                  </a:lnTo>
                  <a:lnTo>
                    <a:pt x="121" y="2"/>
                  </a:lnTo>
                  <a:lnTo>
                    <a:pt x="132" y="4"/>
                  </a:lnTo>
                  <a:lnTo>
                    <a:pt x="140" y="8"/>
                  </a:lnTo>
                  <a:lnTo>
                    <a:pt x="149" y="13"/>
                  </a:lnTo>
                  <a:lnTo>
                    <a:pt x="158" y="17"/>
                  </a:lnTo>
                  <a:lnTo>
                    <a:pt x="166" y="24"/>
                  </a:lnTo>
                  <a:lnTo>
                    <a:pt x="173"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3" y="175"/>
                  </a:lnTo>
                  <a:lnTo>
                    <a:pt x="166" y="181"/>
                  </a:lnTo>
                  <a:lnTo>
                    <a:pt x="158" y="187"/>
                  </a:lnTo>
                  <a:lnTo>
                    <a:pt x="149" y="192"/>
                  </a:lnTo>
                  <a:lnTo>
                    <a:pt x="140" y="197"/>
                  </a:lnTo>
                  <a:lnTo>
                    <a:pt x="132" y="201"/>
                  </a:lnTo>
                  <a:lnTo>
                    <a:pt x="121" y="203"/>
                  </a:lnTo>
                  <a:lnTo>
                    <a:pt x="111" y="204"/>
                  </a:lnTo>
                  <a:lnTo>
                    <a:pt x="101" y="206"/>
                  </a:lnTo>
                  <a:lnTo>
                    <a:pt x="91" y="204"/>
                  </a:lnTo>
                  <a:lnTo>
                    <a:pt x="81" y="203"/>
                  </a:lnTo>
                  <a:lnTo>
                    <a:pt x="71" y="201"/>
                  </a:lnTo>
                  <a:lnTo>
                    <a:pt x="62" y="197"/>
                  </a:lnTo>
                  <a:lnTo>
                    <a:pt x="53" y="192"/>
                  </a:lnTo>
                  <a:lnTo>
                    <a:pt x="44" y="187"/>
                  </a:lnTo>
                  <a:lnTo>
                    <a:pt x="37" y="181"/>
                  </a:lnTo>
                  <a:lnTo>
                    <a:pt x="29" y="175"/>
                  </a:lnTo>
                  <a:lnTo>
                    <a:pt x="23" y="168"/>
                  </a:lnTo>
                  <a:lnTo>
                    <a:pt x="17" y="159"/>
                  </a:lnTo>
                  <a:lnTo>
                    <a:pt x="12" y="152"/>
                  </a:lnTo>
                  <a:lnTo>
                    <a:pt x="7" y="142"/>
                  </a:lnTo>
                  <a:lnTo>
                    <a:pt x="5" y="132"/>
                  </a:lnTo>
                  <a:lnTo>
                    <a:pt x="2" y="122"/>
                  </a:lnTo>
                  <a:lnTo>
                    <a:pt x="0" y="113"/>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82" name="Rectangle 85"/>
            <p:cNvSpPr>
              <a:spLocks noChangeArrowheads="1"/>
            </p:cNvSpPr>
            <p:nvPr/>
          </p:nvSpPr>
          <p:spPr bwMode="auto">
            <a:xfrm>
              <a:off x="4634" y="1924"/>
              <a:ext cx="9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E</a:t>
              </a:r>
            </a:p>
          </p:txBody>
        </p:sp>
        <p:sp>
          <p:nvSpPr>
            <p:cNvPr id="83" name="Line 86"/>
            <p:cNvSpPr>
              <a:spLocks noChangeShapeType="1"/>
            </p:cNvSpPr>
            <p:nvPr/>
          </p:nvSpPr>
          <p:spPr bwMode="auto">
            <a:xfrm flipH="1">
              <a:off x="3825" y="1082"/>
              <a:ext cx="455" cy="35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4" name="Line 87"/>
            <p:cNvSpPr>
              <a:spLocks noChangeShapeType="1"/>
            </p:cNvSpPr>
            <p:nvPr/>
          </p:nvSpPr>
          <p:spPr bwMode="auto">
            <a:xfrm>
              <a:off x="4434" y="1086"/>
              <a:ext cx="460" cy="34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5" name="Line 88"/>
            <p:cNvSpPr>
              <a:spLocks noChangeShapeType="1"/>
            </p:cNvSpPr>
            <p:nvPr/>
          </p:nvSpPr>
          <p:spPr bwMode="auto">
            <a:xfrm>
              <a:off x="3802" y="1589"/>
              <a:ext cx="206" cy="30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6" name="Line 89"/>
            <p:cNvSpPr>
              <a:spLocks noChangeShapeType="1"/>
            </p:cNvSpPr>
            <p:nvPr/>
          </p:nvSpPr>
          <p:spPr bwMode="auto">
            <a:xfrm flipH="1">
              <a:off x="4711" y="1587"/>
              <a:ext cx="201" cy="30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7" name="Line 90"/>
            <p:cNvSpPr>
              <a:spLocks noChangeShapeType="1"/>
            </p:cNvSpPr>
            <p:nvPr/>
          </p:nvSpPr>
          <p:spPr bwMode="auto">
            <a:xfrm>
              <a:off x="4156" y="1985"/>
              <a:ext cx="406"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8" name="Line 91"/>
            <p:cNvSpPr>
              <a:spLocks noChangeShapeType="1"/>
            </p:cNvSpPr>
            <p:nvPr/>
          </p:nvSpPr>
          <p:spPr bwMode="auto">
            <a:xfrm>
              <a:off x="3852" y="1501"/>
              <a:ext cx="1014"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9" name="Line 92"/>
            <p:cNvSpPr>
              <a:spLocks noChangeShapeType="1"/>
            </p:cNvSpPr>
            <p:nvPr/>
          </p:nvSpPr>
          <p:spPr bwMode="auto">
            <a:xfrm flipH="1">
              <a:off x="4054" y="1120"/>
              <a:ext cx="305" cy="762"/>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90" name="Rectangle 93"/>
            <p:cNvSpPr>
              <a:spLocks noChangeArrowheads="1"/>
            </p:cNvSpPr>
            <p:nvPr/>
          </p:nvSpPr>
          <p:spPr bwMode="auto">
            <a:xfrm>
              <a:off x="3750" y="1140"/>
              <a:ext cx="23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1" name="Rectangle 94"/>
            <p:cNvSpPr>
              <a:spLocks noChangeArrowheads="1"/>
            </p:cNvSpPr>
            <p:nvPr/>
          </p:nvSpPr>
          <p:spPr bwMode="auto">
            <a:xfrm>
              <a:off x="3815" y="1147"/>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60</a:t>
              </a:r>
            </a:p>
          </p:txBody>
        </p:sp>
        <p:sp>
          <p:nvSpPr>
            <p:cNvPr id="92" name="Rectangle 95"/>
            <p:cNvSpPr>
              <a:spLocks noChangeArrowheads="1"/>
            </p:cNvSpPr>
            <p:nvPr/>
          </p:nvSpPr>
          <p:spPr bwMode="auto">
            <a:xfrm>
              <a:off x="3617" y="1697"/>
              <a:ext cx="235"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3" name="Rectangle 96"/>
            <p:cNvSpPr>
              <a:spLocks noChangeArrowheads="1"/>
            </p:cNvSpPr>
            <p:nvPr/>
          </p:nvSpPr>
          <p:spPr bwMode="auto">
            <a:xfrm>
              <a:off x="3679" y="1704"/>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30</a:t>
              </a:r>
            </a:p>
          </p:txBody>
        </p:sp>
        <p:sp>
          <p:nvSpPr>
            <p:cNvPr id="94" name="Rectangle 97"/>
            <p:cNvSpPr>
              <a:spLocks noChangeArrowheads="1"/>
            </p:cNvSpPr>
            <p:nvPr/>
          </p:nvSpPr>
          <p:spPr bwMode="auto">
            <a:xfrm>
              <a:off x="4242" y="1990"/>
              <a:ext cx="235"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5" name="Rectangle 98"/>
            <p:cNvSpPr>
              <a:spLocks noChangeArrowheads="1"/>
            </p:cNvSpPr>
            <p:nvPr/>
          </p:nvSpPr>
          <p:spPr bwMode="auto">
            <a:xfrm>
              <a:off x="4302" y="1997"/>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45</a:t>
              </a:r>
            </a:p>
          </p:txBody>
        </p:sp>
        <p:sp>
          <p:nvSpPr>
            <p:cNvPr id="96" name="Rectangle 99"/>
            <p:cNvSpPr>
              <a:spLocks noChangeArrowheads="1"/>
            </p:cNvSpPr>
            <p:nvPr/>
          </p:nvSpPr>
          <p:spPr bwMode="auto">
            <a:xfrm>
              <a:off x="4156" y="1658"/>
              <a:ext cx="235"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7" name="Rectangle 100"/>
            <p:cNvSpPr>
              <a:spLocks noChangeArrowheads="1"/>
            </p:cNvSpPr>
            <p:nvPr/>
          </p:nvSpPr>
          <p:spPr bwMode="auto">
            <a:xfrm>
              <a:off x="4216" y="1665"/>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75</a:t>
              </a:r>
            </a:p>
          </p:txBody>
        </p:sp>
        <p:sp>
          <p:nvSpPr>
            <p:cNvPr id="98" name="Rectangle 101"/>
            <p:cNvSpPr>
              <a:spLocks noChangeArrowheads="1"/>
            </p:cNvSpPr>
            <p:nvPr/>
          </p:nvSpPr>
          <p:spPr bwMode="auto">
            <a:xfrm>
              <a:off x="4298" y="1355"/>
              <a:ext cx="235"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9" name="Rectangle 102"/>
            <p:cNvSpPr>
              <a:spLocks noChangeArrowheads="1"/>
            </p:cNvSpPr>
            <p:nvPr/>
          </p:nvSpPr>
          <p:spPr bwMode="auto">
            <a:xfrm>
              <a:off x="4358" y="1362"/>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80</a:t>
              </a:r>
            </a:p>
          </p:txBody>
        </p:sp>
        <p:sp>
          <p:nvSpPr>
            <p:cNvPr id="100" name="Rectangle 103"/>
            <p:cNvSpPr>
              <a:spLocks noChangeArrowheads="1"/>
            </p:cNvSpPr>
            <p:nvPr/>
          </p:nvSpPr>
          <p:spPr bwMode="auto">
            <a:xfrm>
              <a:off x="4719" y="1149"/>
              <a:ext cx="249"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101" name="Rectangle 104"/>
            <p:cNvSpPr>
              <a:spLocks noChangeArrowheads="1"/>
            </p:cNvSpPr>
            <p:nvPr/>
          </p:nvSpPr>
          <p:spPr bwMode="auto">
            <a:xfrm>
              <a:off x="4776" y="1157"/>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40</a:t>
              </a:r>
            </a:p>
          </p:txBody>
        </p:sp>
        <p:sp>
          <p:nvSpPr>
            <p:cNvPr id="102" name="Rectangle 105"/>
            <p:cNvSpPr>
              <a:spLocks noChangeArrowheads="1"/>
            </p:cNvSpPr>
            <p:nvPr/>
          </p:nvSpPr>
          <p:spPr bwMode="auto">
            <a:xfrm>
              <a:off x="4834" y="1716"/>
              <a:ext cx="235"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103" name="Rectangle 106"/>
            <p:cNvSpPr>
              <a:spLocks noChangeArrowheads="1"/>
            </p:cNvSpPr>
            <p:nvPr/>
          </p:nvSpPr>
          <p:spPr bwMode="auto">
            <a:xfrm>
              <a:off x="4894" y="1724"/>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35</a:t>
              </a:r>
            </a:p>
          </p:txBody>
        </p:sp>
        <p:sp>
          <p:nvSpPr>
            <p:cNvPr id="104" name="Rectangle 108"/>
            <p:cNvSpPr>
              <a:spLocks noChangeArrowheads="1"/>
            </p:cNvSpPr>
            <p:nvPr/>
          </p:nvSpPr>
          <p:spPr bwMode="auto">
            <a:xfrm>
              <a:off x="1108" y="2305"/>
              <a:ext cx="9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dirty="0">
                  <a:solidFill>
                    <a:srgbClr val="0000FF"/>
                  </a:solidFill>
                  <a:latin typeface="楷体_GB2312"/>
                </a:rPr>
                <a:t>施工进度图</a:t>
              </a:r>
              <a:r>
                <a:rPr lang="zh-CN" altLang="en-US" sz="2000" dirty="0">
                  <a:solidFill>
                    <a:srgbClr val="0000FF"/>
                  </a:solidFill>
                </a:rPr>
                <a:t> </a:t>
              </a:r>
              <a:endParaRPr lang="en-US" altLang="zh-CN" sz="2000" dirty="0">
                <a:solidFill>
                  <a:srgbClr val="0000FF"/>
                </a:solidFill>
              </a:endParaRPr>
            </a:p>
          </p:txBody>
        </p:sp>
        <p:sp>
          <p:nvSpPr>
            <p:cNvPr id="105" name="Rectangle 110"/>
            <p:cNvSpPr>
              <a:spLocks noChangeArrowheads="1"/>
            </p:cNvSpPr>
            <p:nvPr/>
          </p:nvSpPr>
          <p:spPr bwMode="auto">
            <a:xfrm>
              <a:off x="3984" y="2300"/>
              <a:ext cx="104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dirty="0">
                  <a:solidFill>
                    <a:srgbClr val="0000FF"/>
                  </a:solidFill>
                  <a:latin typeface="楷体_GB2312"/>
                </a:rPr>
                <a:t>交通网络图</a:t>
              </a:r>
              <a:r>
                <a:rPr lang="zh-CN" altLang="en-US" sz="2000" dirty="0">
                  <a:solidFill>
                    <a:srgbClr val="0000FF"/>
                  </a:solidFill>
                </a:rPr>
                <a:t> </a:t>
              </a:r>
              <a:endParaRPr lang="en-US" altLang="zh-CN" sz="2000" dirty="0">
                <a:solidFill>
                  <a:srgbClr val="0000FF"/>
                </a:solidFill>
              </a:endParaRPr>
            </a:p>
          </p:txBody>
        </p:sp>
      </p:gr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124" name="Rectangle 52"/>
          <p:cNvSpPr>
            <a:spLocks noChangeArrowheads="1"/>
          </p:cNvSpPr>
          <p:nvPr/>
        </p:nvSpPr>
        <p:spPr bwMode="auto">
          <a:xfrm>
            <a:off x="107504" y="2420888"/>
            <a:ext cx="345638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buFont typeface="Wingdings" panose="05000000000000000000" pitchFamily="2" charset="2"/>
              <a:buChar char="Ø"/>
            </a:pPr>
            <a:r>
              <a:rPr lang="zh-CN" altLang="en-US" sz="2400" b="1" dirty="0" smtClean="0">
                <a:latin typeface="Times New Roman" panose="02020603050405020304" pitchFamily="18" charset="0"/>
              </a:rPr>
              <a:t>教学计划</a:t>
            </a:r>
            <a:r>
              <a:rPr lang="zh-CN" altLang="en-US" sz="2400" b="1" dirty="0" smtClean="0">
                <a:solidFill>
                  <a:srgbClr val="FF0000"/>
                </a:solidFill>
                <a:latin typeface="Times New Roman" panose="02020603050405020304" pitchFamily="18" charset="0"/>
              </a:rPr>
              <a:t>是否可行</a:t>
            </a:r>
            <a:r>
              <a:rPr lang="zh-CN" altLang="en-US" sz="2400" b="1" dirty="0" smtClean="0">
                <a:latin typeface="Times New Roman" panose="02020603050405020304" pitchFamily="18" charset="0"/>
              </a:rPr>
              <a:t>？</a:t>
            </a:r>
            <a:endParaRPr lang="en-US" altLang="zh-CN" sz="2400" b="1" dirty="0" smtClean="0">
              <a:latin typeface="Times New Roman" panose="02020603050405020304" pitchFamily="18" charset="0"/>
            </a:endParaRPr>
          </a:p>
          <a:p>
            <a:pPr marL="457200" indent="-457200">
              <a:buFont typeface="Wingdings" panose="05000000000000000000" pitchFamily="2" charset="2"/>
              <a:buChar char="Ø"/>
            </a:pPr>
            <a:r>
              <a:rPr lang="zh-CN" altLang="zh-CN" sz="2400" b="1" dirty="0" smtClean="0">
                <a:latin typeface="Times New Roman" panose="02020603050405020304" pitchFamily="18" charset="0"/>
              </a:rPr>
              <a:t>学生</a:t>
            </a:r>
            <a:r>
              <a:rPr lang="zh-CN" altLang="zh-CN" sz="2400" b="1" dirty="0">
                <a:latin typeface="Times New Roman" panose="02020603050405020304" pitchFamily="18" charset="0"/>
              </a:rPr>
              <a:t>应</a:t>
            </a:r>
            <a:r>
              <a:rPr lang="zh-CN" altLang="zh-CN" sz="2400" b="1" dirty="0" smtClean="0">
                <a:latin typeface="Times New Roman" panose="02020603050405020304" pitchFamily="18" charset="0"/>
              </a:rPr>
              <a:t>按</a:t>
            </a:r>
            <a:r>
              <a:rPr lang="zh-CN" altLang="en-US" sz="2400" b="1" dirty="0" smtClean="0">
                <a:solidFill>
                  <a:srgbClr val="FF0000"/>
                </a:solidFill>
                <a:latin typeface="Times New Roman" panose="02020603050405020304" pitchFamily="18" charset="0"/>
              </a:rPr>
              <a:t>何种</a:t>
            </a:r>
            <a:r>
              <a:rPr lang="zh-CN" altLang="zh-CN" sz="2400" b="1" dirty="0" smtClean="0">
                <a:solidFill>
                  <a:srgbClr val="FF0000"/>
                </a:solidFill>
                <a:latin typeface="Times New Roman" panose="02020603050405020304" pitchFamily="18" charset="0"/>
              </a:rPr>
              <a:t>顺序</a:t>
            </a:r>
            <a:r>
              <a:rPr lang="zh-CN" altLang="zh-CN" sz="2400" b="1" dirty="0">
                <a:latin typeface="Times New Roman" panose="02020603050405020304" pitchFamily="18" charset="0"/>
              </a:rPr>
              <a:t>学习这些课程，</a:t>
            </a:r>
            <a:r>
              <a:rPr lang="zh-CN" altLang="zh-CN" sz="2400" b="1" dirty="0" smtClean="0">
                <a:latin typeface="Times New Roman" panose="02020603050405020304" pitchFamily="18" charset="0"/>
              </a:rPr>
              <a:t>才能顺利</a:t>
            </a:r>
            <a:r>
              <a:rPr lang="zh-CN" altLang="zh-CN" sz="2400" b="1" dirty="0">
                <a:latin typeface="Times New Roman" panose="02020603050405020304" pitchFamily="18" charset="0"/>
              </a:rPr>
              <a:t>地完成学业</a:t>
            </a:r>
            <a:r>
              <a:rPr lang="en-US" altLang="zh-CN" sz="2400" b="1" dirty="0" smtClean="0">
                <a:latin typeface="Times New Roman" panose="02020603050405020304" pitchFamily="18" charset="0"/>
              </a:rPr>
              <a:t>?</a:t>
            </a:r>
            <a:endParaRPr lang="en-US" altLang="zh-CN" sz="2400" b="1" dirty="0">
              <a:latin typeface="Times New Roman" panose="02020603050405020304" pitchFamily="18" charset="0"/>
            </a:endParaRPr>
          </a:p>
        </p:txBody>
      </p:sp>
      <p:sp>
        <p:nvSpPr>
          <p:cNvPr id="771126" name="Rectangle 54"/>
          <p:cNvSpPr>
            <a:spLocks noChangeArrowheads="1"/>
          </p:cNvSpPr>
          <p:nvPr/>
        </p:nvSpPr>
        <p:spPr bwMode="auto">
          <a:xfrm>
            <a:off x="179512" y="260648"/>
            <a:ext cx="22445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3200" b="1" dirty="0" smtClean="0">
                <a:solidFill>
                  <a:schemeClr val="tx2"/>
                </a:solidFill>
                <a:latin typeface="+mj-ea"/>
                <a:ea typeface="+mj-ea"/>
              </a:rPr>
              <a:t>问题的提出</a:t>
            </a:r>
            <a:endParaRPr lang="zh-CN" altLang="en-US" sz="3200" b="1" dirty="0">
              <a:solidFill>
                <a:schemeClr val="tx2"/>
              </a:solidFill>
              <a:latin typeface="+mj-ea"/>
              <a:ea typeface="+mj-ea"/>
            </a:endParaRPr>
          </a:p>
        </p:txBody>
      </p:sp>
      <p:graphicFrame>
        <p:nvGraphicFramePr>
          <p:cNvPr id="28" name="Group 75"/>
          <p:cNvGraphicFramePr>
            <a:graphicFrameLocks/>
          </p:cNvGraphicFramePr>
          <p:nvPr>
            <p:extLst/>
          </p:nvPr>
        </p:nvGraphicFramePr>
        <p:xfrm>
          <a:off x="3707904" y="1563953"/>
          <a:ext cx="5400600" cy="4457335"/>
        </p:xfrm>
        <a:graphic>
          <a:graphicData uri="http://schemas.openxmlformats.org/drawingml/2006/table">
            <a:tbl>
              <a:tblPr/>
              <a:tblGrid>
                <a:gridCol w="1092962"/>
                <a:gridCol w="2608663"/>
                <a:gridCol w="1698975"/>
              </a:tblGrid>
              <a:tr h="433975">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课程编号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课程名称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先修课程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程序设计基础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无</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离散数学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数据结构</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c1,c2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汇编语言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语言的设计和分析</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c3,c4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计算机组成原理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编译原理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c5,c3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操作系统</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c3,c6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高等数学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无</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线性代数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普通物理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c12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数值分析</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c9,c10,c1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4509120"/>
            <a:ext cx="1905000" cy="1905000"/>
          </a:xfrm>
          <a:prstGeom prst="rect">
            <a:avLst/>
          </a:prstGeom>
        </p:spPr>
      </p:pic>
    </p:spTree>
    <p:extLst>
      <p:ext uri="{BB962C8B-B14F-4D97-AF65-F5344CB8AC3E}">
        <p14:creationId xmlns:p14="http://schemas.microsoft.com/office/powerpoint/2010/main" val="361008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11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1124" grpId="0"/>
    </p:bldLst>
  </p:timing>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2098" name="Rectangle 2"/>
          <p:cNvSpPr>
            <a:spLocks noGrp="1" noChangeArrowheads="1"/>
          </p:cNvSpPr>
          <p:nvPr>
            <p:ph type="body" idx="1"/>
          </p:nvPr>
        </p:nvSpPr>
        <p:spPr>
          <a:xfrm>
            <a:off x="32196" y="1196752"/>
            <a:ext cx="9220324" cy="4480148"/>
          </a:xfrm>
        </p:spPr>
        <p:txBody>
          <a:bodyPr/>
          <a:lstStyle/>
          <a:p>
            <a:pPr lvl="1"/>
            <a:r>
              <a:rPr lang="zh-CN" altLang="en-US" sz="2800" dirty="0" smtClean="0"/>
              <a:t>教学计划制定问题</a:t>
            </a:r>
            <a:endParaRPr lang="zh-CN" altLang="en-US" sz="2800" dirty="0"/>
          </a:p>
          <a:p>
            <a:pPr marL="933450" lvl="2" indent="-19050"/>
            <a:r>
              <a:rPr lang="zh-CN" altLang="en-US" sz="2400" dirty="0" smtClean="0">
                <a:solidFill>
                  <a:srgbClr val="0000CC"/>
                </a:solidFill>
              </a:rPr>
              <a:t>有向图</a:t>
            </a:r>
            <a:r>
              <a:rPr lang="en-US" altLang="zh-CN" sz="2400" dirty="0" smtClean="0"/>
              <a:t>——</a:t>
            </a:r>
            <a:r>
              <a:rPr lang="zh-CN" altLang="en-US" sz="2400" dirty="0" smtClean="0"/>
              <a:t>表示工程；</a:t>
            </a:r>
            <a:endParaRPr lang="en-US" altLang="zh-CN" sz="2400" dirty="0" smtClean="0">
              <a:solidFill>
                <a:schemeClr val="accent2"/>
              </a:solidFill>
            </a:endParaRPr>
          </a:p>
          <a:p>
            <a:pPr marL="933450" lvl="2" indent="-19050">
              <a:buFont typeface="Wingdings" panose="05000000000000000000" pitchFamily="2" charset="2"/>
              <a:buNone/>
            </a:pPr>
            <a:r>
              <a:rPr lang="zh-CN" altLang="en-US" sz="2400" dirty="0" smtClean="0">
                <a:solidFill>
                  <a:srgbClr val="0000CC"/>
                </a:solidFill>
              </a:rPr>
              <a:t>顶点</a:t>
            </a:r>
            <a:r>
              <a:rPr lang="en-US" altLang="zh-CN" sz="2400" dirty="0"/>
              <a:t>——</a:t>
            </a:r>
            <a:r>
              <a:rPr lang="zh-CN" altLang="en-US" sz="2400" dirty="0" smtClean="0"/>
              <a:t>表示活动</a:t>
            </a:r>
            <a:r>
              <a:rPr lang="en-US" altLang="zh-CN" sz="2400" dirty="0" smtClean="0"/>
              <a:t>/</a:t>
            </a:r>
            <a:r>
              <a:rPr lang="zh-CN" altLang="en-US" sz="2400" dirty="0"/>
              <a:t>子</a:t>
            </a:r>
            <a:r>
              <a:rPr lang="zh-CN" altLang="en-US" sz="2400" dirty="0" smtClean="0"/>
              <a:t>工程；</a:t>
            </a:r>
            <a:endParaRPr lang="en-US" altLang="zh-CN" sz="2400" dirty="0"/>
          </a:p>
          <a:p>
            <a:pPr marL="933450" lvl="2" indent="-19050">
              <a:buFont typeface="Wingdings" panose="05000000000000000000" pitchFamily="2" charset="2"/>
              <a:buNone/>
            </a:pPr>
            <a:r>
              <a:rPr lang="zh-CN" altLang="en-US" sz="2400" dirty="0" smtClean="0">
                <a:solidFill>
                  <a:srgbClr val="0000CC"/>
                </a:solidFill>
              </a:rPr>
              <a:t>有</a:t>
            </a:r>
            <a:r>
              <a:rPr lang="zh-CN" altLang="en-US" sz="2400" dirty="0">
                <a:solidFill>
                  <a:srgbClr val="0000CC"/>
                </a:solidFill>
              </a:rPr>
              <a:t>向边</a:t>
            </a:r>
            <a:r>
              <a:rPr lang="en-US" altLang="zh-CN" sz="2400" dirty="0">
                <a:solidFill>
                  <a:srgbClr val="0000CC"/>
                </a:solidFill>
              </a:rPr>
              <a:t>&lt;V</a:t>
            </a:r>
            <a:r>
              <a:rPr lang="en-US" altLang="zh-CN" sz="2400" baseline="-25000" dirty="0">
                <a:solidFill>
                  <a:srgbClr val="0000CC"/>
                </a:solidFill>
              </a:rPr>
              <a:t>i</a:t>
            </a:r>
            <a:r>
              <a:rPr lang="en-US" altLang="zh-CN" sz="2400" dirty="0">
                <a:solidFill>
                  <a:srgbClr val="0000CC"/>
                </a:solidFill>
              </a:rPr>
              <a:t>, V</a:t>
            </a:r>
            <a:r>
              <a:rPr lang="en-US" altLang="zh-CN" sz="2400" baseline="-25000" dirty="0">
                <a:solidFill>
                  <a:srgbClr val="0000CC"/>
                </a:solidFill>
              </a:rPr>
              <a:t>j</a:t>
            </a:r>
            <a:r>
              <a:rPr lang="en-US" altLang="zh-CN" sz="2400" dirty="0" smtClean="0">
                <a:solidFill>
                  <a:srgbClr val="0000CC"/>
                </a:solidFill>
              </a:rPr>
              <a:t>&gt;</a:t>
            </a:r>
            <a:r>
              <a:rPr lang="en-US" altLang="zh-CN" sz="2400" dirty="0" smtClean="0"/>
              <a:t>——</a:t>
            </a:r>
            <a:r>
              <a:rPr lang="zh-CN" altLang="en-US" sz="2400" dirty="0"/>
              <a:t>表示先决条件</a:t>
            </a:r>
            <a:r>
              <a:rPr lang="zh-CN" altLang="en-US" sz="2400" dirty="0" smtClean="0"/>
              <a:t>，活动</a:t>
            </a:r>
            <a:r>
              <a:rPr lang="en-US" altLang="zh-CN" sz="2400" dirty="0"/>
              <a:t>V</a:t>
            </a:r>
            <a:r>
              <a:rPr lang="en-US" altLang="zh-CN" sz="2400" baseline="-25000" dirty="0"/>
              <a:t>i</a:t>
            </a:r>
            <a:r>
              <a:rPr lang="en-US" altLang="zh-CN" sz="2400" dirty="0"/>
              <a:t> </a:t>
            </a:r>
            <a:r>
              <a:rPr lang="zh-CN" altLang="en-US" sz="2400" dirty="0" smtClean="0"/>
              <a:t>先</a:t>
            </a:r>
            <a:r>
              <a:rPr lang="zh-CN" altLang="en-US" sz="2400" dirty="0"/>
              <a:t>于活动</a:t>
            </a:r>
            <a:r>
              <a:rPr lang="en-US" altLang="zh-CN" sz="2400" dirty="0"/>
              <a:t>V</a:t>
            </a:r>
            <a:r>
              <a:rPr lang="en-US" altLang="zh-CN" sz="2400" baseline="-25000" dirty="0"/>
              <a:t>j</a:t>
            </a:r>
            <a:r>
              <a:rPr lang="en-US" altLang="zh-CN" sz="2400" dirty="0"/>
              <a:t> </a:t>
            </a:r>
            <a:r>
              <a:rPr lang="zh-CN" altLang="en-US" sz="2400" dirty="0"/>
              <a:t>进行。</a:t>
            </a:r>
            <a:endParaRPr lang="en-US" altLang="zh-CN" sz="2400" dirty="0"/>
          </a:p>
          <a:p>
            <a:pPr marL="933450" lvl="2" indent="-19050">
              <a:buFont typeface="Wingdings" panose="05000000000000000000" pitchFamily="2" charset="2"/>
              <a:buNone/>
            </a:pPr>
            <a:r>
              <a:rPr lang="zh-CN" altLang="zh-CN" sz="2400" dirty="0" smtClean="0">
                <a:solidFill>
                  <a:srgbClr val="FF0000"/>
                </a:solidFill>
              </a:rPr>
              <a:t>按</a:t>
            </a:r>
            <a:r>
              <a:rPr lang="zh-CN" altLang="en-US" sz="2400" dirty="0" smtClean="0">
                <a:solidFill>
                  <a:srgbClr val="FF0000"/>
                </a:solidFill>
              </a:rPr>
              <a:t>何种</a:t>
            </a:r>
            <a:r>
              <a:rPr lang="zh-CN" altLang="zh-CN" sz="2400" dirty="0" smtClean="0">
                <a:solidFill>
                  <a:srgbClr val="FF0000"/>
                </a:solidFill>
              </a:rPr>
              <a:t>顺序学习</a:t>
            </a:r>
            <a:r>
              <a:rPr lang="zh-CN" altLang="en-US" sz="2400" dirty="0" smtClean="0">
                <a:solidFill>
                  <a:srgbClr val="FF0000"/>
                </a:solidFill>
              </a:rPr>
              <a:t>所有</a:t>
            </a:r>
            <a:r>
              <a:rPr lang="zh-CN" altLang="zh-CN" sz="2400" dirty="0" smtClean="0">
                <a:solidFill>
                  <a:srgbClr val="FF0000"/>
                </a:solidFill>
              </a:rPr>
              <a:t>课程才能</a:t>
            </a:r>
            <a:r>
              <a:rPr lang="zh-CN" altLang="zh-CN" sz="2400" dirty="0">
                <a:solidFill>
                  <a:srgbClr val="FF0000"/>
                </a:solidFill>
              </a:rPr>
              <a:t>无矛盾、顺利地完成</a:t>
            </a:r>
            <a:r>
              <a:rPr lang="zh-CN" altLang="zh-CN" sz="2400" dirty="0" smtClean="0">
                <a:solidFill>
                  <a:srgbClr val="FF0000"/>
                </a:solidFill>
              </a:rPr>
              <a:t>学业</a:t>
            </a:r>
            <a:r>
              <a:rPr lang="zh-CN" altLang="en-US" sz="2400" dirty="0" smtClean="0">
                <a:solidFill>
                  <a:srgbClr val="FF0000"/>
                </a:solidFill>
              </a:rPr>
              <a:t>？</a:t>
            </a:r>
            <a:endParaRPr lang="en-US" altLang="zh-CN" sz="2400" dirty="0" smtClean="0">
              <a:solidFill>
                <a:srgbClr val="FF0000"/>
              </a:solidFill>
            </a:endParaRPr>
          </a:p>
          <a:p>
            <a:pPr marL="933450" lvl="2" indent="-19050">
              <a:buFont typeface="Wingdings" panose="05000000000000000000" pitchFamily="2" charset="2"/>
              <a:buNone/>
            </a:pPr>
            <a:endParaRPr lang="en-US" altLang="zh-CN" dirty="0" smtClean="0">
              <a:solidFill>
                <a:srgbClr val="FF00FF"/>
              </a:solidFill>
            </a:endParaRPr>
          </a:p>
          <a:p>
            <a:pPr marL="933450" lvl="2" indent="-19050">
              <a:buFont typeface="Wingdings" panose="05000000000000000000" pitchFamily="2" charset="2"/>
              <a:buNone/>
            </a:pPr>
            <a:r>
              <a:rPr lang="zh-CN" altLang="zh-CN" dirty="0">
                <a:solidFill>
                  <a:srgbClr val="FF00FF"/>
                </a:solidFill>
              </a:rPr>
              <a:t>	</a:t>
            </a:r>
            <a:endParaRPr lang="en-US" altLang="zh-CN" dirty="0" smtClean="0">
              <a:solidFill>
                <a:srgbClr val="FF00FF"/>
              </a:solidFill>
            </a:endParaRPr>
          </a:p>
        </p:txBody>
      </p:sp>
      <p:sp>
        <p:nvSpPr>
          <p:cNvPr id="6" name="Rectangle 2"/>
          <p:cNvSpPr txBox="1">
            <a:spLocks noChangeArrowheads="1"/>
          </p:cNvSpPr>
          <p:nvPr/>
        </p:nvSpPr>
        <p:spPr bwMode="auto">
          <a:xfrm>
            <a:off x="163339" y="250846"/>
            <a:ext cx="3328541" cy="58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3200" b="1" dirty="0" smtClean="0"/>
              <a:t>问题的转化</a:t>
            </a:r>
          </a:p>
        </p:txBody>
      </p:sp>
      <p:grpSp>
        <p:nvGrpSpPr>
          <p:cNvPr id="7" name="Group 34"/>
          <p:cNvGrpSpPr>
            <a:grpSpLocks/>
          </p:cNvGrpSpPr>
          <p:nvPr/>
        </p:nvGrpSpPr>
        <p:grpSpPr bwMode="auto">
          <a:xfrm>
            <a:off x="5904572" y="4884812"/>
            <a:ext cx="2699876" cy="1663533"/>
            <a:chOff x="1008" y="672"/>
            <a:chExt cx="1920" cy="1347"/>
          </a:xfrm>
        </p:grpSpPr>
        <p:sp>
          <p:nvSpPr>
            <p:cNvPr id="8" name="Text Box 3"/>
            <p:cNvSpPr txBox="1">
              <a:spLocks noChangeArrowheads="1"/>
            </p:cNvSpPr>
            <p:nvPr/>
          </p:nvSpPr>
          <p:spPr bwMode="auto">
            <a:xfrm>
              <a:off x="2245" y="1300"/>
              <a:ext cx="635" cy="52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数据</a:t>
              </a:r>
            </a:p>
            <a:p>
              <a:pPr algn="ctr">
                <a:lnSpc>
                  <a:spcPct val="90000"/>
                </a:lnSpc>
              </a:pPr>
              <a:r>
                <a:rPr lang="zh-CN" altLang="en-US" sz="2000" b="1" i="1">
                  <a:solidFill>
                    <a:srgbClr val="0A0A0E"/>
                  </a:solidFill>
                  <a:ea typeface="黑体" panose="02010609060101010101" pitchFamily="49" charset="-122"/>
                </a:rPr>
                <a:t>结构</a:t>
              </a:r>
            </a:p>
          </p:txBody>
        </p:sp>
        <p:sp>
          <p:nvSpPr>
            <p:cNvPr id="9"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0" name="Text Box 5"/>
            <p:cNvSpPr txBox="1">
              <a:spLocks noChangeArrowheads="1"/>
            </p:cNvSpPr>
            <p:nvPr/>
          </p:nvSpPr>
          <p:spPr bwMode="auto">
            <a:xfrm>
              <a:off x="1100" y="691"/>
              <a:ext cx="713" cy="49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wrap="square">
              <a:spAutoFit/>
            </a:bodyPr>
            <a:lstStyle/>
            <a:p>
              <a:pPr algn="ctr">
                <a:lnSpc>
                  <a:spcPct val="85000"/>
                </a:lnSpc>
              </a:pPr>
              <a:r>
                <a:rPr lang="zh-CN" altLang="en-US" sz="2000" b="1" i="1" dirty="0" smtClean="0">
                  <a:solidFill>
                    <a:srgbClr val="0A0A0E"/>
                  </a:solidFill>
                  <a:ea typeface="黑体" panose="02010609060101010101" pitchFamily="49" charset="-122"/>
                </a:rPr>
                <a:t>程序设计基础</a:t>
              </a:r>
              <a:endParaRPr lang="zh-CN" altLang="en-US" sz="2000" b="1" i="1" dirty="0">
                <a:solidFill>
                  <a:srgbClr val="0A0A0E"/>
                </a:solidFill>
                <a:ea typeface="黑体" panose="02010609060101010101" pitchFamily="49" charset="-122"/>
              </a:endParaRPr>
            </a:p>
          </p:txBody>
        </p:sp>
        <p:sp>
          <p:nvSpPr>
            <p:cNvPr id="11" name="Text Box 6"/>
            <p:cNvSpPr txBox="1">
              <a:spLocks noChangeArrowheads="1"/>
            </p:cNvSpPr>
            <p:nvPr/>
          </p:nvSpPr>
          <p:spPr bwMode="auto">
            <a:xfrm>
              <a:off x="1031" y="1496"/>
              <a:ext cx="635" cy="52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离散数学</a:t>
              </a:r>
            </a:p>
          </p:txBody>
        </p:sp>
        <p:sp>
          <p:nvSpPr>
            <p:cNvPr id="12" name="Line 7"/>
            <p:cNvSpPr>
              <a:spLocks noChangeShapeType="1"/>
            </p:cNvSpPr>
            <p:nvPr/>
          </p:nvSpPr>
          <p:spPr bwMode="auto">
            <a:xfrm>
              <a:off x="1824" y="1008"/>
              <a:ext cx="432" cy="38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3"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8"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9"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20"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pSp>
      <p:graphicFrame>
        <p:nvGraphicFramePr>
          <p:cNvPr id="21" name="Group 75"/>
          <p:cNvGraphicFramePr>
            <a:graphicFrameLocks/>
          </p:cNvGraphicFramePr>
          <p:nvPr>
            <p:extLst>
              <p:ext uri="{D42A27DB-BD31-4B8C-83A1-F6EECF244321}">
                <p14:modId xmlns:p14="http://schemas.microsoft.com/office/powerpoint/2010/main" val="142383159"/>
              </p:ext>
            </p:extLst>
          </p:nvPr>
        </p:nvGraphicFramePr>
        <p:xfrm>
          <a:off x="465310" y="4957165"/>
          <a:ext cx="3674642" cy="1439815"/>
        </p:xfrm>
        <a:graphic>
          <a:graphicData uri="http://schemas.openxmlformats.org/drawingml/2006/table">
            <a:tbl>
              <a:tblPr/>
              <a:tblGrid>
                <a:gridCol w="1003854"/>
                <a:gridCol w="1471990"/>
                <a:gridCol w="1198798"/>
              </a:tblGrid>
              <a:tr h="433975">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课程编号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课程名称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先修课程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程序设计基础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无</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离散数学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数据结构</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c1,c2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 name="右箭头 4"/>
          <p:cNvSpPr/>
          <p:nvPr/>
        </p:nvSpPr>
        <p:spPr>
          <a:xfrm>
            <a:off x="4572000" y="5454503"/>
            <a:ext cx="1008112" cy="438421"/>
          </a:xfrm>
          <a:prstGeom prst="rightArrow">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smtClean="0">
              <a:solidFill>
                <a:schemeClr val="tx1"/>
              </a:solidFill>
            </a:endParaRPr>
          </a:p>
        </p:txBody>
      </p:sp>
      <p:sp>
        <p:nvSpPr>
          <p:cNvPr id="23" name="下箭头 22"/>
          <p:cNvSpPr/>
          <p:nvPr/>
        </p:nvSpPr>
        <p:spPr>
          <a:xfrm>
            <a:off x="4067944" y="3516660"/>
            <a:ext cx="462477" cy="504056"/>
          </a:xfrm>
          <a:prstGeom prst="downArrow">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smtClean="0">
              <a:solidFill>
                <a:schemeClr val="tx1"/>
              </a:solidFill>
            </a:endParaRPr>
          </a:p>
        </p:txBody>
      </p:sp>
      <p:sp>
        <p:nvSpPr>
          <p:cNvPr id="25" name="矩形 24"/>
          <p:cNvSpPr/>
          <p:nvPr/>
        </p:nvSpPr>
        <p:spPr>
          <a:xfrm>
            <a:off x="3295600" y="4063107"/>
            <a:ext cx="2031325" cy="461665"/>
          </a:xfrm>
          <a:prstGeom prst="rect">
            <a:avLst/>
          </a:prstGeom>
          <a:ln>
            <a:solidFill>
              <a:srgbClr val="FF0000"/>
            </a:solidFill>
          </a:ln>
        </p:spPr>
        <p:txBody>
          <a:bodyPr wrap="none">
            <a:spAutoFit/>
          </a:bodyPr>
          <a:lstStyle/>
          <a:p>
            <a:pPr algn="ctr"/>
            <a:r>
              <a:rPr lang="zh-CN" altLang="en-US" sz="2400" dirty="0" smtClean="0">
                <a:solidFill>
                  <a:srgbClr val="FF0000"/>
                </a:solidFill>
                <a:latin typeface="+mn-ea"/>
                <a:ea typeface="+mn-ea"/>
              </a:rPr>
              <a:t>拓扑</a:t>
            </a:r>
            <a:r>
              <a:rPr lang="zh-CN" altLang="en-US" sz="2400" dirty="0">
                <a:solidFill>
                  <a:srgbClr val="FF0000"/>
                </a:solidFill>
                <a:latin typeface="+mn-ea"/>
                <a:ea typeface="+mn-ea"/>
              </a:rPr>
              <a:t>排序问题</a:t>
            </a:r>
          </a:p>
        </p:txBody>
      </p:sp>
      <p:sp>
        <p:nvSpPr>
          <p:cNvPr id="31" name="Line 18"/>
          <p:cNvSpPr>
            <a:spLocks noChangeShapeType="1"/>
          </p:cNvSpPr>
          <p:nvPr/>
        </p:nvSpPr>
        <p:spPr bwMode="auto">
          <a:xfrm>
            <a:off x="6618312" y="2004492"/>
            <a:ext cx="762000" cy="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31"/>
          <p:cNvSpPr>
            <a:spLocks noChangeArrowheads="1"/>
          </p:cNvSpPr>
          <p:nvPr/>
        </p:nvSpPr>
        <p:spPr bwMode="auto">
          <a:xfrm>
            <a:off x="7380312" y="1788468"/>
            <a:ext cx="499491" cy="453008"/>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31"/>
          <p:cNvSpPr>
            <a:spLocks noChangeArrowheads="1"/>
          </p:cNvSpPr>
          <p:nvPr/>
        </p:nvSpPr>
        <p:spPr bwMode="auto">
          <a:xfrm>
            <a:off x="6088733" y="1767508"/>
            <a:ext cx="499491" cy="453008"/>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矩形 25"/>
          <p:cNvSpPr/>
          <p:nvPr/>
        </p:nvSpPr>
        <p:spPr>
          <a:xfrm>
            <a:off x="6239362" y="1860476"/>
            <a:ext cx="224287" cy="28488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err="1" smtClean="0">
                <a:solidFill>
                  <a:schemeClr val="tx1"/>
                </a:solidFill>
              </a:rPr>
              <a:t>i</a:t>
            </a:r>
            <a:endParaRPr lang="zh-CN" altLang="en-US" sz="2800" dirty="0" smtClean="0">
              <a:solidFill>
                <a:schemeClr val="tx1"/>
              </a:solidFill>
            </a:endParaRPr>
          </a:p>
        </p:txBody>
      </p:sp>
      <p:sp>
        <p:nvSpPr>
          <p:cNvPr id="36" name="矩形 35"/>
          <p:cNvSpPr/>
          <p:nvPr/>
        </p:nvSpPr>
        <p:spPr>
          <a:xfrm>
            <a:off x="7524328" y="1860476"/>
            <a:ext cx="224287" cy="28488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smtClean="0">
                <a:solidFill>
                  <a:schemeClr val="tx1"/>
                </a:solidFill>
              </a:rPr>
              <a:t>j</a:t>
            </a:r>
            <a:endParaRPr lang="zh-CN" altLang="en-US" sz="2800" dirty="0" smtClean="0">
              <a:solidFill>
                <a:schemeClr val="tx1"/>
              </a:solidFill>
            </a:endParaRPr>
          </a:p>
        </p:txBody>
      </p:sp>
    </p:spTree>
    <p:extLst>
      <p:ext uri="{BB962C8B-B14F-4D97-AF65-F5344CB8AC3E}">
        <p14:creationId xmlns:p14="http://schemas.microsoft.com/office/powerpoint/2010/main" val="298217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209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209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2098">
                                            <p:txEl>
                                              <p:pRg st="3" end="3"/>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250" fill="hold"/>
                                        <p:tgtEl>
                                          <p:spTgt spid="7"/>
                                        </p:tgtEl>
                                        <p:attrNameLst>
                                          <p:attrName>ppt_x</p:attrName>
                                        </p:attrNameLst>
                                      </p:cBhvr>
                                      <p:tavLst>
                                        <p:tav tm="0">
                                          <p:val>
                                            <p:strVal val="#ppt_x"/>
                                          </p:val>
                                        </p:tav>
                                        <p:tav tm="100000">
                                          <p:val>
                                            <p:strVal val="#ppt_x"/>
                                          </p:val>
                                        </p:tav>
                                      </p:tavLst>
                                    </p:anim>
                                    <p:anim calcmode="lin" valueType="num">
                                      <p:cBhvr additive="base">
                                        <p:cTn id="31" dur="250" fill="hold"/>
                                        <p:tgtEl>
                                          <p:spTgt spid="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250" fill="hold"/>
                                        <p:tgtEl>
                                          <p:spTgt spid="5"/>
                                        </p:tgtEl>
                                        <p:attrNameLst>
                                          <p:attrName>ppt_x</p:attrName>
                                        </p:attrNameLst>
                                      </p:cBhvr>
                                      <p:tavLst>
                                        <p:tav tm="0">
                                          <p:val>
                                            <p:strVal val="#ppt_x"/>
                                          </p:val>
                                        </p:tav>
                                        <p:tav tm="100000">
                                          <p:val>
                                            <p:strVal val="#ppt_x"/>
                                          </p:val>
                                        </p:tav>
                                      </p:tavLst>
                                    </p:anim>
                                    <p:anim calcmode="lin" valueType="num">
                                      <p:cBhvr additive="base">
                                        <p:cTn id="35" dur="2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1" presetClass="entr" presetSubtype="0" fill="hold" nodeType="clickEffect">
                                  <p:stCondLst>
                                    <p:cond delay="0"/>
                                  </p:stCondLst>
                                  <p:iterate type="lt">
                                    <p:tmPct val="10000"/>
                                  </p:iterate>
                                  <p:childTnLst>
                                    <p:set>
                                      <p:cBhvr>
                                        <p:cTn id="39" dur="1" fill="hold">
                                          <p:stCondLst>
                                            <p:cond delay="0"/>
                                          </p:stCondLst>
                                        </p:cTn>
                                        <p:tgtEl>
                                          <p:spTgt spid="772098">
                                            <p:txEl>
                                              <p:pRg st="4" end="4"/>
                                            </p:txEl>
                                          </p:spTgt>
                                        </p:tgtEl>
                                        <p:attrNameLst>
                                          <p:attrName>style.visibility</p:attrName>
                                        </p:attrNameLst>
                                      </p:cBhvr>
                                      <p:to>
                                        <p:strVal val="visible"/>
                                      </p:to>
                                    </p:set>
                                    <p:anim calcmode="lin" valueType="num">
                                      <p:cBhvr>
                                        <p:cTn id="40" dur="250" fill="hold"/>
                                        <p:tgtEl>
                                          <p:spTgt spid="772098">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1" dur="250" fill="hold"/>
                                        <p:tgtEl>
                                          <p:spTgt spid="772098">
                                            <p:txEl>
                                              <p:pRg st="4" end="4"/>
                                            </p:txEl>
                                          </p:spTgt>
                                        </p:tgtEl>
                                        <p:attrNameLst>
                                          <p:attrName>ppt_y</p:attrName>
                                        </p:attrNameLst>
                                      </p:cBhvr>
                                      <p:tavLst>
                                        <p:tav tm="0">
                                          <p:val>
                                            <p:strVal val="#ppt_y"/>
                                          </p:val>
                                        </p:tav>
                                        <p:tav tm="100000">
                                          <p:val>
                                            <p:strVal val="#ppt_y"/>
                                          </p:val>
                                        </p:tav>
                                      </p:tavLst>
                                    </p:anim>
                                    <p:anim calcmode="lin" valueType="num">
                                      <p:cBhvr>
                                        <p:cTn id="42" dur="250" fill="hold"/>
                                        <p:tgtEl>
                                          <p:spTgt spid="772098">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3" dur="250" fill="hold"/>
                                        <p:tgtEl>
                                          <p:spTgt spid="772098">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4" dur="250" tmFilter="0,0; .5, 1; 1, 1"/>
                                        <p:tgtEl>
                                          <p:spTgt spid="772098">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animBg="1"/>
      <p:bldP spid="25" grpId="0" animBg="1"/>
      <p:bldP spid="31" grpId="0" animBg="1"/>
      <p:bldP spid="32" grpId="0" animBg="1"/>
      <p:bldP spid="34" grpId="0" animBg="1"/>
      <p:bldP spid="26" grpId="0" animBg="1"/>
      <p:bldP spid="36"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idx="4294967295"/>
          </p:nvPr>
        </p:nvSpPr>
        <p:spPr>
          <a:xfrm>
            <a:off x="179512" y="188590"/>
            <a:ext cx="7793037" cy="648122"/>
          </a:xfrm>
        </p:spPr>
        <p:txBody>
          <a:bodyPr/>
          <a:lstStyle/>
          <a:p>
            <a:pPr eaLnBrk="1" hangingPunct="1"/>
            <a:r>
              <a:rPr lang="en-US" altLang="zh-CN" b="1" dirty="0" smtClean="0">
                <a:solidFill>
                  <a:srgbClr val="0000FF"/>
                </a:solidFill>
              </a:rPr>
              <a:t>8.6 拓</a:t>
            </a:r>
            <a:r>
              <a:rPr lang="zh-CN" altLang="en-US" b="1" dirty="0" smtClean="0">
                <a:solidFill>
                  <a:srgbClr val="0000FF"/>
                </a:solidFill>
              </a:rPr>
              <a:t>扑排序</a:t>
            </a:r>
          </a:p>
        </p:txBody>
      </p:sp>
      <p:sp>
        <p:nvSpPr>
          <p:cNvPr id="218115" name="Rectangle 3"/>
          <p:cNvSpPr>
            <a:spLocks noGrp="1" noChangeArrowheads="1"/>
          </p:cNvSpPr>
          <p:nvPr>
            <p:ph type="body" idx="4294967295"/>
          </p:nvPr>
        </p:nvSpPr>
        <p:spPr>
          <a:xfrm>
            <a:off x="704850" y="1114400"/>
            <a:ext cx="7772400" cy="4114800"/>
          </a:xfrm>
        </p:spPr>
        <p:txBody>
          <a:bodyPr>
            <a:prstTxWarp prst="textNoShape">
              <a:avLst/>
            </a:prstTxWarp>
          </a:bodyPr>
          <a:lstStyle/>
          <a:p>
            <a:pPr eaLnBrk="1" hangingPunct="1">
              <a:lnSpc>
                <a:spcPct val="80000"/>
              </a:lnSpc>
              <a:defRPr/>
            </a:pPr>
            <a:r>
              <a:rPr lang="zh-CN" altLang="en-US" sz="2800" b="1" dirty="0" smtClean="0">
                <a:latin typeface="Times New Roman" panose="02020603050405020304" pitchFamily="18" charset="0"/>
                <a:cs typeface="Times New Roman" panose="02020603050405020304" pitchFamily="18" charset="0"/>
              </a:rPr>
              <a:t>拓扑排序：</a:t>
            </a:r>
            <a:r>
              <a:rPr lang="zh-CN" altLang="en-US" sz="2800" b="1" dirty="0">
                <a:latin typeface="Times New Roman" panose="02020603050405020304" pitchFamily="18" charset="0"/>
                <a:cs typeface="Times New Roman" panose="02020603050405020304" pitchFamily="18" charset="0"/>
              </a:rPr>
              <a:t>先决条件</a:t>
            </a:r>
            <a:r>
              <a:rPr lang="zh-CN" altLang="en-US" sz="2800" b="1" dirty="0" smtClean="0">
                <a:latin typeface="Times New Roman" panose="02020603050405020304" pitchFamily="18" charset="0"/>
                <a:cs typeface="Times New Roman" panose="02020603050405020304" pitchFamily="18" charset="0"/>
              </a:rPr>
              <a:t>问题</a:t>
            </a:r>
            <a:endParaRPr lang="zh-CN" altLang="en-US" sz="2800" b="1" dirty="0">
              <a:latin typeface="Times New Roman" panose="02020603050405020304" pitchFamily="18" charset="0"/>
              <a:cs typeface="Times New Roman" panose="02020603050405020304" pitchFamily="18" charset="0"/>
            </a:endParaRPr>
          </a:p>
          <a:p>
            <a:pPr lvl="1" eaLnBrk="1" hangingPunct="1">
              <a:lnSpc>
                <a:spcPct val="80000"/>
              </a:lnSpc>
              <a:defRPr/>
            </a:pPr>
            <a:r>
              <a:rPr lang="zh-CN" altLang="en-US" sz="2400" b="1" dirty="0">
                <a:latin typeface="Times New Roman" panose="02020603050405020304" pitchFamily="18" charset="0"/>
                <a:cs typeface="Times New Roman" panose="02020603050405020304" pitchFamily="18" charset="0"/>
              </a:rPr>
              <a:t>将一个有向无环图中所有顶点在不违反先决条件关系的前提下排成线性序列的过程称为拓扑排序</a:t>
            </a:r>
          </a:p>
          <a:p>
            <a:pPr eaLnBrk="1" hangingPunct="1">
              <a:lnSpc>
                <a:spcPct val="80000"/>
              </a:lnSpc>
              <a:defRPr/>
            </a:pPr>
            <a:endParaRPr lang="en-US" altLang="zh-CN" sz="2800" b="1" dirty="0" smtClean="0">
              <a:latin typeface="Times New Roman" panose="02020603050405020304" pitchFamily="18" charset="0"/>
              <a:cs typeface="Times New Roman" panose="02020603050405020304" pitchFamily="18" charset="0"/>
            </a:endParaRPr>
          </a:p>
          <a:p>
            <a:pPr eaLnBrk="1" hangingPunct="1">
              <a:lnSpc>
                <a:spcPct val="80000"/>
              </a:lnSpc>
              <a:defRPr/>
            </a:pPr>
            <a:r>
              <a:rPr lang="zh-CN" altLang="en-US" sz="2800" b="1" dirty="0" smtClean="0">
                <a:latin typeface="Times New Roman" panose="02020603050405020304" pitchFamily="18" charset="0"/>
                <a:cs typeface="Times New Roman" panose="02020603050405020304" pitchFamily="18" charset="0"/>
              </a:rPr>
              <a:t>拓扑序列</a:t>
            </a:r>
            <a:r>
              <a:rPr lang="en-US" altLang="zh-CN" sz="2800" b="1" dirty="0" smtClean="0">
                <a:latin typeface="Times New Roman" panose="02020603050405020304" pitchFamily="18" charset="0"/>
                <a:cs typeface="Times New Roman" panose="02020603050405020304" pitchFamily="18" charset="0"/>
              </a:rPr>
              <a:t>(T</a:t>
            </a:r>
            <a:r>
              <a:rPr lang="en-US" altLang="zh-CN" sz="2800" dirty="0" smtClean="0">
                <a:latin typeface="Times New Roman" panose="02020603050405020304" pitchFamily="18" charset="0"/>
                <a:cs typeface="Times New Roman" panose="02020603050405020304" pitchFamily="18" charset="0"/>
              </a:rPr>
              <a:t>opological order</a:t>
            </a:r>
            <a:r>
              <a:rPr lang="en-US" altLang="zh-CN" sz="2800" b="1" dirty="0" smtClean="0">
                <a:latin typeface="Times New Roman" panose="02020603050405020304" pitchFamily="18" charset="0"/>
                <a:cs typeface="Times New Roman" panose="02020603050405020304" pitchFamily="18" charset="0"/>
              </a:rPr>
              <a:t>)</a:t>
            </a:r>
          </a:p>
          <a:p>
            <a:pPr lvl="1" eaLnBrk="1" hangingPunct="1">
              <a:lnSpc>
                <a:spcPct val="80000"/>
              </a:lnSpc>
              <a:defRPr/>
            </a:pPr>
            <a:r>
              <a:rPr lang="zh-CN" altLang="en-US" sz="2400" b="1" dirty="0" smtClean="0">
                <a:latin typeface="Times New Roman" panose="02020603050405020304" pitchFamily="18" charset="0"/>
                <a:cs typeface="Times New Roman" panose="02020603050405020304" pitchFamily="18" charset="0"/>
              </a:rPr>
              <a:t>对于</a:t>
            </a:r>
            <a:r>
              <a:rPr lang="zh-CN" altLang="en-US" sz="2400" b="1" dirty="0" smtClean="0">
                <a:solidFill>
                  <a:srgbClr val="FF0000"/>
                </a:solidFill>
                <a:latin typeface="Times New Roman" panose="02020603050405020304" pitchFamily="18" charset="0"/>
                <a:cs typeface="Times New Roman" panose="02020603050405020304" pitchFamily="18" charset="0"/>
              </a:rPr>
              <a:t>有向无环图</a:t>
            </a:r>
            <a:r>
              <a:rPr lang="en-US" altLang="zh-CN" sz="2400" b="1" dirty="0" smtClean="0">
                <a:latin typeface="Times New Roman" panose="02020603050405020304" pitchFamily="18" charset="0"/>
                <a:cs typeface="Times New Roman" panose="02020603050405020304" pitchFamily="18" charset="0"/>
              </a:rPr>
              <a:t>G=(V, E)</a:t>
            </a:r>
            <a:r>
              <a:rPr lang="zh-CN" altLang="en-US" sz="2400" b="1" dirty="0" smtClean="0">
                <a:latin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所有顶点组成的线性序列如果满足</a:t>
            </a:r>
          </a:p>
          <a:p>
            <a:pPr lvl="2" eaLnBrk="1" hangingPunct="1">
              <a:lnSpc>
                <a:spcPct val="80000"/>
              </a:lnSpc>
              <a:defRPr/>
            </a:pPr>
            <a:r>
              <a:rPr lang="zh-CN" altLang="en-US" sz="2000" b="1" dirty="0" smtClean="0">
                <a:latin typeface="Times New Roman" panose="02020603050405020304" pitchFamily="18" charset="0"/>
                <a:cs typeface="Times New Roman" panose="02020603050405020304" pitchFamily="18" charset="0"/>
              </a:rPr>
              <a:t>若在有向无环图</a:t>
            </a:r>
            <a:r>
              <a:rPr lang="en-US" altLang="zh-CN" sz="2000" b="1" dirty="0" smtClean="0">
                <a:latin typeface="Times New Roman" panose="02020603050405020304" pitchFamily="18" charset="0"/>
                <a:cs typeface="Times New Roman" panose="02020603050405020304" pitchFamily="18" charset="0"/>
              </a:rPr>
              <a:t>G</a:t>
            </a:r>
            <a:r>
              <a:rPr lang="zh-CN" altLang="en-US" sz="2000" b="1" dirty="0" smtClean="0">
                <a:latin typeface="Times New Roman" panose="02020603050405020304" pitchFamily="18" charset="0"/>
                <a:cs typeface="Times New Roman" panose="02020603050405020304" pitchFamily="18" charset="0"/>
              </a:rPr>
              <a:t>中从顶点</a:t>
            </a:r>
            <a:r>
              <a:rPr lang="en-US" altLang="zh-CN" sz="2000" b="1" dirty="0" smtClean="0">
                <a:latin typeface="Times New Roman" panose="02020603050405020304" pitchFamily="18" charset="0"/>
                <a:cs typeface="Times New Roman" panose="02020603050405020304" pitchFamily="18" charset="0"/>
              </a:rPr>
              <a:t>V</a:t>
            </a:r>
            <a:r>
              <a:rPr lang="en-US" altLang="zh-CN" sz="1800" b="1" baseline="-25000" dirty="0" smtClean="0">
                <a:latin typeface="Times New Roman" panose="02020603050405020304" pitchFamily="18" charset="0"/>
                <a:cs typeface="Times New Roman" panose="02020603050405020304" pitchFamily="18" charset="0"/>
              </a:rPr>
              <a:t>i</a:t>
            </a:r>
            <a:r>
              <a:rPr lang="zh-CN" altLang="en-US" sz="2000" b="1" dirty="0" smtClean="0">
                <a:latin typeface="Times New Roman" panose="02020603050405020304" pitchFamily="18" charset="0"/>
                <a:cs typeface="Times New Roman" panose="02020603050405020304" pitchFamily="18" charset="0"/>
              </a:rPr>
              <a:t>到</a:t>
            </a:r>
            <a:r>
              <a:rPr lang="en-US" altLang="zh-CN" sz="2000" b="1" dirty="0" err="1" smtClean="0">
                <a:latin typeface="Times New Roman" panose="02020603050405020304" pitchFamily="18" charset="0"/>
                <a:cs typeface="Times New Roman" panose="02020603050405020304" pitchFamily="18" charset="0"/>
              </a:rPr>
              <a:t>V</a:t>
            </a:r>
            <a:r>
              <a:rPr lang="en-US" altLang="zh-CN" sz="1800" b="1" baseline="-25000" dirty="0" err="1" smtClean="0">
                <a:latin typeface="Times New Roman" panose="02020603050405020304" pitchFamily="18" charset="0"/>
                <a:cs typeface="Times New Roman" panose="02020603050405020304" pitchFamily="18" charset="0"/>
              </a:rPr>
              <a:t>j</a:t>
            </a:r>
            <a:r>
              <a:rPr lang="zh-CN" altLang="en-US" sz="2000" b="1" dirty="0" smtClean="0">
                <a:latin typeface="Times New Roman" panose="02020603050405020304" pitchFamily="18" charset="0"/>
                <a:cs typeface="Times New Roman" panose="02020603050405020304" pitchFamily="18" charset="0"/>
              </a:rPr>
              <a:t>有一条路径，则在序列中顶点</a:t>
            </a:r>
            <a:r>
              <a:rPr lang="en-US" altLang="zh-CN" sz="2000" b="1" dirty="0" smtClean="0">
                <a:latin typeface="Times New Roman" panose="02020603050405020304" pitchFamily="18" charset="0"/>
                <a:cs typeface="Times New Roman" panose="02020603050405020304" pitchFamily="18" charset="0"/>
              </a:rPr>
              <a:t>V</a:t>
            </a:r>
            <a:r>
              <a:rPr lang="en-US" altLang="zh-CN" sz="1800" b="1" baseline="-25000" dirty="0" smtClean="0">
                <a:latin typeface="Times New Roman" panose="02020603050405020304" pitchFamily="18" charset="0"/>
                <a:cs typeface="Times New Roman" panose="02020603050405020304" pitchFamily="18" charset="0"/>
              </a:rPr>
              <a:t>i</a:t>
            </a:r>
            <a:r>
              <a:rPr lang="zh-CN" altLang="en-US" sz="2000" b="1" dirty="0" smtClean="0">
                <a:latin typeface="Times New Roman" panose="02020603050405020304" pitchFamily="18" charset="0"/>
                <a:cs typeface="Times New Roman" panose="02020603050405020304" pitchFamily="18" charset="0"/>
              </a:rPr>
              <a:t>必在顶点</a:t>
            </a:r>
            <a:r>
              <a:rPr lang="en-US" altLang="zh-CN" sz="2000" b="1" dirty="0" err="1" smtClean="0">
                <a:latin typeface="Times New Roman" panose="02020603050405020304" pitchFamily="18" charset="0"/>
                <a:cs typeface="Times New Roman" panose="02020603050405020304" pitchFamily="18" charset="0"/>
              </a:rPr>
              <a:t>V</a:t>
            </a:r>
            <a:r>
              <a:rPr lang="en-US" altLang="zh-CN" sz="1800" b="1" baseline="-25000" dirty="0" err="1" smtClean="0">
                <a:latin typeface="Times New Roman" panose="02020603050405020304" pitchFamily="18" charset="0"/>
                <a:cs typeface="Times New Roman" panose="02020603050405020304" pitchFamily="18" charset="0"/>
              </a:rPr>
              <a:t>j</a:t>
            </a:r>
            <a:r>
              <a:rPr lang="zh-CN" altLang="en-US" sz="2000" b="1" dirty="0" smtClean="0">
                <a:latin typeface="Times New Roman" panose="02020603050405020304" pitchFamily="18" charset="0"/>
                <a:cs typeface="Times New Roman" panose="02020603050405020304" pitchFamily="18" charset="0"/>
              </a:rPr>
              <a:t>之前</a:t>
            </a:r>
          </a:p>
          <a:p>
            <a:pPr lvl="1" eaLnBrk="1" hangingPunct="1">
              <a:lnSpc>
                <a:spcPct val="80000"/>
              </a:lnSpc>
              <a:buFont typeface="Wingdings" panose="05000000000000000000" pitchFamily="2" charset="2"/>
              <a:buNone/>
              <a:defRPr/>
            </a:pPr>
            <a:r>
              <a:rPr lang="zh-CN" altLang="en-US" sz="2400" b="1" dirty="0" smtClean="0">
                <a:latin typeface="Times New Roman" panose="02020603050405020304" pitchFamily="18" charset="0"/>
                <a:cs typeface="Times New Roman" panose="02020603050405020304" pitchFamily="18" charset="0"/>
              </a:rPr>
              <a:t>则该线性序列可称作一个</a:t>
            </a:r>
            <a:r>
              <a:rPr lang="zh-CN" altLang="en-US" sz="2400" b="1" dirty="0" smtClean="0">
                <a:solidFill>
                  <a:schemeClr val="hlink"/>
                </a:solidFill>
                <a:latin typeface="Times New Roman" panose="02020603050405020304" pitchFamily="18" charset="0"/>
                <a:cs typeface="Times New Roman" panose="02020603050405020304" pitchFamily="18" charset="0"/>
              </a:rPr>
              <a:t>拓扑序列</a:t>
            </a:r>
            <a:r>
              <a:rPr lang="zh-CN" altLang="en-US" sz="2400" b="1" dirty="0" smtClean="0">
                <a:solidFill>
                  <a:schemeClr val="hlink"/>
                </a:solidFill>
                <a:latin typeface="Times New Roman" panose="02020603050405020304" pitchFamily="18" charset="0"/>
              </a:rPr>
              <a:t>。</a:t>
            </a:r>
          </a:p>
          <a:p>
            <a:pPr eaLnBrk="1" hangingPunct="1">
              <a:lnSpc>
                <a:spcPct val="80000"/>
              </a:lnSpc>
              <a:defRPr/>
            </a:pPr>
            <a:r>
              <a:rPr lang="zh-CN" altLang="en-US" sz="2800" b="1" dirty="0" smtClean="0">
                <a:latin typeface="Times New Roman" panose="02020603050405020304" pitchFamily="18" charset="0"/>
                <a:cs typeface="Times New Roman" panose="02020603050405020304" pitchFamily="18" charset="0"/>
              </a:rPr>
              <a:t>拓扑序列不唯一</a:t>
            </a:r>
          </a:p>
          <a:p>
            <a:pPr eaLnBrk="1" hangingPunct="1">
              <a:lnSpc>
                <a:spcPct val="80000"/>
              </a:lnSpc>
              <a:defRPr/>
            </a:pPr>
            <a:r>
              <a:rPr lang="zh-CN" altLang="en-US" sz="2800" b="1" dirty="0" smtClean="0">
                <a:latin typeface="Times New Roman" panose="02020603050405020304" pitchFamily="18" charset="0"/>
                <a:cs typeface="Times New Roman" panose="02020603050405020304" pitchFamily="18" charset="0"/>
              </a:rPr>
              <a:t>任何有向无环图</a:t>
            </a:r>
            <a:r>
              <a:rPr lang="en-US" altLang="zh-CN" sz="2800" b="1" dirty="0" smtClean="0">
                <a:latin typeface="Times New Roman" panose="02020603050405020304" pitchFamily="18" charset="0"/>
                <a:cs typeface="Times New Roman" panose="02020603050405020304" pitchFamily="18" charset="0"/>
              </a:rPr>
              <a:t>G</a:t>
            </a:r>
            <a:r>
              <a:rPr lang="zh-CN" altLang="en-US" sz="2800" b="1" dirty="0" smtClean="0">
                <a:latin typeface="Times New Roman" panose="02020603050405020304" pitchFamily="18" charset="0"/>
                <a:cs typeface="Times New Roman" panose="02020603050405020304" pitchFamily="18" charset="0"/>
              </a:rPr>
              <a:t>的所有顶点都可以排在一个拓扑序列里</a:t>
            </a:r>
          </a:p>
        </p:txBody>
      </p:sp>
    </p:spTree>
    <p:extLst>
      <p:ext uri="{BB962C8B-B14F-4D97-AF65-F5344CB8AC3E}">
        <p14:creationId xmlns:p14="http://schemas.microsoft.com/office/powerpoint/2010/main" val="367765565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bwMode="auto">
          <a:xfrm>
            <a:off x="35496" y="476672"/>
            <a:ext cx="3456384" cy="48736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2075" tIns="46038" rIns="92075" bIns="46038"/>
          <a:lstStyle/>
          <a:p>
            <a:pPr algn="ctr"/>
            <a:r>
              <a:rPr lang="zh-CN" altLang="en-US" sz="28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顶点表示活动的网络</a:t>
            </a:r>
            <a:br>
              <a:rPr lang="zh-CN" altLang="en-US" sz="28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br>
            <a:r>
              <a:rPr lang="en-US" altLang="zh-CN" sz="1800"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(AOV </a:t>
            </a:r>
            <a:r>
              <a:rPr lang="zh-CN" altLang="en-US" sz="1800"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网</a:t>
            </a:r>
            <a:r>
              <a:rPr lang="en-US" altLang="zh-CN" sz="1800"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endParaRPr lang="zh-CN" altLang="en-US" sz="18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371715" name="Rectangle 3"/>
          <p:cNvSpPr>
            <a:spLocks noChangeArrowheads="1"/>
          </p:cNvSpPr>
          <p:nvPr/>
        </p:nvSpPr>
        <p:spPr bwMode="auto">
          <a:xfrm>
            <a:off x="323850" y="1412875"/>
            <a:ext cx="8820150" cy="319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pPr>
            <a:r>
              <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rPr>
              <a:t>      用有向图表示一个</a:t>
            </a:r>
            <a:r>
              <a:rPr lang="zh-CN" altLang="en-US" sz="2400" dirty="0" smtClean="0">
                <a:effectLst>
                  <a:outerShdw blurRad="38100" dist="38100" dir="2700000" algn="tl">
                    <a:srgbClr val="C0C0C0"/>
                  </a:outerShdw>
                </a:effectLst>
                <a:latin typeface="Times New Roman" panose="02020603050405020304" pitchFamily="18" charset="0"/>
                <a:ea typeface="黑体" panose="02010609060101010101" pitchFamily="49" charset="-122"/>
              </a:rPr>
              <a:t>工程：</a:t>
            </a:r>
            <a:endPar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gn="l">
              <a:lnSpc>
                <a:spcPct val="120000"/>
              </a:lnSpc>
              <a:buClr>
                <a:schemeClr val="tx2"/>
              </a:buClr>
              <a:buFontTx/>
              <a:buChar char="•"/>
            </a:pPr>
            <a:r>
              <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400" dirty="0" smtClean="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顶点</a:t>
            </a:r>
            <a:r>
              <a:rPr lang="zh-CN" altLang="en-US" sz="24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表示</a:t>
            </a:r>
            <a:r>
              <a:rPr lang="zh-CN" altLang="en-US" sz="2400" dirty="0" smtClean="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活动</a:t>
            </a:r>
            <a:r>
              <a:rPr lang="en-US" altLang="zh-CN" sz="2400" dirty="0" smtClean="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zh-CN" altLang="en-US" sz="2400" dirty="0" smtClean="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子工程</a:t>
            </a:r>
            <a:r>
              <a:rPr lang="zh-CN" altLang="en-US" sz="2400" dirty="0" smtClean="0">
                <a:effectLst>
                  <a:outerShdw blurRad="38100" dist="38100" dir="2700000" algn="tl">
                    <a:srgbClr val="C0C0C0"/>
                  </a:outerShdw>
                </a:effectLst>
                <a:latin typeface="Times New Roman" panose="02020603050405020304" pitchFamily="18" charset="0"/>
                <a:ea typeface="黑体" panose="02010609060101010101" pitchFamily="49" charset="-122"/>
              </a:rPr>
              <a:t>，</a:t>
            </a:r>
            <a:endPar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gn="l">
              <a:lnSpc>
                <a:spcPct val="120000"/>
              </a:lnSpc>
              <a:buClr>
                <a:schemeClr val="tx2"/>
              </a:buClr>
              <a:buFontTx/>
              <a:buChar char="•"/>
            </a:pPr>
            <a:r>
              <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4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有向边</a:t>
            </a:r>
            <a:r>
              <a:rPr lang="en-US" altLang="zh-CN" sz="24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&lt;</a:t>
            </a:r>
            <a:r>
              <a:rPr lang="en-US" altLang="zh-CN" sz="2400" i="1"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400" i="1" baseline="-250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i</a:t>
            </a:r>
            <a:r>
              <a:rPr lang="en-US" altLang="zh-CN" sz="24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400" i="1"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400" i="1" baseline="-250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j</a:t>
            </a:r>
            <a:r>
              <a:rPr lang="en-US" altLang="zh-CN" sz="24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&gt;</a:t>
            </a:r>
            <a:r>
              <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rPr>
              <a:t>表示活动</a:t>
            </a:r>
            <a:r>
              <a:rPr lang="en-US" altLang="zh-CN" sz="2400" i="1" dirty="0">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400" i="1" baseline="-25000" dirty="0">
                <a:effectLst>
                  <a:outerShdw blurRad="38100" dist="38100" dir="2700000" algn="tl">
                    <a:srgbClr val="C0C0C0"/>
                  </a:outerShdw>
                </a:effectLst>
                <a:latin typeface="Times New Roman" panose="02020603050405020304" pitchFamily="18" charset="0"/>
                <a:ea typeface="黑体" panose="02010609060101010101" pitchFamily="49" charset="-122"/>
              </a:rPr>
              <a:t>i </a:t>
            </a:r>
            <a:r>
              <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rPr>
              <a:t>必须先于活动</a:t>
            </a:r>
            <a:r>
              <a:rPr lang="en-US" altLang="zh-CN" sz="2400" i="1" dirty="0">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400" i="1" baseline="-25000" dirty="0">
                <a:effectLst>
                  <a:outerShdw blurRad="38100" dist="38100" dir="2700000" algn="tl">
                    <a:srgbClr val="C0C0C0"/>
                  </a:outerShdw>
                </a:effectLst>
                <a:latin typeface="Times New Roman" panose="02020603050405020304" pitchFamily="18" charset="0"/>
                <a:ea typeface="黑体" panose="02010609060101010101" pitchFamily="49" charset="-122"/>
              </a:rPr>
              <a:t>j</a:t>
            </a:r>
            <a:r>
              <a:rPr lang="en-US" altLang="zh-CN" sz="2400" baseline="-250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rPr>
              <a:t>进行。</a:t>
            </a:r>
          </a:p>
          <a:p>
            <a:pPr lvl="1" algn="l">
              <a:lnSpc>
                <a:spcPct val="120000"/>
              </a:lnSpc>
              <a:buClr>
                <a:schemeClr val="tx2"/>
              </a:buClr>
            </a:pPr>
            <a:r>
              <a:rPr lang="en-US" altLang="zh-CN" sz="24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rPr>
              <a:t>顶点表示活动的</a:t>
            </a:r>
            <a:r>
              <a:rPr lang="zh-CN" altLang="en-US" sz="2400" dirty="0" smtClean="0">
                <a:effectLst>
                  <a:outerShdw blurRad="38100" dist="38100" dir="2700000" algn="tl">
                    <a:srgbClr val="C0C0C0"/>
                  </a:outerShdw>
                </a:effectLst>
                <a:latin typeface="Times New Roman" panose="02020603050405020304" pitchFamily="18" charset="0"/>
                <a:ea typeface="黑体" panose="02010609060101010101" pitchFamily="49" charset="-122"/>
              </a:rPr>
              <a:t>网</a:t>
            </a:r>
            <a:r>
              <a:rPr lang="en-US" altLang="zh-CN" sz="2400" dirty="0" smtClean="0">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en-US" altLang="zh-CN" sz="2400" dirty="0">
                <a:effectLst>
                  <a:outerShdw blurRad="38100" dist="38100" dir="2700000" algn="tl">
                    <a:srgbClr val="C0C0C0"/>
                  </a:outerShdw>
                </a:effectLst>
                <a:latin typeface="Times New Roman" panose="02020603050405020304" pitchFamily="18" charset="0"/>
                <a:ea typeface="黑体" panose="02010609060101010101" pitchFamily="49" charset="-122"/>
              </a:rPr>
              <a:t>Activity  On Vertices)</a:t>
            </a:r>
            <a:r>
              <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400" dirty="0">
                <a:effectLst>
                  <a:outerShdw blurRad="38100" dist="38100" dir="2700000" algn="tl">
                    <a:srgbClr val="C0C0C0"/>
                  </a:outerShdw>
                </a:effectLst>
                <a:latin typeface="Times New Roman" panose="02020603050405020304" pitchFamily="18" charset="0"/>
                <a:ea typeface="黑体" panose="02010609060101010101" pitchFamily="49" charset="-122"/>
              </a:rPr>
              <a:t>AOV </a:t>
            </a:r>
            <a:r>
              <a:rPr lang="zh-CN" altLang="en-US" sz="2400" dirty="0" smtClean="0">
                <a:effectLst>
                  <a:outerShdw blurRad="38100" dist="38100" dir="2700000" algn="tl">
                    <a:srgbClr val="C0C0C0"/>
                  </a:outerShdw>
                </a:effectLst>
                <a:latin typeface="Times New Roman" panose="02020603050405020304" pitchFamily="18" charset="0"/>
                <a:ea typeface="黑体" panose="02010609060101010101" pitchFamily="49" charset="-122"/>
              </a:rPr>
              <a:t>网</a:t>
            </a:r>
            <a:endParaRPr lang="en-US" altLang="zh-CN" sz="2400" dirty="0" smtClean="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gn="l">
              <a:lnSpc>
                <a:spcPct val="120000"/>
              </a:lnSpc>
              <a:buClr>
                <a:schemeClr val="tx2"/>
              </a:buClr>
            </a:pPr>
            <a:endParaRPr lang="en-US" altLang="zh-CN" sz="24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nSpc>
                <a:spcPct val="120000"/>
              </a:lnSpc>
              <a:buClr>
                <a:schemeClr val="tx2"/>
              </a:buClr>
            </a:pP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sz="2400" dirty="0" smtClean="0">
                <a:effectLst>
                  <a:outerShdw blurRad="38100" dist="38100" dir="2700000" algn="tl">
                    <a:srgbClr val="C0C0C0"/>
                  </a:outerShdw>
                </a:effectLst>
                <a:latin typeface="Times New Roman" panose="02020603050405020304" pitchFamily="18" charset="0"/>
                <a:ea typeface="楷体_GB2312" pitchFamily="49" charset="-122"/>
              </a:rPr>
              <a:t>网中</a:t>
            </a:r>
            <a:r>
              <a:rPr lang="zh-CN" altLang="en-US" sz="2400" dirty="0">
                <a:effectLst>
                  <a:outerShdw blurRad="38100" dist="38100" dir="2700000" algn="tl">
                    <a:srgbClr val="C0C0C0"/>
                  </a:outerShdw>
                </a:effectLst>
                <a:latin typeface="Times New Roman" panose="02020603050405020304" pitchFamily="18" charset="0"/>
                <a:ea typeface="楷体_GB2312" pitchFamily="49" charset="-122"/>
              </a:rPr>
              <a:t>不能</a:t>
            </a:r>
            <a:r>
              <a:rPr lang="zh-CN" altLang="en-US" sz="2400" dirty="0" smtClean="0">
                <a:effectLst>
                  <a:outerShdw blurRad="38100" dist="38100" dir="2700000" algn="tl">
                    <a:srgbClr val="C0C0C0"/>
                  </a:outerShdw>
                </a:effectLst>
                <a:latin typeface="Times New Roman" panose="02020603050405020304" pitchFamily="18" charset="0"/>
                <a:ea typeface="楷体_GB2312" pitchFamily="49" charset="-122"/>
              </a:rPr>
              <a:t>出现</a:t>
            </a:r>
            <a:r>
              <a:rPr lang="zh-CN" altLang="en-US" sz="2400" b="1" dirty="0" smtClean="0">
                <a:solidFill>
                  <a:srgbClr val="FF0000"/>
                </a:solidFill>
                <a:latin typeface="Times New Roman" panose="02020603050405020304" pitchFamily="18" charset="0"/>
                <a:ea typeface="楷体_GB2312" pitchFamily="49" charset="-122"/>
              </a:rPr>
              <a:t>回路</a:t>
            </a:r>
            <a:r>
              <a:rPr lang="zh-CN" altLang="en-US" sz="2400" dirty="0" smtClean="0">
                <a:effectLst>
                  <a:outerShdw blurRad="38100" dist="38100" dir="2700000" algn="tl">
                    <a:srgbClr val="C0C0C0"/>
                  </a:outerShdw>
                </a:effectLst>
                <a:latin typeface="Times New Roman" panose="02020603050405020304" pitchFamily="18" charset="0"/>
                <a:ea typeface="楷体_GB2312" pitchFamily="49" charset="-122"/>
              </a:rPr>
              <a:t>。</a:t>
            </a:r>
            <a:endParaRPr lang="zh-CN" altLang="en-US" sz="2400" dirty="0">
              <a:effectLst>
                <a:outerShdw blurRad="38100" dist="38100" dir="2700000" algn="tl">
                  <a:srgbClr val="C0C0C0"/>
                </a:outerShdw>
              </a:effectLst>
              <a:latin typeface="Times New Roman" panose="02020603050405020304" pitchFamily="18" charset="0"/>
              <a:ea typeface="楷体_GB2312" pitchFamily="49" charset="-122"/>
            </a:endParaRPr>
          </a:p>
          <a:p>
            <a:pPr lvl="1" algn="l">
              <a:lnSpc>
                <a:spcPct val="120000"/>
              </a:lnSpc>
              <a:buClr>
                <a:schemeClr val="tx2"/>
              </a:buClr>
            </a:pPr>
            <a:endPar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grpSp>
        <p:nvGrpSpPr>
          <p:cNvPr id="5" name="Group 30"/>
          <p:cNvGrpSpPr>
            <a:grpSpLocks/>
          </p:cNvGrpSpPr>
          <p:nvPr/>
        </p:nvGrpSpPr>
        <p:grpSpPr bwMode="auto">
          <a:xfrm>
            <a:off x="4826236" y="4077072"/>
            <a:ext cx="4210260" cy="2520951"/>
            <a:chOff x="2193" y="2197"/>
            <a:chExt cx="2526" cy="1588"/>
          </a:xfrm>
        </p:grpSpPr>
        <p:sp>
          <p:nvSpPr>
            <p:cNvPr id="6" name="Oval 31"/>
            <p:cNvSpPr>
              <a:spLocks noChangeArrowheads="1"/>
            </p:cNvSpPr>
            <p:nvPr/>
          </p:nvSpPr>
          <p:spPr bwMode="auto">
            <a:xfrm>
              <a:off x="2193" y="2515"/>
              <a:ext cx="1815" cy="1270"/>
            </a:xfrm>
            <a:prstGeom prst="ellipse">
              <a:avLst/>
            </a:prstGeom>
            <a:noFill/>
            <a:ln w="22225">
              <a:solidFill>
                <a:srgbClr val="00FFFF"/>
              </a:solidFill>
              <a:prstDash val="lgDash"/>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AutoShape 32"/>
            <p:cNvSpPr>
              <a:spLocks noChangeArrowheads="1"/>
            </p:cNvSpPr>
            <p:nvPr/>
          </p:nvSpPr>
          <p:spPr bwMode="auto">
            <a:xfrm>
              <a:off x="3817" y="2197"/>
              <a:ext cx="902" cy="593"/>
            </a:xfrm>
            <a:prstGeom prst="cloudCallout">
              <a:avLst>
                <a:gd name="adj1" fmla="val -64556"/>
                <a:gd name="adj2" fmla="val 26105"/>
              </a:avLst>
            </a:prstGeom>
            <a:ln>
              <a:solidFill>
                <a:srgbClr val="FF0000"/>
              </a:solidFill>
            </a:ln>
            <a:extLst/>
          </p:spPr>
          <p:style>
            <a:lnRef idx="2">
              <a:schemeClr val="dk1"/>
            </a:lnRef>
            <a:fillRef idx="1">
              <a:schemeClr val="lt1"/>
            </a:fillRef>
            <a:effectRef idx="0">
              <a:schemeClr val="dk1"/>
            </a:effectRef>
            <a:fontRef idx="minor">
              <a:schemeClr val="dk1"/>
            </a:fontRef>
          </p:style>
          <p:txBody>
            <a:bodyPr anchor="ctr"/>
            <a:lstStyle/>
            <a:p>
              <a:pPr algn="ctr"/>
              <a:endParaRPr lang="en-US" b="1"/>
            </a:p>
          </p:txBody>
        </p:sp>
      </p:grpSp>
      <p:sp>
        <p:nvSpPr>
          <p:cNvPr id="9" name="Line 40"/>
          <p:cNvSpPr>
            <a:spLocks noChangeShapeType="1"/>
          </p:cNvSpPr>
          <p:nvPr/>
        </p:nvSpPr>
        <p:spPr bwMode="auto">
          <a:xfrm>
            <a:off x="6308569" y="5085380"/>
            <a:ext cx="648250" cy="441426"/>
          </a:xfrm>
          <a:prstGeom prst="line">
            <a:avLst/>
          </a:prstGeom>
          <a:noFill/>
          <a:ln w="19050">
            <a:solidFill>
              <a:srgbClr val="FF0000"/>
            </a:solidFill>
            <a:round/>
            <a:headEnd type="triangle" w="med" len="med"/>
            <a:tailEnd/>
          </a:ln>
          <a:effectLst>
            <a:glow rad="63500">
              <a:schemeClr val="accent1">
                <a:satMod val="175000"/>
                <a:alpha val="40000"/>
              </a:schemeClr>
            </a:glow>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 name="Group 34"/>
          <p:cNvGrpSpPr>
            <a:grpSpLocks/>
          </p:cNvGrpSpPr>
          <p:nvPr/>
        </p:nvGrpSpPr>
        <p:grpSpPr bwMode="auto">
          <a:xfrm>
            <a:off x="5088000" y="4725339"/>
            <a:ext cx="2699876" cy="1600548"/>
            <a:chOff x="1008" y="672"/>
            <a:chExt cx="1920" cy="1296"/>
          </a:xfrm>
        </p:grpSpPr>
        <p:sp>
          <p:nvSpPr>
            <p:cNvPr id="11" name="Text Box 3"/>
            <p:cNvSpPr txBox="1">
              <a:spLocks noChangeArrowheads="1"/>
            </p:cNvSpPr>
            <p:nvPr/>
          </p:nvSpPr>
          <p:spPr bwMode="auto">
            <a:xfrm>
              <a:off x="2245" y="1300"/>
              <a:ext cx="635" cy="47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数据</a:t>
              </a:r>
            </a:p>
            <a:p>
              <a:pPr algn="ctr">
                <a:lnSpc>
                  <a:spcPct val="90000"/>
                </a:lnSpc>
              </a:pPr>
              <a:r>
                <a:rPr lang="zh-CN" altLang="en-US" b="1" i="1">
                  <a:solidFill>
                    <a:srgbClr val="0A0A0E"/>
                  </a:solidFill>
                  <a:ea typeface="黑体" panose="02010609060101010101" pitchFamily="49" charset="-122"/>
                </a:rPr>
                <a:t>结构</a:t>
              </a:r>
            </a:p>
          </p:txBody>
        </p:sp>
        <p:sp>
          <p:nvSpPr>
            <p:cNvPr id="12"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5"/>
            <p:cNvSpPr txBox="1">
              <a:spLocks noChangeArrowheads="1"/>
            </p:cNvSpPr>
            <p:nvPr/>
          </p:nvSpPr>
          <p:spPr bwMode="auto">
            <a:xfrm>
              <a:off x="1178" y="691"/>
              <a:ext cx="635" cy="45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b="1" i="1" dirty="0">
                  <a:solidFill>
                    <a:srgbClr val="0A0A0E"/>
                  </a:solidFill>
                  <a:ea typeface="黑体" panose="02010609060101010101" pitchFamily="49" charset="-122"/>
                </a:rPr>
                <a:t>程序设计</a:t>
              </a:r>
            </a:p>
          </p:txBody>
        </p:sp>
        <p:sp>
          <p:nvSpPr>
            <p:cNvPr id="14" name="Text Box 6"/>
            <p:cNvSpPr txBox="1">
              <a:spLocks noChangeArrowheads="1"/>
            </p:cNvSpPr>
            <p:nvPr/>
          </p:nvSpPr>
          <p:spPr bwMode="auto">
            <a:xfrm>
              <a:off x="1031" y="1496"/>
              <a:ext cx="635" cy="47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离散数学</a:t>
              </a:r>
            </a:p>
          </p:txBody>
        </p:sp>
        <p:sp>
          <p:nvSpPr>
            <p:cNvPr id="15"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3" name="Group 34"/>
          <p:cNvGrpSpPr>
            <a:grpSpLocks/>
          </p:cNvGrpSpPr>
          <p:nvPr/>
        </p:nvGrpSpPr>
        <p:grpSpPr bwMode="auto">
          <a:xfrm>
            <a:off x="1016541" y="4709467"/>
            <a:ext cx="2699876" cy="1600548"/>
            <a:chOff x="1008" y="672"/>
            <a:chExt cx="1920" cy="1296"/>
          </a:xfrm>
        </p:grpSpPr>
        <p:sp>
          <p:nvSpPr>
            <p:cNvPr id="24" name="Text Box 3"/>
            <p:cNvSpPr txBox="1">
              <a:spLocks noChangeArrowheads="1"/>
            </p:cNvSpPr>
            <p:nvPr/>
          </p:nvSpPr>
          <p:spPr bwMode="auto">
            <a:xfrm>
              <a:off x="2245" y="1300"/>
              <a:ext cx="635" cy="47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数据</a:t>
              </a:r>
            </a:p>
            <a:p>
              <a:pPr algn="ctr">
                <a:lnSpc>
                  <a:spcPct val="90000"/>
                </a:lnSpc>
              </a:pPr>
              <a:r>
                <a:rPr lang="zh-CN" altLang="en-US" b="1" i="1">
                  <a:solidFill>
                    <a:srgbClr val="0A0A0E"/>
                  </a:solidFill>
                  <a:ea typeface="黑体" panose="02010609060101010101" pitchFamily="49" charset="-122"/>
                </a:rPr>
                <a:t>结构</a:t>
              </a:r>
            </a:p>
          </p:txBody>
        </p:sp>
        <p:sp>
          <p:nvSpPr>
            <p:cNvPr id="25"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Text Box 5"/>
            <p:cNvSpPr txBox="1">
              <a:spLocks noChangeArrowheads="1"/>
            </p:cNvSpPr>
            <p:nvPr/>
          </p:nvSpPr>
          <p:spPr bwMode="auto">
            <a:xfrm>
              <a:off x="1178" y="691"/>
              <a:ext cx="635" cy="45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b="1" i="1">
                  <a:solidFill>
                    <a:srgbClr val="0A0A0E"/>
                  </a:solidFill>
                  <a:ea typeface="黑体" panose="02010609060101010101" pitchFamily="49" charset="-122"/>
                </a:rPr>
                <a:t>程序设计</a:t>
              </a:r>
            </a:p>
          </p:txBody>
        </p:sp>
        <p:sp>
          <p:nvSpPr>
            <p:cNvPr id="27" name="Text Box 6"/>
            <p:cNvSpPr txBox="1">
              <a:spLocks noChangeArrowheads="1"/>
            </p:cNvSpPr>
            <p:nvPr/>
          </p:nvSpPr>
          <p:spPr bwMode="auto">
            <a:xfrm>
              <a:off x="1031" y="1496"/>
              <a:ext cx="635" cy="47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离散数学</a:t>
              </a:r>
            </a:p>
          </p:txBody>
        </p:sp>
        <p:sp>
          <p:nvSpPr>
            <p:cNvPr id="28" name="Line 7"/>
            <p:cNvSpPr>
              <a:spLocks noChangeShapeType="1"/>
            </p:cNvSpPr>
            <p:nvPr/>
          </p:nvSpPr>
          <p:spPr bwMode="auto">
            <a:xfrm>
              <a:off x="1824" y="1008"/>
              <a:ext cx="432" cy="38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矩形 2"/>
          <p:cNvSpPr/>
          <p:nvPr/>
        </p:nvSpPr>
        <p:spPr>
          <a:xfrm>
            <a:off x="7578934" y="4149775"/>
            <a:ext cx="1385554" cy="646331"/>
          </a:xfrm>
          <a:prstGeom prst="rect">
            <a:avLst/>
          </a:prstGeom>
        </p:spPr>
        <p:txBody>
          <a:bodyPr wrap="square">
            <a:spAutoFit/>
          </a:bodyPr>
          <a:lstStyle/>
          <a:p>
            <a:pPr algn="ctr"/>
            <a:r>
              <a:rPr lang="zh-CN" altLang="en-US" b="1" i="1" dirty="0" smtClean="0">
                <a:solidFill>
                  <a:srgbClr val="FF3300"/>
                </a:solidFill>
                <a:ea typeface="黑体" panose="02010609060101010101" pitchFamily="49" charset="-122"/>
              </a:rPr>
              <a:t>回路</a:t>
            </a:r>
            <a:r>
              <a:rPr lang="zh-CN" altLang="en-US" b="1" i="1" dirty="0">
                <a:solidFill>
                  <a:srgbClr val="FF3300"/>
                </a:solidFill>
                <a:ea typeface="黑体" panose="02010609060101010101" pitchFamily="49" charset="-122"/>
              </a:rPr>
              <a:t>：</a:t>
            </a:r>
            <a:r>
              <a:rPr lang="zh-CN" altLang="en-US" b="1" i="1" dirty="0" smtClean="0">
                <a:solidFill>
                  <a:srgbClr val="FF3300"/>
                </a:solidFill>
                <a:ea typeface="黑体" panose="02010609060101010101" pitchFamily="49" charset="-122"/>
              </a:rPr>
              <a:t>工程</a:t>
            </a:r>
            <a:r>
              <a:rPr lang="zh-CN" altLang="en-US" b="1" i="1" dirty="0">
                <a:solidFill>
                  <a:srgbClr val="FF3300"/>
                </a:solidFill>
                <a:ea typeface="黑体" panose="02010609060101010101" pitchFamily="49" charset="-122"/>
              </a:rPr>
              <a:t>不</a:t>
            </a:r>
            <a:r>
              <a:rPr lang="zh-CN" altLang="en-US" b="1" i="1" dirty="0" smtClean="0">
                <a:solidFill>
                  <a:srgbClr val="FF3300"/>
                </a:solidFill>
                <a:ea typeface="黑体" panose="02010609060101010101" pitchFamily="49" charset="-122"/>
              </a:rPr>
              <a:t>可行！</a:t>
            </a:r>
            <a:endParaRPr lang="zh-CN" altLang="en-US" b="1" i="1" dirty="0">
              <a:solidFill>
                <a:srgbClr val="FF3300"/>
              </a:solidFill>
              <a:ea typeface="黑体" panose="02010609060101010101" pitchFamily="49" charset="-122"/>
            </a:endParaRPr>
          </a:p>
        </p:txBody>
      </p:sp>
    </p:spTree>
    <p:extLst>
      <p:ext uri="{BB962C8B-B14F-4D97-AF65-F5344CB8AC3E}">
        <p14:creationId xmlns:p14="http://schemas.microsoft.com/office/powerpoint/2010/main" val="3567344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371715">
                                            <p:txEl>
                                              <p:pRg st="5" end="5"/>
                                            </p:txEl>
                                          </p:spTgt>
                                        </p:tgtEl>
                                        <p:attrNameLst>
                                          <p:attrName>style.visibility</p:attrName>
                                        </p:attrNameLst>
                                      </p:cBhvr>
                                      <p:to>
                                        <p:strVal val="visible"/>
                                      </p:to>
                                    </p:set>
                                    <p:anim calcmode="lin" valueType="num">
                                      <p:cBhvr>
                                        <p:cTn id="7" dur="250" fill="hold"/>
                                        <p:tgtEl>
                                          <p:spTgt spid="371715">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371715">
                                            <p:txEl>
                                              <p:pRg st="5" end="5"/>
                                            </p:txEl>
                                          </p:spTgt>
                                        </p:tgtEl>
                                        <p:attrNameLst>
                                          <p:attrName>ppt_y</p:attrName>
                                        </p:attrNameLst>
                                      </p:cBhvr>
                                      <p:tavLst>
                                        <p:tav tm="0">
                                          <p:val>
                                            <p:strVal val="#ppt_y"/>
                                          </p:val>
                                        </p:tav>
                                        <p:tav tm="100000">
                                          <p:val>
                                            <p:strVal val="#ppt_y"/>
                                          </p:val>
                                        </p:tav>
                                      </p:tavLst>
                                    </p:anim>
                                    <p:anim calcmode="lin" valueType="num">
                                      <p:cBhvr>
                                        <p:cTn id="9" dur="250" fill="hold"/>
                                        <p:tgtEl>
                                          <p:spTgt spid="371715">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371715">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371715">
                                            <p:txEl>
                                              <p:pRg st="5" end="5"/>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Lst>
  </p:timing>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44811" name="Group 75"/>
          <p:cNvGraphicFramePr>
            <a:graphicFrameLocks noGrp="1"/>
          </p:cNvGraphicFramePr>
          <p:nvPr>
            <p:ph/>
            <p:extLst>
              <p:ext uri="{D42A27DB-BD31-4B8C-83A1-F6EECF244321}">
                <p14:modId xmlns:p14="http://schemas.microsoft.com/office/powerpoint/2010/main" val="174946374"/>
              </p:ext>
            </p:extLst>
          </p:nvPr>
        </p:nvGraphicFramePr>
        <p:xfrm>
          <a:off x="1079612" y="908720"/>
          <a:ext cx="7272808" cy="5251780"/>
        </p:xfrm>
        <a:graphic>
          <a:graphicData uri="http://schemas.openxmlformats.org/drawingml/2006/table">
            <a:tbl>
              <a:tblPr/>
              <a:tblGrid>
                <a:gridCol w="1471857"/>
                <a:gridCol w="3512998"/>
                <a:gridCol w="2287953"/>
              </a:tblGrid>
              <a:tr h="496900">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课程编号</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课程名称</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先修课程</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程序设计基础</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无</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c2</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离散数学</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c3</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数据结构</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c1,c2</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c4</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汇编语言</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c5</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语言的设计和分析</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c3,c4</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c6</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计算机组成原理</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c7</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编译原理</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c5,c3</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c8</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操作系统</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c3,c6</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c9</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高等数学</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无</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c10</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线性代数</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c9</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普通物理</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c9</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c12</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数值分析</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c9,c10,c1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bl>
          </a:graphicData>
        </a:graphic>
      </p:graphicFrame>
      <p:sp>
        <p:nvSpPr>
          <p:cNvPr id="244812" name="Oval 76"/>
          <p:cNvSpPr>
            <a:spLocks noChangeArrowheads="1"/>
          </p:cNvSpPr>
          <p:nvPr/>
        </p:nvSpPr>
        <p:spPr bwMode="auto">
          <a:xfrm>
            <a:off x="899344" y="2573898"/>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3" name="Text Box 77"/>
          <p:cNvSpPr txBox="1">
            <a:spLocks noChangeArrowheads="1"/>
          </p:cNvSpPr>
          <p:nvPr/>
        </p:nvSpPr>
        <p:spPr bwMode="auto">
          <a:xfrm>
            <a:off x="827584" y="2564904"/>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c1</a:t>
            </a:r>
          </a:p>
        </p:txBody>
      </p:sp>
      <p:sp>
        <p:nvSpPr>
          <p:cNvPr id="244814" name="Oval 78"/>
          <p:cNvSpPr>
            <a:spLocks noChangeArrowheads="1"/>
          </p:cNvSpPr>
          <p:nvPr/>
        </p:nvSpPr>
        <p:spPr bwMode="auto">
          <a:xfrm>
            <a:off x="899344" y="4085198"/>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5" name="Text Box 79"/>
          <p:cNvSpPr txBox="1">
            <a:spLocks noChangeArrowheads="1"/>
          </p:cNvSpPr>
          <p:nvPr/>
        </p:nvSpPr>
        <p:spPr bwMode="auto">
          <a:xfrm>
            <a:off x="827584" y="4077072"/>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c9</a:t>
            </a:r>
          </a:p>
        </p:txBody>
      </p:sp>
      <p:sp>
        <p:nvSpPr>
          <p:cNvPr id="244816" name="Oval 80"/>
          <p:cNvSpPr>
            <a:spLocks noChangeArrowheads="1"/>
          </p:cNvSpPr>
          <p:nvPr/>
        </p:nvSpPr>
        <p:spPr bwMode="auto">
          <a:xfrm>
            <a:off x="2699569" y="1349936"/>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7" name="Text Box 81"/>
          <p:cNvSpPr txBox="1">
            <a:spLocks noChangeArrowheads="1"/>
          </p:cNvSpPr>
          <p:nvPr/>
        </p:nvSpPr>
        <p:spPr bwMode="auto">
          <a:xfrm>
            <a:off x="2627784" y="1340768"/>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c4</a:t>
            </a:r>
          </a:p>
        </p:txBody>
      </p:sp>
      <p:sp>
        <p:nvSpPr>
          <p:cNvPr id="244818" name="Oval 82"/>
          <p:cNvSpPr>
            <a:spLocks noChangeArrowheads="1"/>
          </p:cNvSpPr>
          <p:nvPr/>
        </p:nvSpPr>
        <p:spPr bwMode="auto">
          <a:xfrm>
            <a:off x="3131369" y="2069073"/>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9" name="Text Box 83"/>
          <p:cNvSpPr txBox="1">
            <a:spLocks noChangeArrowheads="1"/>
          </p:cNvSpPr>
          <p:nvPr/>
        </p:nvSpPr>
        <p:spPr bwMode="auto">
          <a:xfrm>
            <a:off x="3059832" y="2060848"/>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c2</a:t>
            </a:r>
          </a:p>
        </p:txBody>
      </p:sp>
      <p:sp>
        <p:nvSpPr>
          <p:cNvPr id="244820" name="Oval 84"/>
          <p:cNvSpPr>
            <a:spLocks noChangeArrowheads="1"/>
          </p:cNvSpPr>
          <p:nvPr/>
        </p:nvSpPr>
        <p:spPr bwMode="auto">
          <a:xfrm>
            <a:off x="3420294" y="3581961"/>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1" name="Text Box 85"/>
          <p:cNvSpPr txBox="1">
            <a:spLocks noChangeArrowheads="1"/>
          </p:cNvSpPr>
          <p:nvPr/>
        </p:nvSpPr>
        <p:spPr bwMode="auto">
          <a:xfrm>
            <a:off x="3348484" y="3543399"/>
            <a:ext cx="719460"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rgbClr val="FFFF00"/>
                </a:solidFill>
              </a:rPr>
              <a:t>c12</a:t>
            </a:r>
          </a:p>
        </p:txBody>
      </p:sp>
      <p:sp>
        <p:nvSpPr>
          <p:cNvPr id="244822" name="Oval 86"/>
          <p:cNvSpPr>
            <a:spLocks noChangeArrowheads="1"/>
          </p:cNvSpPr>
          <p:nvPr/>
        </p:nvSpPr>
        <p:spPr bwMode="auto">
          <a:xfrm>
            <a:off x="2555106" y="4445561"/>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3" name="Text Box 87"/>
          <p:cNvSpPr txBox="1">
            <a:spLocks noChangeArrowheads="1"/>
          </p:cNvSpPr>
          <p:nvPr/>
        </p:nvSpPr>
        <p:spPr bwMode="auto">
          <a:xfrm>
            <a:off x="2483471" y="4437112"/>
            <a:ext cx="720377"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rgbClr val="FFFF00"/>
                </a:solidFill>
              </a:rPr>
              <a:t>c10</a:t>
            </a:r>
          </a:p>
        </p:txBody>
      </p:sp>
      <p:sp>
        <p:nvSpPr>
          <p:cNvPr id="244824" name="Oval 88"/>
          <p:cNvSpPr>
            <a:spLocks noChangeArrowheads="1"/>
          </p:cNvSpPr>
          <p:nvPr/>
        </p:nvSpPr>
        <p:spPr bwMode="auto">
          <a:xfrm>
            <a:off x="2196331" y="538218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5" name="Text Box 89"/>
          <p:cNvSpPr txBox="1">
            <a:spLocks noChangeArrowheads="1"/>
          </p:cNvSpPr>
          <p:nvPr/>
        </p:nvSpPr>
        <p:spPr bwMode="auto">
          <a:xfrm>
            <a:off x="2051720" y="5343599"/>
            <a:ext cx="720527"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rgbClr val="FFFF00"/>
                </a:solidFill>
              </a:rPr>
              <a:t>c11</a:t>
            </a:r>
          </a:p>
        </p:txBody>
      </p:sp>
      <p:sp>
        <p:nvSpPr>
          <p:cNvPr id="244826" name="Oval 90"/>
          <p:cNvSpPr>
            <a:spLocks noChangeArrowheads="1"/>
          </p:cNvSpPr>
          <p:nvPr/>
        </p:nvSpPr>
        <p:spPr bwMode="auto">
          <a:xfrm>
            <a:off x="4788719" y="2789798"/>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7" name="Text Box 91"/>
          <p:cNvSpPr txBox="1">
            <a:spLocks noChangeArrowheads="1"/>
          </p:cNvSpPr>
          <p:nvPr/>
        </p:nvSpPr>
        <p:spPr bwMode="auto">
          <a:xfrm>
            <a:off x="4716016" y="2780928"/>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c3</a:t>
            </a:r>
          </a:p>
        </p:txBody>
      </p:sp>
      <p:sp>
        <p:nvSpPr>
          <p:cNvPr id="244828" name="Line 92"/>
          <p:cNvSpPr>
            <a:spLocks noChangeShapeType="1"/>
          </p:cNvSpPr>
          <p:nvPr/>
        </p:nvSpPr>
        <p:spPr bwMode="auto">
          <a:xfrm flipV="1">
            <a:off x="1259706" y="1637273"/>
            <a:ext cx="1439863" cy="1008063"/>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29" name="Line 93"/>
          <p:cNvSpPr>
            <a:spLocks noChangeShapeType="1"/>
          </p:cNvSpPr>
          <p:nvPr/>
        </p:nvSpPr>
        <p:spPr bwMode="auto">
          <a:xfrm flipV="1">
            <a:off x="1259706" y="2284973"/>
            <a:ext cx="1871663" cy="4318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0" name="Line 94"/>
          <p:cNvSpPr>
            <a:spLocks noChangeShapeType="1"/>
          </p:cNvSpPr>
          <p:nvPr/>
        </p:nvSpPr>
        <p:spPr bwMode="auto">
          <a:xfrm>
            <a:off x="1259706" y="2789798"/>
            <a:ext cx="3529013" cy="14287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1" name="Line 95"/>
          <p:cNvSpPr>
            <a:spLocks noChangeShapeType="1"/>
          </p:cNvSpPr>
          <p:nvPr/>
        </p:nvSpPr>
        <p:spPr bwMode="auto">
          <a:xfrm>
            <a:off x="1259706" y="2861236"/>
            <a:ext cx="2160588"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2" name="Line 96"/>
          <p:cNvSpPr>
            <a:spLocks noChangeShapeType="1"/>
          </p:cNvSpPr>
          <p:nvPr/>
        </p:nvSpPr>
        <p:spPr bwMode="auto">
          <a:xfrm flipV="1">
            <a:off x="1259706" y="3797861"/>
            <a:ext cx="2160588" cy="3603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3" name="Line 97"/>
          <p:cNvSpPr>
            <a:spLocks noChangeShapeType="1"/>
          </p:cNvSpPr>
          <p:nvPr/>
        </p:nvSpPr>
        <p:spPr bwMode="auto">
          <a:xfrm>
            <a:off x="1259706" y="4301098"/>
            <a:ext cx="1295400" cy="2889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4" name="Line 98"/>
          <p:cNvSpPr>
            <a:spLocks noChangeShapeType="1"/>
          </p:cNvSpPr>
          <p:nvPr/>
        </p:nvSpPr>
        <p:spPr bwMode="auto">
          <a:xfrm>
            <a:off x="1259706" y="4374123"/>
            <a:ext cx="1008063" cy="10795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5" name="Line 99"/>
          <p:cNvSpPr>
            <a:spLocks noChangeShapeType="1"/>
          </p:cNvSpPr>
          <p:nvPr/>
        </p:nvSpPr>
        <p:spPr bwMode="auto">
          <a:xfrm flipV="1">
            <a:off x="2915469" y="3940736"/>
            <a:ext cx="576262" cy="5762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6" name="Line 100"/>
          <p:cNvSpPr>
            <a:spLocks noChangeShapeType="1"/>
          </p:cNvSpPr>
          <p:nvPr/>
        </p:nvSpPr>
        <p:spPr bwMode="auto">
          <a:xfrm>
            <a:off x="3491731" y="2357998"/>
            <a:ext cx="1296988" cy="503238"/>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7" name="Oval 101"/>
          <p:cNvSpPr>
            <a:spLocks noChangeArrowheads="1"/>
          </p:cNvSpPr>
          <p:nvPr/>
        </p:nvSpPr>
        <p:spPr bwMode="auto">
          <a:xfrm>
            <a:off x="5580881" y="13499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38" name="Text Box 102"/>
          <p:cNvSpPr txBox="1">
            <a:spLocks noChangeArrowheads="1"/>
          </p:cNvSpPr>
          <p:nvPr/>
        </p:nvSpPr>
        <p:spPr bwMode="auto">
          <a:xfrm>
            <a:off x="5508104" y="1349936"/>
            <a:ext cx="576263"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c5</a:t>
            </a:r>
          </a:p>
        </p:txBody>
      </p:sp>
      <p:sp>
        <p:nvSpPr>
          <p:cNvPr id="244839" name="Oval 103"/>
          <p:cNvSpPr>
            <a:spLocks noChangeArrowheads="1"/>
          </p:cNvSpPr>
          <p:nvPr/>
        </p:nvSpPr>
        <p:spPr bwMode="auto">
          <a:xfrm>
            <a:off x="4931718" y="5165244"/>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40" name="Text Box 104"/>
          <p:cNvSpPr txBox="1">
            <a:spLocks noChangeArrowheads="1"/>
          </p:cNvSpPr>
          <p:nvPr/>
        </p:nvSpPr>
        <p:spPr bwMode="auto">
          <a:xfrm>
            <a:off x="4860032" y="5165566"/>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c6</a:t>
            </a:r>
          </a:p>
        </p:txBody>
      </p:sp>
      <p:sp>
        <p:nvSpPr>
          <p:cNvPr id="244841" name="Line 105"/>
          <p:cNvSpPr>
            <a:spLocks noChangeShapeType="1"/>
          </p:cNvSpPr>
          <p:nvPr/>
        </p:nvSpPr>
        <p:spPr bwMode="auto">
          <a:xfrm flipV="1">
            <a:off x="3059931" y="1492811"/>
            <a:ext cx="2520950" cy="730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2" name="Line 106"/>
          <p:cNvSpPr>
            <a:spLocks noChangeShapeType="1"/>
          </p:cNvSpPr>
          <p:nvPr/>
        </p:nvSpPr>
        <p:spPr bwMode="auto">
          <a:xfrm flipV="1">
            <a:off x="2555106" y="5382186"/>
            <a:ext cx="2376488" cy="2159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3" name="Oval 107"/>
          <p:cNvSpPr>
            <a:spLocks noChangeArrowheads="1"/>
          </p:cNvSpPr>
          <p:nvPr/>
        </p:nvSpPr>
        <p:spPr bwMode="auto">
          <a:xfrm>
            <a:off x="7308081" y="24294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44" name="Text Box 108"/>
          <p:cNvSpPr txBox="1">
            <a:spLocks noChangeArrowheads="1"/>
          </p:cNvSpPr>
          <p:nvPr/>
        </p:nvSpPr>
        <p:spPr bwMode="auto">
          <a:xfrm>
            <a:off x="7236296" y="2429436"/>
            <a:ext cx="576263"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c7</a:t>
            </a:r>
          </a:p>
        </p:txBody>
      </p:sp>
      <p:sp>
        <p:nvSpPr>
          <p:cNvPr id="244845" name="Oval 109"/>
          <p:cNvSpPr>
            <a:spLocks noChangeArrowheads="1"/>
          </p:cNvSpPr>
          <p:nvPr/>
        </p:nvSpPr>
        <p:spPr bwMode="auto">
          <a:xfrm>
            <a:off x="7308105" y="4157131"/>
            <a:ext cx="360363"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46" name="Text Box 110"/>
          <p:cNvSpPr txBox="1">
            <a:spLocks noChangeArrowheads="1"/>
          </p:cNvSpPr>
          <p:nvPr/>
        </p:nvSpPr>
        <p:spPr bwMode="auto">
          <a:xfrm>
            <a:off x="7236296" y="4157131"/>
            <a:ext cx="576263"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c8</a:t>
            </a:r>
          </a:p>
        </p:txBody>
      </p:sp>
      <p:sp>
        <p:nvSpPr>
          <p:cNvPr id="244847" name="Line 111"/>
          <p:cNvSpPr>
            <a:spLocks noChangeShapeType="1"/>
          </p:cNvSpPr>
          <p:nvPr/>
        </p:nvSpPr>
        <p:spPr bwMode="auto">
          <a:xfrm flipV="1">
            <a:off x="5076056" y="1708711"/>
            <a:ext cx="647700" cy="108108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8" name="Line 112"/>
          <p:cNvSpPr>
            <a:spLocks noChangeShapeType="1"/>
          </p:cNvSpPr>
          <p:nvPr/>
        </p:nvSpPr>
        <p:spPr bwMode="auto">
          <a:xfrm>
            <a:off x="5939656" y="1565836"/>
            <a:ext cx="1441450"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9" name="Line 113"/>
          <p:cNvSpPr>
            <a:spLocks noChangeShapeType="1"/>
          </p:cNvSpPr>
          <p:nvPr/>
        </p:nvSpPr>
        <p:spPr bwMode="auto">
          <a:xfrm flipV="1">
            <a:off x="5147494" y="2645336"/>
            <a:ext cx="2160587" cy="28733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50" name="Line 114"/>
          <p:cNvSpPr>
            <a:spLocks noChangeShapeType="1"/>
          </p:cNvSpPr>
          <p:nvPr/>
        </p:nvSpPr>
        <p:spPr bwMode="auto">
          <a:xfrm>
            <a:off x="5147494" y="3077136"/>
            <a:ext cx="2160587" cy="1173708"/>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51" name="Line 115"/>
          <p:cNvSpPr>
            <a:spLocks noChangeShapeType="1"/>
          </p:cNvSpPr>
          <p:nvPr/>
        </p:nvSpPr>
        <p:spPr bwMode="auto">
          <a:xfrm flipV="1">
            <a:off x="5291956" y="4444519"/>
            <a:ext cx="2016125" cy="86464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45" name="Rectangle 2"/>
          <p:cNvSpPr txBox="1">
            <a:spLocks noChangeArrowheads="1"/>
          </p:cNvSpPr>
          <p:nvPr/>
        </p:nvSpPr>
        <p:spPr bwMode="auto">
          <a:xfrm>
            <a:off x="163339" y="188640"/>
            <a:ext cx="3328541" cy="58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en-US" altLang="zh-CN" sz="3200" b="1" dirty="0" smtClean="0"/>
              <a:t>AOV</a:t>
            </a:r>
            <a:r>
              <a:rPr lang="zh-CN" altLang="en-US" sz="3200" b="1" dirty="0" smtClean="0"/>
              <a:t>网的构造</a:t>
            </a:r>
          </a:p>
        </p:txBody>
      </p:sp>
      <p:sp>
        <p:nvSpPr>
          <p:cNvPr id="47" name="Text Box 49"/>
          <p:cNvSpPr txBox="1">
            <a:spLocks noChangeArrowheads="1"/>
          </p:cNvSpPr>
          <p:nvPr/>
        </p:nvSpPr>
        <p:spPr bwMode="auto">
          <a:xfrm>
            <a:off x="1331640" y="6125234"/>
            <a:ext cx="75958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dirty="0" smtClean="0">
                <a:solidFill>
                  <a:srgbClr val="FF0000"/>
                </a:solidFill>
              </a:rPr>
              <a:t>教学计划是否合理？学生应按何种顺序学习这些课程？</a:t>
            </a:r>
            <a:endParaRPr lang="zh-CN" altLang="en-US" sz="2400" dirty="0">
              <a:solidFill>
                <a:srgbClr val="FF0000"/>
              </a:solidFill>
            </a:endParaRPr>
          </a:p>
        </p:txBody>
      </p:sp>
      <p:pic>
        <p:nvPicPr>
          <p:cNvPr id="59" name="图片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5878314"/>
            <a:ext cx="662955" cy="883939"/>
          </a:xfrm>
          <a:prstGeom prst="rect">
            <a:avLst/>
          </a:prstGeom>
        </p:spPr>
      </p:pic>
    </p:spTree>
    <p:extLst>
      <p:ext uri="{BB962C8B-B14F-4D97-AF65-F5344CB8AC3E}">
        <p14:creationId xmlns:p14="http://schemas.microsoft.com/office/powerpoint/2010/main" val="280836068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32" fill="hold" nodeType="clickEffect">
                                  <p:stCondLst>
                                    <p:cond delay="0"/>
                                  </p:stCondLst>
                                  <p:childTnLst>
                                    <p:set>
                                      <p:cBhvr>
                                        <p:cTn id="6" dur="1" fill="hold">
                                          <p:stCondLst>
                                            <p:cond delay="0"/>
                                          </p:stCondLst>
                                        </p:cTn>
                                        <p:tgtEl>
                                          <p:spTgt spid="244811"/>
                                        </p:tgtEl>
                                        <p:attrNameLst>
                                          <p:attrName>style.visibility</p:attrName>
                                        </p:attrNameLst>
                                      </p:cBhvr>
                                      <p:to>
                                        <p:strVal val="visible"/>
                                      </p:to>
                                    </p:set>
                                    <p:animEffect transition="in" filter="diamond(out)">
                                      <p:cBhvr>
                                        <p:cTn id="7" dur="500"/>
                                        <p:tgtEl>
                                          <p:spTgt spid="2448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244812"/>
                                        </p:tgtEl>
                                        <p:attrNameLst>
                                          <p:attrName>style.visibility</p:attrName>
                                        </p:attrNameLst>
                                      </p:cBhvr>
                                      <p:to>
                                        <p:strVal val="visible"/>
                                      </p:to>
                                    </p:set>
                                    <p:animEffect transition="in" filter="diamond(in)">
                                      <p:cBhvr>
                                        <p:cTn id="12" dur="2000"/>
                                        <p:tgtEl>
                                          <p:spTgt spid="244812"/>
                                        </p:tgtEl>
                                      </p:cBhvr>
                                    </p:animEffect>
                                  </p:childTnLst>
                                </p:cTn>
                              </p:par>
                              <p:par>
                                <p:cTn id="13" presetID="8" presetClass="entr" presetSubtype="16" fill="hold" grpId="0" nodeType="withEffect">
                                  <p:stCondLst>
                                    <p:cond delay="0"/>
                                  </p:stCondLst>
                                  <p:childTnLst>
                                    <p:set>
                                      <p:cBhvr>
                                        <p:cTn id="14" dur="1" fill="hold">
                                          <p:stCondLst>
                                            <p:cond delay="0"/>
                                          </p:stCondLst>
                                        </p:cTn>
                                        <p:tgtEl>
                                          <p:spTgt spid="244813"/>
                                        </p:tgtEl>
                                        <p:attrNameLst>
                                          <p:attrName>style.visibility</p:attrName>
                                        </p:attrNameLst>
                                      </p:cBhvr>
                                      <p:to>
                                        <p:strVal val="visible"/>
                                      </p:to>
                                    </p:set>
                                    <p:animEffect transition="in" filter="diamond(in)">
                                      <p:cBhvr>
                                        <p:cTn id="15" dur="2000"/>
                                        <p:tgtEl>
                                          <p:spTgt spid="244813"/>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244814"/>
                                        </p:tgtEl>
                                        <p:attrNameLst>
                                          <p:attrName>style.visibility</p:attrName>
                                        </p:attrNameLst>
                                      </p:cBhvr>
                                      <p:to>
                                        <p:strVal val="visible"/>
                                      </p:to>
                                    </p:set>
                                    <p:animEffect transition="in" filter="diamond(in)">
                                      <p:cBhvr>
                                        <p:cTn id="18" dur="2000"/>
                                        <p:tgtEl>
                                          <p:spTgt spid="244814"/>
                                        </p:tgtEl>
                                      </p:cBhvr>
                                    </p:animEffect>
                                  </p:childTnLst>
                                </p:cTn>
                              </p:par>
                              <p:par>
                                <p:cTn id="19" presetID="8" presetClass="entr" presetSubtype="16" fill="hold" grpId="0" nodeType="withEffect">
                                  <p:stCondLst>
                                    <p:cond delay="0"/>
                                  </p:stCondLst>
                                  <p:childTnLst>
                                    <p:set>
                                      <p:cBhvr>
                                        <p:cTn id="20" dur="1" fill="hold">
                                          <p:stCondLst>
                                            <p:cond delay="0"/>
                                          </p:stCondLst>
                                        </p:cTn>
                                        <p:tgtEl>
                                          <p:spTgt spid="244815"/>
                                        </p:tgtEl>
                                        <p:attrNameLst>
                                          <p:attrName>style.visibility</p:attrName>
                                        </p:attrNameLst>
                                      </p:cBhvr>
                                      <p:to>
                                        <p:strVal val="visible"/>
                                      </p:to>
                                    </p:set>
                                    <p:animEffect transition="in" filter="diamond(in)">
                                      <p:cBhvr>
                                        <p:cTn id="21" dur="2000"/>
                                        <p:tgtEl>
                                          <p:spTgt spid="244815"/>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244816"/>
                                        </p:tgtEl>
                                        <p:attrNameLst>
                                          <p:attrName>style.visibility</p:attrName>
                                        </p:attrNameLst>
                                      </p:cBhvr>
                                      <p:to>
                                        <p:strVal val="visible"/>
                                      </p:to>
                                    </p:set>
                                    <p:animEffect transition="in" filter="diamond(in)">
                                      <p:cBhvr>
                                        <p:cTn id="24" dur="2000"/>
                                        <p:tgtEl>
                                          <p:spTgt spid="244816"/>
                                        </p:tgtEl>
                                      </p:cBhvr>
                                    </p:animEffect>
                                  </p:childTnLst>
                                </p:cTn>
                              </p:par>
                              <p:par>
                                <p:cTn id="25" presetID="8" presetClass="entr" presetSubtype="16" fill="hold" grpId="0" nodeType="withEffect">
                                  <p:stCondLst>
                                    <p:cond delay="0"/>
                                  </p:stCondLst>
                                  <p:childTnLst>
                                    <p:set>
                                      <p:cBhvr>
                                        <p:cTn id="26" dur="1" fill="hold">
                                          <p:stCondLst>
                                            <p:cond delay="0"/>
                                          </p:stCondLst>
                                        </p:cTn>
                                        <p:tgtEl>
                                          <p:spTgt spid="244817"/>
                                        </p:tgtEl>
                                        <p:attrNameLst>
                                          <p:attrName>style.visibility</p:attrName>
                                        </p:attrNameLst>
                                      </p:cBhvr>
                                      <p:to>
                                        <p:strVal val="visible"/>
                                      </p:to>
                                    </p:set>
                                    <p:animEffect transition="in" filter="diamond(in)">
                                      <p:cBhvr>
                                        <p:cTn id="27" dur="2000"/>
                                        <p:tgtEl>
                                          <p:spTgt spid="244817"/>
                                        </p:tgtEl>
                                      </p:cBhvr>
                                    </p:animEffect>
                                  </p:childTnLst>
                                </p:cTn>
                              </p:par>
                              <p:par>
                                <p:cTn id="28" presetID="8" presetClass="entr" presetSubtype="16" fill="hold" grpId="0" nodeType="withEffect">
                                  <p:stCondLst>
                                    <p:cond delay="0"/>
                                  </p:stCondLst>
                                  <p:childTnLst>
                                    <p:set>
                                      <p:cBhvr>
                                        <p:cTn id="29" dur="1" fill="hold">
                                          <p:stCondLst>
                                            <p:cond delay="0"/>
                                          </p:stCondLst>
                                        </p:cTn>
                                        <p:tgtEl>
                                          <p:spTgt spid="244818"/>
                                        </p:tgtEl>
                                        <p:attrNameLst>
                                          <p:attrName>style.visibility</p:attrName>
                                        </p:attrNameLst>
                                      </p:cBhvr>
                                      <p:to>
                                        <p:strVal val="visible"/>
                                      </p:to>
                                    </p:set>
                                    <p:animEffect transition="in" filter="diamond(in)">
                                      <p:cBhvr>
                                        <p:cTn id="30" dur="2000"/>
                                        <p:tgtEl>
                                          <p:spTgt spid="244818"/>
                                        </p:tgtEl>
                                      </p:cBhvr>
                                    </p:animEffect>
                                  </p:childTnLst>
                                </p:cTn>
                              </p:par>
                              <p:par>
                                <p:cTn id="31" presetID="8" presetClass="entr" presetSubtype="16" fill="hold" grpId="0" nodeType="withEffect">
                                  <p:stCondLst>
                                    <p:cond delay="0"/>
                                  </p:stCondLst>
                                  <p:childTnLst>
                                    <p:set>
                                      <p:cBhvr>
                                        <p:cTn id="32" dur="1" fill="hold">
                                          <p:stCondLst>
                                            <p:cond delay="0"/>
                                          </p:stCondLst>
                                        </p:cTn>
                                        <p:tgtEl>
                                          <p:spTgt spid="244819"/>
                                        </p:tgtEl>
                                        <p:attrNameLst>
                                          <p:attrName>style.visibility</p:attrName>
                                        </p:attrNameLst>
                                      </p:cBhvr>
                                      <p:to>
                                        <p:strVal val="visible"/>
                                      </p:to>
                                    </p:set>
                                    <p:animEffect transition="in" filter="diamond(in)">
                                      <p:cBhvr>
                                        <p:cTn id="33" dur="2000"/>
                                        <p:tgtEl>
                                          <p:spTgt spid="244819"/>
                                        </p:tgtEl>
                                      </p:cBhvr>
                                    </p:animEffect>
                                  </p:childTnLst>
                                </p:cTn>
                              </p:par>
                              <p:par>
                                <p:cTn id="34" presetID="8" presetClass="entr" presetSubtype="16" fill="hold" grpId="0" nodeType="withEffect">
                                  <p:stCondLst>
                                    <p:cond delay="0"/>
                                  </p:stCondLst>
                                  <p:childTnLst>
                                    <p:set>
                                      <p:cBhvr>
                                        <p:cTn id="35" dur="1" fill="hold">
                                          <p:stCondLst>
                                            <p:cond delay="0"/>
                                          </p:stCondLst>
                                        </p:cTn>
                                        <p:tgtEl>
                                          <p:spTgt spid="244820"/>
                                        </p:tgtEl>
                                        <p:attrNameLst>
                                          <p:attrName>style.visibility</p:attrName>
                                        </p:attrNameLst>
                                      </p:cBhvr>
                                      <p:to>
                                        <p:strVal val="visible"/>
                                      </p:to>
                                    </p:set>
                                    <p:animEffect transition="in" filter="diamond(in)">
                                      <p:cBhvr>
                                        <p:cTn id="36" dur="2000"/>
                                        <p:tgtEl>
                                          <p:spTgt spid="244820"/>
                                        </p:tgtEl>
                                      </p:cBhvr>
                                    </p:animEffect>
                                  </p:childTnLst>
                                </p:cTn>
                              </p:par>
                              <p:par>
                                <p:cTn id="37" presetID="8" presetClass="entr" presetSubtype="16" fill="hold" grpId="0" nodeType="withEffect">
                                  <p:stCondLst>
                                    <p:cond delay="0"/>
                                  </p:stCondLst>
                                  <p:childTnLst>
                                    <p:set>
                                      <p:cBhvr>
                                        <p:cTn id="38" dur="1" fill="hold">
                                          <p:stCondLst>
                                            <p:cond delay="0"/>
                                          </p:stCondLst>
                                        </p:cTn>
                                        <p:tgtEl>
                                          <p:spTgt spid="244821"/>
                                        </p:tgtEl>
                                        <p:attrNameLst>
                                          <p:attrName>style.visibility</p:attrName>
                                        </p:attrNameLst>
                                      </p:cBhvr>
                                      <p:to>
                                        <p:strVal val="visible"/>
                                      </p:to>
                                    </p:set>
                                    <p:animEffect transition="in" filter="diamond(in)">
                                      <p:cBhvr>
                                        <p:cTn id="39" dur="2000"/>
                                        <p:tgtEl>
                                          <p:spTgt spid="244821"/>
                                        </p:tgtEl>
                                      </p:cBhvr>
                                    </p:animEffect>
                                  </p:childTnLst>
                                </p:cTn>
                              </p:par>
                              <p:par>
                                <p:cTn id="40" presetID="8" presetClass="entr" presetSubtype="16" fill="hold" grpId="0" nodeType="withEffect">
                                  <p:stCondLst>
                                    <p:cond delay="0"/>
                                  </p:stCondLst>
                                  <p:childTnLst>
                                    <p:set>
                                      <p:cBhvr>
                                        <p:cTn id="41" dur="1" fill="hold">
                                          <p:stCondLst>
                                            <p:cond delay="0"/>
                                          </p:stCondLst>
                                        </p:cTn>
                                        <p:tgtEl>
                                          <p:spTgt spid="244822"/>
                                        </p:tgtEl>
                                        <p:attrNameLst>
                                          <p:attrName>style.visibility</p:attrName>
                                        </p:attrNameLst>
                                      </p:cBhvr>
                                      <p:to>
                                        <p:strVal val="visible"/>
                                      </p:to>
                                    </p:set>
                                    <p:animEffect transition="in" filter="diamond(in)">
                                      <p:cBhvr>
                                        <p:cTn id="42" dur="2000"/>
                                        <p:tgtEl>
                                          <p:spTgt spid="244822"/>
                                        </p:tgtEl>
                                      </p:cBhvr>
                                    </p:animEffect>
                                  </p:childTnLst>
                                </p:cTn>
                              </p:par>
                              <p:par>
                                <p:cTn id="43" presetID="8" presetClass="entr" presetSubtype="16" fill="hold" grpId="0" nodeType="withEffect">
                                  <p:stCondLst>
                                    <p:cond delay="0"/>
                                  </p:stCondLst>
                                  <p:childTnLst>
                                    <p:set>
                                      <p:cBhvr>
                                        <p:cTn id="44" dur="1" fill="hold">
                                          <p:stCondLst>
                                            <p:cond delay="0"/>
                                          </p:stCondLst>
                                        </p:cTn>
                                        <p:tgtEl>
                                          <p:spTgt spid="244823"/>
                                        </p:tgtEl>
                                        <p:attrNameLst>
                                          <p:attrName>style.visibility</p:attrName>
                                        </p:attrNameLst>
                                      </p:cBhvr>
                                      <p:to>
                                        <p:strVal val="visible"/>
                                      </p:to>
                                    </p:set>
                                    <p:animEffect transition="in" filter="diamond(in)">
                                      <p:cBhvr>
                                        <p:cTn id="45" dur="2000"/>
                                        <p:tgtEl>
                                          <p:spTgt spid="244823"/>
                                        </p:tgtEl>
                                      </p:cBhvr>
                                    </p:animEffect>
                                  </p:childTnLst>
                                </p:cTn>
                              </p:par>
                              <p:par>
                                <p:cTn id="46" presetID="8" presetClass="entr" presetSubtype="16" fill="hold" grpId="0" nodeType="withEffect">
                                  <p:stCondLst>
                                    <p:cond delay="0"/>
                                  </p:stCondLst>
                                  <p:childTnLst>
                                    <p:set>
                                      <p:cBhvr>
                                        <p:cTn id="47" dur="1" fill="hold">
                                          <p:stCondLst>
                                            <p:cond delay="0"/>
                                          </p:stCondLst>
                                        </p:cTn>
                                        <p:tgtEl>
                                          <p:spTgt spid="244824"/>
                                        </p:tgtEl>
                                        <p:attrNameLst>
                                          <p:attrName>style.visibility</p:attrName>
                                        </p:attrNameLst>
                                      </p:cBhvr>
                                      <p:to>
                                        <p:strVal val="visible"/>
                                      </p:to>
                                    </p:set>
                                    <p:animEffect transition="in" filter="diamond(in)">
                                      <p:cBhvr>
                                        <p:cTn id="48" dur="2000"/>
                                        <p:tgtEl>
                                          <p:spTgt spid="244824"/>
                                        </p:tgtEl>
                                      </p:cBhvr>
                                    </p:animEffect>
                                  </p:childTnLst>
                                </p:cTn>
                              </p:par>
                              <p:par>
                                <p:cTn id="49" presetID="8" presetClass="entr" presetSubtype="16" fill="hold" grpId="0" nodeType="withEffect">
                                  <p:stCondLst>
                                    <p:cond delay="0"/>
                                  </p:stCondLst>
                                  <p:childTnLst>
                                    <p:set>
                                      <p:cBhvr>
                                        <p:cTn id="50" dur="1" fill="hold">
                                          <p:stCondLst>
                                            <p:cond delay="0"/>
                                          </p:stCondLst>
                                        </p:cTn>
                                        <p:tgtEl>
                                          <p:spTgt spid="244825"/>
                                        </p:tgtEl>
                                        <p:attrNameLst>
                                          <p:attrName>style.visibility</p:attrName>
                                        </p:attrNameLst>
                                      </p:cBhvr>
                                      <p:to>
                                        <p:strVal val="visible"/>
                                      </p:to>
                                    </p:set>
                                    <p:animEffect transition="in" filter="diamond(in)">
                                      <p:cBhvr>
                                        <p:cTn id="51" dur="2000"/>
                                        <p:tgtEl>
                                          <p:spTgt spid="244825"/>
                                        </p:tgtEl>
                                      </p:cBhvr>
                                    </p:animEffect>
                                  </p:childTnLst>
                                </p:cTn>
                              </p:par>
                              <p:par>
                                <p:cTn id="52" presetID="8" presetClass="entr" presetSubtype="16" fill="hold" grpId="0" nodeType="withEffect">
                                  <p:stCondLst>
                                    <p:cond delay="0"/>
                                  </p:stCondLst>
                                  <p:childTnLst>
                                    <p:set>
                                      <p:cBhvr>
                                        <p:cTn id="53" dur="1" fill="hold">
                                          <p:stCondLst>
                                            <p:cond delay="0"/>
                                          </p:stCondLst>
                                        </p:cTn>
                                        <p:tgtEl>
                                          <p:spTgt spid="244826"/>
                                        </p:tgtEl>
                                        <p:attrNameLst>
                                          <p:attrName>style.visibility</p:attrName>
                                        </p:attrNameLst>
                                      </p:cBhvr>
                                      <p:to>
                                        <p:strVal val="visible"/>
                                      </p:to>
                                    </p:set>
                                    <p:animEffect transition="in" filter="diamond(in)">
                                      <p:cBhvr>
                                        <p:cTn id="54" dur="2000"/>
                                        <p:tgtEl>
                                          <p:spTgt spid="244826"/>
                                        </p:tgtEl>
                                      </p:cBhvr>
                                    </p:animEffect>
                                  </p:childTnLst>
                                </p:cTn>
                              </p:par>
                              <p:par>
                                <p:cTn id="55" presetID="8" presetClass="entr" presetSubtype="16" fill="hold" grpId="0" nodeType="withEffect">
                                  <p:stCondLst>
                                    <p:cond delay="0"/>
                                  </p:stCondLst>
                                  <p:childTnLst>
                                    <p:set>
                                      <p:cBhvr>
                                        <p:cTn id="56" dur="1" fill="hold">
                                          <p:stCondLst>
                                            <p:cond delay="0"/>
                                          </p:stCondLst>
                                        </p:cTn>
                                        <p:tgtEl>
                                          <p:spTgt spid="244827"/>
                                        </p:tgtEl>
                                        <p:attrNameLst>
                                          <p:attrName>style.visibility</p:attrName>
                                        </p:attrNameLst>
                                      </p:cBhvr>
                                      <p:to>
                                        <p:strVal val="visible"/>
                                      </p:to>
                                    </p:set>
                                    <p:animEffect transition="in" filter="diamond(in)">
                                      <p:cBhvr>
                                        <p:cTn id="57" dur="2000"/>
                                        <p:tgtEl>
                                          <p:spTgt spid="24482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44828"/>
                                        </p:tgtEl>
                                        <p:attrNameLst>
                                          <p:attrName>style.visibility</p:attrName>
                                        </p:attrNameLst>
                                      </p:cBhvr>
                                      <p:to>
                                        <p:strVal val="visible"/>
                                      </p:to>
                                    </p:set>
                                    <p:animEffect transition="in" filter="wipe(left)">
                                      <p:cBhvr>
                                        <p:cTn id="62" dur="2000"/>
                                        <p:tgtEl>
                                          <p:spTgt spid="244828"/>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244829"/>
                                        </p:tgtEl>
                                        <p:attrNameLst>
                                          <p:attrName>style.visibility</p:attrName>
                                        </p:attrNameLst>
                                      </p:cBhvr>
                                      <p:to>
                                        <p:strVal val="visible"/>
                                      </p:to>
                                    </p:set>
                                    <p:animEffect transition="in" filter="wipe(left)">
                                      <p:cBhvr>
                                        <p:cTn id="65" dur="2000"/>
                                        <p:tgtEl>
                                          <p:spTgt spid="244829"/>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44830"/>
                                        </p:tgtEl>
                                        <p:attrNameLst>
                                          <p:attrName>style.visibility</p:attrName>
                                        </p:attrNameLst>
                                      </p:cBhvr>
                                      <p:to>
                                        <p:strVal val="visible"/>
                                      </p:to>
                                    </p:set>
                                    <p:animEffect transition="in" filter="wipe(left)">
                                      <p:cBhvr>
                                        <p:cTn id="68" dur="2000"/>
                                        <p:tgtEl>
                                          <p:spTgt spid="244830"/>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44831"/>
                                        </p:tgtEl>
                                        <p:attrNameLst>
                                          <p:attrName>style.visibility</p:attrName>
                                        </p:attrNameLst>
                                      </p:cBhvr>
                                      <p:to>
                                        <p:strVal val="visible"/>
                                      </p:to>
                                    </p:set>
                                    <p:animEffect transition="in" filter="wipe(left)">
                                      <p:cBhvr>
                                        <p:cTn id="71" dur="2000"/>
                                        <p:tgtEl>
                                          <p:spTgt spid="244831"/>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44834"/>
                                        </p:tgtEl>
                                        <p:attrNameLst>
                                          <p:attrName>style.visibility</p:attrName>
                                        </p:attrNameLst>
                                      </p:cBhvr>
                                      <p:to>
                                        <p:strVal val="visible"/>
                                      </p:to>
                                    </p:set>
                                    <p:animEffect transition="in" filter="wipe(left)">
                                      <p:cBhvr>
                                        <p:cTn id="76" dur="2000"/>
                                        <p:tgtEl>
                                          <p:spTgt spid="244834"/>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244833"/>
                                        </p:tgtEl>
                                        <p:attrNameLst>
                                          <p:attrName>style.visibility</p:attrName>
                                        </p:attrNameLst>
                                      </p:cBhvr>
                                      <p:to>
                                        <p:strVal val="visible"/>
                                      </p:to>
                                    </p:set>
                                    <p:animEffect transition="in" filter="wipe(left)">
                                      <p:cBhvr>
                                        <p:cTn id="79" dur="2000"/>
                                        <p:tgtEl>
                                          <p:spTgt spid="244833"/>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244832"/>
                                        </p:tgtEl>
                                        <p:attrNameLst>
                                          <p:attrName>style.visibility</p:attrName>
                                        </p:attrNameLst>
                                      </p:cBhvr>
                                      <p:to>
                                        <p:strVal val="visible"/>
                                      </p:to>
                                    </p:set>
                                    <p:animEffect transition="in" filter="wipe(left)">
                                      <p:cBhvr>
                                        <p:cTn id="82" dur="2000"/>
                                        <p:tgtEl>
                                          <p:spTgt spid="24483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44835"/>
                                        </p:tgtEl>
                                        <p:attrNameLst>
                                          <p:attrName>style.visibility</p:attrName>
                                        </p:attrNameLst>
                                      </p:cBhvr>
                                      <p:to>
                                        <p:strVal val="visible"/>
                                      </p:to>
                                    </p:set>
                                    <p:animEffect transition="in" filter="wipe(down)">
                                      <p:cBhvr>
                                        <p:cTn id="87" dur="2000"/>
                                        <p:tgtEl>
                                          <p:spTgt spid="24483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44836"/>
                                        </p:tgtEl>
                                        <p:attrNameLst>
                                          <p:attrName>style.visibility</p:attrName>
                                        </p:attrNameLst>
                                      </p:cBhvr>
                                      <p:to>
                                        <p:strVal val="visible"/>
                                      </p:to>
                                    </p:set>
                                    <p:animEffect transition="in" filter="wipe(left)">
                                      <p:cBhvr>
                                        <p:cTn id="92" dur="2000"/>
                                        <p:tgtEl>
                                          <p:spTgt spid="244836"/>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8" presetClass="entr" presetSubtype="16" fill="hold" grpId="0" nodeType="clickEffect">
                                  <p:stCondLst>
                                    <p:cond delay="0"/>
                                  </p:stCondLst>
                                  <p:childTnLst>
                                    <p:set>
                                      <p:cBhvr>
                                        <p:cTn id="96" dur="1" fill="hold">
                                          <p:stCondLst>
                                            <p:cond delay="0"/>
                                          </p:stCondLst>
                                        </p:cTn>
                                        <p:tgtEl>
                                          <p:spTgt spid="244839"/>
                                        </p:tgtEl>
                                        <p:attrNameLst>
                                          <p:attrName>style.visibility</p:attrName>
                                        </p:attrNameLst>
                                      </p:cBhvr>
                                      <p:to>
                                        <p:strVal val="visible"/>
                                      </p:to>
                                    </p:set>
                                    <p:animEffect transition="in" filter="diamond(in)">
                                      <p:cBhvr>
                                        <p:cTn id="97" dur="2000"/>
                                        <p:tgtEl>
                                          <p:spTgt spid="244839"/>
                                        </p:tgtEl>
                                      </p:cBhvr>
                                    </p:animEffect>
                                  </p:childTnLst>
                                </p:cTn>
                              </p:par>
                              <p:par>
                                <p:cTn id="98" presetID="8" presetClass="entr" presetSubtype="16" fill="hold" grpId="0" nodeType="withEffect">
                                  <p:stCondLst>
                                    <p:cond delay="0"/>
                                  </p:stCondLst>
                                  <p:childTnLst>
                                    <p:set>
                                      <p:cBhvr>
                                        <p:cTn id="99" dur="1" fill="hold">
                                          <p:stCondLst>
                                            <p:cond delay="0"/>
                                          </p:stCondLst>
                                        </p:cTn>
                                        <p:tgtEl>
                                          <p:spTgt spid="244840"/>
                                        </p:tgtEl>
                                        <p:attrNameLst>
                                          <p:attrName>style.visibility</p:attrName>
                                        </p:attrNameLst>
                                      </p:cBhvr>
                                      <p:to>
                                        <p:strVal val="visible"/>
                                      </p:to>
                                    </p:set>
                                    <p:animEffect transition="in" filter="diamond(in)">
                                      <p:cBhvr>
                                        <p:cTn id="100" dur="2000"/>
                                        <p:tgtEl>
                                          <p:spTgt spid="244840"/>
                                        </p:tgtEl>
                                      </p:cBhvr>
                                    </p:animEffect>
                                  </p:childTnLst>
                                </p:cTn>
                              </p:par>
                              <p:par>
                                <p:cTn id="101" presetID="8" presetClass="entr" presetSubtype="16" fill="hold" grpId="0" nodeType="withEffect">
                                  <p:stCondLst>
                                    <p:cond delay="0"/>
                                  </p:stCondLst>
                                  <p:childTnLst>
                                    <p:set>
                                      <p:cBhvr>
                                        <p:cTn id="102" dur="1" fill="hold">
                                          <p:stCondLst>
                                            <p:cond delay="0"/>
                                          </p:stCondLst>
                                        </p:cTn>
                                        <p:tgtEl>
                                          <p:spTgt spid="244837"/>
                                        </p:tgtEl>
                                        <p:attrNameLst>
                                          <p:attrName>style.visibility</p:attrName>
                                        </p:attrNameLst>
                                      </p:cBhvr>
                                      <p:to>
                                        <p:strVal val="visible"/>
                                      </p:to>
                                    </p:set>
                                    <p:animEffect transition="in" filter="diamond(in)">
                                      <p:cBhvr>
                                        <p:cTn id="103" dur="2000"/>
                                        <p:tgtEl>
                                          <p:spTgt spid="244837"/>
                                        </p:tgtEl>
                                      </p:cBhvr>
                                    </p:animEffect>
                                  </p:childTnLst>
                                </p:cTn>
                              </p:par>
                              <p:par>
                                <p:cTn id="104" presetID="8" presetClass="entr" presetSubtype="16" fill="hold" grpId="0" nodeType="withEffect">
                                  <p:stCondLst>
                                    <p:cond delay="0"/>
                                  </p:stCondLst>
                                  <p:childTnLst>
                                    <p:set>
                                      <p:cBhvr>
                                        <p:cTn id="105" dur="1" fill="hold">
                                          <p:stCondLst>
                                            <p:cond delay="0"/>
                                          </p:stCondLst>
                                        </p:cTn>
                                        <p:tgtEl>
                                          <p:spTgt spid="244838"/>
                                        </p:tgtEl>
                                        <p:attrNameLst>
                                          <p:attrName>style.visibility</p:attrName>
                                        </p:attrNameLst>
                                      </p:cBhvr>
                                      <p:to>
                                        <p:strVal val="visible"/>
                                      </p:to>
                                    </p:set>
                                    <p:animEffect transition="in" filter="diamond(in)">
                                      <p:cBhvr>
                                        <p:cTn id="106" dur="2000"/>
                                        <p:tgtEl>
                                          <p:spTgt spid="244838"/>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244841"/>
                                        </p:tgtEl>
                                        <p:attrNameLst>
                                          <p:attrName>style.visibility</p:attrName>
                                        </p:attrNameLst>
                                      </p:cBhvr>
                                      <p:to>
                                        <p:strVal val="visible"/>
                                      </p:to>
                                    </p:set>
                                    <p:animEffect transition="in" filter="wipe(left)">
                                      <p:cBhvr>
                                        <p:cTn id="111" dur="2000"/>
                                        <p:tgtEl>
                                          <p:spTgt spid="244841"/>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244842"/>
                                        </p:tgtEl>
                                        <p:attrNameLst>
                                          <p:attrName>style.visibility</p:attrName>
                                        </p:attrNameLst>
                                      </p:cBhvr>
                                      <p:to>
                                        <p:strVal val="visible"/>
                                      </p:to>
                                    </p:set>
                                    <p:animEffect transition="in" filter="wipe(left)">
                                      <p:cBhvr>
                                        <p:cTn id="114" dur="2000"/>
                                        <p:tgtEl>
                                          <p:spTgt spid="244842"/>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244847"/>
                                        </p:tgtEl>
                                        <p:attrNameLst>
                                          <p:attrName>style.visibility</p:attrName>
                                        </p:attrNameLst>
                                      </p:cBhvr>
                                      <p:to>
                                        <p:strVal val="visible"/>
                                      </p:to>
                                    </p:set>
                                    <p:animEffect transition="in" filter="wipe(down)">
                                      <p:cBhvr>
                                        <p:cTn id="119" dur="2000"/>
                                        <p:tgtEl>
                                          <p:spTgt spid="244847"/>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8" presetClass="entr" presetSubtype="16" fill="hold" grpId="0" nodeType="clickEffect">
                                  <p:stCondLst>
                                    <p:cond delay="0"/>
                                  </p:stCondLst>
                                  <p:childTnLst>
                                    <p:set>
                                      <p:cBhvr>
                                        <p:cTn id="123" dur="1" fill="hold">
                                          <p:stCondLst>
                                            <p:cond delay="0"/>
                                          </p:stCondLst>
                                        </p:cTn>
                                        <p:tgtEl>
                                          <p:spTgt spid="244843"/>
                                        </p:tgtEl>
                                        <p:attrNameLst>
                                          <p:attrName>style.visibility</p:attrName>
                                        </p:attrNameLst>
                                      </p:cBhvr>
                                      <p:to>
                                        <p:strVal val="visible"/>
                                      </p:to>
                                    </p:set>
                                    <p:animEffect transition="in" filter="diamond(in)">
                                      <p:cBhvr>
                                        <p:cTn id="124" dur="2000"/>
                                        <p:tgtEl>
                                          <p:spTgt spid="244843"/>
                                        </p:tgtEl>
                                      </p:cBhvr>
                                    </p:animEffect>
                                  </p:childTnLst>
                                </p:cTn>
                              </p:par>
                              <p:par>
                                <p:cTn id="125" presetID="8" presetClass="entr" presetSubtype="16" fill="hold" grpId="0" nodeType="withEffect">
                                  <p:stCondLst>
                                    <p:cond delay="0"/>
                                  </p:stCondLst>
                                  <p:childTnLst>
                                    <p:set>
                                      <p:cBhvr>
                                        <p:cTn id="126" dur="1" fill="hold">
                                          <p:stCondLst>
                                            <p:cond delay="0"/>
                                          </p:stCondLst>
                                        </p:cTn>
                                        <p:tgtEl>
                                          <p:spTgt spid="244844"/>
                                        </p:tgtEl>
                                        <p:attrNameLst>
                                          <p:attrName>style.visibility</p:attrName>
                                        </p:attrNameLst>
                                      </p:cBhvr>
                                      <p:to>
                                        <p:strVal val="visible"/>
                                      </p:to>
                                    </p:set>
                                    <p:animEffect transition="in" filter="diamond(in)">
                                      <p:cBhvr>
                                        <p:cTn id="127" dur="2000"/>
                                        <p:tgtEl>
                                          <p:spTgt spid="244844"/>
                                        </p:tgtEl>
                                      </p:cBhvr>
                                    </p:animEffect>
                                  </p:childTnLst>
                                </p:cTn>
                              </p:par>
                              <p:par>
                                <p:cTn id="128" presetID="8" presetClass="entr" presetSubtype="16" fill="hold" grpId="0" nodeType="withEffect">
                                  <p:stCondLst>
                                    <p:cond delay="0"/>
                                  </p:stCondLst>
                                  <p:childTnLst>
                                    <p:set>
                                      <p:cBhvr>
                                        <p:cTn id="129" dur="1" fill="hold">
                                          <p:stCondLst>
                                            <p:cond delay="0"/>
                                          </p:stCondLst>
                                        </p:cTn>
                                        <p:tgtEl>
                                          <p:spTgt spid="244845"/>
                                        </p:tgtEl>
                                        <p:attrNameLst>
                                          <p:attrName>style.visibility</p:attrName>
                                        </p:attrNameLst>
                                      </p:cBhvr>
                                      <p:to>
                                        <p:strVal val="visible"/>
                                      </p:to>
                                    </p:set>
                                    <p:animEffect transition="in" filter="diamond(in)">
                                      <p:cBhvr>
                                        <p:cTn id="130" dur="2000"/>
                                        <p:tgtEl>
                                          <p:spTgt spid="244845"/>
                                        </p:tgtEl>
                                      </p:cBhvr>
                                    </p:animEffect>
                                  </p:childTnLst>
                                </p:cTn>
                              </p:par>
                              <p:par>
                                <p:cTn id="131" presetID="8" presetClass="entr" presetSubtype="16" fill="hold" grpId="0" nodeType="withEffect">
                                  <p:stCondLst>
                                    <p:cond delay="0"/>
                                  </p:stCondLst>
                                  <p:childTnLst>
                                    <p:set>
                                      <p:cBhvr>
                                        <p:cTn id="132" dur="1" fill="hold">
                                          <p:stCondLst>
                                            <p:cond delay="0"/>
                                          </p:stCondLst>
                                        </p:cTn>
                                        <p:tgtEl>
                                          <p:spTgt spid="244846"/>
                                        </p:tgtEl>
                                        <p:attrNameLst>
                                          <p:attrName>style.visibility</p:attrName>
                                        </p:attrNameLst>
                                      </p:cBhvr>
                                      <p:to>
                                        <p:strVal val="visible"/>
                                      </p:to>
                                    </p:set>
                                    <p:animEffect transition="in" filter="diamond(in)">
                                      <p:cBhvr>
                                        <p:cTn id="133" dur="2000"/>
                                        <p:tgtEl>
                                          <p:spTgt spid="244846"/>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244851"/>
                                        </p:tgtEl>
                                        <p:attrNameLst>
                                          <p:attrName>style.visibility</p:attrName>
                                        </p:attrNameLst>
                                      </p:cBhvr>
                                      <p:to>
                                        <p:strVal val="visible"/>
                                      </p:to>
                                    </p:set>
                                    <p:animEffect transition="in" filter="wipe(left)">
                                      <p:cBhvr>
                                        <p:cTn id="138" dur="2000"/>
                                        <p:tgtEl>
                                          <p:spTgt spid="244851"/>
                                        </p:tgtEl>
                                      </p:cBhvr>
                                    </p:animEffect>
                                  </p:childTnLst>
                                </p:cTn>
                              </p:par>
                              <p:par>
                                <p:cTn id="139" presetID="22" presetClass="entr" presetSubtype="8" fill="hold" grpId="0" nodeType="withEffect">
                                  <p:stCondLst>
                                    <p:cond delay="0"/>
                                  </p:stCondLst>
                                  <p:childTnLst>
                                    <p:set>
                                      <p:cBhvr>
                                        <p:cTn id="140" dur="1" fill="hold">
                                          <p:stCondLst>
                                            <p:cond delay="0"/>
                                          </p:stCondLst>
                                        </p:cTn>
                                        <p:tgtEl>
                                          <p:spTgt spid="244850"/>
                                        </p:tgtEl>
                                        <p:attrNameLst>
                                          <p:attrName>style.visibility</p:attrName>
                                        </p:attrNameLst>
                                      </p:cBhvr>
                                      <p:to>
                                        <p:strVal val="visible"/>
                                      </p:to>
                                    </p:set>
                                    <p:animEffect transition="in" filter="wipe(left)">
                                      <p:cBhvr>
                                        <p:cTn id="141" dur="2000"/>
                                        <p:tgtEl>
                                          <p:spTgt spid="244850"/>
                                        </p:tgtEl>
                                      </p:cBhvr>
                                    </p:animEffect>
                                  </p:childTnLst>
                                </p:cTn>
                              </p:par>
                              <p:par>
                                <p:cTn id="142" presetID="22" presetClass="entr" presetSubtype="8" fill="hold" grpId="0" nodeType="withEffect">
                                  <p:stCondLst>
                                    <p:cond delay="0"/>
                                  </p:stCondLst>
                                  <p:childTnLst>
                                    <p:set>
                                      <p:cBhvr>
                                        <p:cTn id="143" dur="1" fill="hold">
                                          <p:stCondLst>
                                            <p:cond delay="0"/>
                                          </p:stCondLst>
                                        </p:cTn>
                                        <p:tgtEl>
                                          <p:spTgt spid="244849"/>
                                        </p:tgtEl>
                                        <p:attrNameLst>
                                          <p:attrName>style.visibility</p:attrName>
                                        </p:attrNameLst>
                                      </p:cBhvr>
                                      <p:to>
                                        <p:strVal val="visible"/>
                                      </p:to>
                                    </p:set>
                                    <p:animEffect transition="in" filter="wipe(left)">
                                      <p:cBhvr>
                                        <p:cTn id="144" dur="2000"/>
                                        <p:tgtEl>
                                          <p:spTgt spid="244849"/>
                                        </p:tgtEl>
                                      </p:cBhvr>
                                    </p:animEffect>
                                  </p:childTnLst>
                                </p:cTn>
                              </p:par>
                              <p:par>
                                <p:cTn id="145" presetID="22" presetClass="entr" presetSubtype="8" fill="hold" grpId="0" nodeType="withEffect">
                                  <p:stCondLst>
                                    <p:cond delay="0"/>
                                  </p:stCondLst>
                                  <p:childTnLst>
                                    <p:set>
                                      <p:cBhvr>
                                        <p:cTn id="146" dur="1" fill="hold">
                                          <p:stCondLst>
                                            <p:cond delay="0"/>
                                          </p:stCondLst>
                                        </p:cTn>
                                        <p:tgtEl>
                                          <p:spTgt spid="244848"/>
                                        </p:tgtEl>
                                        <p:attrNameLst>
                                          <p:attrName>style.visibility</p:attrName>
                                        </p:attrNameLst>
                                      </p:cBhvr>
                                      <p:to>
                                        <p:strVal val="visible"/>
                                      </p:to>
                                    </p:set>
                                    <p:animEffect transition="in" filter="wipe(left)">
                                      <p:cBhvr>
                                        <p:cTn id="147" dur="2000"/>
                                        <p:tgtEl>
                                          <p:spTgt spid="244848"/>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8" presetClass="exit" presetSubtype="16" fill="hold" nodeType="clickEffect">
                                  <p:stCondLst>
                                    <p:cond delay="0"/>
                                  </p:stCondLst>
                                  <p:childTnLst>
                                    <p:animEffect transition="out" filter="diamond(in)">
                                      <p:cBhvr>
                                        <p:cTn id="151" dur="500"/>
                                        <p:tgtEl>
                                          <p:spTgt spid="244811"/>
                                        </p:tgtEl>
                                      </p:cBhvr>
                                    </p:animEffect>
                                    <p:set>
                                      <p:cBhvr>
                                        <p:cTn id="152" dur="1" fill="hold">
                                          <p:stCondLst>
                                            <p:cond delay="499"/>
                                          </p:stCondLst>
                                        </p:cTn>
                                        <p:tgtEl>
                                          <p:spTgt spid="244811"/>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nodeType="clickEffect">
                                  <p:stCondLst>
                                    <p:cond delay="0"/>
                                  </p:stCondLst>
                                  <p:childTnLst>
                                    <p:set>
                                      <p:cBhvr>
                                        <p:cTn id="156" dur="1" fill="hold">
                                          <p:stCondLst>
                                            <p:cond delay="0"/>
                                          </p:stCondLst>
                                        </p:cTn>
                                        <p:tgtEl>
                                          <p:spTgt spid="59"/>
                                        </p:tgtEl>
                                        <p:attrNameLst>
                                          <p:attrName>style.visibility</p:attrName>
                                        </p:attrNameLst>
                                      </p:cBhvr>
                                      <p:to>
                                        <p:strVal val="visible"/>
                                      </p:to>
                                    </p:set>
                                    <p:anim calcmode="lin" valueType="num">
                                      <p:cBhvr additive="base">
                                        <p:cTn id="157" dur="250" fill="hold"/>
                                        <p:tgtEl>
                                          <p:spTgt spid="59"/>
                                        </p:tgtEl>
                                        <p:attrNameLst>
                                          <p:attrName>ppt_x</p:attrName>
                                        </p:attrNameLst>
                                      </p:cBhvr>
                                      <p:tavLst>
                                        <p:tav tm="0">
                                          <p:val>
                                            <p:strVal val="#ppt_x"/>
                                          </p:val>
                                        </p:tav>
                                        <p:tav tm="100000">
                                          <p:val>
                                            <p:strVal val="#ppt_x"/>
                                          </p:val>
                                        </p:tav>
                                      </p:tavLst>
                                    </p:anim>
                                    <p:anim calcmode="lin" valueType="num">
                                      <p:cBhvr additive="base">
                                        <p:cTn id="158" dur="250" fill="hold"/>
                                        <p:tgtEl>
                                          <p:spTgt spid="59"/>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47"/>
                                        </p:tgtEl>
                                        <p:attrNameLst>
                                          <p:attrName>style.visibility</p:attrName>
                                        </p:attrNameLst>
                                      </p:cBhvr>
                                      <p:to>
                                        <p:strVal val="visible"/>
                                      </p:to>
                                    </p:set>
                                    <p:anim calcmode="lin" valueType="num">
                                      <p:cBhvr additive="base">
                                        <p:cTn id="161" dur="250" fill="hold"/>
                                        <p:tgtEl>
                                          <p:spTgt spid="47"/>
                                        </p:tgtEl>
                                        <p:attrNameLst>
                                          <p:attrName>ppt_x</p:attrName>
                                        </p:attrNameLst>
                                      </p:cBhvr>
                                      <p:tavLst>
                                        <p:tav tm="0">
                                          <p:val>
                                            <p:strVal val="#ppt_x"/>
                                          </p:val>
                                        </p:tav>
                                        <p:tav tm="100000">
                                          <p:val>
                                            <p:strVal val="#ppt_x"/>
                                          </p:val>
                                        </p:tav>
                                      </p:tavLst>
                                    </p:anim>
                                    <p:anim calcmode="lin" valueType="num">
                                      <p:cBhvr additive="base">
                                        <p:cTn id="162" dur="25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812" grpId="0" animBg="1"/>
      <p:bldP spid="244813" grpId="0"/>
      <p:bldP spid="244814" grpId="0" animBg="1"/>
      <p:bldP spid="244815" grpId="0"/>
      <p:bldP spid="244816" grpId="0" animBg="1"/>
      <p:bldP spid="244817" grpId="0"/>
      <p:bldP spid="244818" grpId="0" animBg="1"/>
      <p:bldP spid="244819" grpId="0"/>
      <p:bldP spid="244820" grpId="0" animBg="1"/>
      <p:bldP spid="244821" grpId="0"/>
      <p:bldP spid="244822" grpId="0" animBg="1"/>
      <p:bldP spid="244823" grpId="0"/>
      <p:bldP spid="244824" grpId="0" animBg="1"/>
      <p:bldP spid="244825" grpId="0"/>
      <p:bldP spid="244826" grpId="0" animBg="1"/>
      <p:bldP spid="244827" grpId="0"/>
      <p:bldP spid="244828" grpId="0" animBg="1"/>
      <p:bldP spid="244829" grpId="0" animBg="1"/>
      <p:bldP spid="244830" grpId="0" animBg="1"/>
      <p:bldP spid="244831" grpId="0" animBg="1"/>
      <p:bldP spid="244832" grpId="0" animBg="1"/>
      <p:bldP spid="244833" grpId="0" animBg="1"/>
      <p:bldP spid="244834" grpId="0" animBg="1"/>
      <p:bldP spid="244835" grpId="0" animBg="1"/>
      <p:bldP spid="244836" grpId="0" animBg="1"/>
      <p:bldP spid="244837" grpId="0" animBg="1"/>
      <p:bldP spid="244838" grpId="0"/>
      <p:bldP spid="244839" grpId="0" animBg="1"/>
      <p:bldP spid="244840" grpId="0"/>
      <p:bldP spid="244841" grpId="0" animBg="1"/>
      <p:bldP spid="244842" grpId="0" animBg="1"/>
      <p:bldP spid="244843" grpId="0" animBg="1"/>
      <p:bldP spid="244844" grpId="0"/>
      <p:bldP spid="244845" grpId="0" animBg="1"/>
      <p:bldP spid="244846" grpId="0"/>
      <p:bldP spid="244847" grpId="0" animBg="1"/>
      <p:bldP spid="244848" grpId="0" animBg="1"/>
      <p:bldP spid="244849" grpId="0" animBg="1"/>
      <p:bldP spid="244850" grpId="0" animBg="1"/>
      <p:bldP spid="244851" grpId="0" animBg="1"/>
      <p:bldP spid="47"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ChangeArrowheads="1"/>
          </p:cNvSpPr>
          <p:nvPr/>
        </p:nvSpPr>
        <p:spPr bwMode="auto">
          <a:xfrm>
            <a:off x="611560" y="1484784"/>
            <a:ext cx="8256204" cy="4241161"/>
          </a:xfrm>
          <a:prstGeom prst="rect">
            <a:avLst/>
          </a:prstGeom>
          <a:noFill/>
          <a:ln>
            <a:noFill/>
          </a:ln>
          <a:effectLst/>
          <a:extLst>
            <a:ext uri="{909E8E84-426E-40DD-AFC4-6F175D3DCCD1}">
              <a14:hiddenFill xmlns:a14="http://schemas.microsoft.com/office/drawing/2010/main">
                <a:solidFill>
                  <a:srgbClr val="00CCC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indent="0" eaLnBrk="1" hangingPunct="1">
              <a:lnSpc>
                <a:spcPct val="120000"/>
              </a:lnSpc>
              <a:spcBef>
                <a:spcPct val="20000"/>
              </a:spcBef>
              <a:buClr>
                <a:srgbClr val="0000FF"/>
              </a:buClr>
              <a:buSzPct val="75000"/>
            </a:pPr>
            <a:r>
              <a:rPr kumimoji="1" lang="zh-CN" altLang="en-US" sz="2800" b="1" dirty="0" smtClean="0">
                <a:solidFill>
                  <a:srgbClr val="0000CC"/>
                </a:solidFill>
                <a:latin typeface="黑体" panose="02010609060101010101" pitchFamily="49" charset="-122"/>
                <a:ea typeface="黑体" panose="02010609060101010101" pitchFamily="49" charset="-122"/>
              </a:rPr>
              <a:t>拓扑序列</a:t>
            </a:r>
          </a:p>
          <a:p>
            <a:pPr eaLnBrk="1" hangingPunct="1">
              <a:lnSpc>
                <a:spcPct val="120000"/>
              </a:lnSpc>
              <a:spcBef>
                <a:spcPct val="20000"/>
              </a:spcBef>
              <a:buClr>
                <a:schemeClr val="tx2"/>
              </a:buClr>
              <a:buSzPct val="75000"/>
              <a:buFont typeface="Wingdings" panose="05000000000000000000" pitchFamily="2" charset="2"/>
              <a:buChar char="Ø"/>
            </a:pPr>
            <a:r>
              <a:rPr kumimoji="1" lang="zh-CN" altLang="en-US" sz="2400" b="1" dirty="0" smtClean="0">
                <a:latin typeface="黑体" panose="02010609060101010101" pitchFamily="49" charset="-122"/>
                <a:ea typeface="黑体" panose="02010609060101010101" pitchFamily="49" charset="-122"/>
              </a:rPr>
              <a:t>若</a:t>
            </a:r>
            <a:r>
              <a:rPr kumimoji="1" lang="en-US" altLang="zh-CN" sz="2400" b="1" dirty="0">
                <a:latin typeface="黑体" panose="02010609060101010101" pitchFamily="49" charset="-122"/>
                <a:ea typeface="黑体" panose="02010609060101010101" pitchFamily="49" charset="-122"/>
              </a:rPr>
              <a:t>AOV</a:t>
            </a:r>
            <a:r>
              <a:rPr kumimoji="1" lang="zh-CN" altLang="en-US" sz="2400" b="1" dirty="0">
                <a:latin typeface="黑体" panose="02010609060101010101" pitchFamily="49" charset="-122"/>
                <a:ea typeface="黑体" panose="02010609060101010101" pitchFamily="49" charset="-122"/>
              </a:rPr>
              <a:t>网不存在回路，则</a:t>
            </a:r>
            <a:r>
              <a:rPr kumimoji="1" lang="zh-CN" altLang="en-US" sz="2400" b="1" dirty="0">
                <a:solidFill>
                  <a:srgbClr val="FF0000"/>
                </a:solidFill>
                <a:latin typeface="黑体" panose="02010609060101010101" pitchFamily="49" charset="-122"/>
                <a:ea typeface="黑体" panose="02010609060101010101" pitchFamily="49" charset="-122"/>
              </a:rPr>
              <a:t>所有活动可排列成一个线性序列</a:t>
            </a:r>
            <a:r>
              <a:rPr kumimoji="1" lang="zh-CN" altLang="en-US" sz="2400" b="1" dirty="0">
                <a:latin typeface="黑体" panose="02010609060101010101" pitchFamily="49" charset="-122"/>
                <a:ea typeface="黑体" panose="02010609060101010101" pitchFamily="49" charset="-122"/>
              </a:rPr>
              <a:t>，使得每个活动的所有前驱活动都排在该活动的</a:t>
            </a:r>
            <a:r>
              <a:rPr kumimoji="1" lang="zh-CN" altLang="en-US" sz="2400" b="1" dirty="0" smtClean="0">
                <a:latin typeface="黑体" panose="02010609060101010101" pitchFamily="49" charset="-122"/>
                <a:ea typeface="黑体" panose="02010609060101010101" pitchFamily="49" charset="-122"/>
              </a:rPr>
              <a:t>前面；</a:t>
            </a:r>
            <a:endParaRPr kumimoji="1" lang="en-US" altLang="zh-CN" sz="2400" b="1" dirty="0" smtClean="0">
              <a:latin typeface="黑体" panose="02010609060101010101" pitchFamily="49" charset="-122"/>
              <a:ea typeface="黑体" panose="02010609060101010101" pitchFamily="49" charset="-122"/>
            </a:endParaRPr>
          </a:p>
          <a:p>
            <a:pPr eaLnBrk="1" hangingPunct="1">
              <a:lnSpc>
                <a:spcPct val="120000"/>
              </a:lnSpc>
              <a:spcBef>
                <a:spcPct val="20000"/>
              </a:spcBef>
              <a:buClr>
                <a:schemeClr val="tx2"/>
              </a:buClr>
              <a:buSzPct val="75000"/>
              <a:buFont typeface="Wingdings" panose="05000000000000000000" pitchFamily="2" charset="2"/>
              <a:buChar char="Ø"/>
            </a:pPr>
            <a:r>
              <a:rPr kumimoji="1" lang="zh-CN" altLang="en-US" sz="2400" b="1" dirty="0" smtClean="0">
                <a:latin typeface="黑体" panose="02010609060101010101" pitchFamily="49" charset="-122"/>
                <a:ea typeface="黑体" panose="02010609060101010101" pitchFamily="49" charset="-122"/>
              </a:rPr>
              <a:t>各活动</a:t>
            </a:r>
            <a:r>
              <a:rPr kumimoji="1" lang="en-US" altLang="zh-CN" sz="2400" b="1" dirty="0" smtClean="0">
                <a:latin typeface="黑体" panose="02010609060101010101" pitchFamily="49" charset="-122"/>
                <a:ea typeface="黑体" panose="02010609060101010101" pitchFamily="49" charset="-122"/>
              </a:rPr>
              <a:t>/</a:t>
            </a:r>
            <a:r>
              <a:rPr kumimoji="1" lang="zh-CN" altLang="en-US" sz="2400" b="1" dirty="0" smtClean="0">
                <a:latin typeface="黑体" panose="02010609060101010101" pitchFamily="49" charset="-122"/>
                <a:ea typeface="黑体" panose="02010609060101010101" pitchFamily="49" charset="-122"/>
              </a:rPr>
              <a:t>子</a:t>
            </a:r>
            <a:r>
              <a:rPr kumimoji="1" lang="zh-CN" altLang="en-US" sz="2400" b="1" dirty="0">
                <a:latin typeface="黑体" panose="02010609060101010101" pitchFamily="49" charset="-122"/>
                <a:ea typeface="黑体" panose="02010609060101010101" pitchFamily="49" charset="-122"/>
              </a:rPr>
              <a:t>工程可按</a:t>
            </a:r>
            <a:r>
              <a:rPr kumimoji="1" lang="zh-CN" altLang="en-US" sz="2400" b="1" dirty="0" smtClean="0">
                <a:latin typeface="黑体" panose="02010609060101010101" pitchFamily="49" charset="-122"/>
                <a:ea typeface="黑体" panose="02010609060101010101" pitchFamily="49" charset="-122"/>
              </a:rPr>
              <a:t>拓扑序列</a:t>
            </a:r>
            <a:r>
              <a:rPr kumimoji="1" lang="zh-CN" altLang="en-US" sz="2400" b="1" dirty="0">
                <a:latin typeface="黑体" panose="02010609060101010101" pitchFamily="49" charset="-122"/>
                <a:ea typeface="黑体" panose="02010609060101010101" pitchFamily="49" charset="-122"/>
              </a:rPr>
              <a:t>的次序进行</a:t>
            </a:r>
            <a:r>
              <a:rPr kumimoji="1" lang="zh-CN" altLang="en-US" sz="2400" b="1" dirty="0" smtClean="0">
                <a:latin typeface="黑体" panose="02010609060101010101" pitchFamily="49" charset="-122"/>
                <a:ea typeface="黑体" panose="02010609060101010101" pitchFamily="49" charset="-122"/>
              </a:rPr>
              <a:t>安排。</a:t>
            </a:r>
            <a:endParaRPr kumimoji="1" lang="en-US" altLang="zh-CN" sz="2400" b="1" dirty="0" smtClean="0">
              <a:latin typeface="黑体" panose="02010609060101010101" pitchFamily="49" charset="-122"/>
              <a:ea typeface="黑体" panose="02010609060101010101" pitchFamily="49" charset="-122"/>
            </a:endParaRPr>
          </a:p>
          <a:p>
            <a:pPr marL="0" indent="0" eaLnBrk="1" hangingPunct="1">
              <a:lnSpc>
                <a:spcPct val="120000"/>
              </a:lnSpc>
              <a:spcBef>
                <a:spcPct val="20000"/>
              </a:spcBef>
              <a:buClr>
                <a:schemeClr val="tx2"/>
              </a:buClr>
              <a:buSzPct val="75000"/>
            </a:pPr>
            <a:endParaRPr kumimoji="1" lang="en-US" altLang="zh-CN" sz="2400" b="1" dirty="0">
              <a:solidFill>
                <a:srgbClr val="0000CC"/>
              </a:solidFill>
              <a:latin typeface="黑体" panose="02010609060101010101" pitchFamily="49" charset="-122"/>
              <a:ea typeface="黑体" panose="02010609060101010101" pitchFamily="49" charset="-122"/>
            </a:endParaRPr>
          </a:p>
          <a:p>
            <a:pPr marL="0" indent="0" eaLnBrk="1" hangingPunct="1">
              <a:lnSpc>
                <a:spcPct val="120000"/>
              </a:lnSpc>
              <a:spcBef>
                <a:spcPct val="20000"/>
              </a:spcBef>
              <a:buClr>
                <a:schemeClr val="tx2"/>
              </a:buClr>
              <a:buSzPct val="75000"/>
            </a:pPr>
            <a:r>
              <a:rPr kumimoji="1" lang="zh-CN" altLang="en-US" sz="2800" b="1" dirty="0" smtClean="0">
                <a:solidFill>
                  <a:srgbClr val="0000CC"/>
                </a:solidFill>
                <a:latin typeface="黑体" panose="02010609060101010101" pitchFamily="49" charset="-122"/>
                <a:ea typeface="黑体" panose="02010609060101010101" pitchFamily="49" charset="-122"/>
              </a:rPr>
              <a:t>拓扑排序</a:t>
            </a:r>
          </a:p>
          <a:p>
            <a:pPr eaLnBrk="1" hangingPunct="1">
              <a:lnSpc>
                <a:spcPct val="120000"/>
              </a:lnSpc>
              <a:spcBef>
                <a:spcPct val="20000"/>
              </a:spcBef>
              <a:buClr>
                <a:schemeClr val="tx2"/>
              </a:buClr>
              <a:buSzPct val="75000"/>
              <a:buFont typeface="Wingdings" panose="05000000000000000000" pitchFamily="2" charset="2"/>
              <a:buChar char="Ø"/>
            </a:pPr>
            <a:r>
              <a:rPr kumimoji="1" lang="zh-CN" altLang="en-US" sz="2400" b="1" dirty="0" smtClean="0">
                <a:latin typeface="黑体" panose="02010609060101010101" pitchFamily="49" charset="-122"/>
                <a:ea typeface="黑体" panose="02010609060101010101" pitchFamily="49" charset="-122"/>
              </a:rPr>
              <a:t>构造拓扑序列的过程</a:t>
            </a:r>
            <a:r>
              <a:rPr kumimoji="1" lang="en-US" altLang="zh-CN" sz="2400" b="1" dirty="0" smtClean="0">
                <a:latin typeface="黑体" panose="02010609060101010101" pitchFamily="49" charset="-122"/>
                <a:ea typeface="黑体" panose="02010609060101010101" pitchFamily="49" charset="-122"/>
              </a:rPr>
              <a:t>---</a:t>
            </a:r>
            <a:r>
              <a:rPr kumimoji="1" lang="zh-CN" altLang="en-US" sz="2400" b="1" dirty="0" smtClean="0">
                <a:latin typeface="黑体" panose="02010609060101010101" pitchFamily="49" charset="-122"/>
                <a:ea typeface="黑体" panose="02010609060101010101" pitchFamily="49" charset="-122"/>
              </a:rPr>
              <a:t>拓扑排序；</a:t>
            </a:r>
            <a:endParaRPr kumimoji="1" lang="en-US" altLang="zh-CN" sz="2400" b="1" dirty="0" smtClean="0">
              <a:latin typeface="黑体" panose="02010609060101010101" pitchFamily="49" charset="-122"/>
              <a:ea typeface="黑体" panose="02010609060101010101" pitchFamily="49" charset="-122"/>
            </a:endParaRPr>
          </a:p>
          <a:p>
            <a:pPr eaLnBrk="1" hangingPunct="1">
              <a:lnSpc>
                <a:spcPct val="120000"/>
              </a:lnSpc>
              <a:spcBef>
                <a:spcPct val="20000"/>
              </a:spcBef>
              <a:buClr>
                <a:schemeClr val="tx2"/>
              </a:buClr>
              <a:buSzPct val="75000"/>
              <a:buFont typeface="Wingdings" panose="05000000000000000000" pitchFamily="2" charset="2"/>
              <a:buChar char="Ø"/>
            </a:pPr>
            <a:r>
              <a:rPr kumimoji="1" lang="en-US" altLang="zh-CN" sz="2400" b="1" dirty="0" smtClean="0">
                <a:solidFill>
                  <a:srgbClr val="FF0000"/>
                </a:solidFill>
                <a:latin typeface="黑体" panose="02010609060101010101" pitchFamily="49" charset="-122"/>
                <a:ea typeface="黑体" panose="02010609060101010101" pitchFamily="49" charset="-122"/>
              </a:rPr>
              <a:t>AOV</a:t>
            </a:r>
            <a:r>
              <a:rPr kumimoji="1" lang="zh-CN" altLang="en-US" sz="2400" b="1" dirty="0" smtClean="0">
                <a:solidFill>
                  <a:srgbClr val="FF0000"/>
                </a:solidFill>
                <a:latin typeface="黑体" panose="02010609060101010101" pitchFamily="49" charset="-122"/>
                <a:ea typeface="黑体" panose="02010609060101010101" pitchFamily="49" charset="-122"/>
              </a:rPr>
              <a:t>网的拓扑序列通常不唯一。</a:t>
            </a:r>
            <a:endParaRPr kumimoji="1" lang="zh-CN" altLang="en-US" sz="2400" b="1" dirty="0">
              <a:latin typeface="黑体" panose="02010609060101010101" pitchFamily="49" charset="-122"/>
              <a:ea typeface="黑体" panose="02010609060101010101" pitchFamily="49" charset="-122"/>
            </a:endParaRPr>
          </a:p>
        </p:txBody>
      </p:sp>
      <p:sp>
        <p:nvSpPr>
          <p:cNvPr id="5" name="Rectangle 2"/>
          <p:cNvSpPr txBox="1">
            <a:spLocks noChangeArrowheads="1"/>
          </p:cNvSpPr>
          <p:nvPr/>
        </p:nvSpPr>
        <p:spPr bwMode="auto">
          <a:xfrm>
            <a:off x="163339" y="188640"/>
            <a:ext cx="3328541" cy="58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3200" b="1" dirty="0" smtClean="0"/>
              <a:t>拓扑排序</a:t>
            </a:r>
          </a:p>
        </p:txBody>
      </p:sp>
      <p:grpSp>
        <p:nvGrpSpPr>
          <p:cNvPr id="4" name="Group 34"/>
          <p:cNvGrpSpPr>
            <a:grpSpLocks/>
          </p:cNvGrpSpPr>
          <p:nvPr/>
        </p:nvGrpSpPr>
        <p:grpSpPr bwMode="auto">
          <a:xfrm>
            <a:off x="6372200" y="4504831"/>
            <a:ext cx="2411844" cy="1578703"/>
            <a:chOff x="1008" y="672"/>
            <a:chExt cx="1920" cy="1395"/>
          </a:xfrm>
        </p:grpSpPr>
        <p:sp>
          <p:nvSpPr>
            <p:cNvPr id="6" name="Text Box 3"/>
            <p:cNvSpPr txBox="1">
              <a:spLocks noChangeArrowheads="1"/>
            </p:cNvSpPr>
            <p:nvPr/>
          </p:nvSpPr>
          <p:spPr bwMode="auto">
            <a:xfrm>
              <a:off x="2245" y="1300"/>
              <a:ext cx="635" cy="57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数据</a:t>
              </a:r>
            </a:p>
            <a:p>
              <a:pPr algn="ctr">
                <a:lnSpc>
                  <a:spcPct val="90000"/>
                </a:lnSpc>
              </a:pPr>
              <a:r>
                <a:rPr lang="zh-CN" altLang="en-US" sz="2000" b="1" i="1">
                  <a:solidFill>
                    <a:srgbClr val="0A0A0E"/>
                  </a:solidFill>
                  <a:ea typeface="黑体" panose="02010609060101010101" pitchFamily="49" charset="-122"/>
                </a:rPr>
                <a:t>结构</a:t>
              </a:r>
            </a:p>
          </p:txBody>
        </p:sp>
        <p:sp>
          <p:nvSpPr>
            <p:cNvPr id="7"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8" name="Text Box 5"/>
            <p:cNvSpPr txBox="1">
              <a:spLocks noChangeArrowheads="1"/>
            </p:cNvSpPr>
            <p:nvPr/>
          </p:nvSpPr>
          <p:spPr bwMode="auto">
            <a:xfrm>
              <a:off x="1178" y="691"/>
              <a:ext cx="635" cy="544"/>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sz="2000" b="1" i="1" dirty="0">
                  <a:solidFill>
                    <a:srgbClr val="0A0A0E"/>
                  </a:solidFill>
                  <a:ea typeface="黑体" panose="02010609060101010101" pitchFamily="49" charset="-122"/>
                </a:rPr>
                <a:t>程序设计</a:t>
              </a:r>
            </a:p>
          </p:txBody>
        </p:sp>
        <p:sp>
          <p:nvSpPr>
            <p:cNvPr id="9" name="Text Box 6"/>
            <p:cNvSpPr txBox="1">
              <a:spLocks noChangeArrowheads="1"/>
            </p:cNvSpPr>
            <p:nvPr/>
          </p:nvSpPr>
          <p:spPr bwMode="auto">
            <a:xfrm>
              <a:off x="1031" y="1496"/>
              <a:ext cx="635" cy="57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离散数学</a:t>
              </a:r>
            </a:p>
          </p:txBody>
        </p:sp>
        <p:sp>
          <p:nvSpPr>
            <p:cNvPr id="10" name="Line 7"/>
            <p:cNvSpPr>
              <a:spLocks noChangeShapeType="1"/>
            </p:cNvSpPr>
            <p:nvPr/>
          </p:nvSpPr>
          <p:spPr bwMode="auto">
            <a:xfrm>
              <a:off x="1824" y="1008"/>
              <a:ext cx="432" cy="38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1"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2"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3"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4"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pSp>
      <p:sp>
        <p:nvSpPr>
          <p:cNvPr id="2" name="文本框 1"/>
          <p:cNvSpPr txBox="1"/>
          <p:nvPr/>
        </p:nvSpPr>
        <p:spPr>
          <a:xfrm>
            <a:off x="6012160" y="6042774"/>
            <a:ext cx="3089770" cy="338554"/>
          </a:xfrm>
          <a:prstGeom prst="rect">
            <a:avLst/>
          </a:prstGeom>
          <a:noFill/>
        </p:spPr>
        <p:txBody>
          <a:bodyPr wrap="square" rtlCol="0">
            <a:spAutoFit/>
          </a:bodyPr>
          <a:lstStyle/>
          <a:p>
            <a:r>
              <a:rPr lang="zh-CN" altLang="en-US" sz="1600" dirty="0" smtClean="0">
                <a:solidFill>
                  <a:srgbClr val="0000CC"/>
                </a:solidFill>
              </a:rPr>
              <a:t>程序设计</a:t>
            </a:r>
            <a:r>
              <a:rPr lang="en-US" altLang="zh-CN" sz="1600" dirty="0" smtClean="0">
                <a:solidFill>
                  <a:srgbClr val="0000CC"/>
                </a:solidFill>
                <a:sym typeface="Wingdings" panose="05000000000000000000" pitchFamily="2" charset="2"/>
              </a:rPr>
              <a:t></a:t>
            </a:r>
            <a:r>
              <a:rPr lang="zh-CN" altLang="en-US" sz="1600" dirty="0" smtClean="0">
                <a:solidFill>
                  <a:srgbClr val="0000CC"/>
                </a:solidFill>
                <a:sym typeface="Wingdings" panose="05000000000000000000" pitchFamily="2" charset="2"/>
              </a:rPr>
              <a:t>离散数学</a:t>
            </a:r>
            <a:r>
              <a:rPr lang="en-US" altLang="zh-CN" sz="1600" dirty="0" smtClean="0">
                <a:solidFill>
                  <a:srgbClr val="0000CC"/>
                </a:solidFill>
                <a:sym typeface="Wingdings" panose="05000000000000000000" pitchFamily="2" charset="2"/>
              </a:rPr>
              <a:t></a:t>
            </a:r>
            <a:r>
              <a:rPr lang="zh-CN" altLang="en-US" sz="1600" dirty="0" smtClean="0">
                <a:solidFill>
                  <a:srgbClr val="0000CC"/>
                </a:solidFill>
                <a:sym typeface="Wingdings" panose="05000000000000000000" pitchFamily="2" charset="2"/>
              </a:rPr>
              <a:t>数据结构</a:t>
            </a:r>
            <a:endParaRPr lang="zh-CN" altLang="en-US" sz="1600" dirty="0">
              <a:solidFill>
                <a:srgbClr val="0000CC"/>
              </a:solidFill>
            </a:endParaRPr>
          </a:p>
        </p:txBody>
      </p:sp>
    </p:spTree>
    <p:extLst>
      <p:ext uri="{BB962C8B-B14F-4D97-AF65-F5344CB8AC3E}">
        <p14:creationId xmlns:p14="http://schemas.microsoft.com/office/powerpoint/2010/main" val="1733646325"/>
      </p:ext>
    </p:extLst>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bwMode="auto">
          <a:xfrm>
            <a:off x="143495" y="188640"/>
            <a:ext cx="5508625" cy="615984"/>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2075" tIns="46038" rIns="92075" bIns="46038"/>
          <a:lstStyle/>
          <a:p>
            <a:r>
              <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拓扑</a:t>
            </a:r>
            <a:r>
              <a:rPr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排序算法</a:t>
            </a:r>
            <a:endPar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4" name="文本框 3"/>
          <p:cNvSpPr txBox="1"/>
          <p:nvPr/>
        </p:nvSpPr>
        <p:spPr>
          <a:xfrm>
            <a:off x="1835871" y="1484784"/>
            <a:ext cx="4896544" cy="461665"/>
          </a:xfrm>
          <a:prstGeom prst="rect">
            <a:avLst/>
          </a:prstGeom>
          <a:noFill/>
          <a:ln>
            <a:solidFill>
              <a:schemeClr val="tx1"/>
            </a:solidFill>
          </a:ln>
        </p:spPr>
        <p:txBody>
          <a:bodyPr wrap="square" rtlCol="0">
            <a:spAutoFit/>
          </a:bodyPr>
          <a:lstStyle/>
          <a:p>
            <a:pPr algn="ctr"/>
            <a:r>
              <a:rPr lang="zh-CN" altLang="en-US" sz="2400" dirty="0" smtClean="0">
                <a:latin typeface="+mn-ea"/>
                <a:ea typeface="+mn-ea"/>
              </a:rPr>
              <a:t>任选一个</a:t>
            </a:r>
            <a:r>
              <a:rPr lang="zh-CN" altLang="en-US" sz="2400" dirty="0" smtClean="0">
                <a:solidFill>
                  <a:srgbClr val="0000CC"/>
                </a:solidFill>
                <a:latin typeface="+mn-ea"/>
                <a:ea typeface="+mn-ea"/>
              </a:rPr>
              <a:t>无前驱的顶点</a:t>
            </a:r>
            <a:r>
              <a:rPr lang="zh-CN" altLang="en-US" sz="2400" dirty="0" smtClean="0">
                <a:latin typeface="+mn-ea"/>
                <a:ea typeface="+mn-ea"/>
              </a:rPr>
              <a:t>并输出</a:t>
            </a:r>
            <a:endParaRPr lang="zh-CN" altLang="en-US" sz="2400" dirty="0">
              <a:latin typeface="+mn-ea"/>
              <a:ea typeface="+mn-ea"/>
            </a:endParaRPr>
          </a:p>
        </p:txBody>
      </p:sp>
      <p:sp>
        <p:nvSpPr>
          <p:cNvPr id="9" name="文本框 8"/>
          <p:cNvSpPr txBox="1"/>
          <p:nvPr/>
        </p:nvSpPr>
        <p:spPr>
          <a:xfrm>
            <a:off x="1331815" y="2348880"/>
            <a:ext cx="5904656" cy="461665"/>
          </a:xfrm>
          <a:prstGeom prst="rect">
            <a:avLst/>
          </a:prstGeom>
          <a:noFill/>
          <a:ln>
            <a:solidFill>
              <a:schemeClr val="tx1"/>
            </a:solidFill>
          </a:ln>
        </p:spPr>
        <p:txBody>
          <a:bodyPr wrap="square" rtlCol="0">
            <a:spAutoFit/>
          </a:bodyPr>
          <a:lstStyle/>
          <a:p>
            <a:pPr algn="ctr"/>
            <a:r>
              <a:rPr lang="zh-CN" altLang="en-US" sz="2400" dirty="0" smtClean="0">
                <a:solidFill>
                  <a:srgbClr val="0000CC"/>
                </a:solidFill>
                <a:latin typeface="+mn-ea"/>
                <a:ea typeface="+mn-ea"/>
              </a:rPr>
              <a:t>删除</a:t>
            </a:r>
            <a:r>
              <a:rPr lang="zh-CN" altLang="en-US" sz="2400" dirty="0">
                <a:latin typeface="+mn-ea"/>
                <a:ea typeface="+mn-ea"/>
              </a:rPr>
              <a:t>该顶点以及以该顶点</a:t>
            </a:r>
            <a:r>
              <a:rPr lang="zh-CN" altLang="en-US" sz="2400" dirty="0" smtClean="0">
                <a:latin typeface="+mn-ea"/>
                <a:ea typeface="+mn-ea"/>
              </a:rPr>
              <a:t>为起点的</a:t>
            </a:r>
            <a:r>
              <a:rPr lang="zh-CN" altLang="en-US" sz="2400" dirty="0">
                <a:latin typeface="+mn-ea"/>
                <a:ea typeface="+mn-ea"/>
              </a:rPr>
              <a:t>所有</a:t>
            </a:r>
            <a:r>
              <a:rPr lang="zh-CN" altLang="en-US" sz="2400" dirty="0" smtClean="0">
                <a:latin typeface="+mn-ea"/>
                <a:ea typeface="+mn-ea"/>
              </a:rPr>
              <a:t>边</a:t>
            </a:r>
            <a:endParaRPr lang="zh-CN" altLang="en-US" sz="2400" dirty="0">
              <a:latin typeface="+mn-ea"/>
              <a:ea typeface="+mn-ea"/>
            </a:endParaRPr>
          </a:p>
        </p:txBody>
      </p:sp>
      <p:sp>
        <p:nvSpPr>
          <p:cNvPr id="10" name="流程图: 决策 9"/>
          <p:cNvSpPr/>
          <p:nvPr/>
        </p:nvSpPr>
        <p:spPr>
          <a:xfrm>
            <a:off x="2267919" y="3212976"/>
            <a:ext cx="4032448" cy="1017404"/>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rgbClr val="0000CC"/>
                </a:solidFill>
                <a:latin typeface="+mn-ea"/>
              </a:rPr>
              <a:t>所有顶点</a:t>
            </a:r>
            <a:r>
              <a:rPr lang="zh-CN" altLang="en-US" sz="2400" dirty="0" smtClean="0">
                <a:solidFill>
                  <a:schemeClr val="tx1"/>
                </a:solidFill>
                <a:latin typeface="+mn-ea"/>
              </a:rPr>
              <a:t>是否已输出？</a:t>
            </a:r>
            <a:endParaRPr lang="zh-CN" altLang="en-US" sz="2400" dirty="0">
              <a:solidFill>
                <a:schemeClr val="tx1"/>
              </a:solidFill>
              <a:latin typeface="+mn-ea"/>
            </a:endParaRPr>
          </a:p>
        </p:txBody>
      </p:sp>
      <p:sp>
        <p:nvSpPr>
          <p:cNvPr id="18" name="流程图: 决策 17"/>
          <p:cNvSpPr/>
          <p:nvPr/>
        </p:nvSpPr>
        <p:spPr>
          <a:xfrm>
            <a:off x="2267919" y="4581128"/>
            <a:ext cx="4032448" cy="1152128"/>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mn-ea"/>
              </a:rPr>
              <a:t>是否还有无前驱的节点？</a:t>
            </a:r>
            <a:endParaRPr lang="zh-CN" altLang="en-US" sz="2400" dirty="0">
              <a:solidFill>
                <a:schemeClr val="tx1"/>
              </a:solidFill>
              <a:latin typeface="+mn-ea"/>
            </a:endParaRPr>
          </a:p>
        </p:txBody>
      </p:sp>
      <p:cxnSp>
        <p:nvCxnSpPr>
          <p:cNvPr id="19" name="直接箭头连接符 18"/>
          <p:cNvCxnSpPr/>
          <p:nvPr/>
        </p:nvCxnSpPr>
        <p:spPr>
          <a:xfrm>
            <a:off x="4284143" y="4221088"/>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3126" name="直接箭头连接符 773125"/>
          <p:cNvCxnSpPr/>
          <p:nvPr/>
        </p:nvCxnSpPr>
        <p:spPr>
          <a:xfrm>
            <a:off x="971775" y="1710100"/>
            <a:ext cx="86409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73135" name="文本框 773134"/>
          <p:cNvSpPr txBox="1"/>
          <p:nvPr/>
        </p:nvSpPr>
        <p:spPr>
          <a:xfrm>
            <a:off x="7452320" y="3284984"/>
            <a:ext cx="1440160" cy="830997"/>
          </a:xfrm>
          <a:prstGeom prst="rect">
            <a:avLst/>
          </a:prstGeom>
          <a:noFill/>
          <a:ln>
            <a:solidFill>
              <a:schemeClr val="tx1"/>
            </a:solidFill>
          </a:ln>
        </p:spPr>
        <p:txBody>
          <a:bodyPr wrap="square" rtlCol="0">
            <a:spAutoFit/>
          </a:bodyPr>
          <a:lstStyle/>
          <a:p>
            <a:pPr algn="ctr"/>
            <a:r>
              <a:rPr lang="zh-CN" altLang="en-US" sz="2400" dirty="0" smtClean="0">
                <a:solidFill>
                  <a:srgbClr val="00B050"/>
                </a:solidFill>
                <a:latin typeface="+mn-ea"/>
                <a:ea typeface="+mn-ea"/>
              </a:rPr>
              <a:t>拓扑排序完成</a:t>
            </a:r>
            <a:endParaRPr lang="zh-CN" altLang="en-US" sz="2400" dirty="0">
              <a:solidFill>
                <a:srgbClr val="00B050"/>
              </a:solidFill>
              <a:latin typeface="+mn-ea"/>
              <a:ea typeface="+mn-ea"/>
            </a:endParaRPr>
          </a:p>
        </p:txBody>
      </p:sp>
      <p:sp>
        <p:nvSpPr>
          <p:cNvPr id="773136" name="文本框 773135"/>
          <p:cNvSpPr txBox="1"/>
          <p:nvPr/>
        </p:nvSpPr>
        <p:spPr>
          <a:xfrm>
            <a:off x="4355976" y="4149080"/>
            <a:ext cx="648072" cy="461665"/>
          </a:xfrm>
          <a:prstGeom prst="rect">
            <a:avLst/>
          </a:prstGeom>
          <a:noFill/>
        </p:spPr>
        <p:txBody>
          <a:bodyPr wrap="square" rtlCol="0">
            <a:spAutoFit/>
          </a:bodyPr>
          <a:lstStyle/>
          <a:p>
            <a:pPr algn="ctr"/>
            <a:r>
              <a:rPr lang="zh-CN" altLang="en-US" sz="2400" dirty="0">
                <a:latin typeface="+mn-ea"/>
                <a:ea typeface="+mn-ea"/>
              </a:rPr>
              <a:t>否</a:t>
            </a:r>
          </a:p>
        </p:txBody>
      </p:sp>
      <p:sp>
        <p:nvSpPr>
          <p:cNvPr id="773137" name="文本框 773136"/>
          <p:cNvSpPr txBox="1"/>
          <p:nvPr/>
        </p:nvSpPr>
        <p:spPr>
          <a:xfrm>
            <a:off x="6588224" y="3255367"/>
            <a:ext cx="504056" cy="461665"/>
          </a:xfrm>
          <a:prstGeom prst="rect">
            <a:avLst/>
          </a:prstGeom>
          <a:noFill/>
        </p:spPr>
        <p:txBody>
          <a:bodyPr wrap="square" rtlCol="0">
            <a:spAutoFit/>
          </a:bodyPr>
          <a:lstStyle/>
          <a:p>
            <a:pPr algn="ctr"/>
            <a:r>
              <a:rPr lang="zh-CN" altLang="en-US" sz="2400" dirty="0" smtClean="0">
                <a:latin typeface="+mn-ea"/>
                <a:ea typeface="+mn-ea"/>
              </a:rPr>
              <a:t>是</a:t>
            </a:r>
            <a:endParaRPr lang="zh-CN" altLang="en-US" sz="2400" dirty="0">
              <a:latin typeface="+mn-ea"/>
              <a:ea typeface="+mn-ea"/>
            </a:endParaRPr>
          </a:p>
        </p:txBody>
      </p:sp>
      <p:sp>
        <p:nvSpPr>
          <p:cNvPr id="51" name="文本框 50"/>
          <p:cNvSpPr txBox="1"/>
          <p:nvPr/>
        </p:nvSpPr>
        <p:spPr>
          <a:xfrm>
            <a:off x="4355976" y="5660045"/>
            <a:ext cx="504056" cy="461665"/>
          </a:xfrm>
          <a:prstGeom prst="rect">
            <a:avLst/>
          </a:prstGeom>
          <a:noFill/>
        </p:spPr>
        <p:txBody>
          <a:bodyPr wrap="square" rtlCol="0">
            <a:spAutoFit/>
          </a:bodyPr>
          <a:lstStyle/>
          <a:p>
            <a:pPr algn="ctr"/>
            <a:r>
              <a:rPr lang="zh-CN" altLang="en-US" sz="2400" dirty="0" smtClean="0">
                <a:latin typeface="+mn-ea"/>
                <a:ea typeface="+mn-ea"/>
              </a:rPr>
              <a:t>否</a:t>
            </a:r>
            <a:endParaRPr lang="zh-CN" altLang="en-US" sz="2400" dirty="0">
              <a:latin typeface="+mn-ea"/>
              <a:ea typeface="+mn-ea"/>
            </a:endParaRPr>
          </a:p>
        </p:txBody>
      </p:sp>
      <p:sp>
        <p:nvSpPr>
          <p:cNvPr id="52" name="文本框 51"/>
          <p:cNvSpPr txBox="1"/>
          <p:nvPr/>
        </p:nvSpPr>
        <p:spPr>
          <a:xfrm>
            <a:off x="1331815" y="4695527"/>
            <a:ext cx="648072" cy="461665"/>
          </a:xfrm>
          <a:prstGeom prst="rect">
            <a:avLst/>
          </a:prstGeom>
          <a:noFill/>
        </p:spPr>
        <p:txBody>
          <a:bodyPr wrap="square" rtlCol="0">
            <a:spAutoFit/>
          </a:bodyPr>
          <a:lstStyle/>
          <a:p>
            <a:pPr algn="ctr"/>
            <a:r>
              <a:rPr lang="zh-CN" altLang="en-US" sz="2400" dirty="0" smtClean="0">
                <a:latin typeface="+mn-ea"/>
                <a:ea typeface="+mn-ea"/>
              </a:rPr>
              <a:t>是</a:t>
            </a:r>
            <a:endParaRPr lang="zh-CN" altLang="en-US" sz="2400" dirty="0">
              <a:latin typeface="+mn-ea"/>
              <a:ea typeface="+mn-ea"/>
            </a:endParaRPr>
          </a:p>
        </p:txBody>
      </p:sp>
      <p:cxnSp>
        <p:nvCxnSpPr>
          <p:cNvPr id="11" name="直接连接符 10"/>
          <p:cNvCxnSpPr>
            <a:stCxn id="18" idx="1"/>
          </p:cNvCxnSpPr>
          <p:nvPr/>
        </p:nvCxnSpPr>
        <p:spPr>
          <a:xfrm flipH="1" flipV="1">
            <a:off x="971601" y="5153518"/>
            <a:ext cx="1296318" cy="3674"/>
          </a:xfrm>
          <a:prstGeom prst="line">
            <a:avLst/>
          </a:prstGeom>
          <a:ln>
            <a:tailEnd type="none"/>
          </a:ln>
        </p:spPr>
        <p:style>
          <a:lnRef idx="3">
            <a:schemeClr val="dk1"/>
          </a:lnRef>
          <a:fillRef idx="0">
            <a:schemeClr val="dk1"/>
          </a:fillRef>
          <a:effectRef idx="2">
            <a:schemeClr val="dk1"/>
          </a:effectRef>
          <a:fontRef idx="minor">
            <a:schemeClr val="tx1"/>
          </a:fontRef>
        </p:style>
      </p:cxnSp>
      <p:cxnSp>
        <p:nvCxnSpPr>
          <p:cNvPr id="14" name="直接连接符 13"/>
          <p:cNvCxnSpPr/>
          <p:nvPr/>
        </p:nvCxnSpPr>
        <p:spPr>
          <a:xfrm flipH="1" flipV="1">
            <a:off x="971600" y="1719393"/>
            <a:ext cx="1" cy="3434125"/>
          </a:xfrm>
          <a:prstGeom prst="line">
            <a:avLst/>
          </a:prstGeom>
          <a:ln>
            <a:tailEnd type="none"/>
          </a:ln>
        </p:spPr>
        <p:style>
          <a:lnRef idx="3">
            <a:schemeClr val="dk1"/>
          </a:lnRef>
          <a:fillRef idx="0">
            <a:schemeClr val="dk1"/>
          </a:fillRef>
          <a:effectRef idx="2">
            <a:schemeClr val="dk1"/>
          </a:effectRef>
          <a:fontRef idx="minor">
            <a:schemeClr val="tx1"/>
          </a:fontRef>
        </p:style>
      </p:cxnSp>
      <p:sp>
        <p:nvSpPr>
          <p:cNvPr id="28" name="文本框 27"/>
          <p:cNvSpPr txBox="1"/>
          <p:nvPr/>
        </p:nvSpPr>
        <p:spPr>
          <a:xfrm>
            <a:off x="3780087" y="663079"/>
            <a:ext cx="1008112" cy="461665"/>
          </a:xfrm>
          <a:prstGeom prst="rect">
            <a:avLst/>
          </a:prstGeom>
          <a:solidFill>
            <a:schemeClr val="bg1">
              <a:lumMod val="85000"/>
            </a:schemeClr>
          </a:solidFill>
        </p:spPr>
        <p:txBody>
          <a:bodyPr wrap="square" rtlCol="0">
            <a:spAutoFit/>
          </a:bodyPr>
          <a:lstStyle/>
          <a:p>
            <a:pPr algn="ctr"/>
            <a:r>
              <a:rPr lang="en-US" altLang="zh-CN" sz="2400" dirty="0" smtClean="0">
                <a:latin typeface="+mn-ea"/>
                <a:ea typeface="+mn-ea"/>
              </a:rPr>
              <a:t>begin</a:t>
            </a:r>
            <a:endParaRPr lang="zh-CN" altLang="en-US" sz="2400" dirty="0">
              <a:latin typeface="+mn-ea"/>
              <a:ea typeface="+mn-ea"/>
            </a:endParaRPr>
          </a:p>
        </p:txBody>
      </p:sp>
      <p:sp>
        <p:nvSpPr>
          <p:cNvPr id="39" name="文本框 38"/>
          <p:cNvSpPr txBox="1"/>
          <p:nvPr/>
        </p:nvSpPr>
        <p:spPr>
          <a:xfrm>
            <a:off x="7668344" y="6135687"/>
            <a:ext cx="1008112" cy="461665"/>
          </a:xfrm>
          <a:prstGeom prst="rect">
            <a:avLst/>
          </a:prstGeom>
          <a:solidFill>
            <a:schemeClr val="bg1">
              <a:lumMod val="85000"/>
            </a:schemeClr>
          </a:solidFill>
        </p:spPr>
        <p:txBody>
          <a:bodyPr wrap="square" rtlCol="0">
            <a:spAutoFit/>
          </a:bodyPr>
          <a:lstStyle/>
          <a:p>
            <a:pPr algn="ctr"/>
            <a:r>
              <a:rPr lang="en-US" altLang="zh-CN" sz="2400" dirty="0" smtClean="0">
                <a:latin typeface="+mn-ea"/>
                <a:ea typeface="+mn-ea"/>
              </a:rPr>
              <a:t>end</a:t>
            </a:r>
            <a:endParaRPr lang="zh-CN" altLang="en-US" sz="2400" dirty="0">
              <a:latin typeface="+mn-ea"/>
              <a:ea typeface="+mn-ea"/>
            </a:endParaRPr>
          </a:p>
        </p:txBody>
      </p:sp>
      <p:cxnSp>
        <p:nvCxnSpPr>
          <p:cNvPr id="41" name="直接箭头连接符 40"/>
          <p:cNvCxnSpPr/>
          <p:nvPr/>
        </p:nvCxnSpPr>
        <p:spPr>
          <a:xfrm>
            <a:off x="4284143" y="2825060"/>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直接箭头连接符 41"/>
          <p:cNvCxnSpPr/>
          <p:nvPr/>
        </p:nvCxnSpPr>
        <p:spPr>
          <a:xfrm>
            <a:off x="4284143" y="1960964"/>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直接箭头连接符 44"/>
          <p:cNvCxnSpPr/>
          <p:nvPr/>
        </p:nvCxnSpPr>
        <p:spPr>
          <a:xfrm>
            <a:off x="4284143" y="1124744"/>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直接箭头连接符 45"/>
          <p:cNvCxnSpPr/>
          <p:nvPr/>
        </p:nvCxnSpPr>
        <p:spPr>
          <a:xfrm>
            <a:off x="4284143" y="5733256"/>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7" name="文本框 46"/>
          <p:cNvSpPr txBox="1"/>
          <p:nvPr/>
        </p:nvSpPr>
        <p:spPr>
          <a:xfrm>
            <a:off x="2483768" y="6135687"/>
            <a:ext cx="3600400" cy="461665"/>
          </a:xfrm>
          <a:prstGeom prst="rect">
            <a:avLst/>
          </a:prstGeom>
          <a:noFill/>
          <a:ln>
            <a:solidFill>
              <a:schemeClr val="tx1"/>
            </a:solidFill>
          </a:ln>
        </p:spPr>
        <p:txBody>
          <a:bodyPr wrap="square" rtlCol="0">
            <a:spAutoFit/>
          </a:bodyPr>
          <a:lstStyle/>
          <a:p>
            <a:pPr algn="ctr"/>
            <a:r>
              <a:rPr lang="zh-CN" altLang="en-US" sz="2400" dirty="0">
                <a:solidFill>
                  <a:srgbClr val="FF0000"/>
                </a:solidFill>
                <a:latin typeface="+mn-ea"/>
                <a:ea typeface="+mn-ea"/>
              </a:rPr>
              <a:t>存在</a:t>
            </a:r>
            <a:r>
              <a:rPr lang="zh-CN" altLang="en-US" sz="2400" dirty="0" smtClean="0">
                <a:solidFill>
                  <a:srgbClr val="FF0000"/>
                </a:solidFill>
                <a:latin typeface="+mn-ea"/>
                <a:ea typeface="+mn-ea"/>
              </a:rPr>
              <a:t>回路，拓扑排序结束</a:t>
            </a:r>
            <a:endParaRPr lang="zh-CN" altLang="en-US" sz="2400" dirty="0">
              <a:solidFill>
                <a:srgbClr val="FF0000"/>
              </a:solidFill>
              <a:latin typeface="+mn-ea"/>
              <a:ea typeface="+mn-ea"/>
            </a:endParaRPr>
          </a:p>
        </p:txBody>
      </p:sp>
      <p:cxnSp>
        <p:nvCxnSpPr>
          <p:cNvPr id="49" name="直接箭头连接符 48"/>
          <p:cNvCxnSpPr/>
          <p:nvPr/>
        </p:nvCxnSpPr>
        <p:spPr>
          <a:xfrm flipV="1">
            <a:off x="6156176" y="6366519"/>
            <a:ext cx="1296144" cy="148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直接箭头连接符 39"/>
          <p:cNvCxnSpPr/>
          <p:nvPr/>
        </p:nvCxnSpPr>
        <p:spPr>
          <a:xfrm>
            <a:off x="6300367" y="3717032"/>
            <a:ext cx="11519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直接箭头连接符 43"/>
          <p:cNvCxnSpPr>
            <a:stCxn id="773135" idx="2"/>
          </p:cNvCxnSpPr>
          <p:nvPr/>
        </p:nvCxnSpPr>
        <p:spPr>
          <a:xfrm>
            <a:off x="8172400" y="4115981"/>
            <a:ext cx="0" cy="20051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7" name="Text Box 3"/>
          <p:cNvSpPr txBox="1">
            <a:spLocks noChangeArrowheads="1"/>
          </p:cNvSpPr>
          <p:nvPr/>
        </p:nvSpPr>
        <p:spPr bwMode="auto">
          <a:xfrm>
            <a:off x="8346835" y="692321"/>
            <a:ext cx="726222" cy="46808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数据</a:t>
            </a:r>
          </a:p>
          <a:p>
            <a:pPr algn="ctr">
              <a:lnSpc>
                <a:spcPct val="90000"/>
              </a:lnSpc>
            </a:pPr>
            <a:r>
              <a:rPr lang="zh-CN" altLang="en-US" sz="1600" b="1" i="1" dirty="0">
                <a:solidFill>
                  <a:srgbClr val="0A0A0E"/>
                </a:solidFill>
                <a:ea typeface="黑体" panose="02010609060101010101" pitchFamily="49" charset="-122"/>
              </a:rPr>
              <a:t>结构</a:t>
            </a:r>
          </a:p>
        </p:txBody>
      </p:sp>
      <p:sp>
        <p:nvSpPr>
          <p:cNvPr id="68" name="Oval 4"/>
          <p:cNvSpPr>
            <a:spLocks noChangeArrowheads="1"/>
          </p:cNvSpPr>
          <p:nvPr/>
        </p:nvSpPr>
        <p:spPr bwMode="auto">
          <a:xfrm>
            <a:off x="7092244" y="15007"/>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69" name="Text Box 5"/>
          <p:cNvSpPr txBox="1">
            <a:spLocks noChangeArrowheads="1"/>
          </p:cNvSpPr>
          <p:nvPr/>
        </p:nvSpPr>
        <p:spPr bwMode="auto">
          <a:xfrm>
            <a:off x="7126554" y="35499"/>
            <a:ext cx="726222" cy="44651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sz="1600" b="1" i="1" dirty="0">
                <a:solidFill>
                  <a:srgbClr val="0A0A0E"/>
                </a:solidFill>
                <a:ea typeface="黑体" panose="02010609060101010101" pitchFamily="49" charset="-122"/>
              </a:rPr>
              <a:t>程序设计</a:t>
            </a:r>
          </a:p>
        </p:txBody>
      </p:sp>
      <p:sp>
        <p:nvSpPr>
          <p:cNvPr id="70" name="Text Box 6"/>
          <p:cNvSpPr txBox="1">
            <a:spLocks noChangeArrowheads="1"/>
          </p:cNvSpPr>
          <p:nvPr/>
        </p:nvSpPr>
        <p:spPr bwMode="auto">
          <a:xfrm>
            <a:off x="6958436" y="903712"/>
            <a:ext cx="726222" cy="46808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离散数学</a:t>
            </a:r>
          </a:p>
        </p:txBody>
      </p:sp>
      <p:sp>
        <p:nvSpPr>
          <p:cNvPr id="71" name="Line 7"/>
          <p:cNvSpPr>
            <a:spLocks noChangeShapeType="1"/>
          </p:cNvSpPr>
          <p:nvPr/>
        </p:nvSpPr>
        <p:spPr bwMode="auto">
          <a:xfrm>
            <a:off x="7865356" y="377392"/>
            <a:ext cx="494060" cy="41415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2" name="Line 8"/>
          <p:cNvSpPr>
            <a:spLocks noChangeShapeType="1"/>
          </p:cNvSpPr>
          <p:nvPr/>
        </p:nvSpPr>
        <p:spPr bwMode="auto">
          <a:xfrm flipV="1">
            <a:off x="7768145" y="1038528"/>
            <a:ext cx="548955" cy="10353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3" name="Oval 13"/>
          <p:cNvSpPr>
            <a:spLocks noChangeArrowheads="1"/>
          </p:cNvSpPr>
          <p:nvPr/>
        </p:nvSpPr>
        <p:spPr bwMode="auto">
          <a:xfrm>
            <a:off x="6932132" y="895084"/>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4" name="Oval 14"/>
          <p:cNvSpPr>
            <a:spLocks noChangeArrowheads="1"/>
          </p:cNvSpPr>
          <p:nvPr/>
        </p:nvSpPr>
        <p:spPr bwMode="auto">
          <a:xfrm>
            <a:off x="8304520" y="688007"/>
            <a:ext cx="823433" cy="517692"/>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5" name="Line 15"/>
          <p:cNvSpPr>
            <a:spLocks noChangeShapeType="1"/>
          </p:cNvSpPr>
          <p:nvPr/>
        </p:nvSpPr>
        <p:spPr bwMode="auto">
          <a:xfrm flipH="1">
            <a:off x="7401031" y="532699"/>
            <a:ext cx="54896" cy="36238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84" name="Text Box 3"/>
          <p:cNvSpPr txBox="1">
            <a:spLocks noChangeArrowheads="1"/>
          </p:cNvSpPr>
          <p:nvPr/>
        </p:nvSpPr>
        <p:spPr bwMode="auto">
          <a:xfrm>
            <a:off x="8362967" y="721938"/>
            <a:ext cx="726222" cy="46808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数据</a:t>
            </a:r>
          </a:p>
          <a:p>
            <a:pPr algn="ctr">
              <a:lnSpc>
                <a:spcPct val="90000"/>
              </a:lnSpc>
            </a:pPr>
            <a:r>
              <a:rPr lang="zh-CN" altLang="en-US" sz="1600" b="1" i="1" dirty="0">
                <a:solidFill>
                  <a:srgbClr val="0A0A0E"/>
                </a:solidFill>
                <a:ea typeface="黑体" panose="02010609060101010101" pitchFamily="49" charset="-122"/>
              </a:rPr>
              <a:t>结构</a:t>
            </a:r>
          </a:p>
        </p:txBody>
      </p:sp>
      <p:sp>
        <p:nvSpPr>
          <p:cNvPr id="85" name="Oval 4"/>
          <p:cNvSpPr>
            <a:spLocks noChangeArrowheads="1"/>
          </p:cNvSpPr>
          <p:nvPr/>
        </p:nvSpPr>
        <p:spPr bwMode="auto">
          <a:xfrm>
            <a:off x="7108376" y="44624"/>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86" name="Text Box 5"/>
          <p:cNvSpPr txBox="1">
            <a:spLocks noChangeArrowheads="1"/>
          </p:cNvSpPr>
          <p:nvPr/>
        </p:nvSpPr>
        <p:spPr bwMode="auto">
          <a:xfrm>
            <a:off x="7142686" y="65116"/>
            <a:ext cx="726222" cy="44651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sz="1600" b="1" i="1" dirty="0">
                <a:solidFill>
                  <a:srgbClr val="0A0A0E"/>
                </a:solidFill>
                <a:ea typeface="黑体" panose="02010609060101010101" pitchFamily="49" charset="-122"/>
              </a:rPr>
              <a:t>程序设计</a:t>
            </a:r>
          </a:p>
        </p:txBody>
      </p:sp>
      <p:sp>
        <p:nvSpPr>
          <p:cNvPr id="87" name="Text Box 6"/>
          <p:cNvSpPr txBox="1">
            <a:spLocks noChangeArrowheads="1"/>
          </p:cNvSpPr>
          <p:nvPr/>
        </p:nvSpPr>
        <p:spPr bwMode="auto">
          <a:xfrm>
            <a:off x="6974568" y="933329"/>
            <a:ext cx="726222" cy="46808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离散数学</a:t>
            </a:r>
          </a:p>
        </p:txBody>
      </p:sp>
      <p:sp>
        <p:nvSpPr>
          <p:cNvPr id="89" name="Line 8"/>
          <p:cNvSpPr>
            <a:spLocks noChangeShapeType="1"/>
          </p:cNvSpPr>
          <p:nvPr/>
        </p:nvSpPr>
        <p:spPr bwMode="auto">
          <a:xfrm flipV="1">
            <a:off x="7784277" y="1068145"/>
            <a:ext cx="548955" cy="10353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0" name="Oval 13"/>
          <p:cNvSpPr>
            <a:spLocks noChangeArrowheads="1"/>
          </p:cNvSpPr>
          <p:nvPr/>
        </p:nvSpPr>
        <p:spPr bwMode="auto">
          <a:xfrm>
            <a:off x="6948264" y="924701"/>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1" name="Oval 14"/>
          <p:cNvSpPr>
            <a:spLocks noChangeArrowheads="1"/>
          </p:cNvSpPr>
          <p:nvPr/>
        </p:nvSpPr>
        <p:spPr bwMode="auto">
          <a:xfrm>
            <a:off x="8320652" y="717624"/>
            <a:ext cx="823433" cy="517692"/>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2" name="Line 15"/>
          <p:cNvSpPr>
            <a:spLocks noChangeShapeType="1"/>
          </p:cNvSpPr>
          <p:nvPr/>
        </p:nvSpPr>
        <p:spPr bwMode="auto">
          <a:xfrm flipH="1">
            <a:off x="7417163" y="562316"/>
            <a:ext cx="54896" cy="36238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3" name="Line 40"/>
          <p:cNvSpPr>
            <a:spLocks noChangeShapeType="1"/>
          </p:cNvSpPr>
          <p:nvPr/>
        </p:nvSpPr>
        <p:spPr bwMode="auto">
          <a:xfrm>
            <a:off x="7925428" y="371813"/>
            <a:ext cx="555336" cy="380117"/>
          </a:xfrm>
          <a:prstGeom prst="line">
            <a:avLst/>
          </a:prstGeom>
          <a:noFill/>
          <a:ln w="19050">
            <a:solidFill>
              <a:srgbClr val="FF0000"/>
            </a:solidFill>
            <a:round/>
            <a:headEnd type="triangle" w="med" len="med"/>
            <a:tailEnd/>
          </a:ln>
          <a:effectLst>
            <a:glow rad="63500">
              <a:schemeClr val="accent1">
                <a:satMod val="175000"/>
                <a:alpha val="40000"/>
              </a:schemeClr>
            </a:glow>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78695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grpId="0" nodeType="clickEffect">
                                  <p:stCondLst>
                                    <p:cond delay="0"/>
                                  </p:stCondLst>
                                  <p:childTnLst>
                                    <p:set>
                                      <p:cBhvr rctx="PPT">
                                        <p:cTn id="20" dur="indefinite"/>
                                        <p:tgtEl>
                                          <p:spTgt spid="69"/>
                                        </p:tgtEl>
                                        <p:attrNameLst>
                                          <p:attrName>style.opacity</p:attrName>
                                        </p:attrNameLst>
                                      </p:cBhvr>
                                      <p:to>
                                        <p:strVal val="0.25"/>
                                      </p:to>
                                    </p:set>
                                    <p:animEffect filter="image" prLst="opacity: 0.25">
                                      <p:cBhvr rctx="IE">
                                        <p:cTn id="21" dur="indefinite"/>
                                        <p:tgtEl>
                                          <p:spTgt spid="69"/>
                                        </p:tgtEl>
                                      </p:cBhvr>
                                    </p:animEffect>
                                  </p:childTnLst>
                                </p:cTn>
                              </p:par>
                              <p:par>
                                <p:cTn id="22" presetID="9" presetClass="emph" presetSubtype="0" grpId="0" nodeType="withEffect">
                                  <p:stCondLst>
                                    <p:cond delay="0"/>
                                  </p:stCondLst>
                                  <p:childTnLst>
                                    <p:set>
                                      <p:cBhvr rctx="PPT">
                                        <p:cTn id="23" dur="indefinite"/>
                                        <p:tgtEl>
                                          <p:spTgt spid="68"/>
                                        </p:tgtEl>
                                        <p:attrNameLst>
                                          <p:attrName>style.opacity</p:attrName>
                                        </p:attrNameLst>
                                      </p:cBhvr>
                                      <p:to>
                                        <p:strVal val="0.25"/>
                                      </p:to>
                                    </p:set>
                                    <p:animEffect filter="image" prLst="opacity: 0.25">
                                      <p:cBhvr rctx="IE">
                                        <p:cTn id="24" dur="indefinite"/>
                                        <p:tgtEl>
                                          <p:spTgt spid="68"/>
                                        </p:tgtEl>
                                      </p:cBhvr>
                                    </p:animEffect>
                                  </p:childTnLst>
                                </p:cTn>
                              </p:par>
                              <p:par>
                                <p:cTn id="25" presetID="9" presetClass="emph" presetSubtype="0" grpId="0" nodeType="withEffect">
                                  <p:stCondLst>
                                    <p:cond delay="0"/>
                                  </p:stCondLst>
                                  <p:childTnLst>
                                    <p:set>
                                      <p:cBhvr rctx="PPT">
                                        <p:cTn id="26" dur="indefinite"/>
                                        <p:tgtEl>
                                          <p:spTgt spid="75"/>
                                        </p:tgtEl>
                                        <p:attrNameLst>
                                          <p:attrName>style.opacity</p:attrName>
                                        </p:attrNameLst>
                                      </p:cBhvr>
                                      <p:to>
                                        <p:strVal val="0.25"/>
                                      </p:to>
                                    </p:set>
                                    <p:animEffect filter="image" prLst="opacity: 0.25">
                                      <p:cBhvr rctx="IE">
                                        <p:cTn id="27" dur="indefinite"/>
                                        <p:tgtEl>
                                          <p:spTgt spid="75"/>
                                        </p:tgtEl>
                                      </p:cBhvr>
                                    </p:animEffect>
                                  </p:childTnLst>
                                </p:cTn>
                              </p:par>
                              <p:par>
                                <p:cTn id="28" presetID="9" presetClass="emph" presetSubtype="0" grpId="0" nodeType="withEffect">
                                  <p:stCondLst>
                                    <p:cond delay="0"/>
                                  </p:stCondLst>
                                  <p:childTnLst>
                                    <p:set>
                                      <p:cBhvr rctx="PPT">
                                        <p:cTn id="29" dur="indefinite"/>
                                        <p:tgtEl>
                                          <p:spTgt spid="71"/>
                                        </p:tgtEl>
                                        <p:attrNameLst>
                                          <p:attrName>style.opacity</p:attrName>
                                        </p:attrNameLst>
                                      </p:cBhvr>
                                      <p:to>
                                        <p:strVal val="0.25"/>
                                      </p:to>
                                    </p:set>
                                    <p:animEffect filter="image" prLst="opacity: 0.25">
                                      <p:cBhvr rctx="IE">
                                        <p:cTn id="30" dur="indefinite"/>
                                        <p:tgtEl>
                                          <p:spTgt spid="71"/>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731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731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9" presetClass="emph" presetSubtype="0" grpId="0" nodeType="clickEffect">
                                  <p:stCondLst>
                                    <p:cond delay="0"/>
                                  </p:stCondLst>
                                  <p:childTnLst>
                                    <p:set>
                                      <p:cBhvr rctx="PPT">
                                        <p:cTn id="58" dur="indefinite"/>
                                        <p:tgtEl>
                                          <p:spTgt spid="70"/>
                                        </p:tgtEl>
                                        <p:attrNameLst>
                                          <p:attrName>style.opacity</p:attrName>
                                        </p:attrNameLst>
                                      </p:cBhvr>
                                      <p:to>
                                        <p:strVal val="0.25"/>
                                      </p:to>
                                    </p:set>
                                    <p:animEffect filter="image" prLst="opacity: 0.25">
                                      <p:cBhvr rctx="IE">
                                        <p:cTn id="59" dur="indefinite"/>
                                        <p:tgtEl>
                                          <p:spTgt spid="70"/>
                                        </p:tgtEl>
                                      </p:cBhvr>
                                    </p:animEffect>
                                  </p:childTnLst>
                                </p:cTn>
                              </p:par>
                              <p:par>
                                <p:cTn id="60" presetID="9" presetClass="emph" presetSubtype="0" grpId="0" nodeType="withEffect">
                                  <p:stCondLst>
                                    <p:cond delay="0"/>
                                  </p:stCondLst>
                                  <p:childTnLst>
                                    <p:set>
                                      <p:cBhvr rctx="PPT">
                                        <p:cTn id="61" dur="indefinite"/>
                                        <p:tgtEl>
                                          <p:spTgt spid="73"/>
                                        </p:tgtEl>
                                        <p:attrNameLst>
                                          <p:attrName>style.opacity</p:attrName>
                                        </p:attrNameLst>
                                      </p:cBhvr>
                                      <p:to>
                                        <p:strVal val="0.25"/>
                                      </p:to>
                                    </p:set>
                                    <p:animEffect filter="image" prLst="opacity: 0.25">
                                      <p:cBhvr rctx="IE">
                                        <p:cTn id="62" dur="indefinite"/>
                                        <p:tgtEl>
                                          <p:spTgt spid="73"/>
                                        </p:tgtEl>
                                      </p:cBhvr>
                                    </p:animEffect>
                                  </p:childTnLst>
                                </p:cTn>
                              </p:par>
                              <p:par>
                                <p:cTn id="63" presetID="9" presetClass="emph" presetSubtype="0" grpId="0" nodeType="withEffect">
                                  <p:stCondLst>
                                    <p:cond delay="0"/>
                                  </p:stCondLst>
                                  <p:childTnLst>
                                    <p:set>
                                      <p:cBhvr rctx="PPT">
                                        <p:cTn id="64" dur="indefinite"/>
                                        <p:tgtEl>
                                          <p:spTgt spid="72"/>
                                        </p:tgtEl>
                                        <p:attrNameLst>
                                          <p:attrName>style.opacity</p:attrName>
                                        </p:attrNameLst>
                                      </p:cBhvr>
                                      <p:to>
                                        <p:strVal val="0.25"/>
                                      </p:to>
                                    </p:set>
                                    <p:animEffect filter="image" prLst="opacity: 0.25">
                                      <p:cBhvr rctx="IE">
                                        <p:cTn id="65" dur="indefinite"/>
                                        <p:tgtEl>
                                          <p:spTgt spid="72"/>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mph" presetSubtype="0" grpId="0" nodeType="clickEffect">
                                  <p:stCondLst>
                                    <p:cond delay="0"/>
                                  </p:stCondLst>
                                  <p:childTnLst>
                                    <p:set>
                                      <p:cBhvr rctx="PPT">
                                        <p:cTn id="69" dur="indefinite"/>
                                        <p:tgtEl>
                                          <p:spTgt spid="67"/>
                                        </p:tgtEl>
                                        <p:attrNameLst>
                                          <p:attrName>style.opacity</p:attrName>
                                        </p:attrNameLst>
                                      </p:cBhvr>
                                      <p:to>
                                        <p:strVal val="0.25"/>
                                      </p:to>
                                    </p:set>
                                    <p:animEffect filter="image" prLst="opacity: 0.25">
                                      <p:cBhvr rctx="IE">
                                        <p:cTn id="70" dur="indefinite"/>
                                        <p:tgtEl>
                                          <p:spTgt spid="67"/>
                                        </p:tgtEl>
                                      </p:cBhvr>
                                    </p:animEffect>
                                  </p:childTnLst>
                                </p:cTn>
                              </p:par>
                              <p:par>
                                <p:cTn id="71" presetID="9" presetClass="emph" presetSubtype="0" grpId="0" nodeType="withEffect">
                                  <p:stCondLst>
                                    <p:cond delay="0"/>
                                  </p:stCondLst>
                                  <p:childTnLst>
                                    <p:set>
                                      <p:cBhvr rctx="PPT">
                                        <p:cTn id="72" dur="indefinite"/>
                                        <p:tgtEl>
                                          <p:spTgt spid="74"/>
                                        </p:tgtEl>
                                        <p:attrNameLst>
                                          <p:attrName>style.opacity</p:attrName>
                                        </p:attrNameLst>
                                      </p:cBhvr>
                                      <p:to>
                                        <p:strVal val="0.25"/>
                                      </p:to>
                                    </p:set>
                                    <p:animEffect filter="image" prLst="opacity: 0.25">
                                      <p:cBhvr rctx="IE">
                                        <p:cTn id="73" dur="indefinite"/>
                                        <p:tgtEl>
                                          <p:spTgt spid="74"/>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773137"/>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40"/>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773135"/>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44"/>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9" presetClass="emph" presetSubtype="0" grpId="1" nodeType="clickEffect">
                                  <p:stCondLst>
                                    <p:cond delay="0"/>
                                  </p:stCondLst>
                                  <p:childTnLst>
                                    <p:set>
                                      <p:cBhvr rctx="PPT">
                                        <p:cTn id="89" dur="indefinite"/>
                                        <p:tgtEl>
                                          <p:spTgt spid="69"/>
                                        </p:tgtEl>
                                        <p:attrNameLst>
                                          <p:attrName>style.opacity</p:attrName>
                                        </p:attrNameLst>
                                      </p:cBhvr>
                                      <p:to>
                                        <p:strVal val="0"/>
                                      </p:to>
                                    </p:set>
                                    <p:animEffect filter="image" prLst="opacity: 0">
                                      <p:cBhvr rctx="IE">
                                        <p:cTn id="90" dur="indefinite"/>
                                        <p:tgtEl>
                                          <p:spTgt spid="69"/>
                                        </p:tgtEl>
                                      </p:cBhvr>
                                    </p:animEffect>
                                  </p:childTnLst>
                                </p:cTn>
                              </p:par>
                              <p:par>
                                <p:cTn id="91" presetID="9" presetClass="emph" presetSubtype="0" grpId="1" nodeType="withEffect">
                                  <p:stCondLst>
                                    <p:cond delay="0"/>
                                  </p:stCondLst>
                                  <p:childTnLst>
                                    <p:set>
                                      <p:cBhvr rctx="PPT">
                                        <p:cTn id="92" dur="indefinite"/>
                                        <p:tgtEl>
                                          <p:spTgt spid="68"/>
                                        </p:tgtEl>
                                        <p:attrNameLst>
                                          <p:attrName>style.opacity</p:attrName>
                                        </p:attrNameLst>
                                      </p:cBhvr>
                                      <p:to>
                                        <p:strVal val="0"/>
                                      </p:to>
                                    </p:set>
                                    <p:animEffect filter="image" prLst="opacity: 0">
                                      <p:cBhvr rctx="IE">
                                        <p:cTn id="93" dur="indefinite"/>
                                        <p:tgtEl>
                                          <p:spTgt spid="68"/>
                                        </p:tgtEl>
                                      </p:cBhvr>
                                    </p:animEffect>
                                  </p:childTnLst>
                                </p:cTn>
                              </p:par>
                              <p:par>
                                <p:cTn id="94" presetID="9" presetClass="emph" presetSubtype="0" grpId="1" nodeType="withEffect">
                                  <p:stCondLst>
                                    <p:cond delay="0"/>
                                  </p:stCondLst>
                                  <p:childTnLst>
                                    <p:set>
                                      <p:cBhvr rctx="PPT">
                                        <p:cTn id="95" dur="indefinite"/>
                                        <p:tgtEl>
                                          <p:spTgt spid="75"/>
                                        </p:tgtEl>
                                        <p:attrNameLst>
                                          <p:attrName>style.opacity</p:attrName>
                                        </p:attrNameLst>
                                      </p:cBhvr>
                                      <p:to>
                                        <p:strVal val="0"/>
                                      </p:to>
                                    </p:set>
                                    <p:animEffect filter="image" prLst="opacity: 0">
                                      <p:cBhvr rctx="IE">
                                        <p:cTn id="96" dur="indefinite"/>
                                        <p:tgtEl>
                                          <p:spTgt spid="75"/>
                                        </p:tgtEl>
                                      </p:cBhvr>
                                    </p:animEffect>
                                  </p:childTnLst>
                                </p:cTn>
                              </p:par>
                              <p:par>
                                <p:cTn id="97" presetID="9" presetClass="emph" presetSubtype="0" grpId="1" nodeType="withEffect">
                                  <p:stCondLst>
                                    <p:cond delay="0"/>
                                  </p:stCondLst>
                                  <p:childTnLst>
                                    <p:set>
                                      <p:cBhvr rctx="PPT">
                                        <p:cTn id="98" dur="indefinite"/>
                                        <p:tgtEl>
                                          <p:spTgt spid="71"/>
                                        </p:tgtEl>
                                        <p:attrNameLst>
                                          <p:attrName>style.opacity</p:attrName>
                                        </p:attrNameLst>
                                      </p:cBhvr>
                                      <p:to>
                                        <p:strVal val="0"/>
                                      </p:to>
                                    </p:set>
                                    <p:animEffect filter="image" prLst="opacity: 0">
                                      <p:cBhvr rctx="IE">
                                        <p:cTn id="99" dur="indefinite"/>
                                        <p:tgtEl>
                                          <p:spTgt spid="71"/>
                                        </p:tgtEl>
                                      </p:cBhvr>
                                    </p:animEffect>
                                  </p:childTnLst>
                                </p:cTn>
                              </p:par>
                              <p:par>
                                <p:cTn id="100" presetID="9" presetClass="emph" presetSubtype="0" grpId="1" nodeType="withEffect">
                                  <p:stCondLst>
                                    <p:cond delay="0"/>
                                  </p:stCondLst>
                                  <p:childTnLst>
                                    <p:set>
                                      <p:cBhvr rctx="PPT">
                                        <p:cTn id="101" dur="indefinite"/>
                                        <p:tgtEl>
                                          <p:spTgt spid="70"/>
                                        </p:tgtEl>
                                        <p:attrNameLst>
                                          <p:attrName>style.opacity</p:attrName>
                                        </p:attrNameLst>
                                      </p:cBhvr>
                                      <p:to>
                                        <p:strVal val="0"/>
                                      </p:to>
                                    </p:set>
                                    <p:animEffect filter="image" prLst="opacity: 0">
                                      <p:cBhvr rctx="IE">
                                        <p:cTn id="102" dur="indefinite"/>
                                        <p:tgtEl>
                                          <p:spTgt spid="70"/>
                                        </p:tgtEl>
                                      </p:cBhvr>
                                    </p:animEffect>
                                  </p:childTnLst>
                                </p:cTn>
                              </p:par>
                              <p:par>
                                <p:cTn id="103" presetID="9" presetClass="emph" presetSubtype="0" grpId="1" nodeType="withEffect">
                                  <p:stCondLst>
                                    <p:cond delay="0"/>
                                  </p:stCondLst>
                                  <p:childTnLst>
                                    <p:set>
                                      <p:cBhvr rctx="PPT">
                                        <p:cTn id="104" dur="indefinite"/>
                                        <p:tgtEl>
                                          <p:spTgt spid="73"/>
                                        </p:tgtEl>
                                        <p:attrNameLst>
                                          <p:attrName>style.opacity</p:attrName>
                                        </p:attrNameLst>
                                      </p:cBhvr>
                                      <p:to>
                                        <p:strVal val="0"/>
                                      </p:to>
                                    </p:set>
                                    <p:animEffect filter="image" prLst="opacity: 0">
                                      <p:cBhvr rctx="IE">
                                        <p:cTn id="105" dur="indefinite"/>
                                        <p:tgtEl>
                                          <p:spTgt spid="73"/>
                                        </p:tgtEl>
                                      </p:cBhvr>
                                    </p:animEffect>
                                  </p:childTnLst>
                                </p:cTn>
                              </p:par>
                              <p:par>
                                <p:cTn id="106" presetID="9" presetClass="emph" presetSubtype="0" grpId="1" nodeType="withEffect">
                                  <p:stCondLst>
                                    <p:cond delay="0"/>
                                  </p:stCondLst>
                                  <p:childTnLst>
                                    <p:set>
                                      <p:cBhvr rctx="PPT">
                                        <p:cTn id="107" dur="indefinite"/>
                                        <p:tgtEl>
                                          <p:spTgt spid="72"/>
                                        </p:tgtEl>
                                        <p:attrNameLst>
                                          <p:attrName>style.opacity</p:attrName>
                                        </p:attrNameLst>
                                      </p:cBhvr>
                                      <p:to>
                                        <p:strVal val="0"/>
                                      </p:to>
                                    </p:set>
                                    <p:animEffect filter="image" prLst="opacity: 0">
                                      <p:cBhvr rctx="IE">
                                        <p:cTn id="108" dur="indefinite"/>
                                        <p:tgtEl>
                                          <p:spTgt spid="72"/>
                                        </p:tgtEl>
                                      </p:cBhvr>
                                    </p:animEffect>
                                  </p:childTnLst>
                                </p:cTn>
                              </p:par>
                              <p:par>
                                <p:cTn id="109" presetID="9" presetClass="emph" presetSubtype="0" grpId="1" nodeType="withEffect">
                                  <p:stCondLst>
                                    <p:cond delay="0"/>
                                  </p:stCondLst>
                                  <p:childTnLst>
                                    <p:set>
                                      <p:cBhvr rctx="PPT">
                                        <p:cTn id="110" dur="indefinite"/>
                                        <p:tgtEl>
                                          <p:spTgt spid="67"/>
                                        </p:tgtEl>
                                        <p:attrNameLst>
                                          <p:attrName>style.opacity</p:attrName>
                                        </p:attrNameLst>
                                      </p:cBhvr>
                                      <p:to>
                                        <p:strVal val="0"/>
                                      </p:to>
                                    </p:set>
                                    <p:animEffect filter="image" prLst="opacity: 0">
                                      <p:cBhvr rctx="IE">
                                        <p:cTn id="111" dur="indefinite"/>
                                        <p:tgtEl>
                                          <p:spTgt spid="67"/>
                                        </p:tgtEl>
                                      </p:cBhvr>
                                    </p:animEffect>
                                  </p:childTnLst>
                                </p:cTn>
                              </p:par>
                              <p:par>
                                <p:cTn id="112" presetID="9" presetClass="emph" presetSubtype="0" grpId="1" nodeType="withEffect">
                                  <p:stCondLst>
                                    <p:cond delay="0"/>
                                  </p:stCondLst>
                                  <p:childTnLst>
                                    <p:set>
                                      <p:cBhvr rctx="PPT">
                                        <p:cTn id="113" dur="indefinite"/>
                                        <p:tgtEl>
                                          <p:spTgt spid="74"/>
                                        </p:tgtEl>
                                        <p:attrNameLst>
                                          <p:attrName>style.opacity</p:attrName>
                                        </p:attrNameLst>
                                      </p:cBhvr>
                                      <p:to>
                                        <p:strVal val="0"/>
                                      </p:to>
                                    </p:set>
                                    <p:animEffect filter="image" prLst="opacity: 0">
                                      <p:cBhvr rctx="IE">
                                        <p:cTn id="114" dur="indefinite"/>
                                        <p:tgtEl>
                                          <p:spTgt spid="74"/>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4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47"/>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49"/>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8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8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8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8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8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9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9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9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8" grpId="0" animBg="1"/>
      <p:bldP spid="773135" grpId="0" animBg="1"/>
      <p:bldP spid="773136" grpId="0"/>
      <p:bldP spid="773137" grpId="0"/>
      <p:bldP spid="51" grpId="0"/>
      <p:bldP spid="52" grpId="0"/>
      <p:bldP spid="28" grpId="0" animBg="1"/>
      <p:bldP spid="39" grpId="0" animBg="1"/>
      <p:bldP spid="47" grpId="0" animBg="1"/>
      <p:bldP spid="67" grpId="0"/>
      <p:bldP spid="67" grpId="1"/>
      <p:bldP spid="68" grpId="0" animBg="1"/>
      <p:bldP spid="68" grpId="1" animBg="1"/>
      <p:bldP spid="69" grpId="0"/>
      <p:bldP spid="69" grpId="1"/>
      <p:bldP spid="70" grpId="0"/>
      <p:bldP spid="70" grpId="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84" grpId="0"/>
      <p:bldP spid="85" grpId="0" animBg="1"/>
      <p:bldP spid="86" grpId="0"/>
      <p:bldP spid="87" grpId="0"/>
      <p:bldP spid="89" grpId="0" animBg="1"/>
      <p:bldP spid="90" grpId="0" animBg="1"/>
      <p:bldP spid="91" grpId="0" animBg="1"/>
      <p:bldP spid="92" grpId="0" animBg="1"/>
      <p:bldP spid="93" grpId="0" animBg="1"/>
    </p:bldLst>
  </p:timing>
</p:sld>
</file>

<file path=ppt/slides/slide1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1907" name="Oval 3"/>
          <p:cNvSpPr>
            <a:spLocks noChangeArrowheads="1"/>
          </p:cNvSpPr>
          <p:nvPr/>
        </p:nvSpPr>
        <p:spPr bwMode="auto">
          <a:xfrm>
            <a:off x="1187624" y="2492598"/>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08" name="Text Box 4"/>
          <p:cNvSpPr txBox="1">
            <a:spLocks noChangeArrowheads="1"/>
          </p:cNvSpPr>
          <p:nvPr/>
        </p:nvSpPr>
        <p:spPr bwMode="auto">
          <a:xfrm>
            <a:off x="1187624" y="2492598"/>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c1</a:t>
            </a:r>
          </a:p>
        </p:txBody>
      </p:sp>
      <p:sp>
        <p:nvSpPr>
          <p:cNvPr id="251909" name="Oval 5"/>
          <p:cNvSpPr>
            <a:spLocks noChangeArrowheads="1"/>
          </p:cNvSpPr>
          <p:nvPr/>
        </p:nvSpPr>
        <p:spPr bwMode="auto">
          <a:xfrm>
            <a:off x="1187624" y="4003898"/>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0" name="Text Box 6"/>
          <p:cNvSpPr txBox="1">
            <a:spLocks noChangeArrowheads="1"/>
          </p:cNvSpPr>
          <p:nvPr/>
        </p:nvSpPr>
        <p:spPr bwMode="auto">
          <a:xfrm>
            <a:off x="1187624" y="4003898"/>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c9</a:t>
            </a:r>
          </a:p>
        </p:txBody>
      </p:sp>
      <p:sp>
        <p:nvSpPr>
          <p:cNvPr id="251911" name="Oval 7"/>
          <p:cNvSpPr>
            <a:spLocks noChangeArrowheads="1"/>
          </p:cNvSpPr>
          <p:nvPr/>
        </p:nvSpPr>
        <p:spPr bwMode="auto">
          <a:xfrm>
            <a:off x="2987849" y="1268636"/>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2" name="Text Box 8"/>
          <p:cNvSpPr txBox="1">
            <a:spLocks noChangeArrowheads="1"/>
          </p:cNvSpPr>
          <p:nvPr/>
        </p:nvSpPr>
        <p:spPr bwMode="auto">
          <a:xfrm>
            <a:off x="2987849" y="1268636"/>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c4</a:t>
            </a:r>
          </a:p>
        </p:txBody>
      </p:sp>
      <p:sp>
        <p:nvSpPr>
          <p:cNvPr id="251913" name="Oval 9"/>
          <p:cNvSpPr>
            <a:spLocks noChangeArrowheads="1"/>
          </p:cNvSpPr>
          <p:nvPr/>
        </p:nvSpPr>
        <p:spPr bwMode="auto">
          <a:xfrm>
            <a:off x="3419649" y="1987773"/>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4" name="Text Box 10"/>
          <p:cNvSpPr txBox="1">
            <a:spLocks noChangeArrowheads="1"/>
          </p:cNvSpPr>
          <p:nvPr/>
        </p:nvSpPr>
        <p:spPr bwMode="auto">
          <a:xfrm>
            <a:off x="3419649" y="1987773"/>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c2</a:t>
            </a:r>
          </a:p>
        </p:txBody>
      </p:sp>
      <p:sp>
        <p:nvSpPr>
          <p:cNvPr id="251915" name="Oval 11"/>
          <p:cNvSpPr>
            <a:spLocks noChangeArrowheads="1"/>
          </p:cNvSpPr>
          <p:nvPr/>
        </p:nvSpPr>
        <p:spPr bwMode="auto">
          <a:xfrm>
            <a:off x="3708574" y="3500661"/>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6" name="Text Box 12"/>
          <p:cNvSpPr txBox="1">
            <a:spLocks noChangeArrowheads="1"/>
          </p:cNvSpPr>
          <p:nvPr/>
        </p:nvSpPr>
        <p:spPr bwMode="auto">
          <a:xfrm>
            <a:off x="3635548" y="3471391"/>
            <a:ext cx="7204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solidFill>
                  <a:srgbClr val="FFFF00"/>
                </a:solidFill>
              </a:rPr>
              <a:t>c12</a:t>
            </a:r>
          </a:p>
        </p:txBody>
      </p:sp>
      <p:sp>
        <p:nvSpPr>
          <p:cNvPr id="251917" name="Oval 13"/>
          <p:cNvSpPr>
            <a:spLocks noChangeArrowheads="1"/>
          </p:cNvSpPr>
          <p:nvPr/>
        </p:nvSpPr>
        <p:spPr bwMode="auto">
          <a:xfrm>
            <a:off x="2843386" y="4364261"/>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8" name="Text Box 14"/>
          <p:cNvSpPr txBox="1">
            <a:spLocks noChangeArrowheads="1"/>
          </p:cNvSpPr>
          <p:nvPr/>
        </p:nvSpPr>
        <p:spPr bwMode="auto">
          <a:xfrm>
            <a:off x="2771948" y="4364261"/>
            <a:ext cx="7191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solidFill>
                  <a:srgbClr val="FFFF00"/>
                </a:solidFill>
              </a:rPr>
              <a:t>c10</a:t>
            </a:r>
          </a:p>
        </p:txBody>
      </p:sp>
      <p:sp>
        <p:nvSpPr>
          <p:cNvPr id="251919" name="Oval 15"/>
          <p:cNvSpPr>
            <a:spLocks noChangeArrowheads="1"/>
          </p:cNvSpPr>
          <p:nvPr/>
        </p:nvSpPr>
        <p:spPr bwMode="auto">
          <a:xfrm>
            <a:off x="2484611" y="530088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20" name="Text Box 16"/>
          <p:cNvSpPr txBox="1">
            <a:spLocks noChangeArrowheads="1"/>
          </p:cNvSpPr>
          <p:nvPr/>
        </p:nvSpPr>
        <p:spPr bwMode="auto">
          <a:xfrm>
            <a:off x="2411586" y="5300886"/>
            <a:ext cx="7205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solidFill>
                  <a:srgbClr val="FFFF00"/>
                </a:solidFill>
              </a:rPr>
              <a:t>c11</a:t>
            </a:r>
          </a:p>
        </p:txBody>
      </p:sp>
      <p:sp>
        <p:nvSpPr>
          <p:cNvPr id="251921" name="Oval 17"/>
          <p:cNvSpPr>
            <a:spLocks noChangeArrowheads="1"/>
          </p:cNvSpPr>
          <p:nvPr/>
        </p:nvSpPr>
        <p:spPr bwMode="auto">
          <a:xfrm>
            <a:off x="5076999" y="2708498"/>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22" name="Text Box 18"/>
          <p:cNvSpPr txBox="1">
            <a:spLocks noChangeArrowheads="1"/>
          </p:cNvSpPr>
          <p:nvPr/>
        </p:nvSpPr>
        <p:spPr bwMode="auto">
          <a:xfrm>
            <a:off x="5076999" y="2708498"/>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c3</a:t>
            </a:r>
          </a:p>
        </p:txBody>
      </p:sp>
      <p:sp>
        <p:nvSpPr>
          <p:cNvPr id="251923" name="Line 19"/>
          <p:cNvSpPr>
            <a:spLocks noChangeShapeType="1"/>
          </p:cNvSpPr>
          <p:nvPr/>
        </p:nvSpPr>
        <p:spPr bwMode="auto">
          <a:xfrm flipV="1">
            <a:off x="1547986" y="1555973"/>
            <a:ext cx="1439863" cy="1008063"/>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4" name="Line 20"/>
          <p:cNvSpPr>
            <a:spLocks noChangeShapeType="1"/>
          </p:cNvSpPr>
          <p:nvPr/>
        </p:nvSpPr>
        <p:spPr bwMode="auto">
          <a:xfrm flipV="1">
            <a:off x="1547986" y="2203673"/>
            <a:ext cx="1871663" cy="4318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5" name="Line 21"/>
          <p:cNvSpPr>
            <a:spLocks noChangeShapeType="1"/>
          </p:cNvSpPr>
          <p:nvPr/>
        </p:nvSpPr>
        <p:spPr bwMode="auto">
          <a:xfrm>
            <a:off x="1547986" y="2708498"/>
            <a:ext cx="3529013" cy="14287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6" name="Line 22"/>
          <p:cNvSpPr>
            <a:spLocks noChangeShapeType="1"/>
          </p:cNvSpPr>
          <p:nvPr/>
        </p:nvSpPr>
        <p:spPr bwMode="auto">
          <a:xfrm>
            <a:off x="1547986" y="2779936"/>
            <a:ext cx="2160588"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7" name="Line 23"/>
          <p:cNvSpPr>
            <a:spLocks noChangeShapeType="1"/>
          </p:cNvSpPr>
          <p:nvPr/>
        </p:nvSpPr>
        <p:spPr bwMode="auto">
          <a:xfrm flipV="1">
            <a:off x="1547986" y="3716561"/>
            <a:ext cx="2160588" cy="3603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8" name="Line 24"/>
          <p:cNvSpPr>
            <a:spLocks noChangeShapeType="1"/>
          </p:cNvSpPr>
          <p:nvPr/>
        </p:nvSpPr>
        <p:spPr bwMode="auto">
          <a:xfrm>
            <a:off x="1547986" y="4219798"/>
            <a:ext cx="1295400" cy="2889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9" name="Line 25"/>
          <p:cNvSpPr>
            <a:spLocks noChangeShapeType="1"/>
          </p:cNvSpPr>
          <p:nvPr/>
        </p:nvSpPr>
        <p:spPr bwMode="auto">
          <a:xfrm>
            <a:off x="1547986" y="4292823"/>
            <a:ext cx="1008063" cy="10795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0" name="Line 26"/>
          <p:cNvSpPr>
            <a:spLocks noChangeShapeType="1"/>
          </p:cNvSpPr>
          <p:nvPr/>
        </p:nvSpPr>
        <p:spPr bwMode="auto">
          <a:xfrm flipV="1">
            <a:off x="3203749" y="3859436"/>
            <a:ext cx="576262" cy="5762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1" name="Line 27"/>
          <p:cNvSpPr>
            <a:spLocks noChangeShapeType="1"/>
          </p:cNvSpPr>
          <p:nvPr/>
        </p:nvSpPr>
        <p:spPr bwMode="auto">
          <a:xfrm>
            <a:off x="3780011" y="2276698"/>
            <a:ext cx="1296988" cy="503238"/>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2" name="Oval 28"/>
          <p:cNvSpPr>
            <a:spLocks noChangeArrowheads="1"/>
          </p:cNvSpPr>
          <p:nvPr/>
        </p:nvSpPr>
        <p:spPr bwMode="auto">
          <a:xfrm>
            <a:off x="5869161" y="12686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33" name="Text Box 29"/>
          <p:cNvSpPr txBox="1">
            <a:spLocks noChangeArrowheads="1"/>
          </p:cNvSpPr>
          <p:nvPr/>
        </p:nvSpPr>
        <p:spPr bwMode="auto">
          <a:xfrm>
            <a:off x="5869161" y="1268636"/>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c5</a:t>
            </a:r>
          </a:p>
        </p:txBody>
      </p:sp>
      <p:sp>
        <p:nvSpPr>
          <p:cNvPr id="251934" name="Oval 30"/>
          <p:cNvSpPr>
            <a:spLocks noChangeArrowheads="1"/>
          </p:cNvSpPr>
          <p:nvPr/>
        </p:nvSpPr>
        <p:spPr bwMode="auto">
          <a:xfrm>
            <a:off x="5219874" y="5084986"/>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35" name="Text Box 31"/>
          <p:cNvSpPr txBox="1">
            <a:spLocks noChangeArrowheads="1"/>
          </p:cNvSpPr>
          <p:nvPr/>
        </p:nvSpPr>
        <p:spPr bwMode="auto">
          <a:xfrm>
            <a:off x="5219874" y="5084986"/>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c6</a:t>
            </a:r>
          </a:p>
        </p:txBody>
      </p:sp>
      <p:sp>
        <p:nvSpPr>
          <p:cNvPr id="251936" name="Line 32"/>
          <p:cNvSpPr>
            <a:spLocks noChangeShapeType="1"/>
          </p:cNvSpPr>
          <p:nvPr/>
        </p:nvSpPr>
        <p:spPr bwMode="auto">
          <a:xfrm flipV="1">
            <a:off x="3348211" y="1411511"/>
            <a:ext cx="2520950" cy="730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7" name="Line 33"/>
          <p:cNvSpPr>
            <a:spLocks noChangeShapeType="1"/>
          </p:cNvSpPr>
          <p:nvPr/>
        </p:nvSpPr>
        <p:spPr bwMode="auto">
          <a:xfrm flipV="1">
            <a:off x="2843386" y="5300886"/>
            <a:ext cx="2376488" cy="2159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8" name="Oval 34"/>
          <p:cNvSpPr>
            <a:spLocks noChangeArrowheads="1"/>
          </p:cNvSpPr>
          <p:nvPr/>
        </p:nvSpPr>
        <p:spPr bwMode="auto">
          <a:xfrm>
            <a:off x="7596361" y="23481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39" name="Text Box 35"/>
          <p:cNvSpPr txBox="1">
            <a:spLocks noChangeArrowheads="1"/>
          </p:cNvSpPr>
          <p:nvPr/>
        </p:nvSpPr>
        <p:spPr bwMode="auto">
          <a:xfrm>
            <a:off x="7596361" y="2348136"/>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c7</a:t>
            </a:r>
          </a:p>
        </p:txBody>
      </p:sp>
      <p:sp>
        <p:nvSpPr>
          <p:cNvPr id="251940" name="Oval 36"/>
          <p:cNvSpPr>
            <a:spLocks noChangeArrowheads="1"/>
          </p:cNvSpPr>
          <p:nvPr/>
        </p:nvSpPr>
        <p:spPr bwMode="auto">
          <a:xfrm>
            <a:off x="7596361" y="4292823"/>
            <a:ext cx="360363"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41" name="Text Box 37"/>
          <p:cNvSpPr txBox="1">
            <a:spLocks noChangeArrowheads="1"/>
          </p:cNvSpPr>
          <p:nvPr/>
        </p:nvSpPr>
        <p:spPr bwMode="auto">
          <a:xfrm>
            <a:off x="7596361" y="4292823"/>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c8</a:t>
            </a:r>
          </a:p>
        </p:txBody>
      </p:sp>
      <p:sp>
        <p:nvSpPr>
          <p:cNvPr id="251942" name="Line 38"/>
          <p:cNvSpPr>
            <a:spLocks noChangeShapeType="1"/>
          </p:cNvSpPr>
          <p:nvPr/>
        </p:nvSpPr>
        <p:spPr bwMode="auto">
          <a:xfrm flipV="1">
            <a:off x="5364336" y="1627411"/>
            <a:ext cx="647700" cy="108108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3" name="Line 39"/>
          <p:cNvSpPr>
            <a:spLocks noChangeShapeType="1"/>
          </p:cNvSpPr>
          <p:nvPr/>
        </p:nvSpPr>
        <p:spPr bwMode="auto">
          <a:xfrm>
            <a:off x="6227936" y="1484536"/>
            <a:ext cx="1441450"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4" name="Line 40"/>
          <p:cNvSpPr>
            <a:spLocks noChangeShapeType="1"/>
          </p:cNvSpPr>
          <p:nvPr/>
        </p:nvSpPr>
        <p:spPr bwMode="auto">
          <a:xfrm flipV="1">
            <a:off x="5435774" y="2564036"/>
            <a:ext cx="2160587" cy="28733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5" name="Line 41"/>
          <p:cNvSpPr>
            <a:spLocks noChangeShapeType="1"/>
          </p:cNvSpPr>
          <p:nvPr/>
        </p:nvSpPr>
        <p:spPr bwMode="auto">
          <a:xfrm>
            <a:off x="5435774" y="2995836"/>
            <a:ext cx="2233612" cy="13684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6" name="Line 42"/>
          <p:cNvSpPr>
            <a:spLocks noChangeShapeType="1"/>
          </p:cNvSpPr>
          <p:nvPr/>
        </p:nvSpPr>
        <p:spPr bwMode="auto">
          <a:xfrm flipV="1">
            <a:off x="5580236" y="4580161"/>
            <a:ext cx="2016125" cy="6477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52" name="Text Box 48"/>
          <p:cNvSpPr txBox="1">
            <a:spLocks noChangeArrowheads="1"/>
          </p:cNvSpPr>
          <p:nvPr/>
        </p:nvSpPr>
        <p:spPr bwMode="auto">
          <a:xfrm>
            <a:off x="2268538"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c1</a:t>
            </a:r>
          </a:p>
        </p:txBody>
      </p:sp>
      <p:sp>
        <p:nvSpPr>
          <p:cNvPr id="251953" name="Text Box 49"/>
          <p:cNvSpPr txBox="1">
            <a:spLocks noChangeArrowheads="1"/>
          </p:cNvSpPr>
          <p:nvPr/>
        </p:nvSpPr>
        <p:spPr bwMode="auto">
          <a:xfrm>
            <a:off x="323850" y="5876925"/>
            <a:ext cx="2016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a:t>拓扑序列：</a:t>
            </a:r>
          </a:p>
        </p:txBody>
      </p:sp>
      <p:sp>
        <p:nvSpPr>
          <p:cNvPr id="251954" name="Text Box 50"/>
          <p:cNvSpPr txBox="1">
            <a:spLocks noChangeArrowheads="1"/>
          </p:cNvSpPr>
          <p:nvPr/>
        </p:nvSpPr>
        <p:spPr bwMode="auto">
          <a:xfrm>
            <a:off x="2700338"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c2</a:t>
            </a:r>
          </a:p>
        </p:txBody>
      </p:sp>
      <p:sp>
        <p:nvSpPr>
          <p:cNvPr id="251955" name="Text Box 51"/>
          <p:cNvSpPr txBox="1">
            <a:spLocks noChangeArrowheads="1"/>
          </p:cNvSpPr>
          <p:nvPr/>
        </p:nvSpPr>
        <p:spPr bwMode="auto">
          <a:xfrm>
            <a:off x="320357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a:t>c3</a:t>
            </a:r>
          </a:p>
        </p:txBody>
      </p:sp>
      <p:sp>
        <p:nvSpPr>
          <p:cNvPr id="251956" name="Text Box 52"/>
          <p:cNvSpPr txBox="1">
            <a:spLocks noChangeArrowheads="1"/>
          </p:cNvSpPr>
          <p:nvPr/>
        </p:nvSpPr>
        <p:spPr bwMode="auto">
          <a:xfrm>
            <a:off x="363537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c4</a:t>
            </a:r>
          </a:p>
        </p:txBody>
      </p:sp>
      <p:sp>
        <p:nvSpPr>
          <p:cNvPr id="251957" name="Text Box 53"/>
          <p:cNvSpPr txBox="1">
            <a:spLocks noChangeArrowheads="1"/>
          </p:cNvSpPr>
          <p:nvPr/>
        </p:nvSpPr>
        <p:spPr bwMode="auto">
          <a:xfrm>
            <a:off x="406717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c5</a:t>
            </a:r>
          </a:p>
        </p:txBody>
      </p:sp>
      <p:sp>
        <p:nvSpPr>
          <p:cNvPr id="251958" name="Text Box 54"/>
          <p:cNvSpPr txBox="1">
            <a:spLocks noChangeArrowheads="1"/>
          </p:cNvSpPr>
          <p:nvPr/>
        </p:nvSpPr>
        <p:spPr bwMode="auto">
          <a:xfrm>
            <a:off x="4500563"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c7</a:t>
            </a:r>
          </a:p>
        </p:txBody>
      </p:sp>
      <p:sp>
        <p:nvSpPr>
          <p:cNvPr id="251959" name="Text Box 55"/>
          <p:cNvSpPr txBox="1">
            <a:spLocks noChangeArrowheads="1"/>
          </p:cNvSpPr>
          <p:nvPr/>
        </p:nvSpPr>
        <p:spPr bwMode="auto">
          <a:xfrm>
            <a:off x="4932363"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c9</a:t>
            </a:r>
          </a:p>
        </p:txBody>
      </p:sp>
      <p:sp>
        <p:nvSpPr>
          <p:cNvPr id="251960" name="Text Box 56"/>
          <p:cNvSpPr txBox="1">
            <a:spLocks noChangeArrowheads="1"/>
          </p:cNvSpPr>
          <p:nvPr/>
        </p:nvSpPr>
        <p:spPr bwMode="auto">
          <a:xfrm>
            <a:off x="5435600" y="5876925"/>
            <a:ext cx="792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c10</a:t>
            </a:r>
          </a:p>
        </p:txBody>
      </p:sp>
      <p:sp>
        <p:nvSpPr>
          <p:cNvPr id="251961" name="Text Box 57"/>
          <p:cNvSpPr txBox="1">
            <a:spLocks noChangeArrowheads="1"/>
          </p:cNvSpPr>
          <p:nvPr/>
        </p:nvSpPr>
        <p:spPr bwMode="auto">
          <a:xfrm>
            <a:off x="6011863" y="5876925"/>
            <a:ext cx="792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c11</a:t>
            </a:r>
          </a:p>
        </p:txBody>
      </p:sp>
      <p:sp>
        <p:nvSpPr>
          <p:cNvPr id="251962" name="Text Box 58"/>
          <p:cNvSpPr txBox="1">
            <a:spLocks noChangeArrowheads="1"/>
          </p:cNvSpPr>
          <p:nvPr/>
        </p:nvSpPr>
        <p:spPr bwMode="auto">
          <a:xfrm>
            <a:off x="658812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c6</a:t>
            </a:r>
          </a:p>
        </p:txBody>
      </p:sp>
      <p:sp>
        <p:nvSpPr>
          <p:cNvPr id="251963" name="Text Box 59"/>
          <p:cNvSpPr txBox="1">
            <a:spLocks noChangeArrowheads="1"/>
          </p:cNvSpPr>
          <p:nvPr/>
        </p:nvSpPr>
        <p:spPr bwMode="auto">
          <a:xfrm>
            <a:off x="7019925" y="5876925"/>
            <a:ext cx="720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c12</a:t>
            </a:r>
          </a:p>
        </p:txBody>
      </p:sp>
      <p:sp>
        <p:nvSpPr>
          <p:cNvPr id="251964" name="Text Box 60"/>
          <p:cNvSpPr txBox="1">
            <a:spLocks noChangeArrowheads="1"/>
          </p:cNvSpPr>
          <p:nvPr/>
        </p:nvSpPr>
        <p:spPr bwMode="auto">
          <a:xfrm>
            <a:off x="7596188"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c8</a:t>
            </a:r>
          </a:p>
        </p:txBody>
      </p:sp>
      <p:sp>
        <p:nvSpPr>
          <p:cNvPr id="57" name="Rectangle 2"/>
          <p:cNvSpPr txBox="1">
            <a:spLocks noChangeArrowheads="1"/>
          </p:cNvSpPr>
          <p:nvPr/>
        </p:nvSpPr>
        <p:spPr bwMode="auto">
          <a:xfrm>
            <a:off x="35496" y="260648"/>
            <a:ext cx="5508625" cy="56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defRPr sz="2800" kern="1200">
                <a:solidFill>
                  <a:schemeClr val="tx1"/>
                </a:solidFill>
                <a:latin typeface="+mn-lt"/>
                <a:ea typeface="+mn-ea"/>
                <a:cs typeface="+mn-cs"/>
              </a:defRPr>
            </a:lvl1pPr>
            <a:lvl2pPr marL="742950" indent="-285750" algn="l" rtl="0" eaLnBrk="0" fontAlgn="base" hangingPunct="0">
              <a:spcBef>
                <a:spcPct val="20000"/>
              </a:spcBef>
              <a:spcAft>
                <a:spcPct val="0"/>
              </a:spcAft>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defRPr kern="1200">
                <a:solidFill>
                  <a:schemeClr val="tx1"/>
                </a:solidFill>
                <a:latin typeface="+mn-lt"/>
                <a:ea typeface="+mn-ea"/>
                <a:cs typeface="+mn-cs"/>
              </a:defRPr>
            </a:lvl4pPr>
            <a:lvl5pPr marL="2057400" indent="-228600" algn="l" rtl="0" eaLnBrk="0" fontAlgn="base" hangingPunct="0">
              <a:spcBef>
                <a:spcPct val="20000"/>
              </a:spcBef>
              <a:spcAft>
                <a:spcPct val="0"/>
              </a:spcAf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拓扑排序算法演示</a:t>
            </a:r>
            <a:endPar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75283962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xit" presetSubtype="16" fill="hold" grpId="0" nodeType="clickEffect">
                                  <p:stCondLst>
                                    <p:cond delay="0"/>
                                  </p:stCondLst>
                                  <p:childTnLst>
                                    <p:animEffect transition="out" filter="diamond(in)">
                                      <p:cBhvr>
                                        <p:cTn id="6" dur="1000"/>
                                        <p:tgtEl>
                                          <p:spTgt spid="251907"/>
                                        </p:tgtEl>
                                      </p:cBhvr>
                                    </p:animEffect>
                                    <p:set>
                                      <p:cBhvr>
                                        <p:cTn id="7" dur="1" fill="hold">
                                          <p:stCondLst>
                                            <p:cond delay="999"/>
                                          </p:stCondLst>
                                        </p:cTn>
                                        <p:tgtEl>
                                          <p:spTgt spid="251907"/>
                                        </p:tgtEl>
                                        <p:attrNameLst>
                                          <p:attrName>style.visibility</p:attrName>
                                        </p:attrNameLst>
                                      </p:cBhvr>
                                      <p:to>
                                        <p:strVal val="hidden"/>
                                      </p:to>
                                    </p:set>
                                  </p:childTnLst>
                                </p:cTn>
                              </p:par>
                              <p:par>
                                <p:cTn id="8" presetID="8" presetClass="exit" presetSubtype="16" fill="hold" grpId="0" nodeType="withEffect">
                                  <p:stCondLst>
                                    <p:cond delay="0"/>
                                  </p:stCondLst>
                                  <p:childTnLst>
                                    <p:animEffect transition="out" filter="diamond(in)">
                                      <p:cBhvr>
                                        <p:cTn id="9" dur="1000"/>
                                        <p:tgtEl>
                                          <p:spTgt spid="251908"/>
                                        </p:tgtEl>
                                      </p:cBhvr>
                                    </p:animEffect>
                                    <p:set>
                                      <p:cBhvr>
                                        <p:cTn id="10" dur="1" fill="hold">
                                          <p:stCondLst>
                                            <p:cond delay="999"/>
                                          </p:stCondLst>
                                        </p:cTn>
                                        <p:tgtEl>
                                          <p:spTgt spid="251908"/>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xit" presetSubtype="8" fill="hold" grpId="0" nodeType="clickEffect">
                                  <p:stCondLst>
                                    <p:cond delay="0"/>
                                  </p:stCondLst>
                                  <p:childTnLst>
                                    <p:animEffect transition="out" filter="wipe(left)">
                                      <p:cBhvr>
                                        <p:cTn id="14" dur="1000"/>
                                        <p:tgtEl>
                                          <p:spTgt spid="251923"/>
                                        </p:tgtEl>
                                      </p:cBhvr>
                                    </p:animEffect>
                                    <p:set>
                                      <p:cBhvr>
                                        <p:cTn id="15" dur="1" fill="hold">
                                          <p:stCondLst>
                                            <p:cond delay="999"/>
                                          </p:stCondLst>
                                        </p:cTn>
                                        <p:tgtEl>
                                          <p:spTgt spid="251923"/>
                                        </p:tgtEl>
                                        <p:attrNameLst>
                                          <p:attrName>style.visibility</p:attrName>
                                        </p:attrNameLst>
                                      </p:cBhvr>
                                      <p:to>
                                        <p:strVal val="hidden"/>
                                      </p:to>
                                    </p:set>
                                  </p:childTnLst>
                                </p:cTn>
                              </p:par>
                              <p:par>
                                <p:cTn id="16" presetID="22" presetClass="exit" presetSubtype="8" fill="hold" grpId="0" nodeType="withEffect">
                                  <p:stCondLst>
                                    <p:cond delay="0"/>
                                  </p:stCondLst>
                                  <p:childTnLst>
                                    <p:animEffect transition="out" filter="wipe(left)">
                                      <p:cBhvr>
                                        <p:cTn id="17" dur="1000"/>
                                        <p:tgtEl>
                                          <p:spTgt spid="251924"/>
                                        </p:tgtEl>
                                      </p:cBhvr>
                                    </p:animEffect>
                                    <p:set>
                                      <p:cBhvr>
                                        <p:cTn id="18" dur="1" fill="hold">
                                          <p:stCondLst>
                                            <p:cond delay="999"/>
                                          </p:stCondLst>
                                        </p:cTn>
                                        <p:tgtEl>
                                          <p:spTgt spid="251924"/>
                                        </p:tgtEl>
                                        <p:attrNameLst>
                                          <p:attrName>style.visibility</p:attrName>
                                        </p:attrNameLst>
                                      </p:cBhvr>
                                      <p:to>
                                        <p:strVal val="hidden"/>
                                      </p:to>
                                    </p:set>
                                  </p:childTnLst>
                                </p:cTn>
                              </p:par>
                              <p:par>
                                <p:cTn id="19" presetID="22" presetClass="exit" presetSubtype="8" fill="hold" grpId="0" nodeType="withEffect">
                                  <p:stCondLst>
                                    <p:cond delay="0"/>
                                  </p:stCondLst>
                                  <p:childTnLst>
                                    <p:animEffect transition="out" filter="wipe(left)">
                                      <p:cBhvr>
                                        <p:cTn id="20" dur="1000"/>
                                        <p:tgtEl>
                                          <p:spTgt spid="251925"/>
                                        </p:tgtEl>
                                      </p:cBhvr>
                                    </p:animEffect>
                                    <p:set>
                                      <p:cBhvr>
                                        <p:cTn id="21" dur="1" fill="hold">
                                          <p:stCondLst>
                                            <p:cond delay="999"/>
                                          </p:stCondLst>
                                        </p:cTn>
                                        <p:tgtEl>
                                          <p:spTgt spid="251925"/>
                                        </p:tgtEl>
                                        <p:attrNameLst>
                                          <p:attrName>style.visibility</p:attrName>
                                        </p:attrNameLst>
                                      </p:cBhvr>
                                      <p:to>
                                        <p:strVal val="hidden"/>
                                      </p:to>
                                    </p:set>
                                  </p:childTnLst>
                                </p:cTn>
                              </p:par>
                              <p:par>
                                <p:cTn id="22" presetID="22" presetClass="exit" presetSubtype="8" fill="hold" grpId="0" nodeType="withEffect">
                                  <p:stCondLst>
                                    <p:cond delay="0"/>
                                  </p:stCondLst>
                                  <p:childTnLst>
                                    <p:animEffect transition="out" filter="wipe(left)">
                                      <p:cBhvr>
                                        <p:cTn id="23" dur="1000"/>
                                        <p:tgtEl>
                                          <p:spTgt spid="251926"/>
                                        </p:tgtEl>
                                      </p:cBhvr>
                                    </p:animEffect>
                                    <p:set>
                                      <p:cBhvr>
                                        <p:cTn id="24" dur="1" fill="hold">
                                          <p:stCondLst>
                                            <p:cond delay="999"/>
                                          </p:stCondLst>
                                        </p:cTn>
                                        <p:tgtEl>
                                          <p:spTgt spid="251926"/>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8" presetClass="entr" presetSubtype="32" fill="hold" grpId="0" nodeType="clickEffect">
                                  <p:stCondLst>
                                    <p:cond delay="0"/>
                                  </p:stCondLst>
                                  <p:childTnLst>
                                    <p:set>
                                      <p:cBhvr>
                                        <p:cTn id="28" dur="1" fill="hold">
                                          <p:stCondLst>
                                            <p:cond delay="0"/>
                                          </p:stCondLst>
                                        </p:cTn>
                                        <p:tgtEl>
                                          <p:spTgt spid="251953"/>
                                        </p:tgtEl>
                                        <p:attrNameLst>
                                          <p:attrName>style.visibility</p:attrName>
                                        </p:attrNameLst>
                                      </p:cBhvr>
                                      <p:to>
                                        <p:strVal val="visible"/>
                                      </p:to>
                                    </p:set>
                                    <p:animEffect transition="in" filter="diamond(out)">
                                      <p:cBhvr>
                                        <p:cTn id="29" dur="1000"/>
                                        <p:tgtEl>
                                          <p:spTgt spid="25195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8" presetClass="entr" presetSubtype="32" fill="hold" grpId="0" nodeType="clickEffect">
                                  <p:stCondLst>
                                    <p:cond delay="0"/>
                                  </p:stCondLst>
                                  <p:childTnLst>
                                    <p:set>
                                      <p:cBhvr>
                                        <p:cTn id="33" dur="1" fill="hold">
                                          <p:stCondLst>
                                            <p:cond delay="0"/>
                                          </p:stCondLst>
                                        </p:cTn>
                                        <p:tgtEl>
                                          <p:spTgt spid="251952"/>
                                        </p:tgtEl>
                                        <p:attrNameLst>
                                          <p:attrName>style.visibility</p:attrName>
                                        </p:attrNameLst>
                                      </p:cBhvr>
                                      <p:to>
                                        <p:strVal val="visible"/>
                                      </p:to>
                                    </p:set>
                                    <p:animEffect transition="in" filter="diamond(out)">
                                      <p:cBhvr>
                                        <p:cTn id="34" dur="1000"/>
                                        <p:tgtEl>
                                          <p:spTgt spid="25195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8" presetClass="exit" presetSubtype="16" fill="hold" grpId="0" nodeType="clickEffect">
                                  <p:stCondLst>
                                    <p:cond delay="0"/>
                                  </p:stCondLst>
                                  <p:childTnLst>
                                    <p:animEffect transition="out" filter="diamond(in)">
                                      <p:cBhvr>
                                        <p:cTn id="38" dur="1000"/>
                                        <p:tgtEl>
                                          <p:spTgt spid="251913"/>
                                        </p:tgtEl>
                                      </p:cBhvr>
                                    </p:animEffect>
                                    <p:set>
                                      <p:cBhvr>
                                        <p:cTn id="39" dur="1" fill="hold">
                                          <p:stCondLst>
                                            <p:cond delay="999"/>
                                          </p:stCondLst>
                                        </p:cTn>
                                        <p:tgtEl>
                                          <p:spTgt spid="251913"/>
                                        </p:tgtEl>
                                        <p:attrNameLst>
                                          <p:attrName>style.visibility</p:attrName>
                                        </p:attrNameLst>
                                      </p:cBhvr>
                                      <p:to>
                                        <p:strVal val="hidden"/>
                                      </p:to>
                                    </p:set>
                                  </p:childTnLst>
                                </p:cTn>
                              </p:par>
                              <p:par>
                                <p:cTn id="40" presetID="8" presetClass="exit" presetSubtype="16" fill="hold" grpId="0" nodeType="withEffect">
                                  <p:stCondLst>
                                    <p:cond delay="0"/>
                                  </p:stCondLst>
                                  <p:childTnLst>
                                    <p:animEffect transition="out" filter="diamond(in)">
                                      <p:cBhvr>
                                        <p:cTn id="41" dur="1000"/>
                                        <p:tgtEl>
                                          <p:spTgt spid="251914"/>
                                        </p:tgtEl>
                                      </p:cBhvr>
                                    </p:animEffect>
                                    <p:set>
                                      <p:cBhvr>
                                        <p:cTn id="42" dur="1" fill="hold">
                                          <p:stCondLst>
                                            <p:cond delay="999"/>
                                          </p:stCondLst>
                                        </p:cTn>
                                        <p:tgtEl>
                                          <p:spTgt spid="251914"/>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xit" presetSubtype="8" fill="hold" grpId="0" nodeType="clickEffect">
                                  <p:stCondLst>
                                    <p:cond delay="0"/>
                                  </p:stCondLst>
                                  <p:childTnLst>
                                    <p:animEffect transition="out" filter="wipe(left)">
                                      <p:cBhvr>
                                        <p:cTn id="46" dur="1000"/>
                                        <p:tgtEl>
                                          <p:spTgt spid="251931"/>
                                        </p:tgtEl>
                                      </p:cBhvr>
                                    </p:animEffect>
                                    <p:set>
                                      <p:cBhvr>
                                        <p:cTn id="47" dur="1" fill="hold">
                                          <p:stCondLst>
                                            <p:cond delay="999"/>
                                          </p:stCondLst>
                                        </p:cTn>
                                        <p:tgtEl>
                                          <p:spTgt spid="251931"/>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8" presetClass="entr" presetSubtype="32" fill="hold" grpId="0" nodeType="clickEffect">
                                  <p:stCondLst>
                                    <p:cond delay="0"/>
                                  </p:stCondLst>
                                  <p:childTnLst>
                                    <p:set>
                                      <p:cBhvr>
                                        <p:cTn id="51" dur="1" fill="hold">
                                          <p:stCondLst>
                                            <p:cond delay="0"/>
                                          </p:stCondLst>
                                        </p:cTn>
                                        <p:tgtEl>
                                          <p:spTgt spid="251954"/>
                                        </p:tgtEl>
                                        <p:attrNameLst>
                                          <p:attrName>style.visibility</p:attrName>
                                        </p:attrNameLst>
                                      </p:cBhvr>
                                      <p:to>
                                        <p:strVal val="visible"/>
                                      </p:to>
                                    </p:set>
                                    <p:animEffect transition="in" filter="diamond(out)">
                                      <p:cBhvr>
                                        <p:cTn id="52" dur="1000"/>
                                        <p:tgtEl>
                                          <p:spTgt spid="25195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8" presetClass="exit" presetSubtype="16" fill="hold" grpId="0" nodeType="clickEffect">
                                  <p:stCondLst>
                                    <p:cond delay="0"/>
                                  </p:stCondLst>
                                  <p:childTnLst>
                                    <p:animEffect transition="out" filter="diamond(in)">
                                      <p:cBhvr>
                                        <p:cTn id="56" dur="1000"/>
                                        <p:tgtEl>
                                          <p:spTgt spid="251921"/>
                                        </p:tgtEl>
                                      </p:cBhvr>
                                    </p:animEffect>
                                    <p:set>
                                      <p:cBhvr>
                                        <p:cTn id="57" dur="1" fill="hold">
                                          <p:stCondLst>
                                            <p:cond delay="999"/>
                                          </p:stCondLst>
                                        </p:cTn>
                                        <p:tgtEl>
                                          <p:spTgt spid="251921"/>
                                        </p:tgtEl>
                                        <p:attrNameLst>
                                          <p:attrName>style.visibility</p:attrName>
                                        </p:attrNameLst>
                                      </p:cBhvr>
                                      <p:to>
                                        <p:strVal val="hidden"/>
                                      </p:to>
                                    </p:set>
                                  </p:childTnLst>
                                </p:cTn>
                              </p:par>
                              <p:par>
                                <p:cTn id="58" presetID="8" presetClass="exit" presetSubtype="16" fill="hold" grpId="0" nodeType="withEffect">
                                  <p:stCondLst>
                                    <p:cond delay="0"/>
                                  </p:stCondLst>
                                  <p:childTnLst>
                                    <p:animEffect transition="out" filter="diamond(in)">
                                      <p:cBhvr>
                                        <p:cTn id="59" dur="1000"/>
                                        <p:tgtEl>
                                          <p:spTgt spid="251922"/>
                                        </p:tgtEl>
                                      </p:cBhvr>
                                    </p:animEffect>
                                    <p:set>
                                      <p:cBhvr>
                                        <p:cTn id="60" dur="1" fill="hold">
                                          <p:stCondLst>
                                            <p:cond delay="999"/>
                                          </p:stCondLst>
                                        </p:cTn>
                                        <p:tgtEl>
                                          <p:spTgt spid="251922"/>
                                        </p:tgtEl>
                                        <p:attrNameLst>
                                          <p:attrName>style.visibility</p:attrName>
                                        </p:attrNameLst>
                                      </p:cBhvr>
                                      <p:to>
                                        <p:strVal val="hidden"/>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xit" presetSubtype="8" fill="hold" grpId="0" nodeType="clickEffect">
                                  <p:stCondLst>
                                    <p:cond delay="0"/>
                                  </p:stCondLst>
                                  <p:childTnLst>
                                    <p:animEffect transition="out" filter="wipe(left)">
                                      <p:cBhvr>
                                        <p:cTn id="64" dur="1000"/>
                                        <p:tgtEl>
                                          <p:spTgt spid="251942"/>
                                        </p:tgtEl>
                                      </p:cBhvr>
                                    </p:animEffect>
                                    <p:set>
                                      <p:cBhvr>
                                        <p:cTn id="65" dur="1" fill="hold">
                                          <p:stCondLst>
                                            <p:cond delay="999"/>
                                          </p:stCondLst>
                                        </p:cTn>
                                        <p:tgtEl>
                                          <p:spTgt spid="251942"/>
                                        </p:tgtEl>
                                        <p:attrNameLst>
                                          <p:attrName>style.visibility</p:attrName>
                                        </p:attrNameLst>
                                      </p:cBhvr>
                                      <p:to>
                                        <p:strVal val="hidden"/>
                                      </p:to>
                                    </p:set>
                                  </p:childTnLst>
                                </p:cTn>
                              </p:par>
                              <p:par>
                                <p:cTn id="66" presetID="22" presetClass="exit" presetSubtype="8" fill="hold" grpId="0" nodeType="withEffect">
                                  <p:stCondLst>
                                    <p:cond delay="0"/>
                                  </p:stCondLst>
                                  <p:childTnLst>
                                    <p:animEffect transition="out" filter="wipe(left)">
                                      <p:cBhvr>
                                        <p:cTn id="67" dur="1000"/>
                                        <p:tgtEl>
                                          <p:spTgt spid="251944"/>
                                        </p:tgtEl>
                                      </p:cBhvr>
                                    </p:animEffect>
                                    <p:set>
                                      <p:cBhvr>
                                        <p:cTn id="68" dur="1" fill="hold">
                                          <p:stCondLst>
                                            <p:cond delay="999"/>
                                          </p:stCondLst>
                                        </p:cTn>
                                        <p:tgtEl>
                                          <p:spTgt spid="251944"/>
                                        </p:tgtEl>
                                        <p:attrNameLst>
                                          <p:attrName>style.visibility</p:attrName>
                                        </p:attrNameLst>
                                      </p:cBhvr>
                                      <p:to>
                                        <p:strVal val="hidden"/>
                                      </p:to>
                                    </p:set>
                                  </p:childTnLst>
                                </p:cTn>
                              </p:par>
                              <p:par>
                                <p:cTn id="69" presetID="22" presetClass="exit" presetSubtype="8" fill="hold" grpId="0" nodeType="withEffect">
                                  <p:stCondLst>
                                    <p:cond delay="0"/>
                                  </p:stCondLst>
                                  <p:childTnLst>
                                    <p:animEffect transition="out" filter="wipe(left)">
                                      <p:cBhvr>
                                        <p:cTn id="70" dur="1000"/>
                                        <p:tgtEl>
                                          <p:spTgt spid="251945"/>
                                        </p:tgtEl>
                                      </p:cBhvr>
                                    </p:animEffect>
                                    <p:set>
                                      <p:cBhvr>
                                        <p:cTn id="71" dur="1" fill="hold">
                                          <p:stCondLst>
                                            <p:cond delay="999"/>
                                          </p:stCondLst>
                                        </p:cTn>
                                        <p:tgtEl>
                                          <p:spTgt spid="251945"/>
                                        </p:tgtEl>
                                        <p:attrNameLst>
                                          <p:attrName>style.visibility</p:attrName>
                                        </p:attrNameLst>
                                      </p:cBhvr>
                                      <p:to>
                                        <p:strVal val="hidden"/>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8" presetClass="entr" presetSubtype="32" fill="hold" grpId="0" nodeType="clickEffect">
                                  <p:stCondLst>
                                    <p:cond delay="0"/>
                                  </p:stCondLst>
                                  <p:childTnLst>
                                    <p:set>
                                      <p:cBhvr>
                                        <p:cTn id="75" dur="1" fill="hold">
                                          <p:stCondLst>
                                            <p:cond delay="0"/>
                                          </p:stCondLst>
                                        </p:cTn>
                                        <p:tgtEl>
                                          <p:spTgt spid="251955"/>
                                        </p:tgtEl>
                                        <p:attrNameLst>
                                          <p:attrName>style.visibility</p:attrName>
                                        </p:attrNameLst>
                                      </p:cBhvr>
                                      <p:to>
                                        <p:strVal val="visible"/>
                                      </p:to>
                                    </p:set>
                                    <p:animEffect transition="in" filter="diamond(out)">
                                      <p:cBhvr>
                                        <p:cTn id="76" dur="1000"/>
                                        <p:tgtEl>
                                          <p:spTgt spid="251955"/>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8" presetClass="exit" presetSubtype="16" fill="hold" grpId="0" nodeType="clickEffect">
                                  <p:stCondLst>
                                    <p:cond delay="0"/>
                                  </p:stCondLst>
                                  <p:childTnLst>
                                    <p:animEffect transition="out" filter="diamond(in)">
                                      <p:cBhvr>
                                        <p:cTn id="80" dur="1000"/>
                                        <p:tgtEl>
                                          <p:spTgt spid="251911"/>
                                        </p:tgtEl>
                                      </p:cBhvr>
                                    </p:animEffect>
                                    <p:set>
                                      <p:cBhvr>
                                        <p:cTn id="81" dur="1" fill="hold">
                                          <p:stCondLst>
                                            <p:cond delay="999"/>
                                          </p:stCondLst>
                                        </p:cTn>
                                        <p:tgtEl>
                                          <p:spTgt spid="251911"/>
                                        </p:tgtEl>
                                        <p:attrNameLst>
                                          <p:attrName>style.visibility</p:attrName>
                                        </p:attrNameLst>
                                      </p:cBhvr>
                                      <p:to>
                                        <p:strVal val="hidden"/>
                                      </p:to>
                                    </p:set>
                                  </p:childTnLst>
                                </p:cTn>
                              </p:par>
                              <p:par>
                                <p:cTn id="82" presetID="8" presetClass="exit" presetSubtype="16" fill="hold" grpId="0" nodeType="withEffect">
                                  <p:stCondLst>
                                    <p:cond delay="0"/>
                                  </p:stCondLst>
                                  <p:childTnLst>
                                    <p:animEffect transition="out" filter="diamond(in)">
                                      <p:cBhvr>
                                        <p:cTn id="83" dur="1000"/>
                                        <p:tgtEl>
                                          <p:spTgt spid="251912"/>
                                        </p:tgtEl>
                                      </p:cBhvr>
                                    </p:animEffect>
                                    <p:set>
                                      <p:cBhvr>
                                        <p:cTn id="84" dur="1" fill="hold">
                                          <p:stCondLst>
                                            <p:cond delay="999"/>
                                          </p:stCondLst>
                                        </p:cTn>
                                        <p:tgtEl>
                                          <p:spTgt spid="251912"/>
                                        </p:tgtEl>
                                        <p:attrNameLst>
                                          <p:attrName>style.visibility</p:attrName>
                                        </p:attrNameLst>
                                      </p:cBhvr>
                                      <p:to>
                                        <p:strVal val="hidden"/>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xit" presetSubtype="8" fill="hold" grpId="0" nodeType="clickEffect">
                                  <p:stCondLst>
                                    <p:cond delay="0"/>
                                  </p:stCondLst>
                                  <p:childTnLst>
                                    <p:animEffect transition="out" filter="wipe(left)">
                                      <p:cBhvr>
                                        <p:cTn id="88" dur="1000"/>
                                        <p:tgtEl>
                                          <p:spTgt spid="251936"/>
                                        </p:tgtEl>
                                      </p:cBhvr>
                                    </p:animEffect>
                                    <p:set>
                                      <p:cBhvr>
                                        <p:cTn id="89" dur="1" fill="hold">
                                          <p:stCondLst>
                                            <p:cond delay="999"/>
                                          </p:stCondLst>
                                        </p:cTn>
                                        <p:tgtEl>
                                          <p:spTgt spid="251936"/>
                                        </p:tgtEl>
                                        <p:attrNameLst>
                                          <p:attrName>style.visibility</p:attrName>
                                        </p:attrNameLst>
                                      </p:cBhvr>
                                      <p:to>
                                        <p:strVal val="hidden"/>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8" presetClass="entr" presetSubtype="32" fill="hold" grpId="0" nodeType="clickEffect">
                                  <p:stCondLst>
                                    <p:cond delay="0"/>
                                  </p:stCondLst>
                                  <p:childTnLst>
                                    <p:set>
                                      <p:cBhvr>
                                        <p:cTn id="93" dur="1" fill="hold">
                                          <p:stCondLst>
                                            <p:cond delay="0"/>
                                          </p:stCondLst>
                                        </p:cTn>
                                        <p:tgtEl>
                                          <p:spTgt spid="251956"/>
                                        </p:tgtEl>
                                        <p:attrNameLst>
                                          <p:attrName>style.visibility</p:attrName>
                                        </p:attrNameLst>
                                      </p:cBhvr>
                                      <p:to>
                                        <p:strVal val="visible"/>
                                      </p:to>
                                    </p:set>
                                    <p:animEffect transition="in" filter="diamond(out)">
                                      <p:cBhvr>
                                        <p:cTn id="94" dur="1000"/>
                                        <p:tgtEl>
                                          <p:spTgt spid="251956"/>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8" presetClass="exit" presetSubtype="16" fill="hold" grpId="0" nodeType="clickEffect">
                                  <p:stCondLst>
                                    <p:cond delay="0"/>
                                  </p:stCondLst>
                                  <p:childTnLst>
                                    <p:animEffect transition="out" filter="diamond(in)">
                                      <p:cBhvr>
                                        <p:cTn id="98" dur="1000"/>
                                        <p:tgtEl>
                                          <p:spTgt spid="251932"/>
                                        </p:tgtEl>
                                      </p:cBhvr>
                                    </p:animEffect>
                                    <p:set>
                                      <p:cBhvr>
                                        <p:cTn id="99" dur="1" fill="hold">
                                          <p:stCondLst>
                                            <p:cond delay="999"/>
                                          </p:stCondLst>
                                        </p:cTn>
                                        <p:tgtEl>
                                          <p:spTgt spid="251932"/>
                                        </p:tgtEl>
                                        <p:attrNameLst>
                                          <p:attrName>style.visibility</p:attrName>
                                        </p:attrNameLst>
                                      </p:cBhvr>
                                      <p:to>
                                        <p:strVal val="hidden"/>
                                      </p:to>
                                    </p:set>
                                  </p:childTnLst>
                                </p:cTn>
                              </p:par>
                              <p:par>
                                <p:cTn id="100" presetID="8" presetClass="exit" presetSubtype="16" fill="hold" grpId="0" nodeType="withEffect">
                                  <p:stCondLst>
                                    <p:cond delay="0"/>
                                  </p:stCondLst>
                                  <p:childTnLst>
                                    <p:animEffect transition="out" filter="diamond(in)">
                                      <p:cBhvr>
                                        <p:cTn id="101" dur="1000"/>
                                        <p:tgtEl>
                                          <p:spTgt spid="251933"/>
                                        </p:tgtEl>
                                      </p:cBhvr>
                                    </p:animEffect>
                                    <p:set>
                                      <p:cBhvr>
                                        <p:cTn id="102" dur="1" fill="hold">
                                          <p:stCondLst>
                                            <p:cond delay="999"/>
                                          </p:stCondLst>
                                        </p:cTn>
                                        <p:tgtEl>
                                          <p:spTgt spid="251933"/>
                                        </p:tgtEl>
                                        <p:attrNameLst>
                                          <p:attrName>style.visibility</p:attrName>
                                        </p:attrNameLst>
                                      </p:cBhvr>
                                      <p:to>
                                        <p:strVal val="hidden"/>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xit" presetSubtype="8" fill="hold" grpId="0" nodeType="clickEffect">
                                  <p:stCondLst>
                                    <p:cond delay="0"/>
                                  </p:stCondLst>
                                  <p:childTnLst>
                                    <p:animEffect transition="out" filter="wipe(left)">
                                      <p:cBhvr>
                                        <p:cTn id="106" dur="1000"/>
                                        <p:tgtEl>
                                          <p:spTgt spid="251943"/>
                                        </p:tgtEl>
                                      </p:cBhvr>
                                    </p:animEffect>
                                    <p:set>
                                      <p:cBhvr>
                                        <p:cTn id="107" dur="1" fill="hold">
                                          <p:stCondLst>
                                            <p:cond delay="999"/>
                                          </p:stCondLst>
                                        </p:cTn>
                                        <p:tgtEl>
                                          <p:spTgt spid="251943"/>
                                        </p:tgtEl>
                                        <p:attrNameLst>
                                          <p:attrName>style.visibility</p:attrName>
                                        </p:attrNameLst>
                                      </p:cBhvr>
                                      <p:to>
                                        <p:strVal val="hidden"/>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8" presetClass="entr" presetSubtype="32" fill="hold" grpId="0" nodeType="clickEffect">
                                  <p:stCondLst>
                                    <p:cond delay="0"/>
                                  </p:stCondLst>
                                  <p:childTnLst>
                                    <p:set>
                                      <p:cBhvr>
                                        <p:cTn id="111" dur="1" fill="hold">
                                          <p:stCondLst>
                                            <p:cond delay="0"/>
                                          </p:stCondLst>
                                        </p:cTn>
                                        <p:tgtEl>
                                          <p:spTgt spid="251957"/>
                                        </p:tgtEl>
                                        <p:attrNameLst>
                                          <p:attrName>style.visibility</p:attrName>
                                        </p:attrNameLst>
                                      </p:cBhvr>
                                      <p:to>
                                        <p:strVal val="visible"/>
                                      </p:to>
                                    </p:set>
                                    <p:animEffect transition="in" filter="diamond(out)">
                                      <p:cBhvr>
                                        <p:cTn id="112" dur="1000"/>
                                        <p:tgtEl>
                                          <p:spTgt spid="251957"/>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8" presetClass="exit" presetSubtype="16" fill="hold" grpId="0" nodeType="clickEffect">
                                  <p:stCondLst>
                                    <p:cond delay="0"/>
                                  </p:stCondLst>
                                  <p:childTnLst>
                                    <p:animEffect transition="out" filter="diamond(in)">
                                      <p:cBhvr>
                                        <p:cTn id="116" dur="1000"/>
                                        <p:tgtEl>
                                          <p:spTgt spid="251938"/>
                                        </p:tgtEl>
                                      </p:cBhvr>
                                    </p:animEffect>
                                    <p:set>
                                      <p:cBhvr>
                                        <p:cTn id="117" dur="1" fill="hold">
                                          <p:stCondLst>
                                            <p:cond delay="999"/>
                                          </p:stCondLst>
                                        </p:cTn>
                                        <p:tgtEl>
                                          <p:spTgt spid="251938"/>
                                        </p:tgtEl>
                                        <p:attrNameLst>
                                          <p:attrName>style.visibility</p:attrName>
                                        </p:attrNameLst>
                                      </p:cBhvr>
                                      <p:to>
                                        <p:strVal val="hidden"/>
                                      </p:to>
                                    </p:set>
                                  </p:childTnLst>
                                </p:cTn>
                              </p:par>
                              <p:par>
                                <p:cTn id="118" presetID="8" presetClass="exit" presetSubtype="16" fill="hold" grpId="0" nodeType="withEffect">
                                  <p:stCondLst>
                                    <p:cond delay="0"/>
                                  </p:stCondLst>
                                  <p:childTnLst>
                                    <p:animEffect transition="out" filter="diamond(in)">
                                      <p:cBhvr>
                                        <p:cTn id="119" dur="1000"/>
                                        <p:tgtEl>
                                          <p:spTgt spid="251939"/>
                                        </p:tgtEl>
                                      </p:cBhvr>
                                    </p:animEffect>
                                    <p:set>
                                      <p:cBhvr>
                                        <p:cTn id="120" dur="1" fill="hold">
                                          <p:stCondLst>
                                            <p:cond delay="999"/>
                                          </p:stCondLst>
                                        </p:cTn>
                                        <p:tgtEl>
                                          <p:spTgt spid="251939"/>
                                        </p:tgtEl>
                                        <p:attrNameLst>
                                          <p:attrName>style.visibility</p:attrName>
                                        </p:attrNameLst>
                                      </p:cBhvr>
                                      <p:to>
                                        <p:strVal val="hidden"/>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8" presetClass="entr" presetSubtype="32" fill="hold" grpId="0" nodeType="clickEffect">
                                  <p:stCondLst>
                                    <p:cond delay="0"/>
                                  </p:stCondLst>
                                  <p:childTnLst>
                                    <p:set>
                                      <p:cBhvr>
                                        <p:cTn id="124" dur="1" fill="hold">
                                          <p:stCondLst>
                                            <p:cond delay="0"/>
                                          </p:stCondLst>
                                        </p:cTn>
                                        <p:tgtEl>
                                          <p:spTgt spid="251958"/>
                                        </p:tgtEl>
                                        <p:attrNameLst>
                                          <p:attrName>style.visibility</p:attrName>
                                        </p:attrNameLst>
                                      </p:cBhvr>
                                      <p:to>
                                        <p:strVal val="visible"/>
                                      </p:to>
                                    </p:set>
                                    <p:animEffect transition="in" filter="diamond(out)">
                                      <p:cBhvr>
                                        <p:cTn id="125" dur="1000"/>
                                        <p:tgtEl>
                                          <p:spTgt spid="251958"/>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8" presetClass="exit" presetSubtype="16" fill="hold" grpId="0" nodeType="clickEffect">
                                  <p:stCondLst>
                                    <p:cond delay="0"/>
                                  </p:stCondLst>
                                  <p:childTnLst>
                                    <p:animEffect transition="out" filter="diamond(in)">
                                      <p:cBhvr>
                                        <p:cTn id="129" dur="1000"/>
                                        <p:tgtEl>
                                          <p:spTgt spid="251909"/>
                                        </p:tgtEl>
                                      </p:cBhvr>
                                    </p:animEffect>
                                    <p:set>
                                      <p:cBhvr>
                                        <p:cTn id="130" dur="1" fill="hold">
                                          <p:stCondLst>
                                            <p:cond delay="999"/>
                                          </p:stCondLst>
                                        </p:cTn>
                                        <p:tgtEl>
                                          <p:spTgt spid="251909"/>
                                        </p:tgtEl>
                                        <p:attrNameLst>
                                          <p:attrName>style.visibility</p:attrName>
                                        </p:attrNameLst>
                                      </p:cBhvr>
                                      <p:to>
                                        <p:strVal val="hidden"/>
                                      </p:to>
                                    </p:set>
                                  </p:childTnLst>
                                </p:cTn>
                              </p:par>
                              <p:par>
                                <p:cTn id="131" presetID="8" presetClass="exit" presetSubtype="16" fill="hold" grpId="0" nodeType="withEffect">
                                  <p:stCondLst>
                                    <p:cond delay="0"/>
                                  </p:stCondLst>
                                  <p:childTnLst>
                                    <p:animEffect transition="out" filter="diamond(in)">
                                      <p:cBhvr>
                                        <p:cTn id="132" dur="1000"/>
                                        <p:tgtEl>
                                          <p:spTgt spid="251910"/>
                                        </p:tgtEl>
                                      </p:cBhvr>
                                    </p:animEffect>
                                    <p:set>
                                      <p:cBhvr>
                                        <p:cTn id="133" dur="1" fill="hold">
                                          <p:stCondLst>
                                            <p:cond delay="999"/>
                                          </p:stCondLst>
                                        </p:cTn>
                                        <p:tgtEl>
                                          <p:spTgt spid="251910"/>
                                        </p:tgtEl>
                                        <p:attrNameLst>
                                          <p:attrName>style.visibility</p:attrName>
                                        </p:attrNameLst>
                                      </p:cBhvr>
                                      <p:to>
                                        <p:strVal val="hidden"/>
                                      </p:to>
                                    </p:se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xit" presetSubtype="8" fill="hold" grpId="0" nodeType="clickEffect">
                                  <p:stCondLst>
                                    <p:cond delay="0"/>
                                  </p:stCondLst>
                                  <p:childTnLst>
                                    <p:animEffect transition="out" filter="wipe(left)">
                                      <p:cBhvr>
                                        <p:cTn id="137" dur="1000"/>
                                        <p:tgtEl>
                                          <p:spTgt spid="251927"/>
                                        </p:tgtEl>
                                      </p:cBhvr>
                                    </p:animEffect>
                                    <p:set>
                                      <p:cBhvr>
                                        <p:cTn id="138" dur="1" fill="hold">
                                          <p:stCondLst>
                                            <p:cond delay="999"/>
                                          </p:stCondLst>
                                        </p:cTn>
                                        <p:tgtEl>
                                          <p:spTgt spid="251927"/>
                                        </p:tgtEl>
                                        <p:attrNameLst>
                                          <p:attrName>style.visibility</p:attrName>
                                        </p:attrNameLst>
                                      </p:cBhvr>
                                      <p:to>
                                        <p:strVal val="hidden"/>
                                      </p:to>
                                    </p:set>
                                  </p:childTnLst>
                                </p:cTn>
                              </p:par>
                              <p:par>
                                <p:cTn id="139" presetID="22" presetClass="exit" presetSubtype="8" fill="hold" grpId="0" nodeType="withEffect">
                                  <p:stCondLst>
                                    <p:cond delay="0"/>
                                  </p:stCondLst>
                                  <p:childTnLst>
                                    <p:animEffect transition="out" filter="wipe(left)">
                                      <p:cBhvr>
                                        <p:cTn id="140" dur="1000"/>
                                        <p:tgtEl>
                                          <p:spTgt spid="251928"/>
                                        </p:tgtEl>
                                      </p:cBhvr>
                                    </p:animEffect>
                                    <p:set>
                                      <p:cBhvr>
                                        <p:cTn id="141" dur="1" fill="hold">
                                          <p:stCondLst>
                                            <p:cond delay="999"/>
                                          </p:stCondLst>
                                        </p:cTn>
                                        <p:tgtEl>
                                          <p:spTgt spid="251928"/>
                                        </p:tgtEl>
                                        <p:attrNameLst>
                                          <p:attrName>style.visibility</p:attrName>
                                        </p:attrNameLst>
                                      </p:cBhvr>
                                      <p:to>
                                        <p:strVal val="hidden"/>
                                      </p:to>
                                    </p:set>
                                  </p:childTnLst>
                                </p:cTn>
                              </p:par>
                              <p:par>
                                <p:cTn id="142" presetID="22" presetClass="exit" presetSubtype="8" fill="hold" grpId="0" nodeType="withEffect">
                                  <p:stCondLst>
                                    <p:cond delay="0"/>
                                  </p:stCondLst>
                                  <p:childTnLst>
                                    <p:animEffect transition="out" filter="wipe(left)">
                                      <p:cBhvr>
                                        <p:cTn id="143" dur="1000"/>
                                        <p:tgtEl>
                                          <p:spTgt spid="251929"/>
                                        </p:tgtEl>
                                      </p:cBhvr>
                                    </p:animEffect>
                                    <p:set>
                                      <p:cBhvr>
                                        <p:cTn id="144" dur="1" fill="hold">
                                          <p:stCondLst>
                                            <p:cond delay="999"/>
                                          </p:stCondLst>
                                        </p:cTn>
                                        <p:tgtEl>
                                          <p:spTgt spid="251929"/>
                                        </p:tgtEl>
                                        <p:attrNameLst>
                                          <p:attrName>style.visibility</p:attrName>
                                        </p:attrNameLst>
                                      </p:cBhvr>
                                      <p:to>
                                        <p:strVal val="hidden"/>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8" presetClass="entr" presetSubtype="32" fill="hold" grpId="0" nodeType="clickEffect">
                                  <p:stCondLst>
                                    <p:cond delay="0"/>
                                  </p:stCondLst>
                                  <p:childTnLst>
                                    <p:set>
                                      <p:cBhvr>
                                        <p:cTn id="148" dur="1" fill="hold">
                                          <p:stCondLst>
                                            <p:cond delay="0"/>
                                          </p:stCondLst>
                                        </p:cTn>
                                        <p:tgtEl>
                                          <p:spTgt spid="251959"/>
                                        </p:tgtEl>
                                        <p:attrNameLst>
                                          <p:attrName>style.visibility</p:attrName>
                                        </p:attrNameLst>
                                      </p:cBhvr>
                                      <p:to>
                                        <p:strVal val="visible"/>
                                      </p:to>
                                    </p:set>
                                    <p:animEffect transition="in" filter="diamond(out)">
                                      <p:cBhvr>
                                        <p:cTn id="149" dur="1000"/>
                                        <p:tgtEl>
                                          <p:spTgt spid="251959"/>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8" presetClass="exit" presetSubtype="16" fill="hold" grpId="0" nodeType="clickEffect">
                                  <p:stCondLst>
                                    <p:cond delay="0"/>
                                  </p:stCondLst>
                                  <p:childTnLst>
                                    <p:animEffect transition="out" filter="diamond(in)">
                                      <p:cBhvr>
                                        <p:cTn id="153" dur="1000"/>
                                        <p:tgtEl>
                                          <p:spTgt spid="251917"/>
                                        </p:tgtEl>
                                      </p:cBhvr>
                                    </p:animEffect>
                                    <p:set>
                                      <p:cBhvr>
                                        <p:cTn id="154" dur="1" fill="hold">
                                          <p:stCondLst>
                                            <p:cond delay="999"/>
                                          </p:stCondLst>
                                        </p:cTn>
                                        <p:tgtEl>
                                          <p:spTgt spid="251917"/>
                                        </p:tgtEl>
                                        <p:attrNameLst>
                                          <p:attrName>style.visibility</p:attrName>
                                        </p:attrNameLst>
                                      </p:cBhvr>
                                      <p:to>
                                        <p:strVal val="hidden"/>
                                      </p:to>
                                    </p:set>
                                  </p:childTnLst>
                                </p:cTn>
                              </p:par>
                              <p:par>
                                <p:cTn id="155" presetID="8" presetClass="exit" presetSubtype="16" fill="hold" grpId="0" nodeType="withEffect">
                                  <p:stCondLst>
                                    <p:cond delay="0"/>
                                  </p:stCondLst>
                                  <p:childTnLst>
                                    <p:animEffect transition="out" filter="diamond(in)">
                                      <p:cBhvr>
                                        <p:cTn id="156" dur="1000"/>
                                        <p:tgtEl>
                                          <p:spTgt spid="251918"/>
                                        </p:tgtEl>
                                      </p:cBhvr>
                                    </p:animEffect>
                                    <p:set>
                                      <p:cBhvr>
                                        <p:cTn id="157" dur="1" fill="hold">
                                          <p:stCondLst>
                                            <p:cond delay="999"/>
                                          </p:stCondLst>
                                        </p:cTn>
                                        <p:tgtEl>
                                          <p:spTgt spid="251918"/>
                                        </p:tgtEl>
                                        <p:attrNameLst>
                                          <p:attrName>style.visibility</p:attrName>
                                        </p:attrNameLst>
                                      </p:cBhvr>
                                      <p:to>
                                        <p:strVal val="hidden"/>
                                      </p:to>
                                    </p:se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xit" presetSubtype="8" fill="hold" grpId="0" nodeType="clickEffect">
                                  <p:stCondLst>
                                    <p:cond delay="0"/>
                                  </p:stCondLst>
                                  <p:childTnLst>
                                    <p:animEffect transition="out" filter="wipe(left)">
                                      <p:cBhvr>
                                        <p:cTn id="161" dur="1000"/>
                                        <p:tgtEl>
                                          <p:spTgt spid="251930"/>
                                        </p:tgtEl>
                                      </p:cBhvr>
                                    </p:animEffect>
                                    <p:set>
                                      <p:cBhvr>
                                        <p:cTn id="162" dur="1" fill="hold">
                                          <p:stCondLst>
                                            <p:cond delay="999"/>
                                          </p:stCondLst>
                                        </p:cTn>
                                        <p:tgtEl>
                                          <p:spTgt spid="251930"/>
                                        </p:tgtEl>
                                        <p:attrNameLst>
                                          <p:attrName>style.visibility</p:attrName>
                                        </p:attrNameLst>
                                      </p:cBhvr>
                                      <p:to>
                                        <p:strVal val="hidden"/>
                                      </p:to>
                                    </p:se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8" presetClass="entr" presetSubtype="32" fill="hold" grpId="0" nodeType="clickEffect">
                                  <p:stCondLst>
                                    <p:cond delay="0"/>
                                  </p:stCondLst>
                                  <p:childTnLst>
                                    <p:set>
                                      <p:cBhvr>
                                        <p:cTn id="166" dur="1" fill="hold">
                                          <p:stCondLst>
                                            <p:cond delay="0"/>
                                          </p:stCondLst>
                                        </p:cTn>
                                        <p:tgtEl>
                                          <p:spTgt spid="251960"/>
                                        </p:tgtEl>
                                        <p:attrNameLst>
                                          <p:attrName>style.visibility</p:attrName>
                                        </p:attrNameLst>
                                      </p:cBhvr>
                                      <p:to>
                                        <p:strVal val="visible"/>
                                      </p:to>
                                    </p:set>
                                    <p:animEffect transition="in" filter="diamond(out)">
                                      <p:cBhvr>
                                        <p:cTn id="167" dur="1000"/>
                                        <p:tgtEl>
                                          <p:spTgt spid="251960"/>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8" presetClass="exit" presetSubtype="16" fill="hold" grpId="0" nodeType="clickEffect">
                                  <p:stCondLst>
                                    <p:cond delay="0"/>
                                  </p:stCondLst>
                                  <p:childTnLst>
                                    <p:animEffect transition="out" filter="diamond(in)">
                                      <p:cBhvr>
                                        <p:cTn id="171" dur="1000"/>
                                        <p:tgtEl>
                                          <p:spTgt spid="251919"/>
                                        </p:tgtEl>
                                      </p:cBhvr>
                                    </p:animEffect>
                                    <p:set>
                                      <p:cBhvr>
                                        <p:cTn id="172" dur="1" fill="hold">
                                          <p:stCondLst>
                                            <p:cond delay="999"/>
                                          </p:stCondLst>
                                        </p:cTn>
                                        <p:tgtEl>
                                          <p:spTgt spid="251919"/>
                                        </p:tgtEl>
                                        <p:attrNameLst>
                                          <p:attrName>style.visibility</p:attrName>
                                        </p:attrNameLst>
                                      </p:cBhvr>
                                      <p:to>
                                        <p:strVal val="hidden"/>
                                      </p:to>
                                    </p:set>
                                  </p:childTnLst>
                                </p:cTn>
                              </p:par>
                              <p:par>
                                <p:cTn id="173" presetID="8" presetClass="exit" presetSubtype="16" fill="hold" grpId="0" nodeType="withEffect">
                                  <p:stCondLst>
                                    <p:cond delay="0"/>
                                  </p:stCondLst>
                                  <p:childTnLst>
                                    <p:animEffect transition="out" filter="diamond(in)">
                                      <p:cBhvr>
                                        <p:cTn id="174" dur="1000"/>
                                        <p:tgtEl>
                                          <p:spTgt spid="251920"/>
                                        </p:tgtEl>
                                      </p:cBhvr>
                                    </p:animEffect>
                                    <p:set>
                                      <p:cBhvr>
                                        <p:cTn id="175" dur="1" fill="hold">
                                          <p:stCondLst>
                                            <p:cond delay="999"/>
                                          </p:stCondLst>
                                        </p:cTn>
                                        <p:tgtEl>
                                          <p:spTgt spid="251920"/>
                                        </p:tgtEl>
                                        <p:attrNameLst>
                                          <p:attrName>style.visibility</p:attrName>
                                        </p:attrNameLst>
                                      </p:cBhvr>
                                      <p:to>
                                        <p:strVal val="hidden"/>
                                      </p:to>
                                    </p:se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22" presetClass="exit" presetSubtype="8" fill="hold" grpId="0" nodeType="clickEffect">
                                  <p:stCondLst>
                                    <p:cond delay="0"/>
                                  </p:stCondLst>
                                  <p:childTnLst>
                                    <p:animEffect transition="out" filter="wipe(left)">
                                      <p:cBhvr>
                                        <p:cTn id="179" dur="1000"/>
                                        <p:tgtEl>
                                          <p:spTgt spid="251937"/>
                                        </p:tgtEl>
                                      </p:cBhvr>
                                    </p:animEffect>
                                    <p:set>
                                      <p:cBhvr>
                                        <p:cTn id="180" dur="1" fill="hold">
                                          <p:stCondLst>
                                            <p:cond delay="999"/>
                                          </p:stCondLst>
                                        </p:cTn>
                                        <p:tgtEl>
                                          <p:spTgt spid="251937"/>
                                        </p:tgtEl>
                                        <p:attrNameLst>
                                          <p:attrName>style.visibility</p:attrName>
                                        </p:attrNameLst>
                                      </p:cBhvr>
                                      <p:to>
                                        <p:strVal val="hidden"/>
                                      </p:to>
                                    </p:se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8" presetClass="entr" presetSubtype="32" fill="hold" grpId="0" nodeType="clickEffect">
                                  <p:stCondLst>
                                    <p:cond delay="0"/>
                                  </p:stCondLst>
                                  <p:childTnLst>
                                    <p:set>
                                      <p:cBhvr>
                                        <p:cTn id="184" dur="1" fill="hold">
                                          <p:stCondLst>
                                            <p:cond delay="0"/>
                                          </p:stCondLst>
                                        </p:cTn>
                                        <p:tgtEl>
                                          <p:spTgt spid="251961"/>
                                        </p:tgtEl>
                                        <p:attrNameLst>
                                          <p:attrName>style.visibility</p:attrName>
                                        </p:attrNameLst>
                                      </p:cBhvr>
                                      <p:to>
                                        <p:strVal val="visible"/>
                                      </p:to>
                                    </p:set>
                                    <p:animEffect transition="in" filter="diamond(out)">
                                      <p:cBhvr>
                                        <p:cTn id="185" dur="1000"/>
                                        <p:tgtEl>
                                          <p:spTgt spid="251961"/>
                                        </p:tgtEl>
                                      </p:cBhvr>
                                    </p:animEffec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8" presetClass="exit" presetSubtype="16" fill="hold" grpId="0" nodeType="clickEffect">
                                  <p:stCondLst>
                                    <p:cond delay="0"/>
                                  </p:stCondLst>
                                  <p:childTnLst>
                                    <p:animEffect transition="out" filter="diamond(in)">
                                      <p:cBhvr>
                                        <p:cTn id="189" dur="1000"/>
                                        <p:tgtEl>
                                          <p:spTgt spid="251934"/>
                                        </p:tgtEl>
                                      </p:cBhvr>
                                    </p:animEffect>
                                    <p:set>
                                      <p:cBhvr>
                                        <p:cTn id="190" dur="1" fill="hold">
                                          <p:stCondLst>
                                            <p:cond delay="999"/>
                                          </p:stCondLst>
                                        </p:cTn>
                                        <p:tgtEl>
                                          <p:spTgt spid="251934"/>
                                        </p:tgtEl>
                                        <p:attrNameLst>
                                          <p:attrName>style.visibility</p:attrName>
                                        </p:attrNameLst>
                                      </p:cBhvr>
                                      <p:to>
                                        <p:strVal val="hidden"/>
                                      </p:to>
                                    </p:set>
                                  </p:childTnLst>
                                </p:cTn>
                              </p:par>
                              <p:par>
                                <p:cTn id="191" presetID="8" presetClass="exit" presetSubtype="16" fill="hold" grpId="0" nodeType="withEffect">
                                  <p:stCondLst>
                                    <p:cond delay="0"/>
                                  </p:stCondLst>
                                  <p:childTnLst>
                                    <p:animEffect transition="out" filter="diamond(in)">
                                      <p:cBhvr>
                                        <p:cTn id="192" dur="1000"/>
                                        <p:tgtEl>
                                          <p:spTgt spid="251935"/>
                                        </p:tgtEl>
                                      </p:cBhvr>
                                    </p:animEffect>
                                    <p:set>
                                      <p:cBhvr>
                                        <p:cTn id="193" dur="1" fill="hold">
                                          <p:stCondLst>
                                            <p:cond delay="999"/>
                                          </p:stCondLst>
                                        </p:cTn>
                                        <p:tgtEl>
                                          <p:spTgt spid="251935"/>
                                        </p:tgtEl>
                                        <p:attrNameLst>
                                          <p:attrName>style.visibility</p:attrName>
                                        </p:attrNameLst>
                                      </p:cBhvr>
                                      <p:to>
                                        <p:strVal val="hidden"/>
                                      </p:to>
                                    </p:set>
                                  </p:childTnLst>
                                </p:cTn>
                              </p:par>
                            </p:childTnLst>
                          </p:cTn>
                        </p:par>
                      </p:childTnLst>
                    </p:cTn>
                  </p:par>
                  <p:par>
                    <p:cTn id="194" fill="hold" nodeType="clickPar">
                      <p:stCondLst>
                        <p:cond delay="indefinite"/>
                      </p:stCondLst>
                      <p:childTnLst>
                        <p:par>
                          <p:cTn id="195" fill="hold" nodeType="withGroup">
                            <p:stCondLst>
                              <p:cond delay="0"/>
                            </p:stCondLst>
                            <p:childTnLst>
                              <p:par>
                                <p:cTn id="196" presetID="22" presetClass="exit" presetSubtype="8" fill="hold" grpId="0" nodeType="clickEffect">
                                  <p:stCondLst>
                                    <p:cond delay="0"/>
                                  </p:stCondLst>
                                  <p:childTnLst>
                                    <p:animEffect transition="out" filter="wipe(left)">
                                      <p:cBhvr>
                                        <p:cTn id="197" dur="1000"/>
                                        <p:tgtEl>
                                          <p:spTgt spid="251946"/>
                                        </p:tgtEl>
                                      </p:cBhvr>
                                    </p:animEffect>
                                    <p:set>
                                      <p:cBhvr>
                                        <p:cTn id="198" dur="1" fill="hold">
                                          <p:stCondLst>
                                            <p:cond delay="999"/>
                                          </p:stCondLst>
                                        </p:cTn>
                                        <p:tgtEl>
                                          <p:spTgt spid="251946"/>
                                        </p:tgtEl>
                                        <p:attrNameLst>
                                          <p:attrName>style.visibility</p:attrName>
                                        </p:attrNameLst>
                                      </p:cBhvr>
                                      <p:to>
                                        <p:strVal val="hidden"/>
                                      </p:to>
                                    </p:set>
                                  </p:childTnLst>
                                </p:cTn>
                              </p:par>
                            </p:childTnLst>
                          </p:cTn>
                        </p:par>
                      </p:childTnLst>
                    </p:cTn>
                  </p:par>
                  <p:par>
                    <p:cTn id="199" fill="hold" nodeType="clickPar">
                      <p:stCondLst>
                        <p:cond delay="indefinite"/>
                      </p:stCondLst>
                      <p:childTnLst>
                        <p:par>
                          <p:cTn id="200" fill="hold" nodeType="withGroup">
                            <p:stCondLst>
                              <p:cond delay="0"/>
                            </p:stCondLst>
                            <p:childTnLst>
                              <p:par>
                                <p:cTn id="201" presetID="8" presetClass="entr" presetSubtype="32" fill="hold" grpId="0" nodeType="clickEffect">
                                  <p:stCondLst>
                                    <p:cond delay="0"/>
                                  </p:stCondLst>
                                  <p:childTnLst>
                                    <p:set>
                                      <p:cBhvr>
                                        <p:cTn id="202" dur="1" fill="hold">
                                          <p:stCondLst>
                                            <p:cond delay="0"/>
                                          </p:stCondLst>
                                        </p:cTn>
                                        <p:tgtEl>
                                          <p:spTgt spid="251962"/>
                                        </p:tgtEl>
                                        <p:attrNameLst>
                                          <p:attrName>style.visibility</p:attrName>
                                        </p:attrNameLst>
                                      </p:cBhvr>
                                      <p:to>
                                        <p:strVal val="visible"/>
                                      </p:to>
                                    </p:set>
                                    <p:animEffect transition="in" filter="diamond(out)">
                                      <p:cBhvr>
                                        <p:cTn id="203" dur="1000"/>
                                        <p:tgtEl>
                                          <p:spTgt spid="251962"/>
                                        </p:tgtEl>
                                      </p:cBhvr>
                                    </p:animEffec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8" presetClass="entr" presetSubtype="32" fill="hold" grpId="0" nodeType="clickEffect">
                                  <p:stCondLst>
                                    <p:cond delay="0"/>
                                  </p:stCondLst>
                                  <p:childTnLst>
                                    <p:set>
                                      <p:cBhvr>
                                        <p:cTn id="207" dur="1" fill="hold">
                                          <p:stCondLst>
                                            <p:cond delay="0"/>
                                          </p:stCondLst>
                                        </p:cTn>
                                        <p:tgtEl>
                                          <p:spTgt spid="251963"/>
                                        </p:tgtEl>
                                        <p:attrNameLst>
                                          <p:attrName>style.visibility</p:attrName>
                                        </p:attrNameLst>
                                      </p:cBhvr>
                                      <p:to>
                                        <p:strVal val="visible"/>
                                      </p:to>
                                    </p:set>
                                    <p:animEffect transition="in" filter="diamond(out)">
                                      <p:cBhvr>
                                        <p:cTn id="208" dur="1000"/>
                                        <p:tgtEl>
                                          <p:spTgt spid="251963"/>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8" presetClass="exit" presetSubtype="16" fill="hold" grpId="0" nodeType="clickEffect">
                                  <p:stCondLst>
                                    <p:cond delay="0"/>
                                  </p:stCondLst>
                                  <p:childTnLst>
                                    <p:animEffect transition="out" filter="diamond(in)">
                                      <p:cBhvr>
                                        <p:cTn id="212" dur="1000"/>
                                        <p:tgtEl>
                                          <p:spTgt spid="251915"/>
                                        </p:tgtEl>
                                      </p:cBhvr>
                                    </p:animEffect>
                                    <p:set>
                                      <p:cBhvr>
                                        <p:cTn id="213" dur="1" fill="hold">
                                          <p:stCondLst>
                                            <p:cond delay="999"/>
                                          </p:stCondLst>
                                        </p:cTn>
                                        <p:tgtEl>
                                          <p:spTgt spid="251915"/>
                                        </p:tgtEl>
                                        <p:attrNameLst>
                                          <p:attrName>style.visibility</p:attrName>
                                        </p:attrNameLst>
                                      </p:cBhvr>
                                      <p:to>
                                        <p:strVal val="hidden"/>
                                      </p:to>
                                    </p:set>
                                  </p:childTnLst>
                                </p:cTn>
                              </p:par>
                              <p:par>
                                <p:cTn id="214" presetID="8" presetClass="exit" presetSubtype="16" fill="hold" grpId="0" nodeType="withEffect">
                                  <p:stCondLst>
                                    <p:cond delay="0"/>
                                  </p:stCondLst>
                                  <p:childTnLst>
                                    <p:animEffect transition="out" filter="diamond(in)">
                                      <p:cBhvr>
                                        <p:cTn id="215" dur="1000"/>
                                        <p:tgtEl>
                                          <p:spTgt spid="251916"/>
                                        </p:tgtEl>
                                      </p:cBhvr>
                                    </p:animEffect>
                                    <p:set>
                                      <p:cBhvr>
                                        <p:cTn id="216" dur="1" fill="hold">
                                          <p:stCondLst>
                                            <p:cond delay="999"/>
                                          </p:stCondLst>
                                        </p:cTn>
                                        <p:tgtEl>
                                          <p:spTgt spid="251916"/>
                                        </p:tgtEl>
                                        <p:attrNameLst>
                                          <p:attrName>style.visibility</p:attrName>
                                        </p:attrNameLst>
                                      </p:cBhvr>
                                      <p:to>
                                        <p:strVal val="hidden"/>
                                      </p:to>
                                    </p:set>
                                  </p:childTnLst>
                                </p:cTn>
                              </p:par>
                            </p:childTnLst>
                          </p:cTn>
                        </p:par>
                      </p:childTnLst>
                    </p:cTn>
                  </p:par>
                  <p:par>
                    <p:cTn id="217" fill="hold" nodeType="clickPar">
                      <p:stCondLst>
                        <p:cond delay="indefinite"/>
                      </p:stCondLst>
                      <p:childTnLst>
                        <p:par>
                          <p:cTn id="218" fill="hold" nodeType="withGroup">
                            <p:stCondLst>
                              <p:cond delay="0"/>
                            </p:stCondLst>
                            <p:childTnLst>
                              <p:par>
                                <p:cTn id="219" presetID="8" presetClass="entr" presetSubtype="32" fill="hold" grpId="0" nodeType="clickEffect">
                                  <p:stCondLst>
                                    <p:cond delay="0"/>
                                  </p:stCondLst>
                                  <p:childTnLst>
                                    <p:set>
                                      <p:cBhvr>
                                        <p:cTn id="220" dur="1" fill="hold">
                                          <p:stCondLst>
                                            <p:cond delay="0"/>
                                          </p:stCondLst>
                                        </p:cTn>
                                        <p:tgtEl>
                                          <p:spTgt spid="251964"/>
                                        </p:tgtEl>
                                        <p:attrNameLst>
                                          <p:attrName>style.visibility</p:attrName>
                                        </p:attrNameLst>
                                      </p:cBhvr>
                                      <p:to>
                                        <p:strVal val="visible"/>
                                      </p:to>
                                    </p:set>
                                    <p:animEffect transition="in" filter="diamond(out)">
                                      <p:cBhvr>
                                        <p:cTn id="221" dur="1000"/>
                                        <p:tgtEl>
                                          <p:spTgt spid="251964"/>
                                        </p:tgtEl>
                                      </p:cBhvr>
                                    </p:animEffect>
                                  </p:childTnLst>
                                </p:cTn>
                              </p:par>
                            </p:childTnLst>
                          </p:cTn>
                        </p:par>
                      </p:childTnLst>
                    </p:cTn>
                  </p:par>
                  <p:par>
                    <p:cTn id="222" fill="hold" nodeType="clickPar">
                      <p:stCondLst>
                        <p:cond delay="indefinite"/>
                      </p:stCondLst>
                      <p:childTnLst>
                        <p:par>
                          <p:cTn id="223" fill="hold" nodeType="withGroup">
                            <p:stCondLst>
                              <p:cond delay="0"/>
                            </p:stCondLst>
                            <p:childTnLst>
                              <p:par>
                                <p:cTn id="224" presetID="8" presetClass="exit" presetSubtype="16" fill="hold" grpId="0" nodeType="clickEffect">
                                  <p:stCondLst>
                                    <p:cond delay="0"/>
                                  </p:stCondLst>
                                  <p:childTnLst>
                                    <p:animEffect transition="out" filter="diamond(in)">
                                      <p:cBhvr>
                                        <p:cTn id="225" dur="1000"/>
                                        <p:tgtEl>
                                          <p:spTgt spid="251940"/>
                                        </p:tgtEl>
                                      </p:cBhvr>
                                    </p:animEffect>
                                    <p:set>
                                      <p:cBhvr>
                                        <p:cTn id="226" dur="1" fill="hold">
                                          <p:stCondLst>
                                            <p:cond delay="999"/>
                                          </p:stCondLst>
                                        </p:cTn>
                                        <p:tgtEl>
                                          <p:spTgt spid="251940"/>
                                        </p:tgtEl>
                                        <p:attrNameLst>
                                          <p:attrName>style.visibility</p:attrName>
                                        </p:attrNameLst>
                                      </p:cBhvr>
                                      <p:to>
                                        <p:strVal val="hidden"/>
                                      </p:to>
                                    </p:set>
                                  </p:childTnLst>
                                </p:cTn>
                              </p:par>
                              <p:par>
                                <p:cTn id="227" presetID="8" presetClass="exit" presetSubtype="16" fill="hold" grpId="0" nodeType="withEffect">
                                  <p:stCondLst>
                                    <p:cond delay="0"/>
                                  </p:stCondLst>
                                  <p:childTnLst>
                                    <p:animEffect transition="out" filter="diamond(in)">
                                      <p:cBhvr>
                                        <p:cTn id="228" dur="1000"/>
                                        <p:tgtEl>
                                          <p:spTgt spid="251941"/>
                                        </p:tgtEl>
                                      </p:cBhvr>
                                    </p:animEffect>
                                    <p:set>
                                      <p:cBhvr>
                                        <p:cTn id="229" dur="1" fill="hold">
                                          <p:stCondLst>
                                            <p:cond delay="999"/>
                                          </p:stCondLst>
                                        </p:cTn>
                                        <p:tgtEl>
                                          <p:spTgt spid="2519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animBg="1"/>
      <p:bldP spid="251908" grpId="0"/>
      <p:bldP spid="251909" grpId="0" animBg="1"/>
      <p:bldP spid="251910" grpId="0"/>
      <p:bldP spid="251911" grpId="0" animBg="1"/>
      <p:bldP spid="251912" grpId="0"/>
      <p:bldP spid="251913" grpId="0" animBg="1"/>
      <p:bldP spid="251914" grpId="0"/>
      <p:bldP spid="251915" grpId="0" animBg="1"/>
      <p:bldP spid="251916" grpId="0"/>
      <p:bldP spid="251917" grpId="0" animBg="1"/>
      <p:bldP spid="251918" grpId="0"/>
      <p:bldP spid="251919" grpId="0" animBg="1"/>
      <p:bldP spid="251920" grpId="0"/>
      <p:bldP spid="251921" grpId="0" animBg="1"/>
      <p:bldP spid="251922" grpId="0"/>
      <p:bldP spid="251923" grpId="0" animBg="1"/>
      <p:bldP spid="251924" grpId="0" animBg="1"/>
      <p:bldP spid="251925" grpId="0" animBg="1"/>
      <p:bldP spid="251926" grpId="0" animBg="1"/>
      <p:bldP spid="251927" grpId="0" animBg="1"/>
      <p:bldP spid="251928" grpId="0" animBg="1"/>
      <p:bldP spid="251929" grpId="0" animBg="1"/>
      <p:bldP spid="251930" grpId="0" animBg="1"/>
      <p:bldP spid="251931" grpId="0" animBg="1"/>
      <p:bldP spid="251932" grpId="0" animBg="1"/>
      <p:bldP spid="251933" grpId="0"/>
      <p:bldP spid="251934" grpId="0" animBg="1"/>
      <p:bldP spid="251935" grpId="0"/>
      <p:bldP spid="251936" grpId="0" animBg="1"/>
      <p:bldP spid="251937" grpId="0" animBg="1"/>
      <p:bldP spid="251938" grpId="0" animBg="1"/>
      <p:bldP spid="251939" grpId="0"/>
      <p:bldP spid="251940" grpId="0" animBg="1"/>
      <p:bldP spid="251941" grpId="0"/>
      <p:bldP spid="251942" grpId="0" animBg="1"/>
      <p:bldP spid="251943" grpId="0" animBg="1"/>
      <p:bldP spid="251944" grpId="0" animBg="1"/>
      <p:bldP spid="251945" grpId="0" animBg="1"/>
      <p:bldP spid="251946" grpId="0" animBg="1"/>
      <p:bldP spid="251952" grpId="0"/>
      <p:bldP spid="251953" grpId="0"/>
      <p:bldP spid="251954" grpId="0"/>
      <p:bldP spid="251955" grpId="0"/>
      <p:bldP spid="251956" grpId="0"/>
      <p:bldP spid="251957" grpId="0"/>
      <p:bldP spid="251958" grpId="0"/>
      <p:bldP spid="251959" grpId="0"/>
      <p:bldP spid="251960" grpId="0"/>
      <p:bldP spid="251961" grpId="0"/>
      <p:bldP spid="251962" grpId="0"/>
      <p:bldP spid="251963" grpId="0"/>
      <p:bldP spid="251964"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p:cNvSpPr txBox="1">
            <a:spLocks noChangeArrowheads="1"/>
          </p:cNvSpPr>
          <p:nvPr/>
        </p:nvSpPr>
        <p:spPr bwMode="auto">
          <a:xfrm>
            <a:off x="457200" y="1081088"/>
            <a:ext cx="510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b="1" dirty="0" smtClean="0">
                <a:solidFill>
                  <a:srgbClr val="000099"/>
                </a:solidFill>
                <a:latin typeface="Times New Roman" panose="02020603050405020304" pitchFamily="18" charset="0"/>
                <a:ea typeface="楷体_GB2312" pitchFamily="49" charset="-122"/>
              </a:rPr>
              <a:t>对于下列</a:t>
            </a:r>
            <a:r>
              <a:rPr kumimoji="1" lang="en-US" altLang="zh-CN" sz="2800" b="1" dirty="0" smtClean="0">
                <a:solidFill>
                  <a:srgbClr val="000099"/>
                </a:solidFill>
                <a:latin typeface="Times New Roman" panose="02020603050405020304" pitchFamily="18" charset="0"/>
                <a:ea typeface="楷体_GB2312" pitchFamily="49" charset="-122"/>
              </a:rPr>
              <a:t>AOV</a:t>
            </a:r>
            <a:r>
              <a:rPr kumimoji="1" lang="zh-CN" altLang="en-US" sz="2800" b="1" dirty="0" smtClean="0">
                <a:solidFill>
                  <a:srgbClr val="000099"/>
                </a:solidFill>
                <a:latin typeface="Times New Roman" panose="02020603050405020304" pitchFamily="18" charset="0"/>
                <a:ea typeface="楷体_GB2312" pitchFamily="49" charset="-122"/>
              </a:rPr>
              <a:t>网</a:t>
            </a:r>
            <a:endParaRPr kumimoji="1" lang="zh-CN" altLang="en-US" sz="2800" b="1" dirty="0">
              <a:latin typeface="Times New Roman" panose="02020603050405020304" pitchFamily="18" charset="0"/>
            </a:endParaRPr>
          </a:p>
        </p:txBody>
      </p:sp>
      <p:grpSp>
        <p:nvGrpSpPr>
          <p:cNvPr id="182275" name="Group 3"/>
          <p:cNvGrpSpPr>
            <a:grpSpLocks/>
          </p:cNvGrpSpPr>
          <p:nvPr/>
        </p:nvGrpSpPr>
        <p:grpSpPr bwMode="auto">
          <a:xfrm>
            <a:off x="759768" y="1689100"/>
            <a:ext cx="3048000" cy="1587500"/>
            <a:chOff x="864" y="1832"/>
            <a:chExt cx="1920" cy="1000"/>
          </a:xfrm>
        </p:grpSpPr>
        <p:sp>
          <p:nvSpPr>
            <p:cNvPr id="182276" name="Oval 4"/>
            <p:cNvSpPr>
              <a:spLocks noChangeArrowheads="1"/>
            </p:cNvSpPr>
            <p:nvPr/>
          </p:nvSpPr>
          <p:spPr bwMode="auto">
            <a:xfrm>
              <a:off x="1680" y="1832"/>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182277" name="Oval 5"/>
            <p:cNvSpPr>
              <a:spLocks noChangeArrowheads="1"/>
            </p:cNvSpPr>
            <p:nvPr/>
          </p:nvSpPr>
          <p:spPr bwMode="auto">
            <a:xfrm>
              <a:off x="2496"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182278" name="Oval 6"/>
            <p:cNvSpPr>
              <a:spLocks noChangeArrowheads="1"/>
            </p:cNvSpPr>
            <p:nvPr/>
          </p:nvSpPr>
          <p:spPr bwMode="auto">
            <a:xfrm>
              <a:off x="864"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endParaRPr kumimoji="1" lang="en-US" altLang="zh-CN" sz="2800" b="1">
                <a:latin typeface="Times New Roman" panose="02020603050405020304" pitchFamily="18" charset="0"/>
              </a:endParaRPr>
            </a:p>
          </p:txBody>
        </p:sp>
        <p:sp>
          <p:nvSpPr>
            <p:cNvPr id="182279" name="Oval 7"/>
            <p:cNvSpPr>
              <a:spLocks noChangeArrowheads="1"/>
            </p:cNvSpPr>
            <p:nvPr/>
          </p:nvSpPr>
          <p:spPr bwMode="auto">
            <a:xfrm>
              <a:off x="1680" y="2544"/>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182280" name="Line 8"/>
            <p:cNvSpPr>
              <a:spLocks noChangeShapeType="1"/>
            </p:cNvSpPr>
            <p:nvPr/>
          </p:nvSpPr>
          <p:spPr bwMode="auto">
            <a:xfrm flipV="1">
              <a:off x="1152" y="1968"/>
              <a:ext cx="528" cy="288"/>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1" name="Line 9"/>
            <p:cNvSpPr>
              <a:spLocks noChangeShapeType="1"/>
            </p:cNvSpPr>
            <p:nvPr/>
          </p:nvSpPr>
          <p:spPr bwMode="auto">
            <a:xfrm>
              <a:off x="1104"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2" name="Line 10"/>
            <p:cNvSpPr>
              <a:spLocks noChangeShapeType="1"/>
            </p:cNvSpPr>
            <p:nvPr/>
          </p:nvSpPr>
          <p:spPr bwMode="auto">
            <a:xfrm>
              <a:off x="1968" y="2016"/>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3" name="Line 11"/>
            <p:cNvSpPr>
              <a:spLocks noChangeShapeType="1"/>
            </p:cNvSpPr>
            <p:nvPr/>
          </p:nvSpPr>
          <p:spPr bwMode="auto">
            <a:xfrm flipV="1">
              <a:off x="1968"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2284" name="Text Box 12"/>
          <p:cNvSpPr txBox="1">
            <a:spLocks noChangeArrowheads="1"/>
          </p:cNvSpPr>
          <p:nvPr/>
        </p:nvSpPr>
        <p:spPr bwMode="auto">
          <a:xfrm>
            <a:off x="683568" y="3379788"/>
            <a:ext cx="3830960" cy="180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800" b="1" dirty="0">
                <a:solidFill>
                  <a:srgbClr val="000099"/>
                </a:solidFill>
                <a:latin typeface="Times New Roman" panose="02020603050405020304" pitchFamily="18" charset="0"/>
                <a:ea typeface="楷体_GB2312" pitchFamily="49" charset="-122"/>
              </a:rPr>
              <a:t>可求得</a:t>
            </a:r>
            <a:r>
              <a:rPr kumimoji="1" lang="zh-CN" altLang="en-US" sz="2800" b="1" dirty="0" smtClean="0">
                <a:solidFill>
                  <a:srgbClr val="800000"/>
                </a:solidFill>
                <a:latin typeface="Times New Roman" panose="02020603050405020304" pitchFamily="18" charset="0"/>
                <a:ea typeface="楷体_GB2312" pitchFamily="49" charset="-122"/>
              </a:rPr>
              <a:t>拓扑序列</a:t>
            </a:r>
            <a:r>
              <a:rPr kumimoji="1" lang="zh-CN" altLang="en-US" sz="2800" b="1" dirty="0">
                <a:latin typeface="Times New Roman" panose="02020603050405020304" pitchFamily="18" charset="0"/>
              </a:rPr>
              <a:t>：</a:t>
            </a:r>
          </a:p>
          <a:p>
            <a:pPr>
              <a:spcBef>
                <a:spcPct val="50000"/>
              </a:spcBef>
            </a:pPr>
            <a:r>
              <a:rPr kumimoji="1" lang="zh-CN" altLang="en-US" sz="2800" b="1" dirty="0">
                <a:latin typeface="Times New Roman" panose="02020603050405020304" pitchFamily="18" charset="0"/>
              </a:rPr>
              <a:t>        </a:t>
            </a:r>
            <a:r>
              <a:rPr kumimoji="1" lang="en-US" altLang="zh-CN" sz="2800" b="1" dirty="0">
                <a:solidFill>
                  <a:srgbClr val="0000FF"/>
                </a:solidFill>
                <a:latin typeface="Times New Roman" panose="02020603050405020304" pitchFamily="18" charset="0"/>
              </a:rPr>
              <a:t>A B C D</a:t>
            </a:r>
            <a:r>
              <a:rPr kumimoji="1" lang="en-US" altLang="zh-CN" sz="2800" b="1" dirty="0">
                <a:latin typeface="Times New Roman" panose="02020603050405020304" pitchFamily="18" charset="0"/>
              </a:rPr>
              <a:t>    </a:t>
            </a:r>
          </a:p>
          <a:p>
            <a:pPr>
              <a:spcBef>
                <a:spcPct val="50000"/>
              </a:spcBef>
            </a:pPr>
            <a:r>
              <a:rPr kumimoji="1" lang="zh-CN" altLang="en-US" sz="2800" b="1" dirty="0">
                <a:solidFill>
                  <a:srgbClr val="000099"/>
                </a:solidFill>
                <a:latin typeface="Times New Roman" panose="02020603050405020304" pitchFamily="18" charset="0"/>
              </a:rPr>
              <a:t>或</a:t>
            </a:r>
            <a:r>
              <a:rPr kumimoji="1" lang="zh-CN" altLang="en-US" sz="2800" b="1" dirty="0">
                <a:latin typeface="Times New Roman" panose="02020603050405020304" pitchFamily="18" charset="0"/>
              </a:rPr>
              <a:t>    </a:t>
            </a:r>
            <a:r>
              <a:rPr kumimoji="1" lang="en-US" altLang="zh-CN" sz="2800" b="1" dirty="0">
                <a:solidFill>
                  <a:srgbClr val="0000FF"/>
                </a:solidFill>
                <a:latin typeface="Times New Roman" panose="02020603050405020304" pitchFamily="18" charset="0"/>
              </a:rPr>
              <a:t>A C B D</a:t>
            </a:r>
            <a:endParaRPr kumimoji="1" lang="en-US" altLang="zh-CN" sz="2800" b="1" dirty="0">
              <a:latin typeface="Times New Roman" panose="02020603050405020304" pitchFamily="18" charset="0"/>
            </a:endParaRPr>
          </a:p>
        </p:txBody>
      </p:sp>
      <p:grpSp>
        <p:nvGrpSpPr>
          <p:cNvPr id="182287" name="Group 15"/>
          <p:cNvGrpSpPr>
            <a:grpSpLocks/>
          </p:cNvGrpSpPr>
          <p:nvPr/>
        </p:nvGrpSpPr>
        <p:grpSpPr bwMode="auto">
          <a:xfrm>
            <a:off x="4950768" y="1676400"/>
            <a:ext cx="3048000" cy="1524000"/>
            <a:chOff x="960" y="1104"/>
            <a:chExt cx="1920" cy="960"/>
          </a:xfrm>
        </p:grpSpPr>
        <p:sp>
          <p:nvSpPr>
            <p:cNvPr id="182288" name="Oval 16"/>
            <p:cNvSpPr>
              <a:spLocks noChangeArrowheads="1"/>
            </p:cNvSpPr>
            <p:nvPr/>
          </p:nvSpPr>
          <p:spPr bwMode="auto">
            <a:xfrm>
              <a:off x="1776" y="1104"/>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182289" name="Oval 17"/>
            <p:cNvSpPr>
              <a:spLocks noChangeArrowheads="1"/>
            </p:cNvSpPr>
            <p:nvPr/>
          </p:nvSpPr>
          <p:spPr bwMode="auto">
            <a:xfrm>
              <a:off x="2592"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182290" name="Oval 18"/>
            <p:cNvSpPr>
              <a:spLocks noChangeArrowheads="1"/>
            </p:cNvSpPr>
            <p:nvPr/>
          </p:nvSpPr>
          <p:spPr bwMode="auto">
            <a:xfrm>
              <a:off x="960"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p>
          </p:txBody>
        </p:sp>
        <p:sp>
          <p:nvSpPr>
            <p:cNvPr id="182291" name="Oval 19"/>
            <p:cNvSpPr>
              <a:spLocks noChangeArrowheads="1"/>
            </p:cNvSpPr>
            <p:nvPr/>
          </p:nvSpPr>
          <p:spPr bwMode="auto">
            <a:xfrm>
              <a:off x="1776" y="1776"/>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182292" name="Line 20"/>
            <p:cNvSpPr>
              <a:spLocks noChangeShapeType="1"/>
            </p:cNvSpPr>
            <p:nvPr/>
          </p:nvSpPr>
          <p:spPr bwMode="auto">
            <a:xfrm flipV="1">
              <a:off x="1248" y="1296"/>
              <a:ext cx="528" cy="192"/>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3" name="Line 21"/>
            <p:cNvSpPr>
              <a:spLocks noChangeShapeType="1"/>
            </p:cNvSpPr>
            <p:nvPr/>
          </p:nvSpPr>
          <p:spPr bwMode="auto">
            <a:xfrm>
              <a:off x="1200"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4" name="Line 22"/>
            <p:cNvSpPr>
              <a:spLocks noChangeShapeType="1"/>
            </p:cNvSpPr>
            <p:nvPr/>
          </p:nvSpPr>
          <p:spPr bwMode="auto">
            <a:xfrm flipV="1">
              <a:off x="2064"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5" name="Line 23"/>
            <p:cNvSpPr>
              <a:spLocks noChangeShapeType="1"/>
            </p:cNvSpPr>
            <p:nvPr/>
          </p:nvSpPr>
          <p:spPr bwMode="auto">
            <a:xfrm flipH="1" flipV="1">
              <a:off x="2064" y="1248"/>
              <a:ext cx="576" cy="288"/>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6" name="Line 24"/>
            <p:cNvSpPr>
              <a:spLocks noChangeShapeType="1"/>
            </p:cNvSpPr>
            <p:nvPr/>
          </p:nvSpPr>
          <p:spPr bwMode="auto">
            <a:xfrm>
              <a:off x="1920" y="1392"/>
              <a:ext cx="0" cy="384"/>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2297" name="Text Box 25"/>
          <p:cNvSpPr txBox="1">
            <a:spLocks noChangeArrowheads="1"/>
          </p:cNvSpPr>
          <p:nvPr/>
        </p:nvSpPr>
        <p:spPr bwMode="auto">
          <a:xfrm>
            <a:off x="4417368" y="3352800"/>
            <a:ext cx="415209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000099"/>
                </a:solidFill>
                <a:latin typeface="Times New Roman" panose="02020603050405020304" pitchFamily="18" charset="0"/>
                <a:ea typeface="楷体_GB2312" pitchFamily="49" charset="-122"/>
              </a:rPr>
              <a:t>不能求得它的</a:t>
            </a:r>
            <a:r>
              <a:rPr kumimoji="1" lang="zh-CN" altLang="en-US" sz="2800" b="1" dirty="0" smtClean="0">
                <a:solidFill>
                  <a:srgbClr val="000099"/>
                </a:solidFill>
                <a:latin typeface="Times New Roman" panose="02020603050405020304" pitchFamily="18" charset="0"/>
                <a:ea typeface="楷体_GB2312" pitchFamily="49" charset="-122"/>
              </a:rPr>
              <a:t>拓扑序列</a:t>
            </a:r>
            <a:r>
              <a:rPr kumimoji="1" lang="zh-CN" altLang="en-US" sz="2800" b="1" dirty="0">
                <a:solidFill>
                  <a:srgbClr val="000099"/>
                </a:solidFill>
                <a:latin typeface="Times New Roman" panose="02020603050405020304" pitchFamily="18" charset="0"/>
                <a:ea typeface="楷体_GB2312" pitchFamily="49" charset="-122"/>
              </a:rPr>
              <a:t>。</a:t>
            </a:r>
            <a:endParaRPr kumimoji="1" lang="zh-CN" altLang="en-US" sz="2800" b="1" dirty="0">
              <a:latin typeface="Times New Roman" panose="02020603050405020304" pitchFamily="18" charset="0"/>
            </a:endParaRPr>
          </a:p>
        </p:txBody>
      </p:sp>
      <p:sp>
        <p:nvSpPr>
          <p:cNvPr id="182298" name="Text Box 26"/>
          <p:cNvSpPr txBox="1">
            <a:spLocks noChangeArrowheads="1"/>
          </p:cNvSpPr>
          <p:nvPr/>
        </p:nvSpPr>
        <p:spPr bwMode="auto">
          <a:xfrm>
            <a:off x="4471343" y="4191000"/>
            <a:ext cx="37560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CC0000"/>
                </a:solidFill>
                <a:latin typeface="宋体" panose="02010600030101010101" pitchFamily="2" charset="-122"/>
              </a:rPr>
              <a:t>因为图中存在一个回路</a:t>
            </a:r>
          </a:p>
          <a:p>
            <a:r>
              <a:rPr kumimoji="1" lang="zh-CN" altLang="en-US" sz="2800" b="1" dirty="0">
                <a:solidFill>
                  <a:srgbClr val="CC0000"/>
                </a:solidFill>
                <a:latin typeface="宋体" panose="02010600030101010101" pitchFamily="2" charset="-122"/>
              </a:rPr>
              <a:t> </a:t>
            </a:r>
            <a:r>
              <a:rPr kumimoji="1" lang="en-US" altLang="zh-CN" sz="2800" b="1" dirty="0">
                <a:solidFill>
                  <a:srgbClr val="CC0000"/>
                </a:solidFill>
                <a:latin typeface="宋体" panose="02010600030101010101" pitchFamily="2" charset="-122"/>
              </a:rPr>
              <a:t>{B, C, D}</a:t>
            </a:r>
            <a:endParaRPr kumimoji="1" lang="en-US" altLang="zh-CN" sz="2800" b="1" dirty="0">
              <a:latin typeface="宋体" panose="02010600030101010101" pitchFamily="2" charset="-122"/>
            </a:endParaRPr>
          </a:p>
        </p:txBody>
      </p:sp>
      <p:sp>
        <p:nvSpPr>
          <p:cNvPr id="182299" name="Text Box 27"/>
          <p:cNvSpPr txBox="1">
            <a:spLocks noChangeArrowheads="1"/>
          </p:cNvSpPr>
          <p:nvPr/>
        </p:nvSpPr>
        <p:spPr bwMode="auto">
          <a:xfrm>
            <a:off x="107504" y="188640"/>
            <a:ext cx="3505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5000"/>
              </a:lnSpc>
            </a:pPr>
            <a:r>
              <a:rPr lang="zh-CN" altLang="en-US" sz="3200" b="1" dirty="0" smtClean="0">
                <a:solidFill>
                  <a:srgbClr val="0000FF"/>
                </a:solidFill>
                <a:latin typeface="+mj-ea"/>
                <a:ea typeface="+mj-ea"/>
              </a:rPr>
              <a:t>拓扑排序的性质</a:t>
            </a:r>
            <a:endParaRPr lang="zh-CN" altLang="en-US" sz="3200" b="1" dirty="0">
              <a:solidFill>
                <a:srgbClr val="0000FF"/>
              </a:solidFill>
              <a:latin typeface="+mj-ea"/>
              <a:ea typeface="+mj-ea"/>
            </a:endParaRPr>
          </a:p>
        </p:txBody>
      </p:sp>
      <p:sp>
        <p:nvSpPr>
          <p:cNvPr id="2" name="云形标注 1"/>
          <p:cNvSpPr/>
          <p:nvPr/>
        </p:nvSpPr>
        <p:spPr>
          <a:xfrm>
            <a:off x="1418184" y="5733256"/>
            <a:ext cx="2736304" cy="936104"/>
          </a:xfrm>
          <a:prstGeom prst="cloudCallout">
            <a:avLst>
              <a:gd name="adj1" fmla="val -30044"/>
              <a:gd name="adj2" fmla="val -10636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dirty="0" smtClean="0">
                <a:solidFill>
                  <a:srgbClr val="0000CC"/>
                </a:solidFill>
              </a:rPr>
              <a:t>性质</a:t>
            </a:r>
            <a:r>
              <a:rPr lang="en-US" altLang="zh-CN" dirty="0" smtClean="0">
                <a:solidFill>
                  <a:srgbClr val="0000CC"/>
                </a:solidFill>
              </a:rPr>
              <a:t>1</a:t>
            </a:r>
            <a:r>
              <a:rPr lang="zh-CN" altLang="en-US" dirty="0" smtClean="0">
                <a:solidFill>
                  <a:srgbClr val="0000CC"/>
                </a:solidFill>
              </a:rPr>
              <a:t>：</a:t>
            </a:r>
            <a:r>
              <a:rPr lang="zh-CN" altLang="en-US" dirty="0" smtClean="0">
                <a:solidFill>
                  <a:schemeClr val="tx1"/>
                </a:solidFill>
              </a:rPr>
              <a:t>拓扑序列通常不唯一！</a:t>
            </a:r>
          </a:p>
        </p:txBody>
      </p:sp>
      <p:sp>
        <p:nvSpPr>
          <p:cNvPr id="27" name="云形标注 26"/>
          <p:cNvSpPr/>
          <p:nvPr/>
        </p:nvSpPr>
        <p:spPr>
          <a:xfrm>
            <a:off x="5222860" y="5725050"/>
            <a:ext cx="2808312" cy="941784"/>
          </a:xfrm>
          <a:prstGeom prst="cloudCallout">
            <a:avLst>
              <a:gd name="adj1" fmla="val -30044"/>
              <a:gd name="adj2" fmla="val -10636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dirty="0" smtClean="0">
                <a:solidFill>
                  <a:srgbClr val="0000CC"/>
                </a:solidFill>
              </a:rPr>
              <a:t>性质</a:t>
            </a:r>
            <a:r>
              <a:rPr lang="en-US" altLang="zh-CN" dirty="0" smtClean="0">
                <a:solidFill>
                  <a:srgbClr val="0000CC"/>
                </a:solidFill>
              </a:rPr>
              <a:t>2</a:t>
            </a:r>
            <a:r>
              <a:rPr lang="zh-CN" altLang="en-US" dirty="0" smtClean="0">
                <a:solidFill>
                  <a:srgbClr val="0000CC"/>
                </a:solidFill>
              </a:rPr>
              <a:t>：</a:t>
            </a:r>
            <a:r>
              <a:rPr lang="zh-CN" altLang="en-US" dirty="0" smtClean="0">
                <a:solidFill>
                  <a:schemeClr val="tx1"/>
                </a:solidFill>
              </a:rPr>
              <a:t>存在回路时不能得到拓扑序列！</a:t>
            </a:r>
          </a:p>
        </p:txBody>
      </p:sp>
    </p:spTree>
    <p:extLst>
      <p:ext uri="{BB962C8B-B14F-4D97-AF65-F5344CB8AC3E}">
        <p14:creationId xmlns:p14="http://schemas.microsoft.com/office/powerpoint/2010/main" val="29119944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2284"/>
                                        </p:tgtEl>
                                        <p:attrNameLst>
                                          <p:attrName>style.visibility</p:attrName>
                                        </p:attrNameLst>
                                      </p:cBhvr>
                                      <p:to>
                                        <p:strVal val="visible"/>
                                      </p:to>
                                    </p:set>
                                    <p:animEffect transition="in" filter="wipe(left)">
                                      <p:cBhvr>
                                        <p:cTn id="7" dur="500"/>
                                        <p:tgtEl>
                                          <p:spTgt spid="1822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82297"/>
                                        </p:tgtEl>
                                        <p:attrNameLst>
                                          <p:attrName>style.visibility</p:attrName>
                                        </p:attrNameLst>
                                      </p:cBhvr>
                                      <p:to>
                                        <p:strVal val="visible"/>
                                      </p:to>
                                    </p:set>
                                    <p:animEffect transition="in" filter="blinds(horizontal)">
                                      <p:cBhvr>
                                        <p:cTn id="16" dur="500"/>
                                        <p:tgtEl>
                                          <p:spTgt spid="182297"/>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82298"/>
                                        </p:tgtEl>
                                        <p:attrNameLst>
                                          <p:attrName>style.visibility</p:attrName>
                                        </p:attrNameLst>
                                      </p:cBhvr>
                                      <p:to>
                                        <p:strVal val="visible"/>
                                      </p:to>
                                    </p:set>
                                    <p:animEffect transition="in" filter="wipe(left)">
                                      <p:cBhvr>
                                        <p:cTn id="20" dur="500"/>
                                        <p:tgtEl>
                                          <p:spTgt spid="18229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84" grpId="0" autoUpdateAnimBg="0"/>
      <p:bldP spid="182297" grpId="0"/>
      <p:bldP spid="182298" grpId="0" autoUpdateAnimBg="0"/>
      <p:bldP spid="2" grpId="0" animBg="1"/>
      <p:bldP spid="27"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bwMode="auto">
          <a:xfrm>
            <a:off x="107504" y="129752"/>
            <a:ext cx="6696422" cy="8540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2075" tIns="46038" rIns="92075" bIns="46038"/>
          <a:lstStyle/>
          <a:p>
            <a:r>
              <a:rPr lang="zh-CN" altLang="en-US"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回路检测问题</a:t>
            </a:r>
            <a:r>
              <a:rPr lang="en-US" altLang="zh-CN"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
            </a:r>
            <a:br>
              <a:rPr lang="en-US" altLang="zh-CN"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br>
            <a:r>
              <a:rPr lang="en-US" altLang="zh-CN" sz="2400"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zh-CN" altLang="en-US" sz="24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拓扑</a:t>
            </a:r>
            <a:r>
              <a:rPr lang="zh-CN" altLang="en-US" sz="2400"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排序的应用</a:t>
            </a:r>
            <a:endParaRPr lang="zh-CN" altLang="en-US" sz="24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372741" name="Rectangle 5"/>
          <p:cNvSpPr>
            <a:spLocks noChangeArrowheads="1"/>
          </p:cNvSpPr>
          <p:nvPr/>
        </p:nvSpPr>
        <p:spPr bwMode="auto">
          <a:xfrm>
            <a:off x="395536" y="4293096"/>
            <a:ext cx="85693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lgn="l">
              <a:buClr>
                <a:schemeClr val="hlink"/>
              </a:buClr>
              <a:buSzPct val="75000"/>
              <a:buFont typeface="Wingdings" panose="05000000000000000000" pitchFamily="2" charset="2"/>
              <a:buChar char="n"/>
            </a:pPr>
            <a:r>
              <a:rPr lang="zh-CN" altLang="en-US" sz="2400" dirty="0" smtClean="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所有</a:t>
            </a:r>
            <a:r>
              <a:rPr lang="zh-CN" altLang="en-US" sz="2400"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顶点</a:t>
            </a:r>
            <a:r>
              <a:rPr lang="zh-CN" altLang="en-US" sz="2400" dirty="0" smtClean="0">
                <a:effectLst>
                  <a:outerShdw blurRad="38100" dist="38100" dir="2700000" algn="tl">
                    <a:srgbClr val="C0C0C0"/>
                  </a:outerShdw>
                </a:effectLst>
                <a:latin typeface="Times New Roman" panose="02020603050405020304" pitchFamily="18" charset="0"/>
                <a:ea typeface="楷体_GB2312" pitchFamily="49" charset="-122"/>
              </a:rPr>
              <a:t>都输出到一个拓扑序列</a:t>
            </a:r>
            <a:r>
              <a:rPr lang="zh-CN" altLang="en-US" sz="2400" dirty="0">
                <a:effectLst>
                  <a:outerShdw blurRad="38100" dist="38100" dir="2700000" algn="tl">
                    <a:srgbClr val="C0C0C0"/>
                  </a:outerShdw>
                </a:effectLst>
                <a:latin typeface="Times New Roman" panose="02020603050405020304" pitchFamily="18" charset="0"/>
                <a:ea typeface="楷体_GB2312" pitchFamily="49" charset="-122"/>
              </a:rPr>
              <a:t>中，</a:t>
            </a:r>
            <a:r>
              <a:rPr lang="zh-CN" altLang="en-US" sz="2400" dirty="0" smtClean="0">
                <a:effectLst>
                  <a:outerShdw blurRad="38100" dist="38100" dir="2700000" algn="tl">
                    <a:srgbClr val="C0C0C0"/>
                  </a:outerShdw>
                </a:effectLst>
                <a:latin typeface="Times New Roman" panose="02020603050405020304" pitchFamily="18" charset="0"/>
                <a:ea typeface="楷体_GB2312" pitchFamily="49" charset="-122"/>
              </a:rPr>
              <a:t>则</a:t>
            </a:r>
            <a:r>
              <a:rPr lang="en-US" altLang="zh-CN" sz="2400" dirty="0" smtClean="0">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sz="2400" dirty="0" smtClean="0">
                <a:effectLst>
                  <a:outerShdw blurRad="38100" dist="38100" dir="2700000" algn="tl">
                    <a:srgbClr val="C0C0C0"/>
                  </a:outerShdw>
                </a:effectLst>
                <a:latin typeface="Times New Roman" panose="02020603050405020304" pitchFamily="18" charset="0"/>
                <a:ea typeface="楷体_GB2312" pitchFamily="49" charset="-122"/>
              </a:rPr>
              <a:t>网</a:t>
            </a:r>
            <a:r>
              <a:rPr lang="zh-CN" altLang="en-US" sz="2400" dirty="0" smtClean="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无回路</a:t>
            </a:r>
            <a:endParaRPr lang="en-US" altLang="zh-CN" sz="2400" dirty="0" smtClean="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endParaRPr>
          </a:p>
          <a:p>
            <a:pPr marL="342900" indent="-342900" algn="l">
              <a:buClr>
                <a:schemeClr val="hlink"/>
              </a:buClr>
              <a:buSzPct val="75000"/>
              <a:buFont typeface="Wingdings" panose="05000000000000000000" pitchFamily="2" charset="2"/>
              <a:buChar char="n"/>
            </a:pPr>
            <a:endParaRPr lang="zh-CN" altLang="en-US" sz="2400" dirty="0">
              <a:effectLst>
                <a:outerShdw blurRad="38100" dist="38100" dir="2700000" algn="tl">
                  <a:srgbClr val="C0C0C0"/>
                </a:outerShdw>
              </a:effectLst>
              <a:latin typeface="Times New Roman" panose="02020603050405020304" pitchFamily="18" charset="0"/>
              <a:ea typeface="楷体_GB2312" pitchFamily="49" charset="-122"/>
            </a:endParaRPr>
          </a:p>
          <a:p>
            <a:pPr marL="342900" indent="-342900" algn="l">
              <a:buClr>
                <a:schemeClr val="hlink"/>
              </a:buClr>
              <a:buSzPct val="75000"/>
              <a:buFont typeface="Wingdings" panose="05000000000000000000" pitchFamily="2" charset="2"/>
              <a:buChar char="n"/>
            </a:pPr>
            <a:r>
              <a:rPr lang="zh-CN" altLang="en-US" sz="2400" dirty="0" smtClean="0">
                <a:effectLst>
                  <a:outerShdw blurRad="38100" dist="38100" dir="2700000" algn="tl">
                    <a:srgbClr val="C0C0C0"/>
                  </a:outerShdw>
                </a:effectLst>
                <a:latin typeface="Times New Roman" panose="02020603050405020304" pitchFamily="18" charset="0"/>
                <a:ea typeface="楷体_GB2312" pitchFamily="49" charset="-122"/>
              </a:rPr>
              <a:t>无法输出</a:t>
            </a:r>
            <a:r>
              <a:rPr lang="zh-CN" altLang="en-US" sz="2400" dirty="0" smtClean="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所有顶点</a:t>
            </a:r>
            <a:r>
              <a:rPr lang="zh-CN" altLang="en-US" sz="2400" dirty="0" smtClean="0">
                <a:effectLst>
                  <a:outerShdw blurRad="38100" dist="38100" dir="2700000" algn="tl">
                    <a:srgbClr val="C0C0C0"/>
                  </a:outerShdw>
                </a:effectLst>
                <a:latin typeface="Times New Roman" panose="02020603050405020304" pitchFamily="18" charset="0"/>
                <a:ea typeface="楷体_GB2312" pitchFamily="49" charset="-122"/>
              </a:rPr>
              <a:t>的拓扑序列</a:t>
            </a:r>
            <a:r>
              <a:rPr lang="zh-CN" altLang="en-US" sz="2400" dirty="0">
                <a:effectLst>
                  <a:outerShdw blurRad="38100" dist="38100" dir="2700000" algn="tl">
                    <a:srgbClr val="C0C0C0"/>
                  </a:outerShdw>
                </a:effectLst>
                <a:latin typeface="Times New Roman" panose="02020603050405020304" pitchFamily="18" charset="0"/>
                <a:ea typeface="楷体_GB2312" pitchFamily="49" charset="-122"/>
              </a:rPr>
              <a:t>，</a:t>
            </a:r>
            <a:r>
              <a:rPr lang="zh-CN" altLang="en-US" sz="2400" dirty="0" smtClean="0">
                <a:effectLst>
                  <a:outerShdw blurRad="38100" dist="38100" dir="2700000" algn="tl">
                    <a:srgbClr val="C0C0C0"/>
                  </a:outerShdw>
                </a:effectLst>
                <a:latin typeface="Times New Roman" panose="02020603050405020304" pitchFamily="18" charset="0"/>
                <a:ea typeface="楷体_GB2312" pitchFamily="49" charset="-122"/>
              </a:rPr>
              <a:t>则</a:t>
            </a:r>
            <a:r>
              <a:rPr lang="en-US" altLang="zh-CN" sz="2400" dirty="0" smtClean="0">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sz="2400" dirty="0" smtClean="0">
                <a:effectLst>
                  <a:outerShdw blurRad="38100" dist="38100" dir="2700000" algn="tl">
                    <a:srgbClr val="C0C0C0"/>
                  </a:outerShdw>
                </a:effectLst>
                <a:latin typeface="Times New Roman" panose="02020603050405020304" pitchFamily="18" charset="0"/>
                <a:ea typeface="楷体_GB2312" pitchFamily="49" charset="-122"/>
              </a:rPr>
              <a:t>网</a:t>
            </a:r>
            <a:r>
              <a:rPr lang="zh-CN" altLang="en-US" sz="2400" dirty="0" smtClean="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存在回路</a:t>
            </a:r>
            <a:endParaRPr lang="en-US" altLang="zh-CN" sz="2400" dirty="0" smtClean="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endParaRPr>
          </a:p>
        </p:txBody>
      </p:sp>
      <p:grpSp>
        <p:nvGrpSpPr>
          <p:cNvPr id="6" name="Group 15"/>
          <p:cNvGrpSpPr>
            <a:grpSpLocks/>
          </p:cNvGrpSpPr>
          <p:nvPr/>
        </p:nvGrpSpPr>
        <p:grpSpPr bwMode="auto">
          <a:xfrm>
            <a:off x="4730552" y="1556792"/>
            <a:ext cx="3048000" cy="1524000"/>
            <a:chOff x="960" y="1104"/>
            <a:chExt cx="1920" cy="960"/>
          </a:xfrm>
        </p:grpSpPr>
        <p:sp>
          <p:nvSpPr>
            <p:cNvPr id="7" name="Oval 16"/>
            <p:cNvSpPr>
              <a:spLocks noChangeArrowheads="1"/>
            </p:cNvSpPr>
            <p:nvPr/>
          </p:nvSpPr>
          <p:spPr bwMode="auto">
            <a:xfrm>
              <a:off x="1776" y="1104"/>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8" name="Oval 17"/>
            <p:cNvSpPr>
              <a:spLocks noChangeArrowheads="1"/>
            </p:cNvSpPr>
            <p:nvPr/>
          </p:nvSpPr>
          <p:spPr bwMode="auto">
            <a:xfrm>
              <a:off x="2592"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9" name="Oval 18"/>
            <p:cNvSpPr>
              <a:spLocks noChangeArrowheads="1"/>
            </p:cNvSpPr>
            <p:nvPr/>
          </p:nvSpPr>
          <p:spPr bwMode="auto">
            <a:xfrm>
              <a:off x="960"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p>
          </p:txBody>
        </p:sp>
        <p:sp>
          <p:nvSpPr>
            <p:cNvPr id="10" name="Oval 19"/>
            <p:cNvSpPr>
              <a:spLocks noChangeArrowheads="1"/>
            </p:cNvSpPr>
            <p:nvPr/>
          </p:nvSpPr>
          <p:spPr bwMode="auto">
            <a:xfrm>
              <a:off x="1776" y="1776"/>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11" name="Line 20"/>
            <p:cNvSpPr>
              <a:spLocks noChangeShapeType="1"/>
            </p:cNvSpPr>
            <p:nvPr/>
          </p:nvSpPr>
          <p:spPr bwMode="auto">
            <a:xfrm flipV="1">
              <a:off x="1248" y="1296"/>
              <a:ext cx="528" cy="192"/>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21"/>
            <p:cNvSpPr>
              <a:spLocks noChangeShapeType="1"/>
            </p:cNvSpPr>
            <p:nvPr/>
          </p:nvSpPr>
          <p:spPr bwMode="auto">
            <a:xfrm>
              <a:off x="1200"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22"/>
            <p:cNvSpPr>
              <a:spLocks noChangeShapeType="1"/>
            </p:cNvSpPr>
            <p:nvPr/>
          </p:nvSpPr>
          <p:spPr bwMode="auto">
            <a:xfrm flipV="1">
              <a:off x="2064"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23"/>
            <p:cNvSpPr>
              <a:spLocks noChangeShapeType="1"/>
            </p:cNvSpPr>
            <p:nvPr/>
          </p:nvSpPr>
          <p:spPr bwMode="auto">
            <a:xfrm flipH="1" flipV="1">
              <a:off x="2064" y="1248"/>
              <a:ext cx="576" cy="288"/>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24"/>
            <p:cNvSpPr>
              <a:spLocks noChangeShapeType="1"/>
            </p:cNvSpPr>
            <p:nvPr/>
          </p:nvSpPr>
          <p:spPr bwMode="auto">
            <a:xfrm>
              <a:off x="1920" y="1392"/>
              <a:ext cx="0" cy="384"/>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 name="Group 3"/>
          <p:cNvGrpSpPr>
            <a:grpSpLocks/>
          </p:cNvGrpSpPr>
          <p:nvPr/>
        </p:nvGrpSpPr>
        <p:grpSpPr bwMode="auto">
          <a:xfrm>
            <a:off x="539552" y="1569492"/>
            <a:ext cx="3048000" cy="1587500"/>
            <a:chOff x="864" y="1832"/>
            <a:chExt cx="1920" cy="1000"/>
          </a:xfrm>
        </p:grpSpPr>
        <p:sp>
          <p:nvSpPr>
            <p:cNvPr id="17" name="Oval 4"/>
            <p:cNvSpPr>
              <a:spLocks noChangeArrowheads="1"/>
            </p:cNvSpPr>
            <p:nvPr/>
          </p:nvSpPr>
          <p:spPr bwMode="auto">
            <a:xfrm>
              <a:off x="1680" y="1832"/>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18" name="Oval 5"/>
            <p:cNvSpPr>
              <a:spLocks noChangeArrowheads="1"/>
            </p:cNvSpPr>
            <p:nvPr/>
          </p:nvSpPr>
          <p:spPr bwMode="auto">
            <a:xfrm>
              <a:off x="2496"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19" name="Oval 6"/>
            <p:cNvSpPr>
              <a:spLocks noChangeArrowheads="1"/>
            </p:cNvSpPr>
            <p:nvPr/>
          </p:nvSpPr>
          <p:spPr bwMode="auto">
            <a:xfrm>
              <a:off x="864"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endParaRPr kumimoji="1" lang="en-US" altLang="zh-CN" sz="2800" b="1">
                <a:latin typeface="Times New Roman" panose="02020603050405020304" pitchFamily="18" charset="0"/>
              </a:endParaRPr>
            </a:p>
          </p:txBody>
        </p:sp>
        <p:sp>
          <p:nvSpPr>
            <p:cNvPr id="20" name="Oval 7"/>
            <p:cNvSpPr>
              <a:spLocks noChangeArrowheads="1"/>
            </p:cNvSpPr>
            <p:nvPr/>
          </p:nvSpPr>
          <p:spPr bwMode="auto">
            <a:xfrm>
              <a:off x="1680" y="2544"/>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21" name="Line 8"/>
            <p:cNvSpPr>
              <a:spLocks noChangeShapeType="1"/>
            </p:cNvSpPr>
            <p:nvPr/>
          </p:nvSpPr>
          <p:spPr bwMode="auto">
            <a:xfrm flipV="1">
              <a:off x="1152" y="1968"/>
              <a:ext cx="528" cy="288"/>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9"/>
            <p:cNvSpPr>
              <a:spLocks noChangeShapeType="1"/>
            </p:cNvSpPr>
            <p:nvPr/>
          </p:nvSpPr>
          <p:spPr bwMode="auto">
            <a:xfrm>
              <a:off x="1104"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0"/>
            <p:cNvSpPr>
              <a:spLocks noChangeShapeType="1"/>
            </p:cNvSpPr>
            <p:nvPr/>
          </p:nvSpPr>
          <p:spPr bwMode="auto">
            <a:xfrm>
              <a:off x="1968" y="2016"/>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1"/>
            <p:cNvSpPr>
              <a:spLocks noChangeShapeType="1"/>
            </p:cNvSpPr>
            <p:nvPr/>
          </p:nvSpPr>
          <p:spPr bwMode="auto">
            <a:xfrm flipV="1">
              <a:off x="1968"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云形标注 1"/>
          <p:cNvSpPr/>
          <p:nvPr/>
        </p:nvSpPr>
        <p:spPr>
          <a:xfrm>
            <a:off x="6300192" y="3356992"/>
            <a:ext cx="2854325" cy="823900"/>
          </a:xfrm>
          <a:prstGeom prst="cloudCallout">
            <a:avLst>
              <a:gd name="adj1" fmla="val -29994"/>
              <a:gd name="adj2" fmla="val 70124"/>
            </a:avLst>
          </a:prstGeom>
          <a:solidFill>
            <a:schemeClr val="bg1"/>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smtClean="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dirty="0" smtClean="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网代表</a:t>
            </a:r>
            <a:r>
              <a:rPr lang="zh-CN" altLang="en-US"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的</a:t>
            </a:r>
            <a:r>
              <a:rPr lang="zh-CN" altLang="en-US" dirty="0" smtClean="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工程可行！</a:t>
            </a:r>
            <a:endParaRPr lang="zh-CN" altLang="en-US" dirty="0" smtClean="0">
              <a:solidFill>
                <a:srgbClr val="0000CC"/>
              </a:solidFill>
            </a:endParaRPr>
          </a:p>
        </p:txBody>
      </p:sp>
      <p:sp>
        <p:nvSpPr>
          <p:cNvPr id="3" name="云形标注 2"/>
          <p:cNvSpPr/>
          <p:nvPr/>
        </p:nvSpPr>
        <p:spPr>
          <a:xfrm>
            <a:off x="6221907" y="5771894"/>
            <a:ext cx="2886597" cy="779133"/>
          </a:xfrm>
          <a:prstGeom prst="cloudCallout">
            <a:avLst>
              <a:gd name="adj1" fmla="val -35433"/>
              <a:gd name="adj2" fmla="val -9529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网代表的</a:t>
            </a:r>
            <a:r>
              <a:rPr lang="zh-CN" altLang="en-US" dirty="0" smtClean="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工程不可行</a:t>
            </a:r>
            <a:r>
              <a:rPr lang="zh-CN" altLang="en-US"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a:t>
            </a:r>
            <a:endParaRPr lang="zh-CN" altLang="en-US" dirty="0">
              <a:solidFill>
                <a:srgbClr val="FF0000"/>
              </a:solidFill>
            </a:endParaRPr>
          </a:p>
        </p:txBody>
      </p:sp>
      <p:sp>
        <p:nvSpPr>
          <p:cNvPr id="4" name="矩形 3"/>
          <p:cNvSpPr/>
          <p:nvPr/>
        </p:nvSpPr>
        <p:spPr>
          <a:xfrm>
            <a:off x="1413992" y="3453408"/>
            <a:ext cx="1349087" cy="461665"/>
          </a:xfrm>
          <a:prstGeom prst="rect">
            <a:avLst/>
          </a:prstGeom>
        </p:spPr>
        <p:txBody>
          <a:bodyPr wrap="none">
            <a:spAutoFit/>
          </a:bodyPr>
          <a:lstStyle/>
          <a:p>
            <a:r>
              <a:rPr kumimoji="1" lang="en-US" altLang="zh-CN" sz="2400" b="1" dirty="0">
                <a:solidFill>
                  <a:srgbClr val="0000FF"/>
                </a:solidFill>
                <a:latin typeface="Times New Roman" panose="02020603050405020304" pitchFamily="18" charset="0"/>
              </a:rPr>
              <a:t>A B C D</a:t>
            </a:r>
            <a:r>
              <a:rPr kumimoji="1" lang="en-US" altLang="zh-CN" sz="2400" b="1" dirty="0">
                <a:latin typeface="Times New Roman" panose="02020603050405020304" pitchFamily="18" charset="0"/>
              </a:rPr>
              <a:t> </a:t>
            </a:r>
            <a:endParaRPr lang="zh-CN" altLang="en-US" sz="2400" dirty="0"/>
          </a:p>
        </p:txBody>
      </p:sp>
      <p:sp>
        <p:nvSpPr>
          <p:cNvPr id="26" name="矩形 25"/>
          <p:cNvSpPr/>
          <p:nvPr/>
        </p:nvSpPr>
        <p:spPr>
          <a:xfrm>
            <a:off x="6064702" y="3453408"/>
            <a:ext cx="389850" cy="461665"/>
          </a:xfrm>
          <a:prstGeom prst="rect">
            <a:avLst/>
          </a:prstGeom>
        </p:spPr>
        <p:txBody>
          <a:bodyPr wrap="none">
            <a:spAutoFit/>
          </a:bodyPr>
          <a:lstStyle/>
          <a:p>
            <a:r>
              <a:rPr lang="en-US" altLang="zh-CN" sz="2400" dirty="0" smtClean="0">
                <a:solidFill>
                  <a:srgbClr val="0000CC"/>
                </a:solidFill>
              </a:rPr>
              <a:t>A</a:t>
            </a:r>
            <a:endParaRPr lang="zh-CN" altLang="en-US" sz="2400" dirty="0">
              <a:solidFill>
                <a:srgbClr val="0000CC"/>
              </a:solidFill>
            </a:endParaRPr>
          </a:p>
        </p:txBody>
      </p:sp>
    </p:spTree>
    <p:extLst>
      <p:ext uri="{BB962C8B-B14F-4D97-AF65-F5344CB8AC3E}">
        <p14:creationId xmlns:p14="http://schemas.microsoft.com/office/powerpoint/2010/main" val="408939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372741">
                                            <p:txEl>
                                              <p:pRg st="0" end="0"/>
                                            </p:txEl>
                                          </p:spTgt>
                                        </p:tgtEl>
                                        <p:attrNameLst>
                                          <p:attrName>style.visibility</p:attrName>
                                        </p:attrNameLst>
                                      </p:cBhvr>
                                      <p:to>
                                        <p:strVal val="visible"/>
                                      </p:to>
                                    </p:set>
                                    <p:anim calcmode="lin" valueType="num">
                                      <p:cBhvr>
                                        <p:cTn id="7" dur="250" fill="hold"/>
                                        <p:tgtEl>
                                          <p:spTgt spid="372741">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372741">
                                            <p:txEl>
                                              <p:pRg st="0" end="0"/>
                                            </p:txEl>
                                          </p:spTgt>
                                        </p:tgtEl>
                                        <p:attrNameLst>
                                          <p:attrName>ppt_y</p:attrName>
                                        </p:attrNameLst>
                                      </p:cBhvr>
                                      <p:tavLst>
                                        <p:tav tm="0">
                                          <p:val>
                                            <p:strVal val="#ppt_y"/>
                                          </p:val>
                                        </p:tav>
                                        <p:tav tm="100000">
                                          <p:val>
                                            <p:strVal val="#ppt_y"/>
                                          </p:val>
                                        </p:tav>
                                      </p:tavLst>
                                    </p:anim>
                                    <p:anim calcmode="lin" valueType="num">
                                      <p:cBhvr>
                                        <p:cTn id="9" dur="250" fill="hold"/>
                                        <p:tgtEl>
                                          <p:spTgt spid="372741">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372741">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37274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1" presetClass="entr" presetSubtype="0" fill="hold" nodeType="clickEffect">
                                  <p:stCondLst>
                                    <p:cond delay="0"/>
                                  </p:stCondLst>
                                  <p:iterate type="lt">
                                    <p:tmPct val="10000"/>
                                  </p:iterate>
                                  <p:childTnLst>
                                    <p:set>
                                      <p:cBhvr>
                                        <p:cTn id="19" dur="1" fill="hold">
                                          <p:stCondLst>
                                            <p:cond delay="0"/>
                                          </p:stCondLst>
                                        </p:cTn>
                                        <p:tgtEl>
                                          <p:spTgt spid="372741">
                                            <p:txEl>
                                              <p:pRg st="2" end="2"/>
                                            </p:txEl>
                                          </p:spTgt>
                                        </p:tgtEl>
                                        <p:attrNameLst>
                                          <p:attrName>style.visibility</p:attrName>
                                        </p:attrNameLst>
                                      </p:cBhvr>
                                      <p:to>
                                        <p:strVal val="visible"/>
                                      </p:to>
                                    </p:set>
                                    <p:anim calcmode="lin" valueType="num">
                                      <p:cBhvr>
                                        <p:cTn id="20" dur="250" fill="hold"/>
                                        <p:tgtEl>
                                          <p:spTgt spid="372741">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1" dur="250" fill="hold"/>
                                        <p:tgtEl>
                                          <p:spTgt spid="372741">
                                            <p:txEl>
                                              <p:pRg st="2" end="2"/>
                                            </p:txEl>
                                          </p:spTgt>
                                        </p:tgtEl>
                                        <p:attrNameLst>
                                          <p:attrName>ppt_y</p:attrName>
                                        </p:attrNameLst>
                                      </p:cBhvr>
                                      <p:tavLst>
                                        <p:tav tm="0">
                                          <p:val>
                                            <p:strVal val="#ppt_y"/>
                                          </p:val>
                                        </p:tav>
                                        <p:tav tm="100000">
                                          <p:val>
                                            <p:strVal val="#ppt_y"/>
                                          </p:val>
                                        </p:tav>
                                      </p:tavLst>
                                    </p:anim>
                                    <p:anim calcmode="lin" valueType="num">
                                      <p:cBhvr>
                                        <p:cTn id="22" dur="250" fill="hold"/>
                                        <p:tgtEl>
                                          <p:spTgt spid="372741">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3" dur="250" fill="hold"/>
                                        <p:tgtEl>
                                          <p:spTgt spid="372741">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50" tmFilter="0,0; .5, 1; 1, 1"/>
                                        <p:tgtEl>
                                          <p:spTgt spid="372741">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1027"/>
          <p:cNvSpPr>
            <a:spLocks noGrp="1" noChangeArrowheads="1"/>
          </p:cNvSpPr>
          <p:nvPr>
            <p:ph type="body" idx="4294967295"/>
          </p:nvPr>
        </p:nvSpPr>
        <p:spPr>
          <a:xfrm>
            <a:off x="0" y="-171450"/>
            <a:ext cx="8686800" cy="3124200"/>
          </a:xfrm>
        </p:spPr>
        <p:txBody>
          <a:bodyPr/>
          <a:lstStyle/>
          <a:p>
            <a:pPr eaLnBrk="1" hangingPunct="1">
              <a:buFont typeface="Wingdings" panose="05000000000000000000" pitchFamily="2" charset="2"/>
              <a:buNone/>
              <a:defRPr/>
            </a:pPr>
            <a:endParaRPr kumimoji="1" lang="en-US" altLang="zh-CN" b="1" smtClean="0">
              <a:solidFill>
                <a:schemeClr val="tx2"/>
              </a:solidFill>
              <a:latin typeface="Times New Roman" panose="02020603050405020304" pitchFamily="18" charset="0"/>
            </a:endParaRPr>
          </a:p>
          <a:p>
            <a:pPr eaLnBrk="1" hangingPunct="1">
              <a:defRPr/>
            </a:pPr>
            <a:r>
              <a:rPr kumimoji="1" lang="zh-CN" altLang="en-US" b="1" smtClean="0">
                <a:latin typeface="Times New Roman" panose="02020603050405020304" pitchFamily="18" charset="0"/>
              </a:rPr>
              <a:t>子图</a:t>
            </a:r>
          </a:p>
          <a:p>
            <a:pPr algn="just" eaLnBrk="1" hangingPunct="1">
              <a:buFont typeface="Wingdings" panose="05000000000000000000" pitchFamily="2" charset="2"/>
              <a:buNone/>
              <a:defRPr/>
            </a:pPr>
            <a:r>
              <a:rPr kumimoji="1" lang="zh-CN" altLang="en-US" smtClean="0">
                <a:latin typeface="Times New Roman" panose="02020603050405020304" pitchFamily="18" charset="0"/>
              </a:rPr>
              <a:t>        </a:t>
            </a:r>
            <a:r>
              <a:rPr kumimoji="1" lang="zh-CN" altLang="en-US" sz="2800" b="1" smtClean="0">
                <a:latin typeface="Times New Roman" panose="02020603050405020304" pitchFamily="18" charset="0"/>
              </a:rPr>
              <a:t>假设有两个图</a:t>
            </a:r>
            <a:r>
              <a:rPr kumimoji="1" lang="en-US" altLang="zh-CN" sz="2800" b="1" smtClean="0">
                <a:latin typeface="Times New Roman" panose="02020603050405020304" pitchFamily="18" charset="0"/>
              </a:rPr>
              <a:t>G</a:t>
            </a:r>
            <a:r>
              <a:rPr kumimoji="1" lang="zh-CN" altLang="en-US" sz="2800" b="1" smtClean="0">
                <a:latin typeface="Times New Roman" panose="02020603050405020304" pitchFamily="18" charset="0"/>
              </a:rPr>
              <a:t>和</a:t>
            </a:r>
            <a:r>
              <a:rPr kumimoji="1" lang="en-US" altLang="zh-CN" sz="2800" b="1" smtClean="0">
                <a:latin typeface="Times New Roman" panose="02020603050405020304" pitchFamily="18" charset="0"/>
              </a:rPr>
              <a:t>G</a:t>
            </a:r>
            <a:r>
              <a:rPr kumimoji="1" lang="en-US" altLang="zh-CN" sz="2800" b="1" baseline="30000" smtClean="0">
                <a:latin typeface="Times New Roman" panose="02020603050405020304" pitchFamily="18" charset="0"/>
              </a:rPr>
              <a:t>’</a:t>
            </a:r>
            <a:r>
              <a:rPr kumimoji="1" lang="zh-CN" altLang="en-US" sz="2800" b="1" smtClean="0">
                <a:latin typeface="Times New Roman" panose="02020603050405020304" pitchFamily="18" charset="0"/>
              </a:rPr>
              <a:t>，且满足条件：</a:t>
            </a:r>
          </a:p>
          <a:p>
            <a:pPr algn="just" eaLnBrk="1" hangingPunct="1">
              <a:buFont typeface="Wingdings" panose="05000000000000000000" pitchFamily="2" charset="2"/>
              <a:buNone/>
              <a:defRPr/>
            </a:pPr>
            <a:r>
              <a:rPr kumimoji="1" lang="zh-CN" altLang="en-US" sz="2800" b="1" smtClean="0">
                <a:latin typeface="Times New Roman" panose="02020603050405020304" pitchFamily="18" charset="0"/>
              </a:rPr>
              <a:t>     </a:t>
            </a:r>
            <a:r>
              <a:rPr kumimoji="1" lang="en-US" altLang="zh-CN" sz="2800" b="1" smtClean="0">
                <a:latin typeface="Times New Roman" panose="02020603050405020304" pitchFamily="18" charset="0"/>
              </a:rPr>
              <a:t>V(G</a:t>
            </a:r>
            <a:r>
              <a:rPr kumimoji="1" lang="en-US" altLang="zh-CN" sz="2800" b="1" baseline="30000" smtClean="0">
                <a:latin typeface="Times New Roman" panose="02020603050405020304" pitchFamily="18" charset="0"/>
              </a:rPr>
              <a:t>’</a:t>
            </a:r>
            <a:r>
              <a:rPr kumimoji="1" lang="en-US" altLang="zh-CN" sz="2800" b="1" smtClean="0">
                <a:latin typeface="Times New Roman" panose="02020603050405020304" pitchFamily="18" charset="0"/>
              </a:rPr>
              <a:t>)</a:t>
            </a:r>
            <a:r>
              <a:rPr kumimoji="1" lang="en-US" altLang="zh-CN" sz="2800" b="1" smtClean="0">
                <a:latin typeface="Times New Roman" panose="02020603050405020304" pitchFamily="18" charset="0"/>
                <a:sym typeface="Symbol" panose="05050102010706020507" pitchFamily="18" charset="2"/>
              </a:rPr>
              <a:t></a:t>
            </a:r>
            <a:r>
              <a:rPr kumimoji="1" lang="en-US" altLang="zh-CN" sz="2800" b="1" smtClean="0">
                <a:latin typeface="Times New Roman" panose="02020603050405020304" pitchFamily="18" charset="0"/>
              </a:rPr>
              <a:t>V(G)</a:t>
            </a:r>
            <a:r>
              <a:rPr kumimoji="1" lang="zh-CN" altLang="en-US" sz="2800" b="1" smtClean="0">
                <a:latin typeface="Times New Roman" panose="02020603050405020304" pitchFamily="18" charset="0"/>
              </a:rPr>
              <a:t>，</a:t>
            </a:r>
            <a:r>
              <a:rPr kumimoji="1" lang="en-US" altLang="zh-CN" sz="2800" b="1" smtClean="0">
                <a:latin typeface="Times New Roman" panose="02020603050405020304" pitchFamily="18" charset="0"/>
              </a:rPr>
              <a:t>E(G</a:t>
            </a:r>
            <a:r>
              <a:rPr kumimoji="1" lang="en-US" altLang="zh-CN" sz="2800" b="1" baseline="30000" smtClean="0">
                <a:latin typeface="Times New Roman" panose="02020603050405020304" pitchFamily="18" charset="0"/>
              </a:rPr>
              <a:t>’</a:t>
            </a:r>
            <a:r>
              <a:rPr kumimoji="1" lang="en-US" altLang="zh-CN" sz="2800" b="1" smtClean="0">
                <a:latin typeface="Times New Roman" panose="02020603050405020304" pitchFamily="18" charset="0"/>
              </a:rPr>
              <a:t>) </a:t>
            </a:r>
            <a:r>
              <a:rPr kumimoji="1" lang="en-US" altLang="zh-CN" sz="2800" b="1" smtClean="0">
                <a:latin typeface="Times New Roman" panose="02020603050405020304" pitchFamily="18" charset="0"/>
                <a:sym typeface="Symbol" panose="05050102010706020507" pitchFamily="18" charset="2"/>
              </a:rPr>
              <a:t></a:t>
            </a:r>
            <a:r>
              <a:rPr kumimoji="1" lang="en-US" altLang="zh-CN" sz="2800" b="1" smtClean="0">
                <a:latin typeface="Times New Roman" panose="02020603050405020304" pitchFamily="18" charset="0"/>
              </a:rPr>
              <a:t>E(G)</a:t>
            </a:r>
            <a:r>
              <a:rPr kumimoji="1" lang="zh-CN" altLang="en-US" sz="2800" b="1" smtClean="0">
                <a:latin typeface="Times New Roman" panose="02020603050405020304" pitchFamily="18" charset="0"/>
              </a:rPr>
              <a:t>，则称</a:t>
            </a:r>
            <a:r>
              <a:rPr kumimoji="1" lang="en-US" altLang="zh-CN" sz="2800" b="1" smtClean="0">
                <a:latin typeface="Times New Roman" panose="02020603050405020304" pitchFamily="18" charset="0"/>
              </a:rPr>
              <a:t>G</a:t>
            </a:r>
            <a:r>
              <a:rPr kumimoji="1" lang="en-US" altLang="zh-CN" sz="2800" b="1" baseline="30000" smtClean="0">
                <a:latin typeface="Times New Roman" panose="02020603050405020304" pitchFamily="18" charset="0"/>
              </a:rPr>
              <a:t>’</a:t>
            </a:r>
            <a:r>
              <a:rPr kumimoji="1" lang="zh-CN" altLang="en-US" sz="2800" b="1" smtClean="0">
                <a:latin typeface="Times New Roman" panose="02020603050405020304" pitchFamily="18" charset="0"/>
              </a:rPr>
              <a:t>是</a:t>
            </a:r>
            <a:r>
              <a:rPr kumimoji="1" lang="en-US" altLang="zh-CN" sz="2800" b="1" smtClean="0">
                <a:latin typeface="Times New Roman" panose="02020603050405020304" pitchFamily="18" charset="0"/>
              </a:rPr>
              <a:t>G</a:t>
            </a:r>
            <a:r>
              <a:rPr kumimoji="1" lang="zh-CN" altLang="en-US" sz="2800" b="1" smtClean="0">
                <a:latin typeface="Times New Roman" panose="02020603050405020304" pitchFamily="18" charset="0"/>
              </a:rPr>
              <a:t>的子图。</a:t>
            </a:r>
          </a:p>
          <a:p>
            <a:pPr algn="just" eaLnBrk="1" hangingPunct="1">
              <a:buFont typeface="Wingdings" panose="05000000000000000000" pitchFamily="2" charset="2"/>
              <a:buNone/>
              <a:defRPr/>
            </a:pPr>
            <a:endParaRPr kumimoji="1" lang="zh-CN" altLang="en-US" sz="1000" b="1" smtClean="0">
              <a:latin typeface="Times New Roman" panose="02020603050405020304" pitchFamily="18" charset="0"/>
            </a:endParaRPr>
          </a:p>
          <a:p>
            <a:pPr algn="just" eaLnBrk="1" hangingPunct="1">
              <a:buFont typeface="Wingdings" panose="05000000000000000000" pitchFamily="2" charset="2"/>
              <a:buNone/>
              <a:defRPr/>
            </a:pPr>
            <a:r>
              <a:rPr kumimoji="1" lang="zh-CN" altLang="en-US" sz="2800" b="1" smtClean="0">
                <a:latin typeface="Times New Roman" panose="02020603050405020304" pitchFamily="18" charset="0"/>
              </a:rPr>
              <a:t>例： </a:t>
            </a:r>
            <a:r>
              <a:rPr kumimoji="1" lang="en-US" altLang="zh-CN" sz="2800" b="1" smtClean="0">
                <a:latin typeface="Times New Roman" panose="02020603050405020304" pitchFamily="18" charset="0"/>
              </a:rPr>
              <a:t>G</a:t>
            </a:r>
            <a:r>
              <a:rPr kumimoji="1" lang="en-US" altLang="zh-CN" sz="2800" b="1" baseline="-30000" smtClean="0">
                <a:latin typeface="Times New Roman" panose="02020603050405020304" pitchFamily="18" charset="0"/>
              </a:rPr>
              <a:t>1</a:t>
            </a:r>
            <a:r>
              <a:rPr kumimoji="1" lang="zh-CN" altLang="en-US" sz="2800" b="1" smtClean="0">
                <a:latin typeface="Times New Roman" panose="02020603050405020304" pitchFamily="18" charset="0"/>
              </a:rPr>
              <a:t>的一些子图：</a:t>
            </a:r>
          </a:p>
        </p:txBody>
      </p:sp>
      <p:grpSp>
        <p:nvGrpSpPr>
          <p:cNvPr id="18435" name="Group 1076"/>
          <p:cNvGrpSpPr>
            <a:grpSpLocks/>
          </p:cNvGrpSpPr>
          <p:nvPr/>
        </p:nvGrpSpPr>
        <p:grpSpPr bwMode="auto">
          <a:xfrm>
            <a:off x="3729038" y="3068638"/>
            <a:ext cx="4730750" cy="2759075"/>
            <a:chOff x="0" y="0"/>
            <a:chExt cx="2980" cy="1738"/>
          </a:xfrm>
        </p:grpSpPr>
        <p:grpSp>
          <p:nvGrpSpPr>
            <p:cNvPr id="24597" name="Group 1046"/>
            <p:cNvGrpSpPr>
              <a:grpSpLocks/>
            </p:cNvGrpSpPr>
            <p:nvPr/>
          </p:nvGrpSpPr>
          <p:grpSpPr bwMode="auto">
            <a:xfrm>
              <a:off x="0" y="94"/>
              <a:ext cx="392" cy="309"/>
              <a:chOff x="0" y="0"/>
              <a:chExt cx="475" cy="339"/>
            </a:xfrm>
          </p:grpSpPr>
          <p:sp>
            <p:nvSpPr>
              <p:cNvPr id="26669" name="AutoShape 1047"/>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6670" name="Text Box 1048"/>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4598" name="Group 1049"/>
            <p:cNvGrpSpPr>
              <a:grpSpLocks/>
            </p:cNvGrpSpPr>
            <p:nvPr/>
          </p:nvGrpSpPr>
          <p:grpSpPr bwMode="auto">
            <a:xfrm>
              <a:off x="987" y="94"/>
              <a:ext cx="392" cy="309"/>
              <a:chOff x="0" y="0"/>
              <a:chExt cx="475" cy="339"/>
            </a:xfrm>
          </p:grpSpPr>
          <p:sp>
            <p:nvSpPr>
              <p:cNvPr id="26667" name="AutoShape 105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6668" name="Text Box 105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4599" name="Group 1052"/>
            <p:cNvGrpSpPr>
              <a:grpSpLocks/>
            </p:cNvGrpSpPr>
            <p:nvPr/>
          </p:nvGrpSpPr>
          <p:grpSpPr bwMode="auto">
            <a:xfrm>
              <a:off x="987" y="1425"/>
              <a:ext cx="392" cy="309"/>
              <a:chOff x="0" y="0"/>
              <a:chExt cx="475" cy="339"/>
            </a:xfrm>
          </p:grpSpPr>
          <p:sp>
            <p:nvSpPr>
              <p:cNvPr id="2" name="AutoShape 105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 name="Text Box 1054"/>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4600" name="Group 1055"/>
            <p:cNvGrpSpPr>
              <a:grpSpLocks/>
            </p:cNvGrpSpPr>
            <p:nvPr/>
          </p:nvGrpSpPr>
          <p:grpSpPr bwMode="auto">
            <a:xfrm>
              <a:off x="987" y="572"/>
              <a:ext cx="392" cy="309"/>
              <a:chOff x="0" y="0"/>
              <a:chExt cx="475" cy="339"/>
            </a:xfrm>
          </p:grpSpPr>
          <p:sp>
            <p:nvSpPr>
              <p:cNvPr id="26663" name="AutoShape 105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6664" name="Text Box 105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sp>
          <p:nvSpPr>
            <p:cNvPr id="24601" name="Line 1058"/>
            <p:cNvSpPr>
              <a:spLocks noChangeShapeType="1"/>
            </p:cNvSpPr>
            <p:nvPr/>
          </p:nvSpPr>
          <p:spPr bwMode="auto">
            <a:xfrm>
              <a:off x="1134" y="884"/>
              <a:ext cx="0" cy="542"/>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4602" name="Group 1075"/>
            <p:cNvGrpSpPr>
              <a:grpSpLocks/>
            </p:cNvGrpSpPr>
            <p:nvPr/>
          </p:nvGrpSpPr>
          <p:grpSpPr bwMode="auto">
            <a:xfrm>
              <a:off x="2064" y="0"/>
              <a:ext cx="916" cy="1738"/>
              <a:chOff x="0" y="0"/>
              <a:chExt cx="916" cy="1738"/>
            </a:xfrm>
          </p:grpSpPr>
          <p:sp>
            <p:nvSpPr>
              <p:cNvPr id="26651" name="Oval 1060"/>
              <p:cNvSpPr/>
              <p:nvPr/>
            </p:nvSpPr>
            <p:spPr>
              <a:xfrm>
                <a:off x="0" y="137"/>
                <a:ext cx="916" cy="82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grpSp>
            <p:nvGrpSpPr>
              <p:cNvPr id="24604" name="Group 1061"/>
              <p:cNvGrpSpPr>
                <a:grpSpLocks/>
              </p:cNvGrpSpPr>
              <p:nvPr/>
            </p:nvGrpSpPr>
            <p:grpSpPr bwMode="auto">
              <a:xfrm>
                <a:off x="335" y="0"/>
                <a:ext cx="305" cy="307"/>
                <a:chOff x="0" y="0"/>
                <a:chExt cx="360" cy="349"/>
              </a:xfrm>
            </p:grpSpPr>
            <p:sp>
              <p:nvSpPr>
                <p:cNvPr id="26661" name="AutoShape 1062"/>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 name="Text Box 1063"/>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sp>
            <p:nvSpPr>
              <p:cNvPr id="24605" name="Line 1064"/>
              <p:cNvSpPr>
                <a:spLocks noChangeShapeType="1"/>
              </p:cNvSpPr>
              <p:nvPr/>
            </p:nvSpPr>
            <p:spPr bwMode="auto">
              <a:xfrm rot="8775436" flipH="1">
                <a:off x="153" y="187"/>
                <a:ext cx="152"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4606" name="Group 1065"/>
              <p:cNvGrpSpPr>
                <a:grpSpLocks/>
              </p:cNvGrpSpPr>
              <p:nvPr/>
            </p:nvGrpSpPr>
            <p:grpSpPr bwMode="auto">
              <a:xfrm>
                <a:off x="305" y="1440"/>
                <a:ext cx="403" cy="298"/>
                <a:chOff x="0" y="0"/>
                <a:chExt cx="475" cy="339"/>
              </a:xfrm>
            </p:grpSpPr>
            <p:sp>
              <p:nvSpPr>
                <p:cNvPr id="8" name="AutoShape 1066"/>
                <p:cNvSpPr/>
                <p:nvPr/>
              </p:nvSpPr>
              <p:spPr>
                <a:xfrm>
                  <a:off x="0" y="0"/>
                  <a:ext cx="359"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6660" name="Text Box 1067"/>
                <p:cNvSpPr txBox="1"/>
                <p:nvPr/>
              </p:nvSpPr>
              <p:spPr>
                <a:xfrm>
                  <a:off x="116" y="27"/>
                  <a:ext cx="359"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4607" name="Group 1068"/>
              <p:cNvGrpSpPr>
                <a:grpSpLocks/>
              </p:cNvGrpSpPr>
              <p:nvPr/>
            </p:nvGrpSpPr>
            <p:grpSpPr bwMode="auto">
              <a:xfrm>
                <a:off x="305" y="799"/>
                <a:ext cx="403" cy="298"/>
                <a:chOff x="0" y="0"/>
                <a:chExt cx="475" cy="339"/>
              </a:xfrm>
            </p:grpSpPr>
            <p:sp>
              <p:nvSpPr>
                <p:cNvPr id="26657" name="AutoShape 1069"/>
                <p:cNvSpPr/>
                <p:nvPr/>
              </p:nvSpPr>
              <p:spPr>
                <a:xfrm>
                  <a:off x="0" y="0"/>
                  <a:ext cx="359"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9" name="Text Box 1070"/>
                <p:cNvSpPr txBox="1"/>
                <p:nvPr/>
              </p:nvSpPr>
              <p:spPr>
                <a:xfrm>
                  <a:off x="116" y="27"/>
                  <a:ext cx="359"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sp>
            <p:nvSpPr>
              <p:cNvPr id="24608" name="Line 1071"/>
              <p:cNvSpPr>
                <a:spLocks noChangeShapeType="1"/>
              </p:cNvSpPr>
              <p:nvPr/>
            </p:nvSpPr>
            <p:spPr bwMode="auto">
              <a:xfrm rot="20779255" flipH="1">
                <a:off x="611" y="912"/>
                <a:ext cx="91"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4580" name="Group 1077"/>
          <p:cNvGrpSpPr>
            <a:grpSpLocks/>
          </p:cNvGrpSpPr>
          <p:nvPr/>
        </p:nvGrpSpPr>
        <p:grpSpPr bwMode="auto">
          <a:xfrm>
            <a:off x="755650" y="3276600"/>
            <a:ext cx="2286000" cy="2971800"/>
            <a:chOff x="0" y="0"/>
            <a:chExt cx="1584" cy="2208"/>
          </a:xfrm>
        </p:grpSpPr>
        <p:sp>
          <p:nvSpPr>
            <p:cNvPr id="26631" name="Oval 1078"/>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grpSp>
          <p:nvGrpSpPr>
            <p:cNvPr id="24584" name="Group 1079"/>
            <p:cNvGrpSpPr>
              <a:grpSpLocks/>
            </p:cNvGrpSpPr>
            <p:nvPr/>
          </p:nvGrpSpPr>
          <p:grpSpPr bwMode="auto">
            <a:xfrm>
              <a:off x="368" y="0"/>
              <a:ext cx="336" cy="353"/>
              <a:chOff x="0" y="0"/>
              <a:chExt cx="360" cy="349"/>
            </a:xfrm>
          </p:grpSpPr>
          <p:sp>
            <p:nvSpPr>
              <p:cNvPr id="26643" name="AutoShape 1080"/>
              <p:cNvSpPr/>
              <p:nvPr/>
            </p:nvSpPr>
            <p:spPr>
              <a:xfrm>
                <a:off x="4" y="0"/>
                <a:ext cx="356"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6644" name="Text Box 1081"/>
              <p:cNvSpPr txBox="1"/>
              <p:nvPr/>
            </p:nvSpPr>
            <p:spPr>
              <a:xfrm>
                <a:off x="4" y="0"/>
                <a:ext cx="356"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sp>
          <p:nvSpPr>
            <p:cNvPr id="24585" name="Line 1082"/>
            <p:cNvSpPr>
              <a:spLocks noChangeShapeType="1"/>
            </p:cNvSpPr>
            <p:nvPr/>
          </p:nvSpPr>
          <p:spPr bwMode="auto">
            <a:xfrm rot="8775436" flipH="1">
              <a:off x="245"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4586" name="Group 1083"/>
            <p:cNvGrpSpPr>
              <a:grpSpLocks/>
            </p:cNvGrpSpPr>
            <p:nvPr/>
          </p:nvGrpSpPr>
          <p:grpSpPr bwMode="auto">
            <a:xfrm>
              <a:off x="336" y="1865"/>
              <a:ext cx="443" cy="343"/>
              <a:chOff x="0" y="0"/>
              <a:chExt cx="475" cy="339"/>
            </a:xfrm>
          </p:grpSpPr>
          <p:sp>
            <p:nvSpPr>
              <p:cNvPr id="26641" name="AutoShape 1084"/>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108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4587" name="Group 1086"/>
            <p:cNvGrpSpPr>
              <a:grpSpLocks/>
            </p:cNvGrpSpPr>
            <p:nvPr/>
          </p:nvGrpSpPr>
          <p:grpSpPr bwMode="auto">
            <a:xfrm>
              <a:off x="336" y="919"/>
              <a:ext cx="443" cy="343"/>
              <a:chOff x="0" y="0"/>
              <a:chExt cx="475" cy="339"/>
            </a:xfrm>
          </p:grpSpPr>
          <p:sp>
            <p:nvSpPr>
              <p:cNvPr id="6" name="AutoShape 1087"/>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7" name="Text Box 1088"/>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sp>
          <p:nvSpPr>
            <p:cNvPr id="24588" name="Line 1089"/>
            <p:cNvSpPr>
              <a:spLocks noChangeShapeType="1"/>
            </p:cNvSpPr>
            <p:nvPr/>
          </p:nvSpPr>
          <p:spPr bwMode="auto">
            <a:xfrm rot="20779255" flipH="1">
              <a:off x="652" y="1081"/>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4589" name="Line 1090"/>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6638" name="Text Box 1091"/>
            <p:cNvSpPr txBox="1"/>
            <p:nvPr/>
          </p:nvSpPr>
          <p:spPr>
            <a:xfrm>
              <a:off x="912" y="1343"/>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sp>
        <p:nvSpPr>
          <p:cNvPr id="26629" name="TextBox 44"/>
          <p:cNvSpPr txBox="1"/>
          <p:nvPr/>
        </p:nvSpPr>
        <p:spPr>
          <a:xfrm>
            <a:off x="5103813" y="6100763"/>
            <a:ext cx="207327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的一些子图</a:t>
            </a:r>
          </a:p>
        </p:txBody>
      </p:sp>
      <p:sp>
        <p:nvSpPr>
          <p:cNvPr id="10" name="Rectangle 47"/>
          <p:cNvSpPr/>
          <p:nvPr/>
        </p:nvSpPr>
        <p:spPr>
          <a:xfrm>
            <a:off x="3276600" y="2924175"/>
            <a:ext cx="5616575" cy="3673475"/>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noProof="1">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wipe(right)">
                                      <p:cBhvr>
                                        <p:cTn id="7" dur="5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body" idx="4294967295"/>
          </p:nvPr>
        </p:nvSpPr>
        <p:spPr>
          <a:xfrm>
            <a:off x="179512" y="908721"/>
            <a:ext cx="8496944" cy="5688632"/>
          </a:xfrm>
        </p:spPr>
        <p:txBody>
          <a:bodyPr/>
          <a:lstStyle/>
          <a:p>
            <a:pPr lvl="1" eaLnBrk="1" hangingPunct="1">
              <a:defRPr/>
            </a:pPr>
            <a:r>
              <a:rPr kumimoji="1" lang="zh-CN" altLang="en-US" sz="2400" b="1" dirty="0" smtClean="0">
                <a:latin typeface="Times New Roman" panose="02020603050405020304" pitchFamily="18" charset="0"/>
                <a:cs typeface="Times New Roman" panose="02020603050405020304" pitchFamily="18" charset="0"/>
              </a:rPr>
              <a:t>设图</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的顶点数为</a:t>
            </a:r>
            <a:r>
              <a:rPr kumimoji="1" lang="en-US" altLang="zh-CN" sz="2400" b="1" dirty="0" smtClean="0">
                <a:latin typeface="Times New Roman" panose="02020603050405020304" pitchFamily="18" charset="0"/>
                <a:cs typeface="Times New Roman" panose="02020603050405020304" pitchFamily="18" charset="0"/>
              </a:rPr>
              <a:t>n</a:t>
            </a:r>
          </a:p>
          <a:p>
            <a:pPr marL="914400" lvl="2" indent="0" eaLnBrk="1" hangingPunct="1">
              <a:buNone/>
              <a:defRPr/>
            </a:pPr>
            <a:r>
              <a:rPr kumimoji="1" lang="en-US" altLang="zh-CN" b="1" dirty="0" smtClean="0">
                <a:latin typeface="Times New Roman" panose="02020603050405020304" pitchFamily="18" charset="0"/>
                <a:cs typeface="Times New Roman" panose="02020603050405020304" pitchFamily="18" charset="0"/>
              </a:rPr>
              <a:t>1</a:t>
            </a:r>
            <a:r>
              <a:rPr kumimoji="1" lang="zh-CN" altLang="en-US" b="1" dirty="0" smtClean="0">
                <a:latin typeface="Times New Roman" panose="02020603050405020304" pitchFamily="18" charset="0"/>
                <a:cs typeface="Times New Roman" panose="02020603050405020304" pitchFamily="18" charset="0"/>
              </a:rPr>
              <a:t>、</a:t>
            </a:r>
            <a:r>
              <a:rPr kumimoji="1" lang="zh-CN" altLang="en-US" b="1" dirty="0" smtClean="0">
                <a:solidFill>
                  <a:srgbClr val="FF0000"/>
                </a:solidFill>
                <a:latin typeface="Times New Roman" panose="02020603050405020304" pitchFamily="18" charset="0"/>
                <a:cs typeface="Times New Roman" panose="02020603050405020304" pitchFamily="18" charset="0"/>
              </a:rPr>
              <a:t>对各顶点求入度</a:t>
            </a:r>
          </a:p>
          <a:p>
            <a:pPr marL="914400" lvl="2" indent="0" eaLnBrk="1" hangingPunct="1">
              <a:buNone/>
              <a:defRPr/>
            </a:pPr>
            <a:r>
              <a:rPr kumimoji="1" lang="en-US" altLang="zh-CN" b="1" dirty="0" smtClean="0">
                <a:latin typeface="Times New Roman" panose="02020603050405020304" pitchFamily="18" charset="0"/>
                <a:cs typeface="Times New Roman" panose="02020603050405020304" pitchFamily="18" charset="0"/>
              </a:rPr>
              <a:t>2</a:t>
            </a:r>
            <a:r>
              <a:rPr kumimoji="1" lang="zh-CN" altLang="en-US" b="1" dirty="0" smtClean="0">
                <a:latin typeface="Times New Roman" panose="02020603050405020304" pitchFamily="18" charset="0"/>
                <a:cs typeface="Times New Roman" panose="02020603050405020304" pitchFamily="18" charset="0"/>
              </a:rPr>
              <a:t>、初始化栈</a:t>
            </a:r>
            <a:r>
              <a:rPr kumimoji="1" lang="en-US" altLang="zh-CN" b="1" dirty="0" smtClean="0">
                <a:latin typeface="Times New Roman" panose="02020603050405020304" pitchFamily="18" charset="0"/>
                <a:cs typeface="Times New Roman" panose="02020603050405020304" pitchFamily="18" charset="0"/>
              </a:rPr>
              <a:t>S</a:t>
            </a:r>
          </a:p>
          <a:p>
            <a:pPr marL="914400" lvl="2" indent="0" eaLnBrk="1" hangingPunct="1">
              <a:buNone/>
              <a:defRPr/>
            </a:pPr>
            <a:r>
              <a:rPr kumimoji="1" lang="en-US" altLang="zh-CN" b="1" dirty="0" smtClean="0">
                <a:latin typeface="Times New Roman" panose="02020603050405020304" pitchFamily="18" charset="0"/>
                <a:cs typeface="Times New Roman" panose="02020603050405020304" pitchFamily="18" charset="0"/>
              </a:rPr>
              <a:t>3</a:t>
            </a:r>
            <a:r>
              <a:rPr kumimoji="1" lang="zh-CN" altLang="en-US" b="1" dirty="0" smtClean="0">
                <a:latin typeface="Times New Roman" panose="02020603050405020304" pitchFamily="18" charset="0"/>
                <a:cs typeface="Times New Roman" panose="02020603050405020304" pitchFamily="18" charset="0"/>
              </a:rPr>
              <a:t>、</a:t>
            </a:r>
            <a:r>
              <a:rPr kumimoji="1" lang="zh-CN" altLang="en-US" b="1" dirty="0" smtClean="0">
                <a:solidFill>
                  <a:srgbClr val="FF0000"/>
                </a:solidFill>
                <a:latin typeface="Times New Roman" panose="02020603050405020304" pitchFamily="18" charset="0"/>
                <a:cs typeface="Times New Roman" panose="02020603050405020304" pitchFamily="18" charset="0"/>
              </a:rPr>
              <a:t>把所有入度为</a:t>
            </a:r>
            <a:r>
              <a:rPr kumimoji="1" lang="en-US" altLang="zh-CN" b="1" dirty="0" smtClean="0">
                <a:solidFill>
                  <a:srgbClr val="FF0000"/>
                </a:solidFill>
                <a:latin typeface="Times New Roman" panose="02020603050405020304" pitchFamily="18" charset="0"/>
                <a:cs typeface="Times New Roman" panose="02020603050405020304" pitchFamily="18" charset="0"/>
              </a:rPr>
              <a:t>0</a:t>
            </a:r>
            <a:r>
              <a:rPr kumimoji="1" lang="zh-CN" altLang="en-US" b="1" dirty="0" smtClean="0">
                <a:solidFill>
                  <a:srgbClr val="FF0000"/>
                </a:solidFill>
                <a:latin typeface="Times New Roman" panose="02020603050405020304" pitchFamily="18" charset="0"/>
                <a:cs typeface="Times New Roman" panose="02020603050405020304" pitchFamily="18" charset="0"/>
              </a:rPr>
              <a:t>的顶点入栈</a:t>
            </a:r>
            <a:r>
              <a:rPr kumimoji="1" lang="en-US" altLang="zh-CN" b="1" dirty="0" smtClean="0">
                <a:solidFill>
                  <a:srgbClr val="FF0000"/>
                </a:solidFill>
                <a:latin typeface="Times New Roman" panose="02020603050405020304" pitchFamily="18" charset="0"/>
                <a:cs typeface="Times New Roman" panose="02020603050405020304" pitchFamily="18" charset="0"/>
              </a:rPr>
              <a:t>S</a:t>
            </a:r>
            <a:endParaRPr kumimoji="1" lang="zh-CN" altLang="en-US" b="1" dirty="0" smtClean="0">
              <a:solidFill>
                <a:srgbClr val="FF0000"/>
              </a:solidFill>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b="1" dirty="0" smtClean="0">
                <a:latin typeface="Times New Roman" panose="02020603050405020304" pitchFamily="18" charset="0"/>
                <a:cs typeface="Times New Roman" panose="02020603050405020304" pitchFamily="18" charset="0"/>
              </a:rPr>
              <a:t>4</a:t>
            </a:r>
            <a:r>
              <a:rPr kumimoji="1" lang="zh-CN" altLang="en-US" b="1" dirty="0" smtClean="0">
                <a:latin typeface="Times New Roman" panose="02020603050405020304" pitchFamily="18" charset="0"/>
                <a:cs typeface="Times New Roman" panose="02020603050405020304" pitchFamily="18" charset="0"/>
              </a:rPr>
              <a:t>、当栈</a:t>
            </a:r>
            <a:r>
              <a:rPr kumimoji="1" lang="en-US" altLang="zh-CN" b="1" dirty="0" smtClean="0">
                <a:latin typeface="Times New Roman" panose="02020603050405020304" pitchFamily="18" charset="0"/>
                <a:cs typeface="Times New Roman" panose="02020603050405020304" pitchFamily="18" charset="0"/>
              </a:rPr>
              <a:t>S</a:t>
            </a:r>
            <a:r>
              <a:rPr kumimoji="1" lang="zh-CN" altLang="en-US" b="1" dirty="0" smtClean="0">
                <a:latin typeface="Times New Roman" panose="02020603050405020304" pitchFamily="18" charset="0"/>
                <a:cs typeface="Times New Roman" panose="02020603050405020304" pitchFamily="18" charset="0"/>
              </a:rPr>
              <a:t>非空时循环</a:t>
            </a:r>
            <a:endParaRPr kumimoji="1" lang="en-US" altLang="zh-CN" b="1" dirty="0" smtClean="0">
              <a:latin typeface="Times New Roman" panose="02020603050405020304" pitchFamily="18" charset="0"/>
              <a:cs typeface="Times New Roman" panose="02020603050405020304" pitchFamily="18" charset="0"/>
            </a:endParaRPr>
          </a:p>
          <a:p>
            <a:pPr marL="1371600" lvl="3" indent="0" eaLnBrk="1" hangingPunct="1">
              <a:buNone/>
              <a:defRPr/>
            </a:pPr>
            <a:r>
              <a:rPr kumimoji="1" lang="en-US" altLang="zh-CN" b="1" dirty="0" smtClean="0">
                <a:latin typeface="Times New Roman" panose="02020603050405020304" pitchFamily="18" charset="0"/>
                <a:cs typeface="Times New Roman" panose="02020603050405020304" pitchFamily="18" charset="0"/>
              </a:rPr>
              <a:t>4.1 </a:t>
            </a:r>
            <a:r>
              <a:rPr kumimoji="1" lang="zh-CN" altLang="en-US" b="1" dirty="0" smtClean="0">
                <a:latin typeface="Times New Roman" panose="02020603050405020304" pitchFamily="18" charset="0"/>
                <a:cs typeface="Times New Roman" panose="02020603050405020304" pitchFamily="18" charset="0"/>
              </a:rPr>
              <a:t>访问栈顶元素</a:t>
            </a:r>
            <a:r>
              <a:rPr kumimoji="1" lang="en-US" altLang="zh-CN" b="1" dirty="0" smtClean="0">
                <a:latin typeface="Times New Roman" panose="02020603050405020304" pitchFamily="18" charset="0"/>
                <a:cs typeface="Times New Roman" panose="02020603050405020304" pitchFamily="18" charset="0"/>
              </a:rPr>
              <a:t>v</a:t>
            </a:r>
            <a:r>
              <a:rPr kumimoji="1" lang="zh-CN" altLang="en-US" b="1" dirty="0" smtClean="0">
                <a:latin typeface="Times New Roman" panose="02020603050405020304" pitchFamily="18" charset="0"/>
                <a:cs typeface="Times New Roman" panose="02020603050405020304" pitchFamily="18" charset="0"/>
              </a:rPr>
              <a:t>并出栈；</a:t>
            </a:r>
            <a:endParaRPr kumimoji="1" lang="en-US" altLang="zh-CN" b="1" dirty="0" smtClean="0">
              <a:latin typeface="Times New Roman" panose="02020603050405020304" pitchFamily="18" charset="0"/>
              <a:cs typeface="Times New Roman" panose="02020603050405020304" pitchFamily="18" charset="0"/>
            </a:endParaRPr>
          </a:p>
          <a:p>
            <a:pPr marL="1371600" lvl="3" indent="0" eaLnBrk="1" hangingPunct="1">
              <a:buNone/>
              <a:defRPr/>
            </a:pPr>
            <a:r>
              <a:rPr kumimoji="1" lang="en-US" altLang="zh-CN" b="1" dirty="0" smtClean="0">
                <a:latin typeface="Times New Roman" panose="02020603050405020304" pitchFamily="18" charset="0"/>
                <a:cs typeface="Times New Roman" panose="02020603050405020304" pitchFamily="18" charset="0"/>
              </a:rPr>
              <a:t>4.2 </a:t>
            </a:r>
            <a:r>
              <a:rPr kumimoji="1" lang="zh-CN" altLang="en-US" b="1" dirty="0" smtClean="0">
                <a:latin typeface="Times New Roman" panose="02020603050405020304" pitchFamily="18" charset="0"/>
                <a:cs typeface="Times New Roman" panose="02020603050405020304" pitchFamily="18" charset="0"/>
              </a:rPr>
              <a:t>获得所有与</a:t>
            </a:r>
            <a:r>
              <a:rPr kumimoji="1" lang="en-US" altLang="zh-CN" b="1" dirty="0" smtClean="0">
                <a:latin typeface="Times New Roman" panose="02020603050405020304" pitchFamily="18" charset="0"/>
                <a:cs typeface="Times New Roman" panose="02020603050405020304" pitchFamily="18" charset="0"/>
              </a:rPr>
              <a:t>v</a:t>
            </a:r>
            <a:r>
              <a:rPr kumimoji="1" lang="zh-CN" altLang="en-US" b="1" dirty="0" smtClean="0">
                <a:latin typeface="Times New Roman" panose="02020603050405020304" pitchFamily="18" charset="0"/>
                <a:cs typeface="Times New Roman" panose="02020603050405020304" pitchFamily="18" charset="0"/>
              </a:rPr>
              <a:t>邻接的未被访问的顶点</a:t>
            </a:r>
            <a:r>
              <a:rPr kumimoji="1" lang="en-US" altLang="zh-CN" b="1" dirty="0" smtClean="0">
                <a:latin typeface="Times New Roman" panose="02020603050405020304" pitchFamily="18" charset="0"/>
                <a:cs typeface="Times New Roman" panose="02020603050405020304" pitchFamily="18" charset="0"/>
              </a:rPr>
              <a:t>w</a:t>
            </a:r>
          </a:p>
          <a:p>
            <a:pPr marL="1371600" lvl="3" indent="0" eaLnBrk="1" hangingPunct="1">
              <a:buNone/>
              <a:defRPr/>
            </a:pPr>
            <a:r>
              <a:rPr kumimoji="1" lang="en-US" altLang="zh-CN" b="1" dirty="0" smtClean="0">
                <a:latin typeface="Times New Roman" panose="02020603050405020304" pitchFamily="18" charset="0"/>
                <a:cs typeface="Times New Roman" panose="02020603050405020304" pitchFamily="18" charset="0"/>
              </a:rPr>
              <a:t>4.3 </a:t>
            </a:r>
            <a:r>
              <a:rPr kumimoji="1" lang="zh-CN" altLang="en-US" b="1" dirty="0" smtClean="0">
                <a:solidFill>
                  <a:srgbClr val="FF0000"/>
                </a:solidFill>
                <a:latin typeface="Times New Roman" panose="02020603050405020304" pitchFamily="18" charset="0"/>
                <a:cs typeface="Times New Roman" panose="02020603050405020304" pitchFamily="18" charset="0"/>
              </a:rPr>
              <a:t>把</a:t>
            </a:r>
            <a:r>
              <a:rPr kumimoji="1" lang="en-US" altLang="zh-CN" b="1" dirty="0" smtClean="0">
                <a:solidFill>
                  <a:srgbClr val="FF0000"/>
                </a:solidFill>
                <a:latin typeface="Times New Roman" panose="02020603050405020304" pitchFamily="18" charset="0"/>
                <a:cs typeface="Times New Roman" panose="02020603050405020304" pitchFamily="18" charset="0"/>
              </a:rPr>
              <a:t>w</a:t>
            </a:r>
            <a:r>
              <a:rPr kumimoji="1" lang="zh-CN" altLang="en-US" b="1" dirty="0" smtClean="0">
                <a:solidFill>
                  <a:srgbClr val="FF0000"/>
                </a:solidFill>
                <a:latin typeface="Times New Roman" panose="02020603050405020304" pitchFamily="18" charset="0"/>
                <a:cs typeface="Times New Roman" panose="02020603050405020304" pitchFamily="18" charset="0"/>
              </a:rPr>
              <a:t>的入度减1</a:t>
            </a:r>
            <a:r>
              <a:rPr kumimoji="1" lang="zh-CN" altLang="en-US" b="1" dirty="0" smtClean="0">
                <a:latin typeface="Times New Roman" panose="02020603050405020304" pitchFamily="18" charset="0"/>
                <a:cs typeface="Times New Roman" panose="02020603050405020304" pitchFamily="18" charset="0"/>
              </a:rPr>
              <a:t>；</a:t>
            </a:r>
            <a:endParaRPr kumimoji="1" lang="en-US" altLang="zh-CN" b="1" dirty="0" smtClean="0">
              <a:latin typeface="Times New Roman" panose="02020603050405020304" pitchFamily="18" charset="0"/>
              <a:cs typeface="Times New Roman" panose="02020603050405020304" pitchFamily="18" charset="0"/>
            </a:endParaRPr>
          </a:p>
          <a:p>
            <a:pPr marL="1371600" lvl="3" indent="0" eaLnBrk="1" hangingPunct="1">
              <a:buNone/>
              <a:defRPr/>
            </a:pPr>
            <a:r>
              <a:rPr kumimoji="1" lang="en-US" altLang="zh-CN" b="1" dirty="0" smtClean="0">
                <a:latin typeface="Times New Roman" panose="02020603050405020304" pitchFamily="18" charset="0"/>
                <a:cs typeface="Times New Roman" panose="02020603050405020304" pitchFamily="18" charset="0"/>
              </a:rPr>
              <a:t>4.4 </a:t>
            </a:r>
            <a:r>
              <a:rPr kumimoji="1" lang="zh-CN" altLang="en-US" b="1" dirty="0" smtClean="0">
                <a:solidFill>
                  <a:srgbClr val="FF0000"/>
                </a:solidFill>
                <a:latin typeface="Times New Roman" panose="02020603050405020304" pitchFamily="18" charset="0"/>
                <a:cs typeface="Times New Roman" panose="02020603050405020304" pitchFamily="18" charset="0"/>
              </a:rPr>
              <a:t>若</a:t>
            </a:r>
            <a:r>
              <a:rPr kumimoji="1" lang="en-US" altLang="zh-CN" b="1" dirty="0" smtClean="0">
                <a:solidFill>
                  <a:srgbClr val="FF0000"/>
                </a:solidFill>
                <a:latin typeface="Times New Roman" panose="02020603050405020304" pitchFamily="18" charset="0"/>
                <a:cs typeface="Times New Roman" panose="02020603050405020304" pitchFamily="18" charset="0"/>
              </a:rPr>
              <a:t>w</a:t>
            </a:r>
            <a:r>
              <a:rPr kumimoji="1" lang="zh-CN" altLang="en-US" b="1" dirty="0" smtClean="0">
                <a:solidFill>
                  <a:srgbClr val="FF0000"/>
                </a:solidFill>
                <a:latin typeface="Times New Roman" panose="02020603050405020304" pitchFamily="18" charset="0"/>
                <a:cs typeface="Times New Roman" panose="02020603050405020304" pitchFamily="18" charset="0"/>
              </a:rPr>
              <a:t>的入度为0则入栈</a:t>
            </a:r>
            <a:r>
              <a:rPr kumimoji="1" lang="en-US" altLang="zh-CN" b="1" dirty="0" smtClean="0">
                <a:solidFill>
                  <a:srgbClr val="FF0000"/>
                </a:solidFill>
                <a:latin typeface="Times New Roman" panose="02020603050405020304" pitchFamily="18" charset="0"/>
                <a:cs typeface="Times New Roman" panose="02020603050405020304" pitchFamily="18" charset="0"/>
              </a:rPr>
              <a:t>S</a:t>
            </a:r>
            <a:endParaRPr kumimoji="1" lang="zh-CN" altLang="en-US" b="1" dirty="0" smtClean="0">
              <a:solidFill>
                <a:srgbClr val="FF0000"/>
              </a:solidFill>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b="1" dirty="0" smtClean="0">
                <a:latin typeface="Times New Roman" panose="02020603050405020304" pitchFamily="18" charset="0"/>
                <a:cs typeface="Times New Roman" panose="02020603050405020304" pitchFamily="18" charset="0"/>
              </a:rPr>
              <a:t>	</a:t>
            </a:r>
            <a:r>
              <a:rPr kumimoji="1" lang="zh-CN" altLang="en-US" b="1" dirty="0" smtClean="0">
                <a:solidFill>
                  <a:srgbClr val="FF0000"/>
                </a:solidFill>
                <a:latin typeface="Times New Roman" panose="02020603050405020304" pitchFamily="18" charset="0"/>
                <a:cs typeface="Times New Roman" panose="02020603050405020304" pitchFamily="18" charset="0"/>
              </a:rPr>
              <a:t>直至栈</a:t>
            </a:r>
            <a:r>
              <a:rPr kumimoji="1" lang="en-US" altLang="zh-CN" b="1" dirty="0" smtClean="0">
                <a:solidFill>
                  <a:srgbClr val="FF0000"/>
                </a:solidFill>
                <a:latin typeface="Times New Roman" panose="02020603050405020304" pitchFamily="18" charset="0"/>
                <a:cs typeface="Times New Roman" panose="02020603050405020304" pitchFamily="18" charset="0"/>
              </a:rPr>
              <a:t>S</a:t>
            </a:r>
            <a:r>
              <a:rPr kumimoji="1" lang="zh-CN" altLang="en-US" b="1" dirty="0" smtClean="0">
                <a:solidFill>
                  <a:srgbClr val="FF0000"/>
                </a:solidFill>
                <a:latin typeface="Times New Roman" panose="02020603050405020304" pitchFamily="18" charset="0"/>
                <a:cs typeface="Times New Roman" panose="02020603050405020304" pitchFamily="18" charset="0"/>
              </a:rPr>
              <a:t>空为止</a:t>
            </a:r>
            <a:endParaRPr kumimoji="1" lang="en-US" altLang="zh-CN" b="1" dirty="0" smtClean="0">
              <a:solidFill>
                <a:srgbClr val="FF0000"/>
              </a:solidFill>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b="1" dirty="0" smtClean="0">
                <a:latin typeface="Times New Roman" panose="02020603050405020304" pitchFamily="18" charset="0"/>
                <a:cs typeface="Times New Roman" panose="02020603050405020304" pitchFamily="18" charset="0"/>
              </a:rPr>
              <a:t>5</a:t>
            </a:r>
            <a:r>
              <a:rPr kumimoji="1" lang="zh-CN" altLang="en-US" b="1" dirty="0" smtClean="0">
                <a:latin typeface="Times New Roman" panose="02020603050405020304" pitchFamily="18" charset="0"/>
                <a:cs typeface="Times New Roman" panose="02020603050405020304" pitchFamily="18" charset="0"/>
              </a:rPr>
              <a:t>、如果存在顶点未被访问，则有向图有环，不存在拓扑序列，拓扑排序失败；否则，拓扑排序成功</a:t>
            </a:r>
            <a:endParaRPr kumimoji="1" lang="en-US" altLang="zh-CN" b="1" dirty="0" smtClean="0">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b="1" dirty="0" smtClean="0">
                <a:latin typeface="Times New Roman" panose="02020603050405020304" pitchFamily="18" charset="0"/>
                <a:cs typeface="Times New Roman" panose="02020603050405020304" pitchFamily="18" charset="0"/>
              </a:rPr>
              <a:t>6</a:t>
            </a:r>
            <a:r>
              <a:rPr kumimoji="1" lang="zh-CN" altLang="en-US" b="1" dirty="0" smtClean="0">
                <a:latin typeface="Times New Roman" panose="02020603050405020304" pitchFamily="18" charset="0"/>
                <a:cs typeface="Times New Roman" panose="02020603050405020304" pitchFamily="18" charset="0"/>
              </a:rPr>
              <a:t>、结束</a:t>
            </a:r>
          </a:p>
        </p:txBody>
      </p:sp>
      <p:sp>
        <p:nvSpPr>
          <p:cNvPr id="216067" name="矩形 2"/>
          <p:cNvSpPr/>
          <p:nvPr/>
        </p:nvSpPr>
        <p:spPr>
          <a:xfrm>
            <a:off x="900113" y="2276872"/>
            <a:ext cx="7560319" cy="3528392"/>
          </a:xfrm>
          <a:prstGeom prst="rect">
            <a:avLst/>
          </a:prstGeom>
          <a:noFill/>
          <a:ln w="38100"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 name="矩形 1"/>
          <p:cNvSpPr/>
          <p:nvPr/>
        </p:nvSpPr>
        <p:spPr>
          <a:xfrm>
            <a:off x="0" y="188640"/>
            <a:ext cx="3942105" cy="584775"/>
          </a:xfrm>
          <a:prstGeom prst="rect">
            <a:avLst/>
          </a:prstGeom>
        </p:spPr>
        <p:txBody>
          <a:bodyPr wrap="none">
            <a:spAutoFit/>
          </a:bodyPr>
          <a:lstStyle/>
          <a:p>
            <a:pPr lvl="1" eaLnBrk="1" hangingPunct="1">
              <a:defRPr/>
            </a:pPr>
            <a:r>
              <a:rPr kumimoji="1" lang="zh-CN" altLang="en-US" sz="3200" b="1" dirty="0">
                <a:solidFill>
                  <a:srgbClr val="0000FF"/>
                </a:solidFill>
                <a:latin typeface="Times New Roman" panose="02020603050405020304" pitchFamily="18" charset="0"/>
                <a:cs typeface="Times New Roman" panose="02020603050405020304" pitchFamily="18" charset="0"/>
              </a:rPr>
              <a:t>拓扑排序算法实现</a:t>
            </a:r>
            <a:endParaRPr kumimoji="1" lang="en-US" altLang="zh-CN" sz="3200" b="1" dirty="0">
              <a:solidFill>
                <a:srgbClr val="0000FF"/>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770">
                                            <p:txEl>
                                              <p:pRg st="3" end="3"/>
                                            </p:txEl>
                                          </p:spTgt>
                                        </p:tgtEl>
                                        <p:attrNameLst>
                                          <p:attrName>style.visibility</p:attrName>
                                        </p:attrNameLst>
                                      </p:cBhvr>
                                      <p:to>
                                        <p:strVal val="visible"/>
                                      </p:to>
                                    </p:set>
                                    <p:anim calcmode="lin" valueType="num">
                                      <p:cBhvr additive="base">
                                        <p:cTn id="7" dur="500" fill="hold"/>
                                        <p:tgtEl>
                                          <p:spTgt spid="32770">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2770">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2770">
                                            <p:txEl>
                                              <p:pRg st="4" end="4"/>
                                            </p:txEl>
                                          </p:spTgt>
                                        </p:tgtEl>
                                        <p:attrNameLst>
                                          <p:attrName>style.visibility</p:attrName>
                                        </p:attrNameLst>
                                      </p:cBhvr>
                                      <p:to>
                                        <p:strVal val="visible"/>
                                      </p:to>
                                    </p:set>
                                    <p:anim calcmode="lin" valueType="num">
                                      <p:cBhvr additive="base">
                                        <p:cTn id="13" dur="500" fill="hold"/>
                                        <p:tgtEl>
                                          <p:spTgt spid="32770">
                                            <p:txEl>
                                              <p:pRg st="4" end="4"/>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2770">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2770">
                                            <p:txEl>
                                              <p:pRg st="5" end="5"/>
                                            </p:txEl>
                                          </p:spTgt>
                                        </p:tgtEl>
                                        <p:attrNameLst>
                                          <p:attrName>style.visibility</p:attrName>
                                        </p:attrNameLst>
                                      </p:cBhvr>
                                      <p:to>
                                        <p:strVal val="visible"/>
                                      </p:to>
                                    </p:set>
                                    <p:anim calcmode="lin" valueType="num">
                                      <p:cBhvr additive="base">
                                        <p:cTn id="19" dur="500" fill="hold"/>
                                        <p:tgtEl>
                                          <p:spTgt spid="32770">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2770">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2770">
                                            <p:txEl>
                                              <p:pRg st="6" end="6"/>
                                            </p:txEl>
                                          </p:spTgt>
                                        </p:tgtEl>
                                        <p:attrNameLst>
                                          <p:attrName>style.visibility</p:attrName>
                                        </p:attrNameLst>
                                      </p:cBhvr>
                                      <p:to>
                                        <p:strVal val="visible"/>
                                      </p:to>
                                    </p:set>
                                    <p:anim calcmode="lin" valueType="num">
                                      <p:cBhvr additive="base">
                                        <p:cTn id="25" dur="500" fill="hold"/>
                                        <p:tgtEl>
                                          <p:spTgt spid="32770">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2770">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770">
                                            <p:txEl>
                                              <p:pRg st="7" end="7"/>
                                            </p:txEl>
                                          </p:spTgt>
                                        </p:tgtEl>
                                        <p:attrNameLst>
                                          <p:attrName>style.visibility</p:attrName>
                                        </p:attrNameLst>
                                      </p:cBhvr>
                                      <p:to>
                                        <p:strVal val="visible"/>
                                      </p:to>
                                    </p:set>
                                    <p:anim calcmode="lin" valueType="num">
                                      <p:cBhvr additive="base">
                                        <p:cTn id="31" dur="500" fill="hold"/>
                                        <p:tgtEl>
                                          <p:spTgt spid="32770">
                                            <p:txEl>
                                              <p:pRg st="7" end="7"/>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2770">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2770">
                                            <p:txEl>
                                              <p:pRg st="8" end="8"/>
                                            </p:txEl>
                                          </p:spTgt>
                                        </p:tgtEl>
                                        <p:attrNameLst>
                                          <p:attrName>style.visibility</p:attrName>
                                        </p:attrNameLst>
                                      </p:cBhvr>
                                      <p:to>
                                        <p:strVal val="visible"/>
                                      </p:to>
                                    </p:set>
                                    <p:anim calcmode="lin" valueType="num">
                                      <p:cBhvr additive="base">
                                        <p:cTn id="37" dur="500" fill="hold"/>
                                        <p:tgtEl>
                                          <p:spTgt spid="32770">
                                            <p:txEl>
                                              <p:pRg st="8" end="8"/>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2770">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2770">
                                            <p:txEl>
                                              <p:pRg st="9" end="9"/>
                                            </p:txEl>
                                          </p:spTgt>
                                        </p:tgtEl>
                                        <p:attrNameLst>
                                          <p:attrName>style.visibility</p:attrName>
                                        </p:attrNameLst>
                                      </p:cBhvr>
                                      <p:to>
                                        <p:strVal val="visible"/>
                                      </p:to>
                                    </p:set>
                                    <p:anim calcmode="lin" valueType="num">
                                      <p:cBhvr additive="base">
                                        <p:cTn id="43" dur="500" fill="hold"/>
                                        <p:tgtEl>
                                          <p:spTgt spid="32770">
                                            <p:txEl>
                                              <p:pRg st="9" end="9"/>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2770">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WAV"/>
                                        </p:tgtEl>
                                      </p:cMediaNode>
                                    </p:audio>
                                  </p:sub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2770">
                                            <p:txEl>
                                              <p:pRg st="10" end="10"/>
                                            </p:txEl>
                                          </p:spTgt>
                                        </p:tgtEl>
                                        <p:attrNameLst>
                                          <p:attrName>style.visibility</p:attrName>
                                        </p:attrNameLst>
                                      </p:cBhvr>
                                      <p:to>
                                        <p:strVal val="visible"/>
                                      </p:to>
                                    </p:set>
                                    <p:anim calcmode="lin" valueType="num">
                                      <p:cBhvr additive="base">
                                        <p:cTn id="49" dur="500" fill="hold"/>
                                        <p:tgtEl>
                                          <p:spTgt spid="32770">
                                            <p:txEl>
                                              <p:pRg st="10" end="10"/>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2770">
                                            <p:txEl>
                                              <p:pRg st="10" end="1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2" name="WHOOSH.WAV"/>
                                        </p:tgtEl>
                                      </p:cMediaNode>
                                    </p:audio>
                                  </p:subTnLst>
                                </p:cTn>
                              </p:par>
                            </p:childTnLst>
                          </p:cTn>
                        </p:par>
                        <p:par>
                          <p:cTn id="51" fill="hold" nodeType="afterGroup">
                            <p:stCondLst>
                              <p:cond delay="500"/>
                            </p:stCondLst>
                            <p:childTnLst>
                              <p:par>
                                <p:cTn id="52" presetID="2" presetClass="entr" presetSubtype="8" fill="hold" grpId="0" nodeType="afterEffect">
                                  <p:stCondLst>
                                    <p:cond delay="0"/>
                                  </p:stCondLst>
                                  <p:childTnLst>
                                    <p:set>
                                      <p:cBhvr>
                                        <p:cTn id="53" dur="1" fill="hold">
                                          <p:stCondLst>
                                            <p:cond delay="0"/>
                                          </p:stCondLst>
                                        </p:cTn>
                                        <p:tgtEl>
                                          <p:spTgt spid="32770">
                                            <p:txEl>
                                              <p:pRg st="11" end="11"/>
                                            </p:txEl>
                                          </p:spTgt>
                                        </p:tgtEl>
                                        <p:attrNameLst>
                                          <p:attrName>style.visibility</p:attrName>
                                        </p:attrNameLst>
                                      </p:cBhvr>
                                      <p:to>
                                        <p:strVal val="visible"/>
                                      </p:to>
                                    </p:set>
                                    <p:anim calcmode="lin" valueType="num">
                                      <p:cBhvr additive="base">
                                        <p:cTn id="54" dur="500" fill="hold"/>
                                        <p:tgtEl>
                                          <p:spTgt spid="32770">
                                            <p:txEl>
                                              <p:pRg st="11" end="11"/>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32770">
                                            <p:txEl>
                                              <p:pRg st="11" end="1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2"/>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build="p" bldLvl="5"/>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818" name="组合 26625"/>
          <p:cNvGrpSpPr>
            <a:grpSpLocks/>
          </p:cNvGrpSpPr>
          <p:nvPr/>
        </p:nvGrpSpPr>
        <p:grpSpPr bwMode="auto">
          <a:xfrm>
            <a:off x="201613" y="1504950"/>
            <a:ext cx="3667125" cy="3989388"/>
            <a:chOff x="0" y="0"/>
            <a:chExt cx="2717" cy="2655"/>
          </a:xfrm>
        </p:grpSpPr>
        <p:sp>
          <p:nvSpPr>
            <p:cNvPr id="209936" name="Oval 3"/>
            <p:cNvSpPr/>
            <p:nvPr/>
          </p:nvSpPr>
          <p:spPr>
            <a:xfrm>
              <a:off x="0" y="881"/>
              <a:ext cx="311" cy="279"/>
            </a:xfrm>
            <a:prstGeom prst="ellipse">
              <a:avLst/>
            </a:prstGeom>
            <a:noFill/>
            <a:ln w="9525"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C1</a:t>
              </a:r>
            </a:p>
          </p:txBody>
        </p:sp>
        <p:sp>
          <p:nvSpPr>
            <p:cNvPr id="209937" name="Oval 4"/>
            <p:cNvSpPr/>
            <p:nvPr/>
          </p:nvSpPr>
          <p:spPr>
            <a:xfrm>
              <a:off x="641" y="454"/>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C2</a:t>
              </a:r>
            </a:p>
          </p:txBody>
        </p:sp>
        <p:sp>
          <p:nvSpPr>
            <p:cNvPr id="209938" name="Oval 5"/>
            <p:cNvSpPr/>
            <p:nvPr/>
          </p:nvSpPr>
          <p:spPr>
            <a:xfrm>
              <a:off x="1319" y="881"/>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C3</a:t>
              </a:r>
            </a:p>
          </p:txBody>
        </p:sp>
        <p:sp>
          <p:nvSpPr>
            <p:cNvPr id="209939" name="Oval 6"/>
            <p:cNvSpPr/>
            <p:nvPr/>
          </p:nvSpPr>
          <p:spPr>
            <a:xfrm>
              <a:off x="685" y="0"/>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C4</a:t>
              </a:r>
            </a:p>
          </p:txBody>
        </p:sp>
        <p:sp>
          <p:nvSpPr>
            <p:cNvPr id="209940" name="Oval 7"/>
            <p:cNvSpPr/>
            <p:nvPr/>
          </p:nvSpPr>
          <p:spPr>
            <a:xfrm>
              <a:off x="1996" y="10"/>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C5</a:t>
              </a:r>
            </a:p>
          </p:txBody>
        </p:sp>
        <p:sp>
          <p:nvSpPr>
            <p:cNvPr id="209941" name="Oval 8"/>
            <p:cNvSpPr/>
            <p:nvPr/>
          </p:nvSpPr>
          <p:spPr>
            <a:xfrm>
              <a:off x="1763" y="1921"/>
              <a:ext cx="309"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C6</a:t>
              </a:r>
            </a:p>
          </p:txBody>
        </p:sp>
        <p:sp>
          <p:nvSpPr>
            <p:cNvPr id="209942" name="Oval 9"/>
            <p:cNvSpPr/>
            <p:nvPr/>
          </p:nvSpPr>
          <p:spPr>
            <a:xfrm>
              <a:off x="2385" y="899"/>
              <a:ext cx="308" cy="257"/>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C7</a:t>
              </a:r>
            </a:p>
          </p:txBody>
        </p:sp>
        <p:sp>
          <p:nvSpPr>
            <p:cNvPr id="209943" name="Oval 10"/>
            <p:cNvSpPr/>
            <p:nvPr/>
          </p:nvSpPr>
          <p:spPr>
            <a:xfrm>
              <a:off x="2406" y="1487"/>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C8</a:t>
              </a:r>
            </a:p>
          </p:txBody>
        </p:sp>
        <p:sp>
          <p:nvSpPr>
            <p:cNvPr id="209944" name="Oval 11"/>
            <p:cNvSpPr/>
            <p:nvPr/>
          </p:nvSpPr>
          <p:spPr>
            <a:xfrm>
              <a:off x="8" y="1899"/>
              <a:ext cx="309"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solidFill>
                    <a:srgbClr val="FF0000"/>
                  </a:solidFill>
                  <a:latin typeface="Times New Roman" panose="02020603050405020304" pitchFamily="18" charset="0"/>
                  <a:ea typeface="宋体" panose="02010600030101010101" pitchFamily="2" charset="-122"/>
                </a:rPr>
                <a:t>C9</a:t>
              </a:r>
            </a:p>
          </p:txBody>
        </p:sp>
        <p:sp>
          <p:nvSpPr>
            <p:cNvPr id="209945" name="Oval 12"/>
            <p:cNvSpPr/>
            <p:nvPr/>
          </p:nvSpPr>
          <p:spPr>
            <a:xfrm>
              <a:off x="650" y="1878"/>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C10</a:t>
              </a:r>
            </a:p>
          </p:txBody>
        </p:sp>
        <p:sp>
          <p:nvSpPr>
            <p:cNvPr id="209946" name="Oval 13"/>
            <p:cNvSpPr/>
            <p:nvPr/>
          </p:nvSpPr>
          <p:spPr>
            <a:xfrm>
              <a:off x="663" y="2376"/>
              <a:ext cx="308"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C11</a:t>
              </a:r>
            </a:p>
          </p:txBody>
        </p:sp>
        <p:sp>
          <p:nvSpPr>
            <p:cNvPr id="209947" name="Oval 14"/>
            <p:cNvSpPr/>
            <p:nvPr/>
          </p:nvSpPr>
          <p:spPr>
            <a:xfrm>
              <a:off x="641" y="1277"/>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C12</a:t>
              </a:r>
            </a:p>
          </p:txBody>
        </p:sp>
        <p:sp>
          <p:nvSpPr>
            <p:cNvPr id="162861" name="Line 15"/>
            <p:cNvSpPr>
              <a:spLocks noChangeShapeType="1"/>
            </p:cNvSpPr>
            <p:nvPr/>
          </p:nvSpPr>
          <p:spPr bwMode="auto">
            <a:xfrm>
              <a:off x="310" y="1024"/>
              <a:ext cx="10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2" name="Line 16"/>
            <p:cNvSpPr>
              <a:spLocks noChangeShapeType="1"/>
            </p:cNvSpPr>
            <p:nvPr/>
          </p:nvSpPr>
          <p:spPr bwMode="auto">
            <a:xfrm flipV="1">
              <a:off x="278" y="704"/>
              <a:ext cx="411" cy="2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3" name="Line 17"/>
            <p:cNvSpPr>
              <a:spLocks noChangeShapeType="1"/>
            </p:cNvSpPr>
            <p:nvPr/>
          </p:nvSpPr>
          <p:spPr bwMode="auto">
            <a:xfrm flipH="1">
              <a:off x="952" y="1162"/>
              <a:ext cx="521" cy="75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4" name="Line 18"/>
            <p:cNvSpPr>
              <a:spLocks noChangeShapeType="1"/>
            </p:cNvSpPr>
            <p:nvPr/>
          </p:nvSpPr>
          <p:spPr bwMode="auto">
            <a:xfrm flipV="1">
              <a:off x="222" y="226"/>
              <a:ext cx="522" cy="6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5" name="Line 19"/>
            <p:cNvSpPr>
              <a:spLocks noChangeShapeType="1"/>
            </p:cNvSpPr>
            <p:nvPr/>
          </p:nvSpPr>
          <p:spPr bwMode="auto">
            <a:xfrm>
              <a:off x="1011" y="137"/>
              <a:ext cx="98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6" name="Line 20"/>
            <p:cNvSpPr>
              <a:spLocks noChangeShapeType="1"/>
            </p:cNvSpPr>
            <p:nvPr/>
          </p:nvSpPr>
          <p:spPr bwMode="auto">
            <a:xfrm flipV="1">
              <a:off x="1578" y="270"/>
              <a:ext cx="489" cy="6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7" name="Line 21"/>
            <p:cNvSpPr>
              <a:spLocks noChangeShapeType="1"/>
            </p:cNvSpPr>
            <p:nvPr/>
          </p:nvSpPr>
          <p:spPr bwMode="auto">
            <a:xfrm>
              <a:off x="1633" y="1015"/>
              <a:ext cx="7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8" name="Line 22"/>
            <p:cNvSpPr>
              <a:spLocks noChangeShapeType="1"/>
            </p:cNvSpPr>
            <p:nvPr/>
          </p:nvSpPr>
          <p:spPr bwMode="auto">
            <a:xfrm>
              <a:off x="2244" y="270"/>
              <a:ext cx="267" cy="6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9" name="Line 23"/>
            <p:cNvSpPr>
              <a:spLocks noChangeShapeType="1"/>
            </p:cNvSpPr>
            <p:nvPr/>
          </p:nvSpPr>
          <p:spPr bwMode="auto">
            <a:xfrm>
              <a:off x="266" y="1115"/>
              <a:ext cx="378" cy="2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0" name="Line 24"/>
            <p:cNvSpPr>
              <a:spLocks noChangeShapeType="1"/>
            </p:cNvSpPr>
            <p:nvPr/>
          </p:nvSpPr>
          <p:spPr bwMode="auto">
            <a:xfrm flipV="1">
              <a:off x="278" y="1493"/>
              <a:ext cx="388" cy="4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1" name="Line 25"/>
            <p:cNvSpPr>
              <a:spLocks noChangeShapeType="1"/>
            </p:cNvSpPr>
            <p:nvPr/>
          </p:nvSpPr>
          <p:spPr bwMode="auto">
            <a:xfrm>
              <a:off x="322" y="2026"/>
              <a:ext cx="33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2" name="Line 26"/>
            <p:cNvSpPr>
              <a:spLocks noChangeShapeType="1"/>
            </p:cNvSpPr>
            <p:nvPr/>
          </p:nvSpPr>
          <p:spPr bwMode="auto">
            <a:xfrm flipV="1">
              <a:off x="800" y="1548"/>
              <a:ext cx="0"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3" name="Line 27"/>
            <p:cNvSpPr>
              <a:spLocks noChangeShapeType="1"/>
            </p:cNvSpPr>
            <p:nvPr/>
          </p:nvSpPr>
          <p:spPr bwMode="auto">
            <a:xfrm>
              <a:off x="244" y="2137"/>
              <a:ext cx="434"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4" name="Line 28"/>
            <p:cNvSpPr>
              <a:spLocks noChangeShapeType="1"/>
            </p:cNvSpPr>
            <p:nvPr/>
          </p:nvSpPr>
          <p:spPr bwMode="auto">
            <a:xfrm flipV="1">
              <a:off x="966" y="2059"/>
              <a:ext cx="789" cy="4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5" name="Line 29"/>
            <p:cNvSpPr>
              <a:spLocks noChangeShapeType="1"/>
            </p:cNvSpPr>
            <p:nvPr/>
          </p:nvSpPr>
          <p:spPr bwMode="auto">
            <a:xfrm flipV="1">
              <a:off x="2056" y="1759"/>
              <a:ext cx="411"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6" name="Line 30"/>
            <p:cNvSpPr>
              <a:spLocks noChangeShapeType="1"/>
            </p:cNvSpPr>
            <p:nvPr/>
          </p:nvSpPr>
          <p:spPr bwMode="auto">
            <a:xfrm>
              <a:off x="1600" y="1115"/>
              <a:ext cx="822" cy="4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62819" name="组合 26625"/>
          <p:cNvGrpSpPr>
            <a:grpSpLocks/>
          </p:cNvGrpSpPr>
          <p:nvPr/>
        </p:nvGrpSpPr>
        <p:grpSpPr bwMode="auto">
          <a:xfrm>
            <a:off x="5081588" y="1581150"/>
            <a:ext cx="3667125" cy="3989388"/>
            <a:chOff x="0" y="0"/>
            <a:chExt cx="2717" cy="2655"/>
          </a:xfrm>
        </p:grpSpPr>
        <p:sp>
          <p:nvSpPr>
            <p:cNvPr id="45" name="Oval 3"/>
            <p:cNvSpPr/>
            <p:nvPr/>
          </p:nvSpPr>
          <p:spPr>
            <a:xfrm>
              <a:off x="0" y="881"/>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C1</a:t>
              </a:r>
            </a:p>
          </p:txBody>
        </p:sp>
        <p:sp>
          <p:nvSpPr>
            <p:cNvPr id="46" name="Oval 4"/>
            <p:cNvSpPr/>
            <p:nvPr/>
          </p:nvSpPr>
          <p:spPr>
            <a:xfrm>
              <a:off x="641" y="454"/>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C2</a:t>
              </a:r>
            </a:p>
          </p:txBody>
        </p:sp>
        <p:sp>
          <p:nvSpPr>
            <p:cNvPr id="47" name="Oval 5"/>
            <p:cNvSpPr/>
            <p:nvPr/>
          </p:nvSpPr>
          <p:spPr>
            <a:xfrm>
              <a:off x="1319" y="881"/>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C3</a:t>
              </a:r>
            </a:p>
          </p:txBody>
        </p:sp>
        <p:sp>
          <p:nvSpPr>
            <p:cNvPr id="48" name="Oval 6"/>
            <p:cNvSpPr/>
            <p:nvPr/>
          </p:nvSpPr>
          <p:spPr>
            <a:xfrm>
              <a:off x="685" y="0"/>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C4</a:t>
              </a:r>
            </a:p>
          </p:txBody>
        </p:sp>
        <p:sp>
          <p:nvSpPr>
            <p:cNvPr id="49" name="Oval 7"/>
            <p:cNvSpPr/>
            <p:nvPr/>
          </p:nvSpPr>
          <p:spPr>
            <a:xfrm>
              <a:off x="1996" y="10"/>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C5</a:t>
              </a:r>
            </a:p>
          </p:txBody>
        </p:sp>
        <p:sp>
          <p:nvSpPr>
            <p:cNvPr id="50" name="Oval 8"/>
            <p:cNvSpPr/>
            <p:nvPr/>
          </p:nvSpPr>
          <p:spPr>
            <a:xfrm>
              <a:off x="1763" y="1921"/>
              <a:ext cx="309"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C6</a:t>
              </a:r>
            </a:p>
          </p:txBody>
        </p:sp>
        <p:sp>
          <p:nvSpPr>
            <p:cNvPr id="51" name="Oval 9"/>
            <p:cNvSpPr/>
            <p:nvPr/>
          </p:nvSpPr>
          <p:spPr>
            <a:xfrm>
              <a:off x="2385" y="899"/>
              <a:ext cx="308" cy="257"/>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C7</a:t>
              </a:r>
            </a:p>
          </p:txBody>
        </p:sp>
        <p:sp>
          <p:nvSpPr>
            <p:cNvPr id="52" name="Oval 10"/>
            <p:cNvSpPr/>
            <p:nvPr/>
          </p:nvSpPr>
          <p:spPr>
            <a:xfrm>
              <a:off x="2406" y="1487"/>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C8</a:t>
              </a:r>
            </a:p>
          </p:txBody>
        </p:sp>
        <p:sp>
          <p:nvSpPr>
            <p:cNvPr id="53" name="Oval 11"/>
            <p:cNvSpPr/>
            <p:nvPr/>
          </p:nvSpPr>
          <p:spPr>
            <a:xfrm>
              <a:off x="8" y="1899"/>
              <a:ext cx="309"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solidFill>
                    <a:srgbClr val="FF0000"/>
                  </a:solidFill>
                  <a:latin typeface="Times New Roman" panose="02020603050405020304" pitchFamily="18" charset="0"/>
                  <a:ea typeface="宋体" panose="02010600030101010101" pitchFamily="2" charset="-122"/>
                </a:rPr>
                <a:t>C9</a:t>
              </a:r>
            </a:p>
          </p:txBody>
        </p:sp>
        <p:sp>
          <p:nvSpPr>
            <p:cNvPr id="54" name="Oval 12"/>
            <p:cNvSpPr/>
            <p:nvPr/>
          </p:nvSpPr>
          <p:spPr>
            <a:xfrm>
              <a:off x="650" y="1878"/>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C10</a:t>
              </a:r>
            </a:p>
          </p:txBody>
        </p:sp>
        <p:sp>
          <p:nvSpPr>
            <p:cNvPr id="55" name="Oval 13"/>
            <p:cNvSpPr/>
            <p:nvPr/>
          </p:nvSpPr>
          <p:spPr>
            <a:xfrm>
              <a:off x="663" y="2376"/>
              <a:ext cx="308"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C11</a:t>
              </a:r>
            </a:p>
          </p:txBody>
        </p:sp>
        <p:sp>
          <p:nvSpPr>
            <p:cNvPr id="56" name="Oval 14"/>
            <p:cNvSpPr/>
            <p:nvPr/>
          </p:nvSpPr>
          <p:spPr>
            <a:xfrm>
              <a:off x="641" y="1277"/>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C12</a:t>
              </a:r>
            </a:p>
          </p:txBody>
        </p:sp>
        <p:sp>
          <p:nvSpPr>
            <p:cNvPr id="162834" name="Line 15"/>
            <p:cNvSpPr>
              <a:spLocks noChangeShapeType="1"/>
            </p:cNvSpPr>
            <p:nvPr/>
          </p:nvSpPr>
          <p:spPr bwMode="auto">
            <a:xfrm>
              <a:off x="310" y="1024"/>
              <a:ext cx="10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5" name="Line 16"/>
            <p:cNvSpPr>
              <a:spLocks noChangeShapeType="1"/>
            </p:cNvSpPr>
            <p:nvPr/>
          </p:nvSpPr>
          <p:spPr bwMode="auto">
            <a:xfrm flipV="1">
              <a:off x="278" y="704"/>
              <a:ext cx="411" cy="2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6" name="Line 17"/>
            <p:cNvSpPr>
              <a:spLocks noChangeShapeType="1"/>
            </p:cNvSpPr>
            <p:nvPr/>
          </p:nvSpPr>
          <p:spPr bwMode="auto">
            <a:xfrm flipH="1">
              <a:off x="952" y="1162"/>
              <a:ext cx="521" cy="75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7" name="Line 18"/>
            <p:cNvSpPr>
              <a:spLocks noChangeShapeType="1"/>
            </p:cNvSpPr>
            <p:nvPr/>
          </p:nvSpPr>
          <p:spPr bwMode="auto">
            <a:xfrm flipV="1">
              <a:off x="222" y="226"/>
              <a:ext cx="522" cy="6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8" name="Line 19"/>
            <p:cNvSpPr>
              <a:spLocks noChangeShapeType="1"/>
            </p:cNvSpPr>
            <p:nvPr/>
          </p:nvSpPr>
          <p:spPr bwMode="auto">
            <a:xfrm>
              <a:off x="1011" y="137"/>
              <a:ext cx="98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9" name="Line 20"/>
            <p:cNvSpPr>
              <a:spLocks noChangeShapeType="1"/>
            </p:cNvSpPr>
            <p:nvPr/>
          </p:nvSpPr>
          <p:spPr bwMode="auto">
            <a:xfrm flipV="1">
              <a:off x="1578" y="270"/>
              <a:ext cx="489" cy="6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0" name="Line 21"/>
            <p:cNvSpPr>
              <a:spLocks noChangeShapeType="1"/>
            </p:cNvSpPr>
            <p:nvPr/>
          </p:nvSpPr>
          <p:spPr bwMode="auto">
            <a:xfrm>
              <a:off x="1633" y="1015"/>
              <a:ext cx="7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1" name="Line 22"/>
            <p:cNvSpPr>
              <a:spLocks noChangeShapeType="1"/>
            </p:cNvSpPr>
            <p:nvPr/>
          </p:nvSpPr>
          <p:spPr bwMode="auto">
            <a:xfrm>
              <a:off x="2244" y="270"/>
              <a:ext cx="267" cy="6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2" name="Line 24"/>
            <p:cNvSpPr>
              <a:spLocks noChangeShapeType="1"/>
            </p:cNvSpPr>
            <p:nvPr/>
          </p:nvSpPr>
          <p:spPr bwMode="auto">
            <a:xfrm flipV="1">
              <a:off x="278" y="1493"/>
              <a:ext cx="388" cy="4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3" name="Line 25"/>
            <p:cNvSpPr>
              <a:spLocks noChangeShapeType="1"/>
            </p:cNvSpPr>
            <p:nvPr/>
          </p:nvSpPr>
          <p:spPr bwMode="auto">
            <a:xfrm>
              <a:off x="322" y="2026"/>
              <a:ext cx="33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4" name="Line 26"/>
            <p:cNvSpPr>
              <a:spLocks noChangeShapeType="1"/>
            </p:cNvSpPr>
            <p:nvPr/>
          </p:nvSpPr>
          <p:spPr bwMode="auto">
            <a:xfrm flipV="1">
              <a:off x="800" y="1548"/>
              <a:ext cx="0"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5" name="Line 27"/>
            <p:cNvSpPr>
              <a:spLocks noChangeShapeType="1"/>
            </p:cNvSpPr>
            <p:nvPr/>
          </p:nvSpPr>
          <p:spPr bwMode="auto">
            <a:xfrm>
              <a:off x="244" y="2137"/>
              <a:ext cx="434"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6" name="Line 28"/>
            <p:cNvSpPr>
              <a:spLocks noChangeShapeType="1"/>
            </p:cNvSpPr>
            <p:nvPr/>
          </p:nvSpPr>
          <p:spPr bwMode="auto">
            <a:xfrm flipV="1">
              <a:off x="966" y="2059"/>
              <a:ext cx="789" cy="4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7" name="Line 29"/>
            <p:cNvSpPr>
              <a:spLocks noChangeShapeType="1"/>
            </p:cNvSpPr>
            <p:nvPr/>
          </p:nvSpPr>
          <p:spPr bwMode="auto">
            <a:xfrm flipV="1">
              <a:off x="2056" y="1759"/>
              <a:ext cx="411"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8" name="Line 30"/>
            <p:cNvSpPr>
              <a:spLocks noChangeShapeType="1"/>
            </p:cNvSpPr>
            <p:nvPr/>
          </p:nvSpPr>
          <p:spPr bwMode="auto">
            <a:xfrm>
              <a:off x="1600" y="1115"/>
              <a:ext cx="822" cy="4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2820" name="Line 16"/>
          <p:cNvSpPr>
            <a:spLocks noChangeShapeType="1"/>
          </p:cNvSpPr>
          <p:nvPr/>
        </p:nvSpPr>
        <p:spPr bwMode="auto">
          <a:xfrm flipH="1" flipV="1">
            <a:off x="5481638" y="3255963"/>
            <a:ext cx="493712" cy="3667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爆炸形 1 1"/>
          <p:cNvSpPr>
            <a:spLocks noChangeArrowheads="1"/>
          </p:cNvSpPr>
          <p:nvPr/>
        </p:nvSpPr>
        <p:spPr bwMode="auto">
          <a:xfrm>
            <a:off x="1836738" y="4805363"/>
            <a:ext cx="4408487" cy="2138362"/>
          </a:xfrm>
          <a:prstGeom prst="irregularSeal1">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Tahoma" panose="020B0604030504040204" pitchFamily="34" charset="0"/>
                <a:ea typeface="黑体" panose="02010609060101010101" pitchFamily="49" charset="-122"/>
              </a:rPr>
              <a:t>课堂作业：写出以下两图的拓扑序列</a:t>
            </a:r>
          </a:p>
        </p:txBody>
      </p:sp>
      <p:pic>
        <p:nvPicPr>
          <p:cNvPr id="61"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927850" y="18458"/>
            <a:ext cx="2216150" cy="14779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4"/>
          <p:cNvSpPr txBox="1"/>
          <p:nvPr/>
        </p:nvSpPr>
        <p:spPr>
          <a:xfrm>
            <a:off x="457200" y="44624"/>
            <a:ext cx="8229600" cy="5184775"/>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sz="1400" b="1" dirty="0" smtClean="0">
                <a:effectLst>
                  <a:outerShdw blurRad="38100" dist="38100" dir="2700000" algn="tl">
                    <a:srgbClr val="C0C0C0"/>
                  </a:outerShdw>
                </a:effectLst>
                <a:latin typeface="Times New Roman" panose="02020603050405020304" pitchFamily="18" charset="0"/>
              </a:rPr>
              <a:t>template &lt;class </a:t>
            </a:r>
            <a:r>
              <a:rPr lang="en-US" altLang="zh-CN" sz="1400" dirty="0" smtClean="0">
                <a:effectLst>
                  <a:outerShdw blurRad="38100" dist="38100" dir="2700000" algn="tl">
                    <a:srgbClr val="C0C0C0"/>
                  </a:outerShdw>
                </a:effectLst>
                <a:latin typeface="Times New Roman" panose="02020603050405020304" pitchFamily="18" charset="0"/>
              </a:rPr>
              <a:t>T</a:t>
            </a:r>
            <a:r>
              <a:rPr lang="en-US" altLang="zh-CN" sz="1400" b="1" dirty="0" smtClean="0">
                <a:effectLst>
                  <a:outerShdw blurRad="38100" dist="38100" dir="2700000" algn="tl">
                    <a:srgbClr val="C0C0C0"/>
                  </a:outerShdw>
                </a:effectLst>
                <a:latin typeface="Times New Roman" panose="02020603050405020304" pitchFamily="18" charset="0"/>
              </a:rPr>
              <a:t>, class </a:t>
            </a:r>
            <a:r>
              <a:rPr lang="en-US" altLang="zh-CN" sz="1400" dirty="0" smtClean="0">
                <a:effectLst>
                  <a:outerShdw blurRad="38100" dist="38100" dir="2700000" algn="tl">
                    <a:srgbClr val="C0C0C0"/>
                  </a:outerShdw>
                </a:effectLst>
                <a:latin typeface="Times New Roman" panose="02020603050405020304" pitchFamily="18" charset="0"/>
              </a:rPr>
              <a:t>E</a:t>
            </a:r>
            <a:r>
              <a:rPr lang="en-US" altLang="zh-CN" sz="1400" b="1" dirty="0" smtClean="0">
                <a:effectLst>
                  <a:outerShdw blurRad="38100" dist="38100" dir="2700000" algn="tl">
                    <a:srgbClr val="C0C0C0"/>
                  </a:outerShdw>
                </a:effectLst>
                <a:latin typeface="Times New Roman" panose="02020603050405020304" pitchFamily="18" charset="0"/>
              </a:rPr>
              <a:t>&gt;</a:t>
            </a:r>
          </a:p>
          <a:p>
            <a:pPr>
              <a:spcBef>
                <a:spcPct val="5000"/>
              </a:spcBef>
              <a:buClr>
                <a:schemeClr val="folHlink"/>
              </a:buClr>
              <a:buSzPct val="60000"/>
              <a:buFont typeface="Wingdings" panose="05000000000000000000" pitchFamily="2" charset="2"/>
              <a:buNone/>
              <a:defRPr/>
            </a:pPr>
            <a:r>
              <a:rPr lang="en-US" altLang="zh-CN" sz="1400" b="1" dirty="0" smtClean="0">
                <a:effectLst>
                  <a:outerShdw blurRad="38100" dist="38100" dir="2700000" algn="tl">
                    <a:srgbClr val="C0C0C0"/>
                  </a:outerShdw>
                </a:effectLst>
                <a:latin typeface="Times New Roman" panose="02020603050405020304" pitchFamily="18" charset="0"/>
              </a:rPr>
              <a:t>void </a:t>
            </a:r>
            <a:r>
              <a:rPr lang="en-US" altLang="zh-CN" sz="1400" dirty="0" err="1" smtClean="0">
                <a:effectLst>
                  <a:outerShdw blurRad="38100" dist="38100" dir="2700000" algn="tl">
                    <a:srgbClr val="C0C0C0"/>
                  </a:outerShdw>
                </a:effectLst>
                <a:latin typeface="Times New Roman" panose="02020603050405020304" pitchFamily="18" charset="0"/>
              </a:rPr>
              <a:t>TopologicalSort</a:t>
            </a:r>
            <a:r>
              <a:rPr lang="en-US" altLang="zh-CN" sz="1400" dirty="0" smtClean="0">
                <a:effectLst>
                  <a:outerShdw blurRad="38100" dist="38100" dir="2700000" algn="tl">
                    <a:srgbClr val="C0C0C0"/>
                  </a:outerShdw>
                </a:effectLst>
                <a:latin typeface="Times New Roman" panose="02020603050405020304" pitchFamily="18" charset="0"/>
              </a:rPr>
              <a:t> (Graph</a:t>
            </a:r>
            <a:r>
              <a:rPr lang="en-US" altLang="zh-CN" sz="1400" b="1" dirty="0" smtClean="0">
                <a:effectLst>
                  <a:outerShdw blurRad="38100" dist="38100" dir="2700000" algn="tl">
                    <a:srgbClr val="C0C0C0"/>
                  </a:outerShdw>
                </a:effectLst>
                <a:latin typeface="Times New Roman" panose="02020603050405020304" pitchFamily="18" charset="0"/>
              </a:rPr>
              <a:t>&lt;</a:t>
            </a:r>
            <a:r>
              <a:rPr lang="en-US" altLang="zh-CN" sz="1400" dirty="0" smtClean="0">
                <a:effectLst>
                  <a:outerShdw blurRad="38100" dist="38100" dir="2700000" algn="tl">
                    <a:srgbClr val="C0C0C0"/>
                  </a:outerShdw>
                </a:effectLst>
                <a:latin typeface="Times New Roman" panose="02020603050405020304" pitchFamily="18" charset="0"/>
              </a:rPr>
              <a:t>T</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smtClean="0">
                <a:effectLst>
                  <a:outerShdw blurRad="38100" dist="38100" dir="2700000" algn="tl">
                    <a:srgbClr val="C0C0C0"/>
                  </a:outerShdw>
                </a:effectLst>
                <a:latin typeface="Times New Roman" panose="02020603050405020304" pitchFamily="18" charset="0"/>
              </a:rPr>
              <a:t>E</a:t>
            </a:r>
            <a:r>
              <a:rPr lang="en-US" altLang="zh-CN" sz="1400" b="1" dirty="0" smtClean="0">
                <a:effectLst>
                  <a:outerShdw blurRad="38100" dist="38100" dir="2700000" algn="tl">
                    <a:srgbClr val="C0C0C0"/>
                  </a:outerShdw>
                </a:effectLst>
                <a:latin typeface="Times New Roman" panose="02020603050405020304" pitchFamily="18" charset="0"/>
              </a:rPr>
              <a:t>&gt;&amp; </a:t>
            </a:r>
            <a:r>
              <a:rPr lang="en-US" altLang="zh-CN" sz="1400" dirty="0" smtClean="0">
                <a:effectLst>
                  <a:outerShdw blurRad="38100" dist="38100" dir="2700000" algn="tl">
                    <a:srgbClr val="C0C0C0"/>
                  </a:outerShdw>
                </a:effectLst>
                <a:latin typeface="Times New Roman" panose="02020603050405020304" pitchFamily="18" charset="0"/>
              </a:rPr>
              <a:t>G)</a:t>
            </a:r>
            <a:r>
              <a:rPr lang="en-US" altLang="zh-CN" sz="1400" b="1" dirty="0" smtClean="0">
                <a:effectLst>
                  <a:outerShdw blurRad="38100" dist="38100" dir="2700000" algn="tl">
                    <a:srgbClr val="C0C0C0"/>
                  </a:outerShdw>
                </a:effectLst>
                <a:latin typeface="Times New Roman" panose="02020603050405020304" pitchFamily="18" charset="0"/>
              </a:rPr>
              <a:t> {</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b="1" dirty="0" err="1" smtClean="0">
                <a:effectLst>
                  <a:outerShdw blurRad="38100" dist="38100" dir="2700000" algn="tl">
                    <a:srgbClr val="C0C0C0"/>
                  </a:outerShdw>
                </a:effectLst>
                <a:latin typeface="Times New Roman" panose="02020603050405020304" pitchFamily="18" charset="0"/>
              </a:rPr>
              <a:t>int</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err="1" smtClean="0">
                <a:effectLst>
                  <a:outerShdw blurRad="38100" dist="38100" dir="2700000" algn="tl">
                    <a:srgbClr val="C0C0C0"/>
                  </a:outerShdw>
                </a:effectLst>
                <a:latin typeface="Times New Roman" panose="02020603050405020304" pitchFamily="18" charset="0"/>
              </a:rPr>
              <a:t>i</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smtClean="0">
                <a:effectLst>
                  <a:outerShdw blurRad="38100" dist="38100" dir="2700000" algn="tl">
                    <a:srgbClr val="C0C0C0"/>
                  </a:outerShdw>
                </a:effectLst>
                <a:latin typeface="Times New Roman" panose="02020603050405020304" pitchFamily="18" charset="0"/>
              </a:rPr>
              <a:t>j</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smtClean="0">
                <a:effectLst>
                  <a:outerShdw blurRad="38100" dist="38100" dir="2700000" algn="tl">
                    <a:srgbClr val="C0C0C0"/>
                  </a:outerShdw>
                </a:effectLst>
                <a:latin typeface="Times New Roman" panose="02020603050405020304" pitchFamily="18" charset="0"/>
              </a:rPr>
              <a:t>w</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smtClean="0">
                <a:effectLst>
                  <a:outerShdw blurRad="38100" dist="38100" dir="2700000" algn="tl">
                    <a:srgbClr val="C0C0C0"/>
                  </a:outerShdw>
                </a:effectLst>
                <a:latin typeface="Times New Roman" panose="02020603050405020304" pitchFamily="18" charset="0"/>
              </a:rPr>
              <a:t>v</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smtClean="0">
                <a:effectLst>
                  <a:outerShdw blurRad="38100" dist="38100" dir="2700000" algn="tl">
                    <a:srgbClr val="C0C0C0"/>
                  </a:outerShdw>
                </a:effectLst>
                <a:latin typeface="Times New Roman" panose="02020603050405020304" pitchFamily="18" charset="0"/>
              </a:rPr>
              <a:t>top = </a:t>
            </a:r>
            <a:r>
              <a:rPr lang="en-US" altLang="zh-CN" sz="1400" dirty="0" smtClean="0">
                <a:effectLst>
                  <a:outerShdw blurRad="38100" dist="38100" dir="2700000" algn="tl">
                    <a:srgbClr val="C0C0C0"/>
                  </a:outerShdw>
                </a:effectLst>
                <a:latin typeface="Courier New" panose="02070309020205020404" pitchFamily="49" charset="0"/>
              </a:rPr>
              <a:t>-</a:t>
            </a:r>
            <a:r>
              <a:rPr lang="en-US" altLang="zh-CN" sz="1400" dirty="0" smtClean="0">
                <a:effectLst>
                  <a:outerShdw blurRad="38100" dist="38100" dir="2700000" algn="tl">
                    <a:srgbClr val="C0C0C0"/>
                  </a:outerShdw>
                </a:effectLst>
                <a:latin typeface="Times New Roman" panose="02020603050405020304" pitchFamily="18" charset="0"/>
              </a:rPr>
              <a:t>1</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b="1" dirty="0" smtClean="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入度为零顶点的栈初始化</a:t>
            </a:r>
          </a:p>
          <a:p>
            <a:pPr>
              <a:spcBef>
                <a:spcPct val="5000"/>
              </a:spcBef>
              <a:buClr>
                <a:schemeClr val="folHlink"/>
              </a:buClr>
              <a:buSzPct val="60000"/>
              <a:buFont typeface="Wingdings" panose="05000000000000000000" pitchFamily="2" charset="2"/>
              <a:buNone/>
              <a:defRPr/>
            </a:pPr>
            <a:r>
              <a:rPr lang="zh-CN" altLang="en-US" sz="1400" b="1" dirty="0" smtClean="0">
                <a:effectLst>
                  <a:outerShdw blurRad="38100" dist="38100" dir="2700000" algn="tl">
                    <a:srgbClr val="C0C0C0"/>
                  </a:outerShdw>
                </a:effectLst>
                <a:latin typeface="Times New Roman" panose="02020603050405020304" pitchFamily="18" charset="0"/>
              </a:rPr>
              <a:t>    </a:t>
            </a:r>
            <a:r>
              <a:rPr lang="en-US" altLang="zh-CN" sz="1400" b="1" dirty="0" err="1" smtClean="0">
                <a:effectLst>
                  <a:outerShdw blurRad="38100" dist="38100" dir="2700000" algn="tl">
                    <a:srgbClr val="C0C0C0"/>
                  </a:outerShdw>
                </a:effectLst>
                <a:latin typeface="Times New Roman" panose="02020603050405020304" pitchFamily="18" charset="0"/>
              </a:rPr>
              <a:t>int</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smtClean="0">
                <a:effectLst>
                  <a:outerShdw blurRad="38100" dist="38100" dir="2700000" algn="tl">
                    <a:srgbClr val="C0C0C0"/>
                  </a:outerShdw>
                </a:effectLst>
                <a:latin typeface="Times New Roman" panose="02020603050405020304" pitchFamily="18" charset="0"/>
              </a:rPr>
              <a:t>n = </a:t>
            </a:r>
            <a:r>
              <a:rPr lang="en-US" altLang="zh-CN" sz="1400" dirty="0" err="1" smtClean="0">
                <a:effectLst>
                  <a:outerShdw blurRad="38100" dist="38100" dir="2700000" algn="tl">
                    <a:srgbClr val="C0C0C0"/>
                  </a:outerShdw>
                </a:effectLst>
                <a:latin typeface="Times New Roman" panose="02020603050405020304" pitchFamily="18" charset="0"/>
              </a:rPr>
              <a:t>G.NumberOfVertices</a:t>
            </a:r>
            <a:r>
              <a:rPr lang="en-US" altLang="zh-CN" sz="1400" dirty="0" smtClean="0">
                <a:effectLst>
                  <a:outerShdw blurRad="38100" dist="38100" dir="2700000" algn="tl">
                    <a:srgbClr val="C0C0C0"/>
                  </a:outerShdw>
                </a:effectLst>
                <a:latin typeface="Times New Roman" panose="02020603050405020304" pitchFamily="18" charset="0"/>
              </a:rPr>
              <a:t>()</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b="1" dirty="0" smtClean="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网络中顶点个数</a:t>
            </a:r>
          </a:p>
          <a:p>
            <a:pPr>
              <a:spcBef>
                <a:spcPct val="5000"/>
              </a:spcBef>
              <a:buClr>
                <a:schemeClr val="folHlink"/>
              </a:buClr>
              <a:buSzPct val="60000"/>
              <a:buFont typeface="Wingdings" panose="05000000000000000000" pitchFamily="2" charset="2"/>
              <a:buNone/>
              <a:defRPr/>
            </a:pPr>
            <a:r>
              <a:rPr lang="zh-CN" altLang="en-US" sz="1400" b="1" dirty="0" smtClean="0">
                <a:effectLst>
                  <a:outerShdw blurRad="38100" dist="38100" dir="2700000" algn="tl">
                    <a:srgbClr val="C0C0C0"/>
                  </a:outerShdw>
                </a:effectLst>
                <a:latin typeface="Times New Roman" panose="02020603050405020304" pitchFamily="18" charset="0"/>
              </a:rPr>
              <a:t>    </a:t>
            </a:r>
            <a:r>
              <a:rPr lang="en-US" altLang="zh-CN" sz="1400" b="1" dirty="0" err="1" smtClean="0">
                <a:effectLst>
                  <a:outerShdw blurRad="38100" dist="38100" dir="2700000" algn="tl">
                    <a:srgbClr val="C0C0C0"/>
                  </a:outerShdw>
                </a:effectLst>
                <a:latin typeface="Times New Roman" panose="02020603050405020304" pitchFamily="18" charset="0"/>
              </a:rPr>
              <a:t>int</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smtClean="0">
                <a:effectLst>
                  <a:outerShdw blurRad="38100" dist="38100" dir="2700000" algn="tl">
                    <a:srgbClr val="C0C0C0"/>
                  </a:outerShdw>
                </a:effectLst>
                <a:latin typeface="Times New Roman" panose="02020603050405020304" pitchFamily="18" charset="0"/>
              </a:rPr>
              <a:t>count =</a:t>
            </a:r>
            <a:r>
              <a:rPr lang="en-US" altLang="zh-CN" sz="1400" b="1" dirty="0" smtClean="0">
                <a:effectLst>
                  <a:outerShdw blurRad="38100" dist="38100" dir="2700000" algn="tl">
                    <a:srgbClr val="C0C0C0"/>
                  </a:outerShdw>
                </a:effectLst>
                <a:latin typeface="Times New Roman" panose="02020603050405020304" pitchFamily="18" charset="0"/>
              </a:rPr>
              <a:t> new </a:t>
            </a:r>
            <a:r>
              <a:rPr lang="en-US" altLang="zh-CN" sz="1400" b="1" dirty="0" err="1" smtClean="0">
                <a:effectLst>
                  <a:outerShdw blurRad="38100" dist="38100" dir="2700000" algn="tl">
                    <a:srgbClr val="C0C0C0"/>
                  </a:outerShdw>
                </a:effectLst>
                <a:latin typeface="Times New Roman" panose="02020603050405020304" pitchFamily="18" charset="0"/>
              </a:rPr>
              <a:t>int</a:t>
            </a:r>
            <a:r>
              <a:rPr lang="en-US" altLang="zh-CN" sz="1400" dirty="0" smtClean="0">
                <a:effectLst>
                  <a:outerShdw blurRad="38100" dist="38100" dir="2700000" algn="tl">
                    <a:srgbClr val="C0C0C0"/>
                  </a:outerShdw>
                </a:effectLst>
                <a:latin typeface="Times New Roman" panose="02020603050405020304" pitchFamily="18" charset="0"/>
              </a:rPr>
              <a:t>[n]</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b="1" dirty="0" smtClean="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入度数组兼入度为零顶点栈</a:t>
            </a:r>
          </a:p>
          <a:p>
            <a:pPr>
              <a:spcBef>
                <a:spcPct val="5000"/>
              </a:spcBef>
              <a:buClr>
                <a:schemeClr val="folHlink"/>
              </a:buClr>
              <a:buSzPct val="60000"/>
              <a:buFont typeface="Wingdings" panose="05000000000000000000" pitchFamily="2" charset="2"/>
              <a:buNone/>
              <a:defRPr/>
            </a:pPr>
            <a:r>
              <a:rPr lang="zh-CN" altLang="en-US" sz="1400" b="1" dirty="0" smtClean="0">
                <a:effectLst>
                  <a:outerShdw blurRad="38100" dist="38100" dir="2700000" algn="tl">
                    <a:srgbClr val="C0C0C0"/>
                  </a:outerShdw>
                </a:effectLst>
                <a:latin typeface="Times New Roman" panose="02020603050405020304" pitchFamily="18" charset="0"/>
              </a:rPr>
              <a:t>    </a:t>
            </a:r>
            <a:r>
              <a:rPr lang="en-US" altLang="zh-CN" sz="1400" b="1" dirty="0" smtClean="0">
                <a:effectLst>
                  <a:outerShdw blurRad="38100" dist="38100" dir="2700000" algn="tl">
                    <a:srgbClr val="C0C0C0"/>
                  </a:outerShdw>
                </a:effectLst>
                <a:latin typeface="Times New Roman" panose="02020603050405020304" pitchFamily="18" charset="0"/>
              </a:rPr>
              <a:t>for </a:t>
            </a:r>
            <a:r>
              <a:rPr lang="en-US" altLang="zh-CN" sz="1400" dirty="0" smtClean="0">
                <a:effectLst>
                  <a:outerShdw blurRad="38100" dist="38100" dir="2700000" algn="tl">
                    <a:srgbClr val="C0C0C0"/>
                  </a:outerShdw>
                </a:effectLst>
                <a:latin typeface="Times New Roman" panose="02020603050405020304" pitchFamily="18" charset="0"/>
              </a:rPr>
              <a:t>(</a:t>
            </a:r>
            <a:r>
              <a:rPr lang="en-US" altLang="zh-CN" sz="1400" dirty="0" err="1" smtClean="0">
                <a:effectLst>
                  <a:outerShdw blurRad="38100" dist="38100" dir="2700000" algn="tl">
                    <a:srgbClr val="C0C0C0"/>
                  </a:outerShdw>
                </a:effectLst>
                <a:latin typeface="Times New Roman" panose="02020603050405020304" pitchFamily="18" charset="0"/>
              </a:rPr>
              <a:t>i</a:t>
            </a:r>
            <a:r>
              <a:rPr lang="en-US" altLang="zh-CN" sz="1400" dirty="0" smtClean="0">
                <a:effectLst>
                  <a:outerShdw blurRad="38100" dist="38100" dir="2700000" algn="tl">
                    <a:srgbClr val="C0C0C0"/>
                  </a:outerShdw>
                </a:effectLst>
                <a:latin typeface="Times New Roman" panose="02020603050405020304" pitchFamily="18" charset="0"/>
              </a:rPr>
              <a:t> = 0</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err="1" smtClean="0">
                <a:effectLst>
                  <a:outerShdw blurRad="38100" dist="38100" dir="2700000" algn="tl">
                    <a:srgbClr val="C0C0C0"/>
                  </a:outerShdw>
                </a:effectLst>
                <a:latin typeface="Times New Roman" panose="02020603050405020304" pitchFamily="18" charset="0"/>
              </a:rPr>
              <a:t>i</a:t>
            </a:r>
            <a:r>
              <a:rPr lang="en-US" altLang="zh-CN" sz="1400" b="1" dirty="0" smtClean="0">
                <a:effectLst>
                  <a:outerShdw blurRad="38100" dist="38100" dir="2700000" algn="tl">
                    <a:srgbClr val="C0C0C0"/>
                  </a:outerShdw>
                </a:effectLst>
                <a:latin typeface="Times New Roman" panose="02020603050405020304" pitchFamily="18" charset="0"/>
              </a:rPr>
              <a:t> &lt; </a:t>
            </a:r>
            <a:r>
              <a:rPr lang="en-US" altLang="zh-CN" sz="1400" dirty="0" smtClean="0">
                <a:effectLst>
                  <a:outerShdw blurRad="38100" dist="38100" dir="2700000" algn="tl">
                    <a:srgbClr val="C0C0C0"/>
                  </a:outerShdw>
                </a:effectLst>
                <a:latin typeface="Times New Roman" panose="02020603050405020304" pitchFamily="18" charset="0"/>
              </a:rPr>
              <a:t>n</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err="1" smtClean="0">
                <a:effectLst>
                  <a:outerShdw blurRad="38100" dist="38100" dir="2700000" algn="tl">
                    <a:srgbClr val="C0C0C0"/>
                  </a:outerShdw>
                </a:effectLst>
                <a:latin typeface="Times New Roman" panose="02020603050405020304" pitchFamily="18" charset="0"/>
              </a:rPr>
              <a:t>i</a:t>
            </a:r>
            <a:r>
              <a:rPr lang="en-US" altLang="zh-CN" sz="1400" dirty="0" smtClean="0">
                <a:effectLst>
                  <a:outerShdw blurRad="38100" dist="38100" dir="2700000" algn="tl">
                    <a:srgbClr val="C0C0C0"/>
                  </a:outerShdw>
                </a:effectLst>
                <a:latin typeface="Times New Roman" panose="02020603050405020304" pitchFamily="18" charset="0"/>
              </a:rPr>
              <a:t>++) count[</a:t>
            </a:r>
            <a:r>
              <a:rPr lang="en-US" altLang="zh-CN" sz="1400" dirty="0" err="1" smtClean="0">
                <a:effectLst>
                  <a:outerShdw blurRad="38100" dist="38100" dir="2700000" algn="tl">
                    <a:srgbClr val="C0C0C0"/>
                  </a:outerShdw>
                </a:effectLst>
                <a:latin typeface="Times New Roman" panose="02020603050405020304" pitchFamily="18" charset="0"/>
              </a:rPr>
              <a:t>i</a:t>
            </a:r>
            <a:r>
              <a:rPr lang="en-US" altLang="zh-CN" sz="1400" dirty="0" smtClean="0">
                <a:effectLst>
                  <a:outerShdw blurRad="38100" dist="38100" dir="2700000" algn="tl">
                    <a:srgbClr val="C0C0C0"/>
                  </a:outerShdw>
                </a:effectLst>
                <a:latin typeface="Times New Roman" panose="02020603050405020304" pitchFamily="18" charset="0"/>
              </a:rPr>
              <a:t>] = 0</a:t>
            </a:r>
            <a:r>
              <a:rPr lang="en-US" altLang="zh-CN" sz="1400" b="1" dirty="0" smtClean="0">
                <a:effectLst>
                  <a:outerShdw blurRad="38100" dist="38100" dir="2700000" algn="tl">
                    <a:srgbClr val="C0C0C0"/>
                  </a:outerShdw>
                </a:effectLst>
                <a:latin typeface="Times New Roman" panose="02020603050405020304" pitchFamily="18" charset="0"/>
              </a:rPr>
              <a:t>;</a:t>
            </a:r>
          </a:p>
          <a:p>
            <a:pPr>
              <a:spcBef>
                <a:spcPct val="5000"/>
              </a:spcBef>
              <a:buClr>
                <a:schemeClr val="folHlink"/>
              </a:buClr>
              <a:buSzPct val="60000"/>
              <a:buFont typeface="Wingdings" panose="05000000000000000000" pitchFamily="2" charset="2"/>
              <a:buNone/>
              <a:defRPr/>
            </a:pP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b="1" dirty="0" err="1" smtClean="0">
                <a:effectLst>
                  <a:outerShdw blurRad="38100" dist="38100" dir="2700000" algn="tl">
                    <a:srgbClr val="C0C0C0"/>
                  </a:outerShdw>
                </a:effectLst>
                <a:latin typeface="Times New Roman" panose="02020603050405020304" pitchFamily="18" charset="0"/>
              </a:rPr>
              <a:t>cin</a:t>
            </a:r>
            <a:r>
              <a:rPr lang="en-US" altLang="zh-CN" sz="1400" b="1" dirty="0" smtClean="0">
                <a:effectLst>
                  <a:outerShdw blurRad="38100" dist="38100" dir="2700000" algn="tl">
                    <a:srgbClr val="C0C0C0"/>
                  </a:outerShdw>
                </a:effectLst>
                <a:latin typeface="Times New Roman" panose="02020603050405020304" pitchFamily="18" charset="0"/>
              </a:rPr>
              <a:t> &gt;&gt; </a:t>
            </a:r>
            <a:r>
              <a:rPr lang="en-US" altLang="zh-CN" sz="1400" b="1" dirty="0" err="1" smtClean="0">
                <a:effectLst>
                  <a:outerShdw blurRad="38100" dist="38100" dir="2700000" algn="tl">
                    <a:srgbClr val="C0C0C0"/>
                  </a:outerShdw>
                </a:effectLst>
                <a:latin typeface="Times New Roman" panose="02020603050405020304" pitchFamily="18" charset="0"/>
              </a:rPr>
              <a:t>i</a:t>
            </a:r>
            <a:r>
              <a:rPr lang="en-US" altLang="zh-CN" sz="1400" b="1" dirty="0" smtClean="0">
                <a:effectLst>
                  <a:outerShdw blurRad="38100" dist="38100" dir="2700000" algn="tl">
                    <a:srgbClr val="C0C0C0"/>
                  </a:outerShdw>
                </a:effectLst>
                <a:latin typeface="Times New Roman" panose="02020603050405020304" pitchFamily="18" charset="0"/>
              </a:rPr>
              <a:t> &gt;&gt; j;   	       </a:t>
            </a:r>
            <a:r>
              <a:rPr lang="en-US" altLang="zh-CN" sz="1400" b="1" dirty="0" smtClean="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输入一条边</a:t>
            </a:r>
            <a:r>
              <a:rPr lang="en-US" altLang="zh-CN" sz="1400" b="1" dirty="0" smtClean="0">
                <a:solidFill>
                  <a:schemeClr val="tx2"/>
                </a:solidFill>
                <a:effectLst>
                  <a:outerShdw blurRad="38100" dist="38100" dir="2700000" algn="tl">
                    <a:srgbClr val="C0C0C0"/>
                  </a:outerShdw>
                </a:effectLst>
                <a:latin typeface="Times New Roman" panose="02020603050405020304" pitchFamily="18" charset="0"/>
              </a:rPr>
              <a:t>(</a:t>
            </a:r>
            <a:r>
              <a:rPr lang="en-US" altLang="zh-CN" sz="1400" b="1" dirty="0" err="1" smtClean="0">
                <a:solidFill>
                  <a:schemeClr val="tx2"/>
                </a:solidFill>
                <a:effectLst>
                  <a:outerShdw blurRad="38100" dist="38100" dir="2700000" algn="tl">
                    <a:srgbClr val="C0C0C0"/>
                  </a:outerShdw>
                </a:effectLst>
                <a:latin typeface="Times New Roman" panose="02020603050405020304" pitchFamily="18" charset="0"/>
              </a:rPr>
              <a:t>i</a:t>
            </a:r>
            <a:r>
              <a:rPr lang="en-US" altLang="zh-CN" sz="1400" b="1" dirty="0" smtClean="0">
                <a:solidFill>
                  <a:schemeClr val="tx2"/>
                </a:solidFill>
                <a:effectLst>
                  <a:outerShdw blurRad="38100" dist="38100" dir="2700000" algn="tl">
                    <a:srgbClr val="C0C0C0"/>
                  </a:outerShdw>
                </a:effectLst>
                <a:latin typeface="Times New Roman" panose="02020603050405020304" pitchFamily="18" charset="0"/>
              </a:rPr>
              <a:t>, j)</a:t>
            </a:r>
          </a:p>
          <a:p>
            <a:pPr>
              <a:spcBef>
                <a:spcPct val="5000"/>
              </a:spcBef>
              <a:buClr>
                <a:schemeClr val="folHlink"/>
              </a:buClr>
              <a:buSzPct val="60000"/>
              <a:buFont typeface="Wingdings" panose="05000000000000000000" pitchFamily="2" charset="2"/>
              <a:buNone/>
              <a:defRPr/>
            </a:pPr>
            <a:r>
              <a:rPr lang="en-US" altLang="zh-CN" sz="1400" b="1" dirty="0" smtClean="0">
                <a:effectLst>
                  <a:outerShdw blurRad="38100" dist="38100" dir="2700000" algn="tl">
                    <a:srgbClr val="C0C0C0"/>
                  </a:outerShdw>
                </a:effectLst>
                <a:latin typeface="Times New Roman" panose="02020603050405020304" pitchFamily="18" charset="0"/>
              </a:rPr>
              <a:t>    while </a:t>
            </a:r>
            <a:r>
              <a:rPr lang="en-US" altLang="zh-CN" sz="1400" dirty="0" smtClean="0">
                <a:effectLst>
                  <a:outerShdw blurRad="38100" dist="38100" dir="2700000" algn="tl">
                    <a:srgbClr val="C0C0C0"/>
                  </a:outerShdw>
                </a:effectLst>
                <a:latin typeface="Times New Roman" panose="02020603050405020304" pitchFamily="18" charset="0"/>
              </a:rPr>
              <a:t>(</a:t>
            </a:r>
            <a:r>
              <a:rPr lang="en-US" altLang="zh-CN" sz="1400" dirty="0" err="1" smtClean="0">
                <a:effectLst>
                  <a:outerShdw blurRad="38100" dist="38100" dir="2700000" algn="tl">
                    <a:srgbClr val="C0C0C0"/>
                  </a:outerShdw>
                </a:effectLst>
                <a:latin typeface="Times New Roman" panose="02020603050405020304" pitchFamily="18" charset="0"/>
              </a:rPr>
              <a:t>i</a:t>
            </a:r>
            <a:r>
              <a:rPr lang="en-US" altLang="zh-CN" sz="1400" b="1" dirty="0" smtClean="0">
                <a:effectLst>
                  <a:outerShdw blurRad="38100" dist="38100" dir="2700000" algn="tl">
                    <a:srgbClr val="C0C0C0"/>
                  </a:outerShdw>
                </a:effectLst>
                <a:latin typeface="Times New Roman" panose="02020603050405020304" pitchFamily="18" charset="0"/>
              </a:rPr>
              <a:t> &gt; </a:t>
            </a:r>
            <a:r>
              <a:rPr lang="en-US" altLang="zh-CN" sz="1400" dirty="0" smtClean="0">
                <a:effectLst>
                  <a:outerShdw blurRad="38100" dist="38100" dir="2700000" algn="tl">
                    <a:srgbClr val="C0C0C0"/>
                  </a:outerShdw>
                </a:effectLst>
                <a:latin typeface="Courier New" panose="02070309020205020404" pitchFamily="49" charset="0"/>
              </a:rPr>
              <a:t>-</a:t>
            </a:r>
            <a:r>
              <a:rPr lang="en-US" altLang="zh-CN" sz="1400" dirty="0" smtClean="0">
                <a:effectLst>
                  <a:outerShdw blurRad="38100" dist="38100" dir="2700000" algn="tl">
                    <a:srgbClr val="C0C0C0"/>
                  </a:outerShdw>
                </a:effectLst>
                <a:latin typeface="Times New Roman" panose="02020603050405020304" pitchFamily="18" charset="0"/>
              </a:rPr>
              <a:t>1</a:t>
            </a:r>
            <a:r>
              <a:rPr lang="en-US" altLang="zh-CN" sz="1400" b="1" dirty="0" smtClean="0">
                <a:effectLst>
                  <a:outerShdw blurRad="38100" dist="38100" dir="2700000" algn="tl">
                    <a:srgbClr val="C0C0C0"/>
                  </a:outerShdw>
                </a:effectLst>
                <a:latin typeface="Times New Roman" panose="02020603050405020304" pitchFamily="18" charset="0"/>
              </a:rPr>
              <a:t> &amp;&amp; </a:t>
            </a:r>
            <a:r>
              <a:rPr lang="en-US" altLang="zh-CN" sz="1400" dirty="0" err="1" smtClean="0">
                <a:effectLst>
                  <a:outerShdw blurRad="38100" dist="38100" dir="2700000" algn="tl">
                    <a:srgbClr val="C0C0C0"/>
                  </a:outerShdw>
                </a:effectLst>
                <a:latin typeface="Times New Roman" panose="02020603050405020304" pitchFamily="18" charset="0"/>
              </a:rPr>
              <a:t>i</a:t>
            </a:r>
            <a:r>
              <a:rPr lang="en-US" altLang="zh-CN" sz="1400" dirty="0" smtClean="0">
                <a:effectLst>
                  <a:outerShdw blurRad="38100" dist="38100" dir="2700000" algn="tl">
                    <a:srgbClr val="C0C0C0"/>
                  </a:outerShdw>
                </a:effectLst>
                <a:latin typeface="Times New Roman" panose="02020603050405020304" pitchFamily="18" charset="0"/>
              </a:rPr>
              <a:t> </a:t>
            </a:r>
            <a:r>
              <a:rPr lang="en-US" altLang="zh-CN" sz="1400" b="1" dirty="0" smtClean="0">
                <a:effectLst>
                  <a:outerShdw blurRad="38100" dist="38100" dir="2700000" algn="tl">
                    <a:srgbClr val="C0C0C0"/>
                  </a:outerShdw>
                </a:effectLst>
                <a:latin typeface="Times New Roman" panose="02020603050405020304" pitchFamily="18" charset="0"/>
              </a:rPr>
              <a:t>&lt; </a:t>
            </a:r>
            <a:r>
              <a:rPr lang="en-US" altLang="zh-CN" sz="1400" dirty="0" smtClean="0">
                <a:effectLst>
                  <a:outerShdw blurRad="38100" dist="38100" dir="2700000" algn="tl">
                    <a:srgbClr val="C0C0C0"/>
                  </a:outerShdw>
                </a:effectLst>
                <a:latin typeface="Times New Roman" panose="02020603050405020304" pitchFamily="18" charset="0"/>
              </a:rPr>
              <a:t>n</a:t>
            </a:r>
            <a:r>
              <a:rPr lang="en-US" altLang="zh-CN" sz="1400" b="1" dirty="0" smtClean="0">
                <a:effectLst>
                  <a:outerShdw blurRad="38100" dist="38100" dir="2700000" algn="tl">
                    <a:srgbClr val="C0C0C0"/>
                  </a:outerShdw>
                </a:effectLst>
                <a:latin typeface="Times New Roman" panose="02020603050405020304" pitchFamily="18" charset="0"/>
              </a:rPr>
              <a:t> &amp;&amp; </a:t>
            </a:r>
            <a:r>
              <a:rPr lang="en-US" altLang="zh-CN" sz="1400" dirty="0" smtClean="0">
                <a:effectLst>
                  <a:outerShdw blurRad="38100" dist="38100" dir="2700000" algn="tl">
                    <a:srgbClr val="C0C0C0"/>
                  </a:outerShdw>
                </a:effectLst>
                <a:latin typeface="Times New Roman" panose="02020603050405020304" pitchFamily="18" charset="0"/>
              </a:rPr>
              <a:t>j</a:t>
            </a:r>
            <a:r>
              <a:rPr lang="en-US" altLang="zh-CN" sz="1400" b="1" dirty="0" smtClean="0">
                <a:effectLst>
                  <a:outerShdw blurRad="38100" dist="38100" dir="2700000" algn="tl">
                    <a:srgbClr val="C0C0C0"/>
                  </a:outerShdw>
                </a:effectLst>
                <a:latin typeface="Times New Roman" panose="02020603050405020304" pitchFamily="18" charset="0"/>
              </a:rPr>
              <a:t> &gt; </a:t>
            </a:r>
            <a:r>
              <a:rPr lang="en-US" altLang="zh-CN" sz="1400" dirty="0" smtClean="0">
                <a:effectLst>
                  <a:outerShdw blurRad="38100" dist="38100" dir="2700000" algn="tl">
                    <a:srgbClr val="C0C0C0"/>
                  </a:outerShdw>
                </a:effectLst>
                <a:latin typeface="Courier New" panose="02070309020205020404" pitchFamily="49" charset="0"/>
              </a:rPr>
              <a:t>-</a:t>
            </a:r>
            <a:r>
              <a:rPr lang="en-US" altLang="zh-CN" sz="1400" dirty="0" smtClean="0">
                <a:effectLst>
                  <a:outerShdw blurRad="38100" dist="38100" dir="2700000" algn="tl">
                    <a:srgbClr val="C0C0C0"/>
                  </a:outerShdw>
                </a:effectLst>
                <a:latin typeface="Times New Roman" panose="02020603050405020304" pitchFamily="18" charset="0"/>
              </a:rPr>
              <a:t>1</a:t>
            </a:r>
            <a:r>
              <a:rPr lang="en-US" altLang="zh-CN" sz="1400" b="1" dirty="0" smtClean="0">
                <a:effectLst>
                  <a:outerShdw blurRad="38100" dist="38100" dir="2700000" algn="tl">
                    <a:srgbClr val="C0C0C0"/>
                  </a:outerShdw>
                </a:effectLst>
                <a:latin typeface="Times New Roman" panose="02020603050405020304" pitchFamily="18" charset="0"/>
              </a:rPr>
              <a:t> &amp;&amp; </a:t>
            </a:r>
            <a:r>
              <a:rPr lang="en-US" altLang="zh-CN" sz="1400" dirty="0" smtClean="0">
                <a:effectLst>
                  <a:outerShdw blurRad="38100" dist="38100" dir="2700000" algn="tl">
                    <a:srgbClr val="C0C0C0"/>
                  </a:outerShdw>
                </a:effectLst>
                <a:latin typeface="Times New Roman" panose="02020603050405020304" pitchFamily="18" charset="0"/>
              </a:rPr>
              <a:t>j</a:t>
            </a:r>
            <a:r>
              <a:rPr lang="en-US" altLang="zh-CN" sz="1400" b="1" dirty="0" smtClean="0">
                <a:effectLst>
                  <a:outerShdw blurRad="38100" dist="38100" dir="2700000" algn="tl">
                    <a:srgbClr val="C0C0C0"/>
                  </a:outerShdw>
                </a:effectLst>
                <a:latin typeface="Times New Roman" panose="02020603050405020304" pitchFamily="18" charset="0"/>
              </a:rPr>
              <a:t> &lt; </a:t>
            </a:r>
            <a:r>
              <a:rPr lang="en-US" altLang="zh-CN" sz="1400" dirty="0" smtClean="0">
                <a:effectLst>
                  <a:outerShdw blurRad="38100" dist="38100" dir="2700000" algn="tl">
                    <a:srgbClr val="C0C0C0"/>
                  </a:outerShdw>
                </a:effectLst>
                <a:latin typeface="Times New Roman" panose="02020603050405020304" pitchFamily="18" charset="0"/>
              </a:rPr>
              <a:t>n)</a:t>
            </a:r>
            <a:r>
              <a:rPr lang="en-US" altLang="zh-CN" sz="1400" b="1" dirty="0" smtClean="0">
                <a:effectLst>
                  <a:outerShdw blurRad="38100" dist="38100" dir="2700000" algn="tl">
                    <a:srgbClr val="C0C0C0"/>
                  </a:outerShdw>
                </a:effectLst>
                <a:latin typeface="Times New Roman" panose="02020603050405020304" pitchFamily="18" charset="0"/>
              </a:rPr>
              <a:t> {</a:t>
            </a:r>
          </a:p>
          <a:p>
            <a:pPr>
              <a:spcBef>
                <a:spcPct val="5000"/>
              </a:spcBef>
              <a:buClr>
                <a:schemeClr val="folHlink"/>
              </a:buClr>
              <a:buSzPct val="60000"/>
              <a:buFont typeface="Wingdings" panose="05000000000000000000" pitchFamily="2" charset="2"/>
              <a:buNone/>
              <a:defRPr/>
            </a:pP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err="1" smtClean="0">
                <a:effectLst>
                  <a:outerShdw blurRad="38100" dist="38100" dir="2700000" algn="tl">
                    <a:srgbClr val="C0C0C0"/>
                  </a:outerShdw>
                </a:effectLst>
                <a:latin typeface="Times New Roman" panose="02020603050405020304" pitchFamily="18" charset="0"/>
              </a:rPr>
              <a:t>G.insertEdge</a:t>
            </a:r>
            <a:r>
              <a:rPr lang="en-US" altLang="zh-CN" sz="1400" dirty="0" smtClean="0">
                <a:effectLst>
                  <a:outerShdw blurRad="38100" dist="38100" dir="2700000" algn="tl">
                    <a:srgbClr val="C0C0C0"/>
                  </a:outerShdw>
                </a:effectLst>
                <a:latin typeface="Times New Roman" panose="02020603050405020304" pitchFamily="18" charset="0"/>
              </a:rPr>
              <a:t> (</a:t>
            </a:r>
            <a:r>
              <a:rPr lang="en-US" altLang="zh-CN" sz="1400" dirty="0" err="1" smtClean="0">
                <a:effectLst>
                  <a:outerShdw blurRad="38100" dist="38100" dir="2700000" algn="tl">
                    <a:srgbClr val="C0C0C0"/>
                  </a:outerShdw>
                </a:effectLst>
                <a:latin typeface="Times New Roman" panose="02020603050405020304" pitchFamily="18" charset="0"/>
              </a:rPr>
              <a:t>i</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smtClean="0">
                <a:effectLst>
                  <a:outerShdw blurRad="38100" dist="38100" dir="2700000" algn="tl">
                    <a:srgbClr val="C0C0C0"/>
                  </a:outerShdw>
                </a:effectLst>
                <a:latin typeface="Times New Roman" panose="02020603050405020304" pitchFamily="18" charset="0"/>
              </a:rPr>
              <a:t>j)</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smtClean="0">
                <a:effectLst>
                  <a:outerShdw blurRad="38100" dist="38100" dir="2700000" algn="tl">
                    <a:srgbClr val="C0C0C0"/>
                  </a:outerShdw>
                </a:effectLst>
                <a:latin typeface="Times New Roman" panose="02020603050405020304" pitchFamily="18" charset="0"/>
              </a:rPr>
              <a:t>count[j]++</a:t>
            </a:r>
            <a:r>
              <a:rPr lang="en-US" altLang="zh-CN" sz="1400" b="1" dirty="0" smtClean="0">
                <a:effectLst>
                  <a:outerShdw blurRad="38100" dist="38100" dir="2700000" algn="tl">
                    <a:srgbClr val="C0C0C0"/>
                  </a:outerShdw>
                </a:effectLst>
                <a:latin typeface="Times New Roman" panose="02020603050405020304" pitchFamily="18" charset="0"/>
              </a:rPr>
              <a:t>;</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a:t>
            </a:r>
            <a:r>
              <a:rPr lang="en-US" altLang="zh-CN" sz="1400" b="1" dirty="0" err="1" smtClean="0">
                <a:latin typeface="Times New Roman" panose="02020603050405020304" pitchFamily="18" charset="0"/>
              </a:rPr>
              <a:t>cin</a:t>
            </a:r>
            <a:r>
              <a:rPr lang="en-US" altLang="zh-CN" sz="1400" b="1" dirty="0" smtClean="0">
                <a:latin typeface="Times New Roman" panose="02020603050405020304" pitchFamily="18" charset="0"/>
              </a:rPr>
              <a:t> </a:t>
            </a:r>
            <a:r>
              <a:rPr lang="en-US" altLang="zh-CN" sz="1400" b="1" dirty="0">
                <a:latin typeface="Times New Roman" panose="02020603050405020304" pitchFamily="18" charset="0"/>
              </a:rPr>
              <a:t>&gt;&gt;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&gt;&gt; </a:t>
            </a:r>
            <a:r>
              <a:rPr lang="en-US" altLang="zh-CN" sz="1400" dirty="0">
                <a:latin typeface="Times New Roman" panose="02020603050405020304" pitchFamily="18" charset="0"/>
              </a:rPr>
              <a:t>j</a:t>
            </a: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for </a:t>
            </a:r>
            <a:r>
              <a:rPr lang="en-US" altLang="zh-CN" sz="1400" dirty="0">
                <a:latin typeface="Times New Roman" panose="02020603050405020304" pitchFamily="18" charset="0"/>
              </a:rPr>
              <a:t>(</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 </a:t>
            </a:r>
            <a:r>
              <a:rPr lang="en-US" altLang="zh-CN" sz="1400" dirty="0">
                <a:latin typeface="Times New Roman" panose="02020603050405020304" pitchFamily="18" charset="0"/>
              </a:rPr>
              <a:t>0</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&lt; </a:t>
            </a:r>
            <a:r>
              <a:rPr lang="en-US" altLang="zh-CN" sz="1400" dirty="0">
                <a:latin typeface="Times New Roman" panose="02020603050405020304" pitchFamily="18" charset="0"/>
              </a:rPr>
              <a:t>n</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检查网络所有顶点</a:t>
            </a:r>
          </a:p>
          <a:p>
            <a:pPr eaLnBrk="1" hangingPunct="1">
              <a:lnSpc>
                <a:spcPct val="105000"/>
              </a:lnSpc>
              <a:spcBef>
                <a:spcPct val="5000"/>
              </a:spcBef>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if </a:t>
            </a:r>
            <a:r>
              <a:rPr lang="en-US" altLang="zh-CN" sz="1400" dirty="0">
                <a:latin typeface="Times New Roman" panose="02020603050405020304" pitchFamily="18" charset="0"/>
              </a:rPr>
              <a:t>(count[</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a:t>
            </a:r>
            <a:r>
              <a:rPr lang="en-US" altLang="zh-CN" sz="1400" b="1" i="1" dirty="0">
                <a:latin typeface="Times New Roman" panose="02020603050405020304" pitchFamily="18" charset="0"/>
              </a:rPr>
              <a:t>==</a:t>
            </a:r>
            <a:r>
              <a:rPr lang="en-US" altLang="zh-CN" sz="1400" b="1" dirty="0">
                <a:latin typeface="Times New Roman" panose="02020603050405020304" pitchFamily="18" charset="0"/>
              </a:rPr>
              <a:t> </a:t>
            </a:r>
            <a:r>
              <a:rPr lang="en-US" altLang="zh-CN" sz="1400" dirty="0">
                <a:latin typeface="Times New Roman" panose="02020603050405020304" pitchFamily="18" charset="0"/>
              </a:rPr>
              <a:t>0</a:t>
            </a:r>
            <a:r>
              <a:rPr lang="en-US" altLang="zh-CN" sz="1400" dirty="0" smtClean="0">
                <a:latin typeface="Times New Roman" panose="02020603050405020304" pitchFamily="18" charset="0"/>
              </a:rPr>
              <a:t>)</a:t>
            </a:r>
            <a:r>
              <a:rPr lang="en-US" altLang="zh-CN" sz="1400" b="1" dirty="0" smtClean="0">
                <a:latin typeface="Times New Roman" panose="02020603050405020304" pitchFamily="18" charset="0"/>
              </a:rPr>
              <a:t> </a:t>
            </a:r>
            <a:r>
              <a:rPr lang="en-US" altLang="zh-CN" sz="1400" b="1" dirty="0">
                <a:latin typeface="Times New Roman" panose="02020603050405020304" pitchFamily="18" charset="0"/>
              </a:rPr>
              <a:t>{</a:t>
            </a:r>
            <a:r>
              <a:rPr lang="en-US" altLang="zh-CN" sz="1400" dirty="0">
                <a:latin typeface="Times New Roman" panose="02020603050405020304" pitchFamily="18" charset="0"/>
              </a:rPr>
              <a:t> count[</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 </a:t>
            </a:r>
            <a:r>
              <a:rPr lang="en-US" altLang="zh-CN" sz="1400" dirty="0">
                <a:latin typeface="Times New Roman" panose="02020603050405020304" pitchFamily="18" charset="0"/>
              </a:rPr>
              <a:t>top</a:t>
            </a:r>
            <a:r>
              <a:rPr lang="en-US" altLang="zh-CN" sz="1400" b="1" dirty="0">
                <a:latin typeface="Times New Roman" panose="02020603050405020304" pitchFamily="18" charset="0"/>
              </a:rPr>
              <a:t>;  </a:t>
            </a:r>
            <a:r>
              <a:rPr lang="en-US" altLang="zh-CN" sz="1400" dirty="0">
                <a:latin typeface="Times New Roman" panose="02020603050405020304" pitchFamily="18" charset="0"/>
              </a:rPr>
              <a:t>top </a:t>
            </a:r>
            <a:r>
              <a:rPr lang="en-US" altLang="zh-CN" sz="1400" b="1" dirty="0">
                <a:latin typeface="Times New Roman" panose="02020603050405020304" pitchFamily="18" charset="0"/>
              </a:rPr>
              <a:t>=</a:t>
            </a:r>
            <a:r>
              <a:rPr lang="en-US" altLang="zh-CN" sz="1400"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入度为零的顶点进栈</a:t>
            </a:r>
          </a:p>
          <a:p>
            <a:pPr eaLnBrk="1" hangingPunct="1">
              <a:lnSpc>
                <a:spcPct val="105000"/>
              </a:lnSpc>
              <a:spcBef>
                <a:spcPct val="5000"/>
              </a:spcBef>
              <a:buFont typeface="Wingdings" panose="05000000000000000000" pitchFamily="2" charset="2"/>
              <a:buNone/>
              <a:defRPr/>
            </a:pPr>
            <a:r>
              <a:rPr lang="en-US" altLang="zh-CN" sz="1400" b="1" dirty="0" smtClean="0">
                <a:latin typeface="Times New Roman" panose="02020603050405020304" pitchFamily="18" charset="0"/>
              </a:rPr>
              <a:t>	for </a:t>
            </a:r>
            <a:r>
              <a:rPr lang="en-US" altLang="zh-CN" sz="1400" dirty="0">
                <a:latin typeface="Times New Roman" panose="02020603050405020304" pitchFamily="18" charset="0"/>
              </a:rPr>
              <a:t>(</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 </a:t>
            </a:r>
            <a:r>
              <a:rPr lang="en-US" altLang="zh-CN" sz="1400" b="1" dirty="0">
                <a:latin typeface="Times New Roman" panose="02020603050405020304" pitchFamily="18" charset="0"/>
              </a:rPr>
              <a:t>=</a:t>
            </a:r>
            <a:r>
              <a:rPr lang="en-US" altLang="zh-CN" sz="1400" dirty="0">
                <a:latin typeface="Times New Roman" panose="02020603050405020304" pitchFamily="18" charset="0"/>
              </a:rPr>
              <a:t> 0</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&lt; </a:t>
            </a:r>
            <a:r>
              <a:rPr lang="en-US" altLang="zh-CN" sz="1400" dirty="0">
                <a:latin typeface="Times New Roman" panose="02020603050405020304" pitchFamily="18" charset="0"/>
              </a:rPr>
              <a:t>n</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期望输出</a:t>
            </a:r>
            <a:r>
              <a:rPr lang="en-US" altLang="zh-CN" sz="1400" b="1" dirty="0">
                <a:solidFill>
                  <a:schemeClr val="tx2"/>
                </a:solidFill>
                <a:latin typeface="Times New Roman" panose="02020603050405020304" pitchFamily="18" charset="0"/>
              </a:rPr>
              <a:t>n</a:t>
            </a:r>
            <a:r>
              <a:rPr lang="zh-CN" altLang="en-US" sz="1400" dirty="0">
                <a:solidFill>
                  <a:schemeClr val="tx2"/>
                </a:solidFill>
                <a:latin typeface="Times New Roman" panose="02020603050405020304" pitchFamily="18" charset="0"/>
                <a:ea typeface="隶书" panose="02010509060101010101" pitchFamily="49" charset="-122"/>
              </a:rPr>
              <a:t>个顶点</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if </a:t>
            </a:r>
            <a:r>
              <a:rPr lang="en-US" altLang="zh-CN" sz="1400" dirty="0">
                <a:latin typeface="Times New Roman" panose="02020603050405020304" pitchFamily="18" charset="0"/>
              </a:rPr>
              <a:t>(top</a:t>
            </a:r>
            <a:r>
              <a:rPr lang="en-US" altLang="zh-CN" sz="1400" b="1" dirty="0">
                <a:latin typeface="Times New Roman" panose="02020603050405020304" pitchFamily="18" charset="0"/>
              </a:rPr>
              <a:t> </a:t>
            </a:r>
            <a:r>
              <a:rPr lang="en-US" altLang="zh-CN" sz="1400" b="1" i="1" dirty="0">
                <a:latin typeface="Times New Roman" panose="02020603050405020304" pitchFamily="18" charset="0"/>
              </a:rPr>
              <a:t>==</a:t>
            </a:r>
            <a:r>
              <a:rPr lang="en-US" altLang="zh-CN" sz="1400" b="1" dirty="0">
                <a:latin typeface="Times New Roman" panose="02020603050405020304" pitchFamily="18" charset="0"/>
              </a:rPr>
              <a:t> </a:t>
            </a:r>
            <a:r>
              <a:rPr lang="en-US" altLang="zh-CN" sz="1400" dirty="0">
                <a:latin typeface="Courier New" panose="02070309020205020404" pitchFamily="49" charset="0"/>
              </a:rPr>
              <a:t>-</a:t>
            </a:r>
            <a:r>
              <a:rPr lang="en-US" altLang="zh-CN" sz="1400" dirty="0">
                <a:latin typeface="Times New Roman" panose="02020603050405020304" pitchFamily="18" charset="0"/>
              </a:rPr>
              <a:t>1) </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隶书" panose="02010509060101010101" pitchFamily="49" charset="-122"/>
                <a:ea typeface="隶书" panose="02010509060101010101" pitchFamily="49" charset="-122"/>
              </a:rPr>
              <a:t>中途栈空</a:t>
            </a:r>
            <a:r>
              <a:rPr lang="en-US" altLang="zh-CN" sz="1400" dirty="0">
                <a:solidFill>
                  <a:schemeClr val="tx2"/>
                </a:solidFill>
                <a:latin typeface="隶书" panose="02010509060101010101" pitchFamily="49" charset="-122"/>
                <a:ea typeface="隶书" panose="02010509060101010101" pitchFamily="49" charset="-122"/>
              </a:rPr>
              <a:t>,</a:t>
            </a:r>
            <a:r>
              <a:rPr lang="zh-CN" altLang="en-US" sz="1400" dirty="0">
                <a:solidFill>
                  <a:schemeClr val="tx2"/>
                </a:solidFill>
                <a:latin typeface="隶书" panose="02010509060101010101" pitchFamily="49" charset="-122"/>
                <a:ea typeface="隶书" panose="02010509060101010101" pitchFamily="49" charset="-122"/>
              </a:rPr>
              <a:t>转出</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err="1">
                <a:latin typeface="Times New Roman" panose="02020603050405020304" pitchFamily="18" charset="0"/>
              </a:rPr>
              <a:t>cout</a:t>
            </a:r>
            <a:r>
              <a:rPr lang="en-US" altLang="zh-CN" sz="1400" b="1" dirty="0">
                <a:latin typeface="Times New Roman" panose="02020603050405020304" pitchFamily="18" charset="0"/>
              </a:rPr>
              <a:t> &lt;&lt; “</a:t>
            </a:r>
            <a:r>
              <a:rPr lang="zh-CN" altLang="en-US" sz="1400" dirty="0">
                <a:latin typeface="Times New Roman" panose="02020603050405020304" pitchFamily="18" charset="0"/>
                <a:ea typeface="隶书" panose="02010509060101010101" pitchFamily="49" charset="-122"/>
              </a:rPr>
              <a:t>网络中有回路</a:t>
            </a:r>
            <a:r>
              <a:rPr lang="zh-CN" altLang="en-US" sz="1400" b="1" dirty="0">
                <a:latin typeface="Times New Roman" panose="02020603050405020304" pitchFamily="18" charset="0"/>
              </a:rPr>
              <a:t>！</a:t>
            </a:r>
            <a:r>
              <a:rPr lang="en-US" altLang="zh-CN" sz="1400" b="1" dirty="0">
                <a:latin typeface="Times New Roman" panose="02020603050405020304" pitchFamily="18" charset="0"/>
              </a:rPr>
              <a:t>" &lt;&lt; </a:t>
            </a:r>
            <a:r>
              <a:rPr lang="en-US" altLang="zh-CN" sz="1400" b="1" dirty="0" err="1">
                <a:latin typeface="Times New Roman" panose="02020603050405020304" pitchFamily="18" charset="0"/>
              </a:rPr>
              <a:t>endl</a:t>
            </a:r>
            <a:r>
              <a:rPr lang="en-US" altLang="zh-CN" sz="1400" b="1" dirty="0" smtClean="0">
                <a:latin typeface="Times New Roman" panose="02020603050405020304" pitchFamily="18" charset="0"/>
              </a:rPr>
              <a:t>;	return</a:t>
            </a:r>
            <a:r>
              <a:rPr lang="en-US" altLang="zh-CN" sz="1400" b="1" dirty="0">
                <a:latin typeface="Times New Roman" panose="02020603050405020304" pitchFamily="18" charset="0"/>
              </a:rPr>
              <a:t>;</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else {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继续拓扑排序</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dirty="0">
                <a:latin typeface="Times New Roman" panose="02020603050405020304" pitchFamily="18" charset="0"/>
              </a:rPr>
              <a:t>v = top</a:t>
            </a:r>
            <a:r>
              <a:rPr lang="en-US" altLang="zh-CN" sz="1400" b="1" dirty="0">
                <a:latin typeface="Times New Roman" panose="02020603050405020304" pitchFamily="18" charset="0"/>
              </a:rPr>
              <a:t>;  </a:t>
            </a:r>
            <a:r>
              <a:rPr lang="en-US" altLang="zh-CN" sz="1400" dirty="0">
                <a:latin typeface="Times New Roman" panose="02020603050405020304" pitchFamily="18" charset="0"/>
              </a:rPr>
              <a:t>top = count[top]</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退栈</a:t>
            </a:r>
            <a:r>
              <a:rPr lang="en-US" altLang="zh-CN" sz="1400" b="1" dirty="0" smtClean="0">
                <a:solidFill>
                  <a:schemeClr val="tx2"/>
                </a:solidFill>
                <a:latin typeface="Times New Roman" panose="02020603050405020304" pitchFamily="18" charset="0"/>
              </a:rPr>
              <a:t>v</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a:t>
            </a:r>
            <a:r>
              <a:rPr lang="en-US" altLang="zh-CN" sz="1400" b="1" dirty="0" err="1" smtClean="0">
                <a:latin typeface="Times New Roman" panose="02020603050405020304" pitchFamily="18" charset="0"/>
              </a:rPr>
              <a:t>cout</a:t>
            </a:r>
            <a:r>
              <a:rPr lang="en-US" altLang="zh-CN" sz="1400" b="1" dirty="0" smtClean="0">
                <a:latin typeface="Times New Roman" panose="02020603050405020304" pitchFamily="18" charset="0"/>
              </a:rPr>
              <a:t> </a:t>
            </a:r>
            <a:r>
              <a:rPr lang="en-US" altLang="zh-CN" sz="1400" b="1" dirty="0">
                <a:latin typeface="Times New Roman" panose="02020603050405020304" pitchFamily="18" charset="0"/>
              </a:rPr>
              <a:t>&lt;&lt; </a:t>
            </a:r>
            <a:r>
              <a:rPr lang="en-US" altLang="zh-CN" sz="1400" dirty="0" err="1">
                <a:latin typeface="Times New Roman" panose="02020603050405020304" pitchFamily="18" charset="0"/>
              </a:rPr>
              <a:t>G.getValue</a:t>
            </a:r>
            <a:r>
              <a:rPr lang="en-US" altLang="zh-CN" sz="1400" dirty="0">
                <a:latin typeface="Times New Roman" panose="02020603050405020304" pitchFamily="18" charset="0"/>
              </a:rPr>
              <a:t>(v)</a:t>
            </a:r>
            <a:r>
              <a:rPr lang="en-US" altLang="zh-CN" sz="1400" b="1" dirty="0">
                <a:latin typeface="Times New Roman" panose="02020603050405020304" pitchFamily="18" charset="0"/>
              </a:rPr>
              <a:t> &lt;&lt; </a:t>
            </a:r>
            <a:r>
              <a:rPr lang="en-US" altLang="zh-CN" sz="1400" dirty="0">
                <a:latin typeface="Times New Roman" panose="02020603050405020304" pitchFamily="18" charset="0"/>
              </a:rPr>
              <a:t>"  "</a:t>
            </a:r>
            <a:r>
              <a:rPr lang="en-US" altLang="zh-CN" sz="1400" b="1" dirty="0">
                <a:latin typeface="Times New Roman" panose="02020603050405020304" pitchFamily="18" charset="0"/>
              </a:rPr>
              <a:t> &lt;&lt; </a:t>
            </a:r>
            <a:r>
              <a:rPr lang="en-US" altLang="zh-CN" sz="1400" b="1" dirty="0" err="1">
                <a:latin typeface="Times New Roman" panose="02020603050405020304" pitchFamily="18" charset="0"/>
              </a:rPr>
              <a:t>endl</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输出</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dirty="0">
                <a:latin typeface="Times New Roman" panose="02020603050405020304" pitchFamily="18" charset="0"/>
              </a:rPr>
              <a:t>w = </a:t>
            </a:r>
            <a:r>
              <a:rPr lang="en-US" altLang="zh-CN" sz="1400" dirty="0" err="1">
                <a:latin typeface="Times New Roman" panose="02020603050405020304" pitchFamily="18" charset="0"/>
              </a:rPr>
              <a:t>G.GetFirstNeighbor</a:t>
            </a:r>
            <a:r>
              <a:rPr lang="en-US" altLang="zh-CN" sz="1400" dirty="0">
                <a:latin typeface="Times New Roman" panose="02020603050405020304" pitchFamily="18" charset="0"/>
              </a:rPr>
              <a:t>(v)</a:t>
            </a: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while </a:t>
            </a:r>
            <a:r>
              <a:rPr lang="en-US" altLang="zh-CN" sz="1400" dirty="0">
                <a:latin typeface="Times New Roman" panose="02020603050405020304" pitchFamily="18" charset="0"/>
              </a:rPr>
              <a:t>(w</a:t>
            </a:r>
            <a:r>
              <a:rPr lang="en-US" altLang="zh-CN" sz="1400" b="1" dirty="0">
                <a:latin typeface="Times New Roman" panose="02020603050405020304" pitchFamily="18" charset="0"/>
              </a:rPr>
              <a:t> != </a:t>
            </a:r>
            <a:r>
              <a:rPr lang="en-US" altLang="zh-CN" sz="1400" dirty="0">
                <a:latin typeface="Courier New" panose="02070309020205020404" pitchFamily="49" charset="0"/>
              </a:rPr>
              <a:t>-</a:t>
            </a:r>
            <a:r>
              <a:rPr lang="en-US" altLang="zh-CN" sz="1400" dirty="0">
                <a:latin typeface="Times New Roman" panose="02020603050405020304" pitchFamily="18" charset="0"/>
              </a:rPr>
              <a:t>1)</a:t>
            </a:r>
            <a:r>
              <a:rPr lang="en-US" altLang="zh-CN" sz="1400" b="1" dirty="0">
                <a:latin typeface="Times New Roman" panose="02020603050405020304" pitchFamily="18" charset="0"/>
              </a:rPr>
              <a:t> {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扫描顶点</a:t>
            </a:r>
            <a:r>
              <a:rPr lang="en-US" altLang="zh-CN" sz="1400" b="1" dirty="0">
                <a:solidFill>
                  <a:schemeClr val="tx2"/>
                </a:solidFill>
                <a:latin typeface="Times New Roman" panose="02020603050405020304" pitchFamily="18" charset="0"/>
              </a:rPr>
              <a:t>v</a:t>
            </a:r>
            <a:r>
              <a:rPr lang="zh-CN" altLang="en-US" sz="1400" dirty="0">
                <a:solidFill>
                  <a:schemeClr val="tx2"/>
                </a:solidFill>
                <a:latin typeface="Times New Roman" panose="02020603050405020304" pitchFamily="18" charset="0"/>
                <a:ea typeface="隶书" panose="02010509060101010101" pitchFamily="49" charset="-122"/>
              </a:rPr>
              <a:t>的出边表</a:t>
            </a:r>
          </a:p>
          <a:p>
            <a:pPr eaLnBrk="1" hangingPunct="1">
              <a:lnSpc>
                <a:spcPct val="105000"/>
              </a:lnSpc>
              <a:spcBef>
                <a:spcPct val="5000"/>
              </a:spcBef>
              <a:buFont typeface="Wingdings" panose="05000000000000000000" pitchFamily="2" charset="2"/>
              <a:buNone/>
              <a:defRPr/>
            </a:pPr>
            <a:r>
              <a:rPr lang="zh-CN" altLang="en-US" sz="1400" dirty="0">
                <a:latin typeface="Times New Roman" panose="02020603050405020304" pitchFamily="18" charset="0"/>
              </a:rPr>
              <a:t>                 </a:t>
            </a:r>
            <a:r>
              <a:rPr lang="en-US" altLang="zh-CN" sz="1400" dirty="0">
                <a:latin typeface="Times New Roman" panose="02020603050405020304" pitchFamily="18" charset="0"/>
              </a:rPr>
              <a:t>count[w]</a:t>
            </a:r>
            <a:r>
              <a:rPr lang="en-US" altLang="zh-CN" sz="1400" dirty="0">
                <a:latin typeface="Courier New" panose="02070309020205020404" pitchFamily="49" charset="0"/>
              </a:rPr>
              <a:t>--</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邻接顶点入度减一</a:t>
            </a:r>
          </a:p>
          <a:p>
            <a:pPr eaLnBrk="1" hangingPunct="1">
              <a:lnSpc>
                <a:spcPct val="105000"/>
              </a:lnSpc>
              <a:spcBef>
                <a:spcPct val="5000"/>
              </a:spcBef>
              <a:buFont typeface="Wingdings" panose="05000000000000000000" pitchFamily="2" charset="2"/>
              <a:buNone/>
              <a:defRPr/>
            </a:pPr>
            <a:r>
              <a:rPr lang="zh-CN" altLang="en-US" sz="1400" dirty="0">
                <a:latin typeface="Times New Roman" panose="02020603050405020304" pitchFamily="18" charset="0"/>
              </a:rPr>
              <a:t>                 </a:t>
            </a:r>
            <a:r>
              <a:rPr lang="en-US" altLang="zh-CN" sz="1400" b="1" dirty="0">
                <a:latin typeface="Times New Roman" panose="02020603050405020304" pitchFamily="18" charset="0"/>
              </a:rPr>
              <a:t>if </a:t>
            </a:r>
            <a:r>
              <a:rPr lang="en-US" altLang="zh-CN" sz="1400" dirty="0">
                <a:latin typeface="Times New Roman" panose="02020603050405020304" pitchFamily="18" charset="0"/>
              </a:rPr>
              <a:t>(</a:t>
            </a:r>
            <a:r>
              <a:rPr lang="en-US" altLang="zh-CN" sz="1400" b="1" dirty="0">
                <a:latin typeface="Times New Roman" panose="02020603050405020304" pitchFamily="18" charset="0"/>
              </a:rPr>
              <a:t>!</a:t>
            </a:r>
            <a:r>
              <a:rPr lang="en-US" altLang="zh-CN" sz="1400" dirty="0">
                <a:latin typeface="Times New Roman" panose="02020603050405020304" pitchFamily="18" charset="0"/>
              </a:rPr>
              <a:t>count[w])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隶书" panose="02010509060101010101" pitchFamily="49" charset="-122"/>
                <a:ea typeface="隶书" panose="02010509060101010101" pitchFamily="49" charset="-122"/>
              </a:rPr>
              <a:t>入度减至零</a:t>
            </a:r>
            <a:r>
              <a:rPr lang="en-US" altLang="zh-CN" sz="1400" dirty="0">
                <a:solidFill>
                  <a:schemeClr val="tx2"/>
                </a:solidFill>
                <a:latin typeface="隶书" panose="02010509060101010101" pitchFamily="49" charset="-122"/>
                <a:ea typeface="隶书" panose="02010509060101010101" pitchFamily="49" charset="-122"/>
              </a:rPr>
              <a:t>,</a:t>
            </a:r>
            <a:r>
              <a:rPr lang="zh-CN" altLang="en-US" sz="1400" dirty="0">
                <a:solidFill>
                  <a:schemeClr val="tx2"/>
                </a:solidFill>
                <a:latin typeface="隶书" panose="02010509060101010101" pitchFamily="49" charset="-122"/>
                <a:ea typeface="隶书" panose="02010509060101010101" pitchFamily="49" charset="-122"/>
              </a:rPr>
              <a:t>进栈</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a:t>
            </a:r>
            <a:r>
              <a:rPr lang="en-US" altLang="zh-CN" sz="1400" dirty="0" smtClean="0">
                <a:latin typeface="Times New Roman" panose="02020603050405020304" pitchFamily="18" charset="0"/>
              </a:rPr>
              <a:t>count[w</a:t>
            </a:r>
            <a:r>
              <a:rPr lang="en-US" altLang="zh-CN" sz="1400" dirty="0">
                <a:latin typeface="Times New Roman" panose="02020603050405020304" pitchFamily="18" charset="0"/>
              </a:rPr>
              <a:t>]</a:t>
            </a:r>
            <a:r>
              <a:rPr lang="en-US" altLang="zh-CN" sz="1400" b="1" dirty="0">
                <a:latin typeface="Times New Roman" panose="02020603050405020304" pitchFamily="18" charset="0"/>
              </a:rPr>
              <a:t> = </a:t>
            </a:r>
            <a:r>
              <a:rPr lang="en-US" altLang="zh-CN" sz="1400" dirty="0">
                <a:latin typeface="Times New Roman" panose="02020603050405020304" pitchFamily="18" charset="0"/>
              </a:rPr>
              <a:t>top</a:t>
            </a:r>
            <a:r>
              <a:rPr lang="en-US" altLang="zh-CN" sz="1400" b="1" dirty="0">
                <a:latin typeface="Times New Roman" panose="02020603050405020304" pitchFamily="18" charset="0"/>
              </a:rPr>
              <a:t>;  </a:t>
            </a:r>
            <a:r>
              <a:rPr lang="en-US" altLang="zh-CN" sz="1400" dirty="0">
                <a:latin typeface="Times New Roman" panose="02020603050405020304" pitchFamily="18" charset="0"/>
              </a:rPr>
              <a:t>top = w</a:t>
            </a: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a:t>
            </a:r>
            <a:r>
              <a:rPr lang="en-US" altLang="zh-CN" sz="1400" dirty="0" smtClean="0">
                <a:latin typeface="Times New Roman" panose="02020603050405020304" pitchFamily="18" charset="0"/>
              </a:rPr>
              <a:t>w </a:t>
            </a:r>
            <a:r>
              <a:rPr lang="en-US" altLang="zh-CN" sz="1400" dirty="0">
                <a:latin typeface="Times New Roman" panose="02020603050405020304" pitchFamily="18" charset="0"/>
              </a:rPr>
              <a:t>= </a:t>
            </a:r>
            <a:r>
              <a:rPr lang="en-US" altLang="zh-CN" sz="1400" dirty="0" err="1">
                <a:latin typeface="Times New Roman" panose="02020603050405020304" pitchFamily="18" charset="0"/>
              </a:rPr>
              <a:t>G.GetNextNeighbor</a:t>
            </a:r>
            <a:r>
              <a:rPr lang="en-US" altLang="zh-CN" sz="1400" dirty="0">
                <a:latin typeface="Times New Roman" panose="02020603050405020304" pitchFamily="18" charset="0"/>
              </a:rPr>
              <a:t> (v</a:t>
            </a:r>
            <a:r>
              <a:rPr lang="en-US" altLang="zh-CN" sz="1400" b="1" dirty="0">
                <a:latin typeface="Times New Roman" panose="02020603050405020304" pitchFamily="18" charset="0"/>
              </a:rPr>
              <a:t>, </a:t>
            </a:r>
            <a:r>
              <a:rPr lang="en-US" altLang="zh-CN" sz="1400" dirty="0">
                <a:latin typeface="Times New Roman" panose="02020603050405020304" pitchFamily="18" charset="0"/>
              </a:rPr>
              <a:t>w)</a:t>
            </a:r>
            <a:r>
              <a:rPr lang="en-US" altLang="zh-CN" sz="1400" b="1" dirty="0">
                <a:latin typeface="Times New Roman" panose="02020603050405020304" pitchFamily="18" charset="0"/>
              </a:rPr>
              <a:t>;</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一个顶点输出后，调整其邻接顶点入度</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输出一个顶点，继续</a:t>
            </a:r>
            <a:r>
              <a:rPr lang="en-US" altLang="zh-CN" sz="1400" b="1" dirty="0">
                <a:solidFill>
                  <a:schemeClr val="tx2"/>
                </a:solidFill>
                <a:latin typeface="Times New Roman" panose="02020603050405020304" pitchFamily="18" charset="0"/>
              </a:rPr>
              <a:t>for</a:t>
            </a:r>
            <a:r>
              <a:rPr lang="zh-CN" altLang="en-US" sz="1400" dirty="0">
                <a:solidFill>
                  <a:schemeClr val="tx2"/>
                </a:solidFill>
                <a:latin typeface="Times New Roman" panose="02020603050405020304" pitchFamily="18" charset="0"/>
                <a:ea typeface="隶书" panose="02010509060101010101" pitchFamily="49" charset="-122"/>
              </a:rPr>
              <a:t>循环</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a:t>
            </a:r>
            <a:endParaRPr lang="en-US" altLang="zh-CN" sz="1400" b="1" dirty="0" smtClean="0">
              <a:effectLst>
                <a:outerShdw blurRad="38100" dist="38100" dir="2700000" algn="tl">
                  <a:srgbClr val="C0C0C0"/>
                </a:outerShdw>
              </a:effectLst>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idx="4294967295"/>
          </p:nvPr>
        </p:nvSpPr>
        <p:spPr>
          <a:xfrm>
            <a:off x="-15875" y="44624"/>
            <a:ext cx="7793038" cy="817835"/>
          </a:xfrm>
        </p:spPr>
        <p:txBody>
          <a:bodyPr/>
          <a:lstStyle/>
          <a:p>
            <a:pPr eaLnBrk="1" hangingPunct="1"/>
            <a:r>
              <a:rPr lang="en-US" altLang="zh-CN" b="1" dirty="0" smtClean="0">
                <a:solidFill>
                  <a:schemeClr val="tx1"/>
                </a:solidFill>
              </a:rPr>
              <a:t>8.6 拓</a:t>
            </a:r>
            <a:r>
              <a:rPr lang="zh-CN" altLang="en-US" b="1" dirty="0" smtClean="0">
                <a:solidFill>
                  <a:schemeClr val="tx1"/>
                </a:solidFill>
              </a:rPr>
              <a:t>扑排序算法分析</a:t>
            </a:r>
          </a:p>
        </p:txBody>
      </p:sp>
      <p:sp>
        <p:nvSpPr>
          <p:cNvPr id="231427" name="Rectangle 3"/>
          <p:cNvSpPr>
            <a:spLocks noGrp="1" noChangeArrowheads="1"/>
          </p:cNvSpPr>
          <p:nvPr>
            <p:ph type="body" idx="4294967295"/>
          </p:nvPr>
        </p:nvSpPr>
        <p:spPr>
          <a:xfrm>
            <a:off x="704850" y="1589088"/>
            <a:ext cx="7772400" cy="4579937"/>
          </a:xfrm>
        </p:spPr>
        <p:txBody>
          <a:bodyPr/>
          <a:lstStyle/>
          <a:p>
            <a:pPr eaLnBrk="1" hangingPunct="1">
              <a:lnSpc>
                <a:spcPct val="80000"/>
              </a:lnSpc>
              <a:defRPr/>
            </a:pPr>
            <a:r>
              <a:rPr kumimoji="1" lang="zh-CN" altLang="en-US" sz="2800" b="1" smtClean="0">
                <a:latin typeface="Times New Roman" panose="02020603050405020304" pitchFamily="18" charset="0"/>
                <a:cs typeface="Times New Roman" panose="02020603050405020304" pitchFamily="18" charset="0"/>
              </a:rPr>
              <a:t>拓扑排序算法的时间复杂度分析</a:t>
            </a:r>
          </a:p>
          <a:p>
            <a:pPr lvl="1" eaLnBrk="1" hangingPunct="1">
              <a:lnSpc>
                <a:spcPct val="80000"/>
              </a:lnSpc>
              <a:defRPr/>
            </a:pPr>
            <a:r>
              <a:rPr kumimoji="1" lang="zh-CN" altLang="en-US" b="1" smtClean="0">
                <a:latin typeface="Times New Roman" panose="02020603050405020304" pitchFamily="18" charset="0"/>
                <a:cs typeface="Times New Roman" panose="02020603050405020304" pitchFamily="18" charset="0"/>
              </a:rPr>
              <a:t>关键是，算法在开始时要找出所有入度为</a:t>
            </a:r>
            <a:r>
              <a:rPr kumimoji="1" lang="en-US" altLang="zh-CN" b="1" smtClean="0">
                <a:latin typeface="Times New Roman" panose="02020603050405020304" pitchFamily="18" charset="0"/>
                <a:cs typeface="Times New Roman" panose="02020603050405020304" pitchFamily="18" charset="0"/>
              </a:rPr>
              <a:t>0</a:t>
            </a:r>
            <a:r>
              <a:rPr kumimoji="1" lang="zh-CN" altLang="en-US" b="1" smtClean="0">
                <a:latin typeface="Times New Roman" panose="02020603050405020304" pitchFamily="18" charset="0"/>
                <a:cs typeface="Times New Roman" panose="02020603050405020304" pitchFamily="18" charset="0"/>
              </a:rPr>
              <a:t>的顶点（同时可知道其它顶点的入度）</a:t>
            </a:r>
          </a:p>
          <a:p>
            <a:pPr lvl="2" eaLnBrk="1" hangingPunct="1">
              <a:lnSpc>
                <a:spcPct val="80000"/>
              </a:lnSpc>
              <a:defRPr/>
            </a:pPr>
            <a:r>
              <a:rPr kumimoji="1" lang="zh-CN" altLang="en-US" sz="2800" b="1" smtClean="0">
                <a:latin typeface="Times New Roman" panose="02020603050405020304" pitchFamily="18" charset="0"/>
                <a:cs typeface="Times New Roman" panose="02020603050405020304" pitchFamily="18" charset="0"/>
              </a:rPr>
              <a:t>当采用</a:t>
            </a:r>
            <a:r>
              <a:rPr kumimoji="1" lang="zh-CN" altLang="en-US" sz="2800" b="1" smtClean="0">
                <a:solidFill>
                  <a:srgbClr val="FF0000"/>
                </a:solidFill>
                <a:latin typeface="Times New Roman" panose="02020603050405020304" pitchFamily="18" charset="0"/>
                <a:cs typeface="Times New Roman" panose="02020603050405020304" pitchFamily="18" charset="0"/>
              </a:rPr>
              <a:t>邻接矩阵</a:t>
            </a:r>
            <a:r>
              <a:rPr kumimoji="1" lang="zh-CN" altLang="en-US" sz="2800" b="1" smtClean="0">
                <a:latin typeface="Times New Roman" panose="02020603050405020304" pitchFamily="18" charset="0"/>
                <a:cs typeface="Times New Roman" panose="02020603050405020304" pitchFamily="18" charset="0"/>
              </a:rPr>
              <a:t>时，算法在开始时找所有入度为</a:t>
            </a:r>
            <a:r>
              <a:rPr kumimoji="1" lang="en-US" altLang="zh-CN" sz="2800" b="1" smtClean="0">
                <a:latin typeface="Times New Roman" panose="02020603050405020304" pitchFamily="18" charset="0"/>
                <a:cs typeface="Times New Roman" panose="02020603050405020304" pitchFamily="18" charset="0"/>
              </a:rPr>
              <a:t>0</a:t>
            </a:r>
            <a:r>
              <a:rPr kumimoji="1" lang="zh-CN" altLang="en-US" sz="2800" b="1" smtClean="0">
                <a:latin typeface="Times New Roman" panose="02020603050405020304" pitchFamily="18" charset="0"/>
                <a:cs typeface="Times New Roman" panose="02020603050405020304" pitchFamily="18" charset="0"/>
              </a:rPr>
              <a:t>的顶点需要 </a:t>
            </a:r>
            <a:r>
              <a:rPr kumimoji="1" lang="en-US" altLang="zh-CN" sz="2800" b="1" smtClean="0">
                <a:latin typeface="Times New Roman" panose="02020603050405020304" pitchFamily="18" charset="0"/>
                <a:cs typeface="Times New Roman" panose="02020603050405020304" pitchFamily="18" charset="0"/>
              </a:rPr>
              <a:t>O (n</a:t>
            </a:r>
            <a:r>
              <a:rPr kumimoji="1" lang="en-US" altLang="zh-CN" sz="2800" b="1" baseline="30000" smtClean="0">
                <a:latin typeface="Times New Roman" panose="02020603050405020304" pitchFamily="18" charset="0"/>
                <a:cs typeface="Times New Roman" panose="02020603050405020304" pitchFamily="18" charset="0"/>
              </a:rPr>
              <a:t>2</a:t>
            </a:r>
            <a:r>
              <a:rPr kumimoji="1" lang="en-US" altLang="zh-CN" sz="2800" b="1" smtClean="0">
                <a:latin typeface="Times New Roman" panose="02020603050405020304" pitchFamily="18" charset="0"/>
                <a:cs typeface="Times New Roman" panose="02020603050405020304" pitchFamily="18" charset="0"/>
              </a:rPr>
              <a:t>)</a:t>
            </a:r>
            <a:r>
              <a:rPr kumimoji="1" lang="zh-CN" altLang="en-US" sz="2800" b="1" smtClean="0">
                <a:latin typeface="Times New Roman" panose="02020603050405020304" pitchFamily="18" charset="0"/>
                <a:cs typeface="Times New Roman" panose="02020603050405020304" pitchFamily="18" charset="0"/>
              </a:rPr>
              <a:t>的时间，加上处理边、顶点的时间，总代价为</a:t>
            </a:r>
            <a:r>
              <a:rPr kumimoji="1" lang="en-US" altLang="zh-CN" sz="2800" b="1" smtClean="0">
                <a:latin typeface="Times New Roman" panose="02020603050405020304" pitchFamily="18" charset="0"/>
                <a:cs typeface="Times New Roman" panose="02020603050405020304" pitchFamily="18" charset="0"/>
              </a:rPr>
              <a:t>O(n</a:t>
            </a:r>
            <a:r>
              <a:rPr kumimoji="1" lang="en-US" altLang="zh-CN" sz="2800" b="1" baseline="30000" smtClean="0">
                <a:latin typeface="Times New Roman" panose="02020603050405020304" pitchFamily="18" charset="0"/>
                <a:cs typeface="Times New Roman" panose="02020603050405020304" pitchFamily="18" charset="0"/>
              </a:rPr>
              <a:t>2</a:t>
            </a:r>
            <a:r>
              <a:rPr kumimoji="1" lang="en-US" altLang="zh-CN" sz="2800" b="1" smtClean="0">
                <a:latin typeface="Times New Roman" panose="02020603050405020304" pitchFamily="18" charset="0"/>
                <a:cs typeface="Times New Roman" panose="02020603050405020304" pitchFamily="18" charset="0"/>
              </a:rPr>
              <a:t>+e+n)= O (n</a:t>
            </a:r>
            <a:r>
              <a:rPr kumimoji="1" lang="en-US" altLang="zh-CN" sz="2800" b="1" baseline="30000" smtClean="0">
                <a:latin typeface="Times New Roman" panose="02020603050405020304" pitchFamily="18" charset="0"/>
                <a:cs typeface="Times New Roman" panose="02020603050405020304" pitchFamily="18" charset="0"/>
              </a:rPr>
              <a:t>2</a:t>
            </a:r>
            <a:r>
              <a:rPr kumimoji="1" lang="en-US" altLang="zh-CN" sz="2800" b="1" smtClean="0">
                <a:latin typeface="Times New Roman" panose="02020603050405020304" pitchFamily="18" charset="0"/>
                <a:cs typeface="Times New Roman" panose="02020603050405020304" pitchFamily="18" charset="0"/>
              </a:rPr>
              <a:t>)</a:t>
            </a:r>
          </a:p>
          <a:p>
            <a:pPr lvl="2" eaLnBrk="1" hangingPunct="1">
              <a:lnSpc>
                <a:spcPct val="80000"/>
              </a:lnSpc>
              <a:defRPr/>
            </a:pPr>
            <a:r>
              <a:rPr kumimoji="1" lang="zh-CN" altLang="en-US" sz="2800" b="1" smtClean="0">
                <a:latin typeface="Times New Roman" panose="02020603050405020304" pitchFamily="18" charset="0"/>
                <a:cs typeface="Times New Roman" panose="02020603050405020304" pitchFamily="18" charset="0"/>
              </a:rPr>
              <a:t>当采用</a:t>
            </a:r>
            <a:r>
              <a:rPr kumimoji="1" lang="zh-CN" altLang="en-US" sz="2800" b="1" smtClean="0">
                <a:solidFill>
                  <a:srgbClr val="FF0000"/>
                </a:solidFill>
                <a:latin typeface="Times New Roman" panose="02020603050405020304" pitchFamily="18" charset="0"/>
                <a:cs typeface="Times New Roman" panose="02020603050405020304" pitchFamily="18" charset="0"/>
              </a:rPr>
              <a:t>邻接表</a:t>
            </a:r>
            <a:r>
              <a:rPr kumimoji="1" lang="zh-CN" altLang="en-US" sz="2800" b="1" smtClean="0">
                <a:latin typeface="Times New Roman" panose="02020603050405020304" pitchFamily="18" charset="0"/>
                <a:cs typeface="Times New Roman" panose="02020603050405020304" pitchFamily="18" charset="0"/>
              </a:rPr>
              <a:t>时，因为在顶点表的每个顶点中可以有一个字段来</a:t>
            </a:r>
            <a:r>
              <a:rPr kumimoji="1" lang="zh-CN" altLang="en-US" sz="2800" b="1" smtClean="0">
                <a:solidFill>
                  <a:srgbClr val="FF0000"/>
                </a:solidFill>
                <a:latin typeface="Times New Roman" panose="02020603050405020304" pitchFamily="18" charset="0"/>
                <a:cs typeface="Times New Roman" panose="02020603050405020304" pitchFamily="18" charset="0"/>
              </a:rPr>
              <a:t>存储入度</a:t>
            </a:r>
            <a:r>
              <a:rPr kumimoji="1" lang="zh-CN" altLang="en-US" sz="2800" b="1" smtClean="0">
                <a:latin typeface="Times New Roman" panose="02020603050405020304" pitchFamily="18" charset="0"/>
                <a:cs typeface="Times New Roman" panose="02020603050405020304" pitchFamily="18" charset="0"/>
              </a:rPr>
              <a:t>，所以算法在开始时找所有入度为</a:t>
            </a:r>
            <a:r>
              <a:rPr kumimoji="1" lang="en-US" altLang="zh-CN" sz="2800" b="1" smtClean="0">
                <a:latin typeface="Times New Roman" panose="02020603050405020304" pitchFamily="18" charset="0"/>
                <a:cs typeface="Times New Roman" panose="02020603050405020304" pitchFamily="18" charset="0"/>
              </a:rPr>
              <a:t>0</a:t>
            </a:r>
            <a:r>
              <a:rPr kumimoji="1" lang="zh-CN" altLang="en-US" sz="2800" b="1" smtClean="0">
                <a:latin typeface="Times New Roman" panose="02020603050405020304" pitchFamily="18" charset="0"/>
                <a:cs typeface="Times New Roman" panose="02020603050405020304" pitchFamily="18" charset="0"/>
              </a:rPr>
              <a:t>的顶点只需要</a:t>
            </a:r>
            <a:r>
              <a:rPr kumimoji="1" lang="en-US" altLang="zh-CN" sz="2800" b="1" smtClean="0">
                <a:latin typeface="Times New Roman" panose="02020603050405020304" pitchFamily="18" charset="0"/>
                <a:cs typeface="Times New Roman" panose="02020603050405020304" pitchFamily="18" charset="0"/>
              </a:rPr>
              <a:t>O(e)</a:t>
            </a:r>
            <a:r>
              <a:rPr kumimoji="1" lang="zh-CN" altLang="en-US" sz="2800" b="1" smtClean="0">
                <a:latin typeface="Times New Roman" panose="02020603050405020304" pitchFamily="18" charset="0"/>
                <a:cs typeface="Times New Roman" panose="02020603050405020304" pitchFamily="18" charset="0"/>
              </a:rPr>
              <a:t>的时间，加上处理边、顶点的时间，总代价为</a:t>
            </a:r>
            <a:r>
              <a:rPr kumimoji="1" lang="en-US" altLang="zh-CN" sz="2800" b="1" smtClean="0">
                <a:latin typeface="Times New Roman" panose="02020603050405020304" pitchFamily="18" charset="0"/>
                <a:cs typeface="Times New Roman" panose="02020603050405020304" pitchFamily="18" charset="0"/>
              </a:rPr>
              <a:t>O(n+2e)=O(n+e)</a:t>
            </a: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body" idx="4294967295"/>
          </p:nvPr>
        </p:nvSpPr>
        <p:spPr>
          <a:xfrm>
            <a:off x="0" y="620688"/>
            <a:ext cx="8499475" cy="576262"/>
          </a:xfrm>
        </p:spPr>
        <p:txBody>
          <a:bodyPr/>
          <a:lstStyle/>
          <a:p>
            <a:pPr lvl="1" eaLnBrk="1" hangingPunct="1">
              <a:defRPr/>
            </a:pPr>
            <a:r>
              <a:rPr kumimoji="1" lang="zh-CN" altLang="en-US" b="1" dirty="0" smtClean="0">
                <a:solidFill>
                  <a:srgbClr val="0000CC"/>
                </a:solidFill>
                <a:latin typeface="Times New Roman" panose="02020603050405020304" pitchFamily="18" charset="0"/>
                <a:ea typeface="黑体" panose="02010609060101010101" pitchFamily="49" charset="-122"/>
              </a:rPr>
              <a:t>工程计划有关问题</a:t>
            </a:r>
          </a:p>
        </p:txBody>
      </p:sp>
      <p:sp>
        <p:nvSpPr>
          <p:cNvPr id="167939" name="Rectangle 2"/>
          <p:cNvSpPr>
            <a:spLocks noGrp="1" noChangeArrowheads="1"/>
          </p:cNvSpPr>
          <p:nvPr>
            <p:ph type="title" idx="4294967295"/>
          </p:nvPr>
        </p:nvSpPr>
        <p:spPr>
          <a:xfrm>
            <a:off x="179512" y="116632"/>
            <a:ext cx="7793037" cy="462396"/>
          </a:xfrm>
        </p:spPr>
        <p:txBody>
          <a:bodyPr/>
          <a:lstStyle/>
          <a:p>
            <a:pPr eaLnBrk="1" hangingPunct="1"/>
            <a:r>
              <a:rPr lang="en-US" altLang="zh-CN" sz="3200" b="1" dirty="0" smtClean="0">
                <a:solidFill>
                  <a:srgbClr val="0000FF"/>
                </a:solidFill>
                <a:latin typeface="Times New Roman" panose="02020603050405020304" pitchFamily="18" charset="0"/>
                <a:cs typeface="Times New Roman" panose="02020603050405020304" pitchFamily="18" charset="0"/>
              </a:rPr>
              <a:t>8.7 关</a:t>
            </a:r>
            <a:r>
              <a:rPr lang="zh-CN" altLang="en-US" sz="3200" b="1" dirty="0" smtClean="0">
                <a:solidFill>
                  <a:srgbClr val="0000FF"/>
                </a:solidFill>
                <a:latin typeface="Times New Roman" panose="02020603050405020304" pitchFamily="18" charset="0"/>
                <a:cs typeface="Times New Roman" panose="02020603050405020304" pitchFamily="18" charset="0"/>
              </a:rPr>
              <a:t>键路径</a:t>
            </a:r>
          </a:p>
        </p:txBody>
      </p:sp>
      <p:sp>
        <p:nvSpPr>
          <p:cNvPr id="35843" name="Text Box 3"/>
          <p:cNvSpPr txBox="1"/>
          <p:nvPr/>
        </p:nvSpPr>
        <p:spPr>
          <a:xfrm>
            <a:off x="423863" y="1125513"/>
            <a:ext cx="8396287" cy="9794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把工程计划表示为有向无环图</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，用</a:t>
            </a:r>
            <a:r>
              <a:rPr lang="zh-CN" altLang="en-US" sz="2400" b="1" noProof="1">
                <a:solidFill>
                  <a:srgbClr val="0000CC"/>
                </a:solidFill>
                <a:latin typeface="Times New Roman" panose="02020603050405020304" pitchFamily="18" charset="0"/>
                <a:ea typeface="宋体" panose="02010600030101010101" pitchFamily="2" charset="-122"/>
              </a:rPr>
              <a:t>顶点表示事件</a:t>
            </a:r>
            <a:r>
              <a:rPr lang="zh-CN" altLang="en-US" sz="2400" b="1" noProof="1">
                <a:latin typeface="Times New Roman" panose="02020603050405020304" pitchFamily="18" charset="0"/>
                <a:ea typeface="宋体" panose="02010600030101010101" pitchFamily="2" charset="-122"/>
              </a:rPr>
              <a:t>，</a:t>
            </a:r>
            <a:r>
              <a:rPr lang="zh-CN" altLang="en-US" sz="2400" b="1" noProof="1">
                <a:solidFill>
                  <a:srgbClr val="0000CC"/>
                </a:solidFill>
                <a:latin typeface="Times New Roman" panose="02020603050405020304" pitchFamily="18" charset="0"/>
                <a:ea typeface="宋体" panose="02010600030101010101" pitchFamily="2" charset="-122"/>
              </a:rPr>
              <a:t>弧表示活动，权表示活动持续时间</a:t>
            </a:r>
            <a:r>
              <a:rPr lang="zh-CN" altLang="en-US" sz="2400" b="1" noProof="1">
                <a:latin typeface="Times New Roman" panose="02020603050405020304" pitchFamily="18" charset="0"/>
                <a:ea typeface="宋体" panose="02010600030101010101" pitchFamily="2" charset="-122"/>
              </a:rPr>
              <a:t>。</a:t>
            </a:r>
            <a:r>
              <a:rPr lang="zh-CN" altLang="en-US" sz="2400" b="1" noProof="1">
                <a:solidFill>
                  <a:srgbClr val="262673"/>
                </a:solidFill>
                <a:latin typeface="Times New Roman" panose="02020603050405020304" pitchFamily="18" charset="0"/>
                <a:ea typeface="宋体" panose="02010600030101010101" pitchFamily="2" charset="-122"/>
              </a:rPr>
              <a:t>每个事件表示在它之前的活动已完成，在它之后的活动可以开始（约束条件）</a:t>
            </a:r>
          </a:p>
        </p:txBody>
      </p:sp>
      <p:sp>
        <p:nvSpPr>
          <p:cNvPr id="35844" name="Text Box 4"/>
          <p:cNvSpPr txBox="1"/>
          <p:nvPr/>
        </p:nvSpPr>
        <p:spPr>
          <a:xfrm>
            <a:off x="420688" y="2216125"/>
            <a:ext cx="8723312" cy="2357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例：设一个工程有</a:t>
            </a:r>
            <a:r>
              <a:rPr lang="en-US" altLang="zh-CN" sz="2400" b="1" noProof="1">
                <a:solidFill>
                  <a:srgbClr val="FF0000"/>
                </a:solidFill>
                <a:latin typeface="Times New Roman" panose="02020603050405020304" pitchFamily="18" charset="0"/>
                <a:ea typeface="宋体" panose="02010600030101010101" pitchFamily="2" charset="-122"/>
              </a:rPr>
              <a:t>m</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11项活动，</a:t>
            </a:r>
            <a:r>
              <a:rPr lang="en-US" altLang="zh-CN" sz="2400" b="1" noProof="1">
                <a:solidFill>
                  <a:srgbClr val="FF0000"/>
                </a:solidFill>
                <a:latin typeface="Times New Roman" panose="02020603050405020304" pitchFamily="18" charset="0"/>
                <a:ea typeface="宋体" panose="02010600030101010101" pitchFamily="2" charset="-122"/>
              </a:rPr>
              <a:t>n</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9个事件，其中事件</a:t>
            </a:r>
            <a:r>
              <a:rPr lang="en-US" altLang="zh-CN" sz="2400" b="1" noProof="1">
                <a:solidFill>
                  <a:srgbClr val="FF3300"/>
                </a:solidFill>
                <a:latin typeface="Times New Roman" panose="02020603050405020304" pitchFamily="18" charset="0"/>
                <a:ea typeface="宋体" panose="02010600030101010101" pitchFamily="2" charset="-122"/>
              </a:rPr>
              <a:t>vj</a:t>
            </a:r>
            <a:endParaRPr lang="zh-CN" altLang="en-US" sz="2400" b="1" noProof="1">
              <a:solidFill>
                <a:srgbClr val="FF33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    事件</a:t>
            </a:r>
            <a:r>
              <a:rPr lang="en-US" altLang="zh-CN" sz="2400" b="1" noProof="1">
                <a:latin typeface="Times New Roman" panose="02020603050405020304" pitchFamily="18" charset="0"/>
                <a:ea typeface="宋体" panose="02010600030101010101" pitchFamily="2" charset="-122"/>
              </a:rPr>
              <a:t>v1——</a:t>
            </a:r>
            <a:r>
              <a:rPr lang="zh-CN" altLang="en-US" sz="2400" b="1" noProof="1">
                <a:latin typeface="Times New Roman" panose="02020603050405020304" pitchFamily="18" charset="0"/>
                <a:ea typeface="宋体" panose="02010600030101010101" pitchFamily="2" charset="-122"/>
              </a:rPr>
              <a:t>表示整个工程开始</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记为</a:t>
            </a:r>
            <a:r>
              <a:rPr lang="en-US" altLang="zh-CN" sz="2400" b="1" noProof="1">
                <a:solidFill>
                  <a:srgbClr val="FF0000"/>
                </a:solidFill>
                <a:latin typeface="Times New Roman" panose="02020603050405020304" pitchFamily="18" charset="0"/>
                <a:ea typeface="宋体" panose="02010600030101010101" pitchFamily="2" charset="-122"/>
              </a:rPr>
              <a:t>v</a:t>
            </a:r>
            <a:r>
              <a:rPr lang="en-US" altLang="zh-CN" sz="2400" b="1" noProof="1">
                <a:latin typeface="Times New Roman" panose="02020603050405020304" pitchFamily="18" charset="0"/>
                <a:ea typeface="宋体" panose="02010600030101010101" pitchFamily="2" charset="-122"/>
              </a:rPr>
              <a:t>)</a:t>
            </a:r>
            <a:endParaRPr lang="zh-CN" altLang="en-US" sz="2400" b="1" noProof="1">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    事件</a:t>
            </a:r>
            <a:r>
              <a:rPr lang="en-US" altLang="zh-CN" sz="2400" b="1" noProof="1">
                <a:latin typeface="Times New Roman" panose="02020603050405020304" pitchFamily="18" charset="0"/>
                <a:ea typeface="宋体" panose="02010600030101010101" pitchFamily="2" charset="-122"/>
              </a:rPr>
              <a:t>v9——</a:t>
            </a:r>
            <a:r>
              <a:rPr lang="zh-CN" altLang="en-US" sz="2400" b="1" noProof="1">
                <a:latin typeface="Times New Roman" panose="02020603050405020304" pitchFamily="18" charset="0"/>
                <a:ea typeface="宋体" panose="02010600030101010101" pitchFamily="2" charset="-122"/>
              </a:rPr>
              <a:t>表示整个工程结束</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记为</a:t>
            </a:r>
            <a:r>
              <a:rPr lang="en-US" altLang="zh-CN" sz="2400" b="1" noProof="1">
                <a:solidFill>
                  <a:srgbClr val="FF0000"/>
                </a:solidFill>
                <a:latin typeface="Times New Roman" panose="02020603050405020304" pitchFamily="18" charset="0"/>
                <a:ea typeface="宋体" panose="02010600030101010101" pitchFamily="2" charset="-122"/>
              </a:rPr>
              <a:t>vn</a:t>
            </a:r>
            <a:r>
              <a:rPr lang="en-US" altLang="zh-CN" sz="2400" b="1" noProof="1">
                <a:latin typeface="Times New Roman" panose="02020603050405020304" pitchFamily="18" charset="0"/>
                <a:ea typeface="宋体" panose="02010600030101010101" pitchFamily="2" charset="-122"/>
              </a:rPr>
              <a:t>)</a:t>
            </a:r>
          </a:p>
          <a:p>
            <a:pPr marL="0" indent="0">
              <a:spcBef>
                <a:spcPct val="0"/>
              </a:spcBef>
              <a:buClr>
                <a:srgbClr val="000000"/>
              </a:buClr>
              <a:buFont typeface="Arial" panose="020B0604020202020204" pitchFamily="34" charset="0"/>
              <a:buNone/>
              <a:defRPr/>
            </a:pPr>
            <a:r>
              <a:rPr lang="en-US" altLang="zh-CN" sz="2400" b="1" noProof="1">
                <a:latin typeface="Times New Roman" panose="02020603050405020304" pitchFamily="18" charset="0"/>
                <a:ea typeface="宋体" panose="02010600030101010101" pitchFamily="2" charset="-122"/>
              </a:rPr>
              <a:t>    </a:t>
            </a:r>
            <a:r>
              <a:rPr lang="zh-CN" altLang="en-US" sz="2400" b="1" noProof="1">
                <a:latin typeface="Times New Roman" panose="02020603050405020304" pitchFamily="18" charset="0"/>
                <a:ea typeface="宋体" panose="02010600030101010101" pitchFamily="2" charset="-122"/>
              </a:rPr>
              <a:t>活动</a:t>
            </a:r>
            <a:r>
              <a:rPr lang="en-US" altLang="zh-CN" sz="2400" b="1" noProof="1">
                <a:solidFill>
                  <a:srgbClr val="FF3300"/>
                </a:solidFill>
                <a:latin typeface="Times New Roman" panose="02020603050405020304" pitchFamily="18" charset="0"/>
                <a:ea typeface="宋体" panose="02010600030101010101" pitchFamily="2" charset="-122"/>
              </a:rPr>
              <a:t>ai</a:t>
            </a:r>
            <a:r>
              <a:rPr lang="zh-CN" altLang="en-US" sz="2400" b="1" noProof="1">
                <a:latin typeface="Times New Roman" panose="02020603050405020304" pitchFamily="18" charset="0"/>
                <a:ea typeface="宋体" panose="02010600030101010101" pitchFamily="2" charset="-122"/>
              </a:rPr>
              <a:t>用弧&lt;</a:t>
            </a:r>
            <a:r>
              <a:rPr lang="en-US" altLang="zh-CN" sz="2400" b="1" noProof="1">
                <a:latin typeface="Times New Roman" panose="02020603050405020304" pitchFamily="18" charset="0"/>
                <a:ea typeface="宋体" panose="02010600030101010101" pitchFamily="2" charset="-122"/>
              </a:rPr>
              <a:t>vj,vk&gt;</a:t>
            </a:r>
            <a:r>
              <a:rPr lang="zh-CN" altLang="en-US" sz="2400" b="1" noProof="1">
                <a:latin typeface="Times New Roman" panose="02020603050405020304" pitchFamily="18" charset="0"/>
                <a:ea typeface="宋体" panose="02010600030101010101" pitchFamily="2" charset="-122"/>
              </a:rPr>
              <a:t>表示，其持续时间记为</a:t>
            </a:r>
            <a:r>
              <a:rPr lang="en-US" altLang="zh-CN" sz="2400" b="1" noProof="1">
                <a:solidFill>
                  <a:srgbClr val="FF0000"/>
                </a:solidFill>
                <a:latin typeface="Times New Roman" panose="02020603050405020304" pitchFamily="18" charset="0"/>
                <a:ea typeface="宋体" panose="02010600030101010101" pitchFamily="2" charset="-122"/>
              </a:rPr>
              <a:t>dut</a:t>
            </a:r>
            <a:r>
              <a:rPr lang="en-US" altLang="zh-CN" sz="2400" b="1" noProof="1">
                <a:latin typeface="Times New Roman" panose="02020603050405020304" pitchFamily="18" charset="0"/>
                <a:ea typeface="宋体" panose="02010600030101010101" pitchFamily="2" charset="-122"/>
              </a:rPr>
              <a:t>(&lt;vj,vk&gt;)</a:t>
            </a:r>
            <a:endParaRPr lang="zh-CN" altLang="en-US" sz="2400" b="1" noProof="1">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r>
              <a:rPr lang="zh-CN" altLang="en-US" sz="2800" b="1" noProof="1">
                <a:solidFill>
                  <a:srgbClr val="FF0000"/>
                </a:solidFill>
                <a:latin typeface="Times New Roman" panose="02020603050405020304" pitchFamily="18" charset="0"/>
                <a:ea typeface="宋体" panose="02010600030101010101" pitchFamily="2" charset="-122"/>
              </a:rPr>
              <a:t>问题：</a:t>
            </a:r>
            <a:r>
              <a:rPr lang="zh-CN" altLang="en-US" sz="2800" b="1" noProof="1">
                <a:latin typeface="Times New Roman" panose="02020603050405020304" pitchFamily="18" charset="0"/>
                <a:ea typeface="宋体" panose="02010600030101010101" pitchFamily="2" charset="-122"/>
              </a:rPr>
              <a:t>（1）完成整项工程</a:t>
            </a:r>
            <a:r>
              <a:rPr lang="zh-CN" altLang="en-US" sz="2800" b="1" noProof="1">
                <a:solidFill>
                  <a:srgbClr val="FF0000"/>
                </a:solidFill>
                <a:latin typeface="Times New Roman" panose="02020603050405020304" pitchFamily="18" charset="0"/>
                <a:ea typeface="宋体" panose="02010600030101010101" pitchFamily="2" charset="-122"/>
              </a:rPr>
              <a:t>至少</a:t>
            </a:r>
            <a:r>
              <a:rPr lang="zh-CN" altLang="en-US" sz="2800" b="1" noProof="1">
                <a:latin typeface="Times New Roman" panose="02020603050405020304" pitchFamily="18" charset="0"/>
                <a:ea typeface="宋体" panose="02010600030101010101" pitchFamily="2" charset="-122"/>
              </a:rPr>
              <a:t>需要多少时间？</a:t>
            </a:r>
          </a:p>
          <a:p>
            <a:pPr marL="0" indent="0">
              <a:spcBef>
                <a:spcPct val="0"/>
              </a:spcBef>
              <a:buClr>
                <a:srgbClr val="000000"/>
              </a:buClr>
              <a:buFont typeface="Arial" panose="020B0604020202020204" pitchFamily="34" charset="0"/>
              <a:buNone/>
              <a:defRPr/>
            </a:pP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（2）哪些活动是影响工程进度的</a:t>
            </a:r>
            <a:r>
              <a:rPr lang="zh-CN" altLang="en-US" sz="2800" b="1" noProof="1">
                <a:solidFill>
                  <a:srgbClr val="FF0000"/>
                </a:solidFill>
                <a:latin typeface="Times New Roman" panose="02020603050405020304" pitchFamily="18" charset="0"/>
                <a:ea typeface="宋体" panose="02010600030101010101" pitchFamily="2" charset="-122"/>
              </a:rPr>
              <a:t>关键活动</a:t>
            </a:r>
            <a:r>
              <a:rPr lang="zh-CN" altLang="en-US" sz="2800" b="1" noProof="1">
                <a:latin typeface="Times New Roman" panose="02020603050405020304" pitchFamily="18" charset="0"/>
                <a:ea typeface="宋体" panose="02010600030101010101" pitchFamily="2" charset="-122"/>
              </a:rPr>
              <a:t>？</a:t>
            </a:r>
          </a:p>
        </p:txBody>
      </p:sp>
      <p:grpSp>
        <p:nvGrpSpPr>
          <p:cNvPr id="2" name="组合 35844"/>
          <p:cNvGrpSpPr>
            <a:grpSpLocks/>
          </p:cNvGrpSpPr>
          <p:nvPr/>
        </p:nvGrpSpPr>
        <p:grpSpPr bwMode="auto">
          <a:xfrm>
            <a:off x="3836988" y="4460875"/>
            <a:ext cx="4551362" cy="2424113"/>
            <a:chOff x="0" y="0"/>
            <a:chExt cx="2867" cy="1527"/>
          </a:xfrm>
        </p:grpSpPr>
        <p:grpSp>
          <p:nvGrpSpPr>
            <p:cNvPr id="167945" name="组合 35845"/>
            <p:cNvGrpSpPr>
              <a:grpSpLocks/>
            </p:cNvGrpSpPr>
            <p:nvPr/>
          </p:nvGrpSpPr>
          <p:grpSpPr bwMode="auto">
            <a:xfrm>
              <a:off x="0" y="0"/>
              <a:ext cx="2867" cy="1527"/>
              <a:chOff x="0" y="0"/>
              <a:chExt cx="2867" cy="1527"/>
            </a:xfrm>
          </p:grpSpPr>
          <p:sp>
            <p:nvSpPr>
              <p:cNvPr id="222228"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9</a:t>
                </a:r>
              </a:p>
            </p:txBody>
          </p:sp>
          <p:sp>
            <p:nvSpPr>
              <p:cNvPr id="222229" name="Oval 8"/>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8</a:t>
                </a:r>
              </a:p>
            </p:txBody>
          </p:sp>
          <p:sp>
            <p:nvSpPr>
              <p:cNvPr id="222230"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22231"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222232"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222233" name="Oval 12"/>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222234"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222235"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222236"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67966"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7967"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7968"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7969"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7970"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7971"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7972"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7973"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7974"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7975"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7976"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22217" name="Text Box 27"/>
            <p:cNvSpPr txBox="1"/>
            <p:nvPr/>
          </p:nvSpPr>
          <p:spPr>
            <a:xfrm rot="-1936531">
              <a:off x="157" y="174"/>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a1=6</a:t>
              </a:r>
            </a:p>
          </p:txBody>
        </p:sp>
        <p:sp>
          <p:nvSpPr>
            <p:cNvPr id="222218" name="Text Box 28"/>
            <p:cNvSpPr txBox="1"/>
            <p:nvPr/>
          </p:nvSpPr>
          <p:spPr>
            <a:xfrm rot="1789981">
              <a:off x="211" y="51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a2=4</a:t>
              </a:r>
            </a:p>
          </p:txBody>
        </p:sp>
        <p:sp>
          <p:nvSpPr>
            <p:cNvPr id="222219" name="Text Box 29"/>
            <p:cNvSpPr txBox="1"/>
            <p:nvPr/>
          </p:nvSpPr>
          <p:spPr>
            <a:xfrm rot="3002352">
              <a:off x="69" y="89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a3=5</a:t>
              </a:r>
            </a:p>
          </p:txBody>
        </p:sp>
        <p:sp>
          <p:nvSpPr>
            <p:cNvPr id="222220" name="Text Box 30"/>
            <p:cNvSpPr txBox="1"/>
            <p:nvPr/>
          </p:nvSpPr>
          <p:spPr>
            <a:xfrm rot="2110140">
              <a:off x="900" y="152"/>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a4=1</a:t>
              </a:r>
            </a:p>
          </p:txBody>
        </p:sp>
        <p:sp>
          <p:nvSpPr>
            <p:cNvPr id="222221" name="Text Box 31"/>
            <p:cNvSpPr txBox="1"/>
            <p:nvPr/>
          </p:nvSpPr>
          <p:spPr>
            <a:xfrm rot="-1937476">
              <a:off x="768" y="564"/>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a5=1</a:t>
              </a:r>
            </a:p>
          </p:txBody>
        </p:sp>
        <p:sp>
          <p:nvSpPr>
            <p:cNvPr id="222222" name="Text Box 32"/>
            <p:cNvSpPr txBox="1"/>
            <p:nvPr/>
          </p:nvSpPr>
          <p:spPr>
            <a:xfrm>
              <a:off x="852" y="117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a6=2</a:t>
              </a:r>
            </a:p>
          </p:txBody>
        </p:sp>
        <p:sp>
          <p:nvSpPr>
            <p:cNvPr id="222223" name="Text Box 33"/>
            <p:cNvSpPr txBox="1"/>
            <p:nvPr/>
          </p:nvSpPr>
          <p:spPr>
            <a:xfrm rot="-2384498">
              <a:off x="1433" y="175"/>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a7=9</a:t>
              </a:r>
            </a:p>
          </p:txBody>
        </p:sp>
        <p:sp>
          <p:nvSpPr>
            <p:cNvPr id="222224" name="Text Box 34"/>
            <p:cNvSpPr txBox="1"/>
            <p:nvPr/>
          </p:nvSpPr>
          <p:spPr>
            <a:xfrm rot="1348562">
              <a:off x="1557" y="51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a8=7</a:t>
              </a:r>
            </a:p>
          </p:txBody>
        </p:sp>
        <p:sp>
          <p:nvSpPr>
            <p:cNvPr id="222225" name="Text Box 35"/>
            <p:cNvSpPr txBox="1"/>
            <p:nvPr/>
          </p:nvSpPr>
          <p:spPr>
            <a:xfrm rot="-2273448">
              <a:off x="1456" y="975"/>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a9=4</a:t>
              </a:r>
            </a:p>
          </p:txBody>
        </p:sp>
        <p:sp>
          <p:nvSpPr>
            <p:cNvPr id="222226" name="Text Box 36"/>
            <p:cNvSpPr txBox="1"/>
            <p:nvPr/>
          </p:nvSpPr>
          <p:spPr>
            <a:xfrm rot="1332095">
              <a:off x="2168" y="52"/>
              <a:ext cx="53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a10=2</a:t>
              </a:r>
            </a:p>
          </p:txBody>
        </p:sp>
        <p:sp>
          <p:nvSpPr>
            <p:cNvPr id="222227" name="Text Box 37"/>
            <p:cNvSpPr txBox="1"/>
            <p:nvPr/>
          </p:nvSpPr>
          <p:spPr>
            <a:xfrm rot="-1493478">
              <a:off x="2205" y="744"/>
              <a:ext cx="522"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a11=4</a:t>
              </a:r>
            </a:p>
          </p:txBody>
        </p:sp>
      </p:grpSp>
      <p:sp>
        <p:nvSpPr>
          <p:cNvPr id="222215" name="矩形 38"/>
          <p:cNvSpPr/>
          <p:nvPr/>
        </p:nvSpPr>
        <p:spPr>
          <a:xfrm>
            <a:off x="395288" y="3716313"/>
            <a:ext cx="8208962" cy="792162"/>
          </a:xfrm>
          <a:prstGeom prst="rect">
            <a:avLst/>
          </a:prstGeom>
          <a:noFill/>
          <a:ln w="38100"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b="1" noProof="1">
              <a:latin typeface="Times New Roman" panose="02020603050405020304" pitchFamily="18" charset="0"/>
              <a:ea typeface="宋体" panose="02010600030101010101" pitchFamily="2" charset="-122"/>
            </a:endParaRPr>
          </a:p>
        </p:txBody>
      </p:sp>
      <p:pic>
        <p:nvPicPr>
          <p:cNvPr id="167944" name="Picture 2" descr="【转】ＡＯＶ网和ＡＯＥ网 - xian827991006 - xian8279910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4900613"/>
            <a:ext cx="24415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anim calcmode="lin" valueType="num">
                                      <p:cBhvr additive="base">
                                        <p:cTn id="7" dur="500" fill="hold"/>
                                        <p:tgtEl>
                                          <p:spTgt spid="3584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5842">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5843"/>
                                        </p:tgtEl>
                                        <p:attrNameLst>
                                          <p:attrName>style.visibility</p:attrName>
                                        </p:attrNameLst>
                                      </p:cBhvr>
                                      <p:to>
                                        <p:strVal val="visible"/>
                                      </p:to>
                                    </p:set>
                                    <p:anim calcmode="lin" valueType="num">
                                      <p:cBhvr additive="base">
                                        <p:cTn id="12" dur="500" fill="hold"/>
                                        <p:tgtEl>
                                          <p:spTgt spid="35843"/>
                                        </p:tgtEl>
                                        <p:attrNameLst>
                                          <p:attrName>ppt_x</p:attrName>
                                        </p:attrNameLst>
                                      </p:cBhvr>
                                      <p:tavLst>
                                        <p:tav tm="0">
                                          <p:val>
                                            <p:strVal val="0-#ppt_w/2"/>
                                          </p:val>
                                        </p:tav>
                                        <p:tav tm="100000">
                                          <p:val>
                                            <p:strVal val="#ppt_x"/>
                                          </p:val>
                                        </p:tav>
                                      </p:tavLst>
                                    </p:anim>
                                    <p:anim calcmode="lin" valueType="num">
                                      <p:cBhvr additive="base">
                                        <p:cTn id="13" dur="500" fill="hold"/>
                                        <p:tgtEl>
                                          <p:spTgt spid="3584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2" name="WHOOSH.WAV"/>
                                        </p:tgtEl>
                                      </p:cMediaNode>
                                    </p:audio>
                                  </p:subTnLst>
                                </p:cTn>
                              </p:par>
                            </p:childTnLst>
                          </p:cTn>
                        </p:par>
                        <p:par>
                          <p:cTn id="14" fill="hold" nodeType="afterGroup">
                            <p:stCondLst>
                              <p:cond delay="1000"/>
                            </p:stCondLst>
                            <p:childTnLst>
                              <p:par>
                                <p:cTn id="15" presetID="1" presetClass="entr" presetSubtype="0" fill="hold" nodeType="afterEffect">
                                  <p:stCondLst>
                                    <p:cond delay="0"/>
                                  </p:stCondLst>
                                  <p:childTnLst>
                                    <p:set>
                                      <p:cBhvr>
                                        <p:cTn id="16" dur="1" fill="hold">
                                          <p:stCondLst>
                                            <p:cond delay="0"/>
                                          </p:stCondLst>
                                        </p:cTn>
                                        <p:tgtEl>
                                          <p:spTgt spid="35844">
                                            <p:txEl>
                                              <p:pRg st="0" end="0"/>
                                            </p:txEl>
                                          </p:spTgt>
                                        </p:tgtEl>
                                        <p:attrNameLst>
                                          <p:attrName>style.visibility</p:attrName>
                                        </p:attrNameLst>
                                      </p:cBhvr>
                                      <p:to>
                                        <p:strVal val="visible"/>
                                      </p:to>
                                    </p:set>
                                  </p:childTnLst>
                                </p:cTn>
                              </p:par>
                            </p:childTnLst>
                          </p:cTn>
                        </p:par>
                        <p:par>
                          <p:cTn id="17" fill="hold" nodeType="afterGroup">
                            <p:stCondLst>
                              <p:cond delay="1001"/>
                            </p:stCondLst>
                            <p:childTnLst>
                              <p:par>
                                <p:cTn id="18" presetID="1" presetClass="entr" presetSubtype="0" fill="hold" nodeType="afterEffect">
                                  <p:stCondLst>
                                    <p:cond delay="0"/>
                                  </p:stCondLst>
                                  <p:childTnLst>
                                    <p:set>
                                      <p:cBhvr>
                                        <p:cTn id="19" dur="1" fill="hold">
                                          <p:stCondLst>
                                            <p:cond delay="0"/>
                                          </p:stCondLst>
                                        </p:cTn>
                                        <p:tgtEl>
                                          <p:spTgt spid="35844">
                                            <p:txEl>
                                              <p:pRg st="1" end="1"/>
                                            </p:txEl>
                                          </p:spTgt>
                                        </p:tgtEl>
                                        <p:attrNameLst>
                                          <p:attrName>style.visibility</p:attrName>
                                        </p:attrNameLst>
                                      </p:cBhvr>
                                      <p:to>
                                        <p:strVal val="visible"/>
                                      </p:to>
                                    </p:set>
                                  </p:childTnLst>
                                </p:cTn>
                              </p:par>
                            </p:childTnLst>
                          </p:cTn>
                        </p:par>
                        <p:par>
                          <p:cTn id="20" fill="hold" nodeType="afterGroup">
                            <p:stCondLst>
                              <p:cond delay="1002"/>
                            </p:stCondLst>
                            <p:childTnLst>
                              <p:par>
                                <p:cTn id="21" presetID="1" presetClass="entr" presetSubtype="0" fill="hold" nodeType="afterEffect">
                                  <p:stCondLst>
                                    <p:cond delay="0"/>
                                  </p:stCondLst>
                                  <p:childTnLst>
                                    <p:set>
                                      <p:cBhvr>
                                        <p:cTn id="22" dur="1" fill="hold">
                                          <p:stCondLst>
                                            <p:cond delay="0"/>
                                          </p:stCondLst>
                                        </p:cTn>
                                        <p:tgtEl>
                                          <p:spTgt spid="35844">
                                            <p:txEl>
                                              <p:pRg st="2" end="2"/>
                                            </p:txEl>
                                          </p:spTgt>
                                        </p:tgtEl>
                                        <p:attrNameLst>
                                          <p:attrName>style.visibility</p:attrName>
                                        </p:attrNameLst>
                                      </p:cBhvr>
                                      <p:to>
                                        <p:strVal val="visible"/>
                                      </p:to>
                                    </p:set>
                                  </p:childTnLst>
                                </p:cTn>
                              </p:par>
                            </p:childTnLst>
                          </p:cTn>
                        </p:par>
                        <p:par>
                          <p:cTn id="23" fill="hold" nodeType="afterGroup">
                            <p:stCondLst>
                              <p:cond delay="1003"/>
                            </p:stCondLst>
                            <p:childTnLst>
                              <p:par>
                                <p:cTn id="24" presetID="1" presetClass="entr" presetSubtype="0" fill="hold" nodeType="afterEffect">
                                  <p:stCondLst>
                                    <p:cond delay="0"/>
                                  </p:stCondLst>
                                  <p:childTnLst>
                                    <p:set>
                                      <p:cBhvr>
                                        <p:cTn id="25" dur="1" fill="hold">
                                          <p:stCondLst>
                                            <p:cond delay="0"/>
                                          </p:stCondLst>
                                        </p:cTn>
                                        <p:tgtEl>
                                          <p:spTgt spid="35844">
                                            <p:txEl>
                                              <p:pRg st="3" end="3"/>
                                            </p:txEl>
                                          </p:spTgt>
                                        </p:tgtEl>
                                        <p:attrNameLst>
                                          <p:attrName>style.visibility</p:attrName>
                                        </p:attrNameLst>
                                      </p:cBhvr>
                                      <p:to>
                                        <p:strVal val="visible"/>
                                      </p:to>
                                    </p:set>
                                  </p:childTnLst>
                                </p:cTn>
                              </p:par>
                            </p:childTnLst>
                          </p:cTn>
                        </p:par>
                        <p:par>
                          <p:cTn id="26" fill="hold" nodeType="afterGroup">
                            <p:stCondLst>
                              <p:cond delay="1004"/>
                            </p:stCondLst>
                            <p:childTnLst>
                              <p:par>
                                <p:cTn id="27" presetID="2" presetClass="entr" presetSubtype="4"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5844">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84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build="p" bldLvl="5"/>
      <p:bldP spid="35843" grpId="0"/>
    </p:bldLst>
  </p:timing>
</p:sld>
</file>

<file path=ppt/slides/slide15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body" idx="4294967295"/>
          </p:nvPr>
        </p:nvSpPr>
        <p:spPr>
          <a:xfrm>
            <a:off x="0" y="188913"/>
            <a:ext cx="9144000" cy="6165850"/>
          </a:xfrm>
        </p:spPr>
        <p:txBody>
          <a:bodyPr/>
          <a:lstStyle/>
          <a:p>
            <a:pPr marL="279400" lvl="1" indent="-279400" eaLnBrk="1" hangingPunct="1">
              <a:defRPr/>
            </a:pPr>
            <a:r>
              <a:rPr kumimoji="1" lang="zh-CN" altLang="en-US" b="1" dirty="0" smtClean="0">
                <a:solidFill>
                  <a:srgbClr val="262673"/>
                </a:solidFill>
                <a:latin typeface="Times New Roman" panose="02020603050405020304" pitchFamily="18" charset="0"/>
                <a:ea typeface="黑体" panose="02010609060101010101" pitchFamily="49" charset="-122"/>
              </a:rPr>
              <a:t>定义</a:t>
            </a:r>
            <a:r>
              <a:rPr kumimoji="1" lang="en-US" altLang="zh-CN" b="1" dirty="0" smtClean="0">
                <a:solidFill>
                  <a:srgbClr val="262673"/>
                </a:solidFill>
                <a:latin typeface="Times New Roman" panose="02020603050405020304" pitchFamily="18" charset="0"/>
                <a:ea typeface="黑体" panose="02010609060101010101" pitchFamily="49" charset="-122"/>
              </a:rPr>
              <a:t>1</a:t>
            </a:r>
            <a:endParaRPr kumimoji="1" lang="zh-CN" altLang="en-US" b="1" dirty="0" smtClean="0">
              <a:solidFill>
                <a:srgbClr val="262673"/>
              </a:solidFill>
              <a:latin typeface="Times New Roman" panose="02020603050405020304" pitchFamily="18" charset="0"/>
              <a:ea typeface="黑体" panose="02010609060101010101" pitchFamily="49" charset="-122"/>
            </a:endParaRPr>
          </a:p>
          <a:p>
            <a:pPr marL="914400" lvl="3" indent="-355600" eaLnBrk="1" hangingPunct="1">
              <a:defRPr/>
            </a:pPr>
            <a:r>
              <a:rPr kumimoji="1" lang="en-US" altLang="zh-CN" b="1" u="sng" dirty="0" smtClean="0">
                <a:latin typeface="Times New Roman" panose="02020603050405020304" pitchFamily="18" charset="0"/>
                <a:ea typeface="黑体" panose="02010609060101010101" pitchFamily="49" charset="-122"/>
              </a:rPr>
              <a:t>AOE</a:t>
            </a:r>
            <a:r>
              <a:rPr kumimoji="1" lang="zh-CN" altLang="en-US" b="1" u="sng" dirty="0" smtClean="0">
                <a:latin typeface="Times New Roman" panose="02020603050405020304" pitchFamily="18" charset="0"/>
                <a:ea typeface="黑体" panose="02010609060101010101" pitchFamily="49" charset="-122"/>
              </a:rPr>
              <a:t>网</a:t>
            </a:r>
            <a:r>
              <a:rPr kumimoji="1" lang="zh-CN" altLang="en-US" b="1" dirty="0" smtClean="0">
                <a:latin typeface="Times New Roman" panose="02020603050405020304" pitchFamily="18" charset="0"/>
                <a:ea typeface="黑体" panose="02010609060101010101" pitchFamily="49" charset="-122"/>
              </a:rPr>
              <a:t>(</a:t>
            </a:r>
            <a:r>
              <a:rPr kumimoji="1" lang="en-US" altLang="zh-CN" b="1" dirty="0" smtClean="0">
                <a:latin typeface="Times New Roman" panose="02020603050405020304" pitchFamily="18" charset="0"/>
                <a:ea typeface="黑体" panose="02010609060101010101" pitchFamily="49" charset="-122"/>
              </a:rPr>
              <a:t>Activity On Edge network, </a:t>
            </a:r>
            <a:r>
              <a:rPr kumimoji="1" lang="zh-CN" altLang="en-US" b="1" dirty="0" smtClean="0">
                <a:latin typeface="Times New Roman" panose="02020603050405020304" pitchFamily="18" charset="0"/>
                <a:ea typeface="黑体" panose="02010609060101010101" pitchFamily="49" charset="-122"/>
              </a:rPr>
              <a:t>边表示活动的网</a:t>
            </a:r>
            <a:r>
              <a:rPr kumimoji="1" lang="en-US" altLang="zh-CN" b="1" dirty="0" smtClean="0">
                <a:latin typeface="Times New Roman" panose="02020603050405020304" pitchFamily="18" charset="0"/>
                <a:ea typeface="黑体" panose="02010609060101010101" pitchFamily="49" charset="-122"/>
              </a:rPr>
              <a:t>)</a:t>
            </a:r>
            <a:r>
              <a:rPr kumimoji="1" lang="zh-CN" altLang="en-US" b="1" dirty="0" smtClean="0">
                <a:latin typeface="Times New Roman" panose="02020603050405020304" pitchFamily="18" charset="0"/>
                <a:ea typeface="黑体" panose="02010609060101010101" pitchFamily="49" charset="-122"/>
              </a:rPr>
              <a:t>是一个</a:t>
            </a:r>
            <a:r>
              <a:rPr kumimoji="1" lang="zh-CN" altLang="en-US" b="1" dirty="0" smtClean="0">
                <a:solidFill>
                  <a:srgbClr val="0000CC"/>
                </a:solidFill>
                <a:latin typeface="Times New Roman" panose="02020603050405020304" pitchFamily="18" charset="0"/>
                <a:ea typeface="黑体" panose="02010609060101010101" pitchFamily="49" charset="-122"/>
              </a:rPr>
              <a:t>顶点表示事件，弧表示活动，权表示活动持续时间</a:t>
            </a:r>
            <a:r>
              <a:rPr kumimoji="1" lang="zh-CN" altLang="en-US" b="1" dirty="0" smtClean="0">
                <a:latin typeface="Times New Roman" panose="02020603050405020304" pitchFamily="18" charset="0"/>
                <a:ea typeface="黑体" panose="02010609060101010101" pitchFamily="49" charset="-122"/>
              </a:rPr>
              <a:t>的带权有向无环图。网中仅存在一个入度为</a:t>
            </a:r>
            <a:r>
              <a:rPr kumimoji="1" lang="en-US" altLang="zh-CN" b="1" dirty="0" smtClean="0">
                <a:latin typeface="Times New Roman" panose="02020603050405020304" pitchFamily="18" charset="0"/>
                <a:ea typeface="黑体" panose="02010609060101010101" pitchFamily="49" charset="-122"/>
              </a:rPr>
              <a:t>0</a:t>
            </a:r>
            <a:r>
              <a:rPr kumimoji="1" lang="zh-CN" altLang="en-US" b="1" dirty="0" smtClean="0">
                <a:latin typeface="Times New Roman" panose="02020603050405020304" pitchFamily="18" charset="0"/>
                <a:ea typeface="黑体" panose="02010609060101010101" pitchFamily="49" charset="-122"/>
              </a:rPr>
              <a:t>的顶点，称作</a:t>
            </a:r>
            <a:r>
              <a:rPr kumimoji="1" lang="zh-CN" altLang="en-US" b="1" dirty="0" smtClean="0">
                <a:solidFill>
                  <a:srgbClr val="FF0000"/>
                </a:solidFill>
                <a:latin typeface="Times New Roman" panose="02020603050405020304" pitchFamily="18" charset="0"/>
                <a:ea typeface="黑体" panose="02010609060101010101" pitchFamily="49" charset="-122"/>
              </a:rPr>
              <a:t>开始顶点</a:t>
            </a:r>
            <a:r>
              <a:rPr kumimoji="1" lang="en-US" altLang="zh-CN" b="1" dirty="0" smtClean="0">
                <a:solidFill>
                  <a:srgbClr val="FF0000"/>
                </a:solidFill>
                <a:latin typeface="Times New Roman" panose="02020603050405020304" pitchFamily="18" charset="0"/>
                <a:ea typeface="黑体" panose="02010609060101010101" pitchFamily="49" charset="-122"/>
              </a:rPr>
              <a:t>v</a:t>
            </a:r>
            <a:r>
              <a:rPr kumimoji="1" lang="zh-CN" altLang="en-US" b="1" dirty="0" smtClean="0">
                <a:latin typeface="Times New Roman" panose="02020603050405020304" pitchFamily="18" charset="0"/>
                <a:ea typeface="黑体" panose="02010609060101010101" pitchFamily="49" charset="-122"/>
              </a:rPr>
              <a:t>；网中仅存在一个出度为</a:t>
            </a:r>
            <a:r>
              <a:rPr kumimoji="1" lang="en-US" altLang="zh-CN" b="1" dirty="0" smtClean="0">
                <a:latin typeface="Times New Roman" panose="02020603050405020304" pitchFamily="18" charset="0"/>
                <a:ea typeface="黑体" panose="02010609060101010101" pitchFamily="49" charset="-122"/>
              </a:rPr>
              <a:t>0</a:t>
            </a:r>
            <a:r>
              <a:rPr kumimoji="1" lang="zh-CN" altLang="en-US" b="1" dirty="0" smtClean="0">
                <a:latin typeface="Times New Roman" panose="02020603050405020304" pitchFamily="18" charset="0"/>
                <a:ea typeface="黑体" panose="02010609060101010101" pitchFamily="49" charset="-122"/>
              </a:rPr>
              <a:t>的顶点，称为</a:t>
            </a:r>
            <a:r>
              <a:rPr kumimoji="1" lang="zh-CN" altLang="en-US" b="1" dirty="0" smtClean="0">
                <a:solidFill>
                  <a:srgbClr val="FF0000"/>
                </a:solidFill>
                <a:latin typeface="Times New Roman" panose="02020603050405020304" pitchFamily="18" charset="0"/>
                <a:ea typeface="黑体" panose="02010609060101010101" pitchFamily="49" charset="-122"/>
              </a:rPr>
              <a:t>结束顶点</a:t>
            </a:r>
            <a:r>
              <a:rPr kumimoji="1" lang="en-US" altLang="zh-CN" b="1" dirty="0" smtClean="0">
                <a:solidFill>
                  <a:srgbClr val="FF0000"/>
                </a:solidFill>
                <a:latin typeface="Times New Roman" panose="02020603050405020304" pitchFamily="18" charset="0"/>
                <a:ea typeface="黑体" panose="02010609060101010101" pitchFamily="49" charset="-122"/>
              </a:rPr>
              <a:t>vn</a:t>
            </a:r>
            <a:endParaRPr kumimoji="1" lang="zh-CN" altLang="en-US" b="1" dirty="0" smtClean="0">
              <a:solidFill>
                <a:srgbClr val="FF0000"/>
              </a:solidFill>
              <a:latin typeface="Times New Roman" panose="02020603050405020304" pitchFamily="18" charset="0"/>
              <a:ea typeface="黑体" panose="02010609060101010101" pitchFamily="49" charset="-122"/>
            </a:endParaRPr>
          </a:p>
          <a:p>
            <a:pPr marL="914400" lvl="3" indent="-355600" eaLnBrk="1" hangingPunct="1">
              <a:defRPr/>
            </a:pPr>
            <a:r>
              <a:rPr kumimoji="1" lang="zh-CN" altLang="en-US" b="1" u="sng" dirty="0" smtClean="0">
                <a:latin typeface="Times New Roman" panose="02020603050405020304" pitchFamily="18" charset="0"/>
                <a:ea typeface="黑体" panose="02010609060101010101" pitchFamily="49" charset="-122"/>
              </a:rPr>
              <a:t>距离</a:t>
            </a:r>
            <a:r>
              <a:rPr kumimoji="1" lang="zh-CN" altLang="en-US" b="1" dirty="0" smtClean="0">
                <a:latin typeface="Times New Roman" panose="02020603050405020304" pitchFamily="18" charset="0"/>
                <a:ea typeface="黑体" panose="02010609060101010101" pitchFamily="49" charset="-122"/>
              </a:rPr>
              <a:t>——路径上各活动持续时间之和</a:t>
            </a:r>
            <a:endParaRPr kumimoji="1" lang="en-US" altLang="zh-CN" b="1" dirty="0" smtClean="0">
              <a:latin typeface="Times New Roman" panose="02020603050405020304" pitchFamily="18" charset="0"/>
              <a:ea typeface="黑体" panose="02010609060101010101" pitchFamily="49" charset="-122"/>
            </a:endParaRPr>
          </a:p>
          <a:p>
            <a:pPr marL="914400" lvl="3" indent="-355600" eaLnBrk="1" hangingPunct="1">
              <a:defRPr/>
            </a:pPr>
            <a:r>
              <a:rPr kumimoji="1" lang="zh-CN" altLang="en-US" b="1" u="sng" dirty="0">
                <a:latin typeface="Times New Roman" panose="02020603050405020304" pitchFamily="18" charset="0"/>
                <a:ea typeface="黑体" panose="02010609060101010101" pitchFamily="49" charset="-122"/>
              </a:rPr>
              <a:t>关键路径</a:t>
            </a:r>
            <a:r>
              <a:rPr kumimoji="1" lang="en-US" altLang="zh-CN" b="1" dirty="0">
                <a:latin typeface="Times New Roman" panose="02020603050405020304" pitchFamily="18" charset="0"/>
                <a:ea typeface="黑体" panose="02010609060101010101" pitchFamily="49" charset="-122"/>
              </a:rPr>
              <a:t>——</a:t>
            </a:r>
            <a:r>
              <a:rPr kumimoji="1" lang="zh-CN" altLang="en-US" b="1" dirty="0">
                <a:latin typeface="Times New Roman" panose="02020603050405020304" pitchFamily="18" charset="0"/>
                <a:ea typeface="黑体" panose="02010609060101010101" pitchFamily="49" charset="-122"/>
              </a:rPr>
              <a:t>从开始顶点到结束顶点的</a:t>
            </a:r>
            <a:r>
              <a:rPr kumimoji="1" lang="zh-CN" altLang="en-US" b="1" dirty="0">
                <a:solidFill>
                  <a:schemeClr val="tx2"/>
                </a:solidFill>
                <a:latin typeface="Times New Roman" panose="02020603050405020304" pitchFamily="18" charset="0"/>
                <a:ea typeface="黑体" panose="02010609060101010101" pitchFamily="49" charset="-122"/>
              </a:rPr>
              <a:t>距离最长</a:t>
            </a:r>
            <a:r>
              <a:rPr kumimoji="1" lang="zh-CN" altLang="en-US" b="1" dirty="0">
                <a:latin typeface="Times New Roman" panose="02020603050405020304" pitchFamily="18" charset="0"/>
                <a:ea typeface="黑体" panose="02010609060101010101" pitchFamily="49" charset="-122"/>
              </a:rPr>
              <a:t>的路径 </a:t>
            </a:r>
            <a:endParaRPr kumimoji="1" lang="en-US" altLang="zh-CN" b="1" dirty="0" smtClean="0">
              <a:latin typeface="Times New Roman" panose="02020603050405020304" pitchFamily="18" charset="0"/>
              <a:ea typeface="黑体" panose="02010609060101010101" pitchFamily="49" charset="-122"/>
            </a:endParaRPr>
          </a:p>
          <a:p>
            <a:pPr marL="914400" lvl="3" indent="-355600" eaLnBrk="1" hangingPunct="1">
              <a:defRPr/>
            </a:pPr>
            <a:r>
              <a:rPr kumimoji="1" lang="zh-CN" altLang="en-US" b="1" u="sng" dirty="0">
                <a:latin typeface="Times New Roman" panose="02020603050405020304" pitchFamily="18" charset="0"/>
                <a:ea typeface="黑体" panose="02010609060101010101" pitchFamily="49" charset="-122"/>
              </a:rPr>
              <a:t>关键</a:t>
            </a:r>
            <a:r>
              <a:rPr kumimoji="1" lang="zh-CN" altLang="en-US" b="1" u="sng" dirty="0" smtClean="0">
                <a:latin typeface="Times New Roman" panose="02020603050405020304" pitchFamily="18" charset="0"/>
                <a:ea typeface="黑体" panose="02010609060101010101" pitchFamily="49" charset="-122"/>
              </a:rPr>
              <a:t>活动</a:t>
            </a:r>
            <a:r>
              <a:rPr kumimoji="1" lang="en-US" altLang="zh-CN" b="1" dirty="0">
                <a:latin typeface="Times New Roman" panose="02020603050405020304" pitchFamily="18" charset="0"/>
                <a:ea typeface="黑体" panose="02010609060101010101" pitchFamily="49" charset="-122"/>
              </a:rPr>
              <a:t>——</a:t>
            </a:r>
            <a:r>
              <a:rPr kumimoji="1" lang="zh-CN" altLang="en-US" b="1" dirty="0" smtClean="0">
                <a:latin typeface="Times New Roman" panose="02020603050405020304" pitchFamily="18" charset="0"/>
                <a:ea typeface="黑体" panose="02010609060101010101" pitchFamily="49" charset="-122"/>
              </a:rPr>
              <a:t>关键路径</a:t>
            </a:r>
            <a:r>
              <a:rPr kumimoji="1" lang="zh-CN" altLang="en-US" b="1" dirty="0">
                <a:latin typeface="Times New Roman" panose="02020603050405020304" pitchFamily="18" charset="0"/>
                <a:ea typeface="黑体" panose="02010609060101010101" pitchFamily="49" charset="-122"/>
              </a:rPr>
              <a:t>上的活动</a:t>
            </a:r>
          </a:p>
          <a:p>
            <a:pPr marL="914400" lvl="3" indent="-355600" eaLnBrk="1" hangingPunct="1">
              <a:defRPr/>
            </a:pPr>
            <a:r>
              <a:rPr kumimoji="1" lang="zh-CN" altLang="en-US" b="1" dirty="0">
                <a:latin typeface="Times New Roman" panose="02020603050405020304" pitchFamily="18" charset="0"/>
                <a:ea typeface="黑体" panose="02010609060101010101" pitchFamily="49" charset="-122"/>
              </a:rPr>
              <a:t>由于</a:t>
            </a:r>
            <a:r>
              <a:rPr kumimoji="1" lang="en-US" altLang="zh-CN" b="1" dirty="0">
                <a:latin typeface="Times New Roman" panose="02020603050405020304" pitchFamily="18" charset="0"/>
                <a:ea typeface="黑体" panose="02010609060101010101" pitchFamily="49" charset="-122"/>
              </a:rPr>
              <a:t>AOE</a:t>
            </a:r>
            <a:r>
              <a:rPr kumimoji="1" lang="zh-CN" altLang="en-US" b="1" dirty="0">
                <a:latin typeface="Times New Roman" panose="02020603050405020304" pitchFamily="18" charset="0"/>
                <a:ea typeface="黑体" panose="02010609060101010101" pitchFamily="49" charset="-122"/>
              </a:rPr>
              <a:t>网中某些活动可以同时进行，要保证每个活动都能无矛盾顺利完成</a:t>
            </a:r>
            <a:r>
              <a:rPr kumimoji="1" lang="en-US" altLang="zh-CN" b="1" dirty="0">
                <a:latin typeface="Times New Roman" panose="02020603050405020304" pitchFamily="18" charset="0"/>
                <a:ea typeface="黑体" panose="02010609060101010101" pitchFamily="49" charset="-122"/>
              </a:rPr>
              <a:t>(</a:t>
            </a:r>
            <a:r>
              <a:rPr kumimoji="1" lang="zh-CN" altLang="en-US" b="1" dirty="0">
                <a:latin typeface="Times New Roman" panose="02020603050405020304" pitchFamily="18" charset="0"/>
                <a:ea typeface="黑体" panose="02010609060101010101" pitchFamily="49" charset="-122"/>
              </a:rPr>
              <a:t>约束条件</a:t>
            </a:r>
            <a:r>
              <a:rPr kumimoji="1" lang="en-US" altLang="zh-CN" b="1" dirty="0">
                <a:latin typeface="Times New Roman" panose="02020603050405020304" pitchFamily="18" charset="0"/>
                <a:ea typeface="黑体" panose="02010609060101010101" pitchFamily="49" charset="-122"/>
              </a:rPr>
              <a:t>)</a:t>
            </a:r>
            <a:r>
              <a:rPr kumimoji="1" lang="zh-CN" altLang="en-US" b="1" dirty="0">
                <a:latin typeface="Times New Roman" panose="02020603050405020304" pitchFamily="18" charset="0"/>
                <a:ea typeface="黑体" panose="02010609060101010101" pitchFamily="49" charset="-122"/>
              </a:rPr>
              <a:t>，完成该工程的最少时间就是该工程</a:t>
            </a:r>
            <a:r>
              <a:rPr kumimoji="1" lang="en-US" altLang="zh-CN" b="1" dirty="0">
                <a:latin typeface="Times New Roman" panose="02020603050405020304" pitchFamily="18" charset="0"/>
                <a:ea typeface="黑体" panose="02010609060101010101" pitchFamily="49" charset="-122"/>
              </a:rPr>
              <a:t>AOE</a:t>
            </a:r>
            <a:r>
              <a:rPr kumimoji="1" lang="zh-CN" altLang="en-US" b="1" dirty="0">
                <a:latin typeface="Times New Roman" panose="02020603050405020304" pitchFamily="18" charset="0"/>
                <a:ea typeface="黑体" panose="02010609060101010101" pitchFamily="49" charset="-122"/>
              </a:rPr>
              <a:t>网的</a:t>
            </a:r>
            <a:br>
              <a:rPr kumimoji="1" lang="zh-CN" altLang="en-US" b="1" dirty="0">
                <a:latin typeface="Times New Roman" panose="02020603050405020304" pitchFamily="18" charset="0"/>
                <a:ea typeface="黑体" panose="02010609060101010101" pitchFamily="49" charset="-122"/>
              </a:rPr>
            </a:br>
            <a:r>
              <a:rPr kumimoji="1" lang="zh-CN" altLang="en-US" b="1" dirty="0">
                <a:latin typeface="Times New Roman" panose="02020603050405020304" pitchFamily="18" charset="0"/>
                <a:ea typeface="黑体" panose="02010609060101010101" pitchFamily="49" charset="-122"/>
              </a:rPr>
              <a:t>关键路径的距离。</a:t>
            </a:r>
          </a:p>
          <a:p>
            <a:pPr marL="914400" lvl="3" indent="-355600" eaLnBrk="1" hangingPunct="1">
              <a:defRPr/>
            </a:pPr>
            <a:endParaRPr kumimoji="1" lang="en-US" altLang="zh-CN" b="1" dirty="0" smtClean="0">
              <a:latin typeface="Times New Roman" panose="02020603050405020304" pitchFamily="18" charset="0"/>
              <a:ea typeface="黑体" panose="02010609060101010101" pitchFamily="49" charset="-122"/>
            </a:endParaRPr>
          </a:p>
          <a:p>
            <a:pPr marL="914400" lvl="3" indent="-355600" eaLnBrk="1" hangingPunct="1">
              <a:defRPr/>
            </a:pPr>
            <a:endParaRPr kumimoji="1" lang="en-US" altLang="zh-CN" b="1" dirty="0">
              <a:latin typeface="Times New Roman" panose="02020603050405020304" pitchFamily="18" charset="0"/>
              <a:ea typeface="黑体" panose="02010609060101010101" pitchFamily="49" charset="-122"/>
            </a:endParaRPr>
          </a:p>
          <a:p>
            <a:pPr marL="914400" lvl="3" indent="-355600" eaLnBrk="1" hangingPunct="1">
              <a:defRPr/>
            </a:pPr>
            <a:endParaRPr kumimoji="1" lang="en-US" altLang="zh-CN" b="1" dirty="0" smtClean="0">
              <a:latin typeface="Times New Roman" panose="02020603050405020304" pitchFamily="18" charset="0"/>
              <a:ea typeface="黑体" panose="02010609060101010101" pitchFamily="49" charset="-122"/>
            </a:endParaRPr>
          </a:p>
          <a:p>
            <a:pPr marL="914400" lvl="3" indent="-355600" eaLnBrk="1" hangingPunct="1">
              <a:defRPr/>
            </a:pPr>
            <a:endParaRPr kumimoji="1" lang="zh-CN" altLang="en-US" b="1" dirty="0" smtClean="0">
              <a:latin typeface="Times New Roman" panose="02020603050405020304" pitchFamily="18" charset="0"/>
              <a:ea typeface="黑体" panose="02010609060101010101" pitchFamily="49" charset="-122"/>
            </a:endParaRPr>
          </a:p>
          <a:p>
            <a:pPr marL="457200" lvl="2" indent="-355600" eaLnBrk="1" hangingPunct="1">
              <a:defRPr/>
            </a:pPr>
            <a:r>
              <a:rPr kumimoji="1" lang="zh-CN" altLang="en-US" sz="2800" b="1" dirty="0">
                <a:solidFill>
                  <a:srgbClr val="262673"/>
                </a:solidFill>
                <a:latin typeface="Times New Roman" panose="02020603050405020304" pitchFamily="18" charset="0"/>
                <a:ea typeface="黑体" panose="02010609060101010101" pitchFamily="49" charset="-122"/>
              </a:rPr>
              <a:t>性质</a:t>
            </a:r>
          </a:p>
          <a:p>
            <a:pPr marL="914400" lvl="3" indent="-355600" eaLnBrk="1" hangingPunct="1">
              <a:defRPr/>
            </a:pPr>
            <a:r>
              <a:rPr kumimoji="1" lang="zh-CN" altLang="en-US" b="1" dirty="0">
                <a:latin typeface="Times New Roman" panose="02020603050405020304" pitchFamily="18" charset="0"/>
                <a:ea typeface="黑体" panose="02010609060101010101" pitchFamily="49" charset="-122"/>
              </a:rPr>
              <a:t>只有在某顶点所代表的事件发生后，从该顶点出发的各活动才能开始；</a:t>
            </a:r>
          </a:p>
          <a:p>
            <a:pPr marL="914400" lvl="3" indent="-355600" eaLnBrk="1" hangingPunct="1">
              <a:defRPr/>
            </a:pPr>
            <a:r>
              <a:rPr kumimoji="1" lang="zh-CN" altLang="en-US" b="1" dirty="0">
                <a:latin typeface="Times New Roman" panose="02020603050405020304" pitchFamily="18" charset="0"/>
                <a:ea typeface="黑体" panose="02010609060101010101" pitchFamily="49" charset="-122"/>
              </a:rPr>
              <a:t>只有在进入某顶点的各活动都结束，该顶点所代表的事件才能发生。</a:t>
            </a:r>
          </a:p>
        </p:txBody>
      </p:sp>
      <p:grpSp>
        <p:nvGrpSpPr>
          <p:cNvPr id="2" name="组合 36866"/>
          <p:cNvGrpSpPr>
            <a:grpSpLocks/>
          </p:cNvGrpSpPr>
          <p:nvPr/>
        </p:nvGrpSpPr>
        <p:grpSpPr bwMode="auto">
          <a:xfrm>
            <a:off x="5076825" y="3860800"/>
            <a:ext cx="3960813" cy="1944688"/>
            <a:chOff x="0" y="0"/>
            <a:chExt cx="2867" cy="1527"/>
          </a:xfrm>
        </p:grpSpPr>
        <p:grpSp>
          <p:nvGrpSpPr>
            <p:cNvPr id="168964" name="组合 36867"/>
            <p:cNvGrpSpPr>
              <a:grpSpLocks/>
            </p:cNvGrpSpPr>
            <p:nvPr/>
          </p:nvGrpSpPr>
          <p:grpSpPr bwMode="auto">
            <a:xfrm>
              <a:off x="0" y="0"/>
              <a:ext cx="2867" cy="1527"/>
              <a:chOff x="0" y="0"/>
              <a:chExt cx="2867" cy="1527"/>
            </a:xfrm>
          </p:grpSpPr>
          <p:sp>
            <p:nvSpPr>
              <p:cNvPr id="223244" name="Oval 8"/>
              <p:cNvSpPr/>
              <p:nvPr/>
            </p:nvSpPr>
            <p:spPr>
              <a:xfrm>
                <a:off x="2679" y="363"/>
                <a:ext cx="188"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9</a:t>
                </a:r>
              </a:p>
            </p:txBody>
          </p:sp>
          <p:sp>
            <p:nvSpPr>
              <p:cNvPr id="223245" name="Oval 9"/>
              <p:cNvSpPr/>
              <p:nvPr/>
            </p:nvSpPr>
            <p:spPr>
              <a:xfrm>
                <a:off x="1951" y="725"/>
                <a:ext cx="187"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8</a:t>
                </a:r>
              </a:p>
            </p:txBody>
          </p:sp>
          <p:sp>
            <p:nvSpPr>
              <p:cNvPr id="223246" name="Oval 10"/>
              <p:cNvSpPr/>
              <p:nvPr/>
            </p:nvSpPr>
            <p:spPr>
              <a:xfrm>
                <a:off x="1936" y="0"/>
                <a:ext cx="187"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23247" name="Oval 11"/>
              <p:cNvSpPr/>
              <p:nvPr/>
            </p:nvSpPr>
            <p:spPr>
              <a:xfrm>
                <a:off x="1343" y="1305"/>
                <a:ext cx="186"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223248" name="Oval 12"/>
              <p:cNvSpPr/>
              <p:nvPr/>
            </p:nvSpPr>
            <p:spPr>
              <a:xfrm>
                <a:off x="629" y="1305"/>
                <a:ext cx="188"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223249" name="Oval 13"/>
              <p:cNvSpPr/>
              <p:nvPr/>
            </p:nvSpPr>
            <p:spPr>
              <a:xfrm>
                <a:off x="1347" y="454"/>
                <a:ext cx="191"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223250" name="Oval 14"/>
              <p:cNvSpPr/>
              <p:nvPr/>
            </p:nvSpPr>
            <p:spPr>
              <a:xfrm>
                <a:off x="642" y="772"/>
                <a:ext cx="186"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223251" name="Oval 15"/>
              <p:cNvSpPr/>
              <p:nvPr/>
            </p:nvSpPr>
            <p:spPr>
              <a:xfrm>
                <a:off x="627" y="22"/>
                <a:ext cx="186" cy="223"/>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223252" name="Oval 16"/>
              <p:cNvSpPr/>
              <p:nvPr/>
            </p:nvSpPr>
            <p:spPr>
              <a:xfrm>
                <a:off x="0" y="443"/>
                <a:ext cx="188"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68981"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2"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3" name="Line 19"/>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4" name="Line 20"/>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68985" name="组合 36881"/>
              <p:cNvGrpSpPr>
                <a:grpSpLocks/>
              </p:cNvGrpSpPr>
              <p:nvPr/>
            </p:nvGrpSpPr>
            <p:grpSpPr bwMode="auto">
              <a:xfrm>
                <a:off x="166" y="107"/>
                <a:ext cx="2600" cy="733"/>
                <a:chOff x="0" y="0"/>
                <a:chExt cx="2600" cy="733"/>
              </a:xfrm>
            </p:grpSpPr>
            <p:sp>
              <p:nvSpPr>
                <p:cNvPr id="168998" name="Line 22"/>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99" name="Line 23"/>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0" name="Line 24"/>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1" name="Line 25"/>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2" name="Line 26"/>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3" name="Line 27"/>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8986" name="Line 28"/>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3259" name="Text Box 29"/>
              <p:cNvSpPr txBox="1"/>
              <p:nvPr/>
            </p:nvSpPr>
            <p:spPr>
              <a:xfrm rot="1789981">
                <a:off x="178" y="492"/>
                <a:ext cx="518"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a2=4</a:t>
                </a:r>
              </a:p>
            </p:txBody>
          </p:sp>
          <p:sp>
            <p:nvSpPr>
              <p:cNvPr id="223260" name="Text Box 30"/>
              <p:cNvSpPr txBox="1"/>
              <p:nvPr/>
            </p:nvSpPr>
            <p:spPr>
              <a:xfrm rot="3002352">
                <a:off x="14" y="884"/>
                <a:ext cx="561" cy="24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a3=5</a:t>
                </a:r>
              </a:p>
            </p:txBody>
          </p:sp>
          <p:sp>
            <p:nvSpPr>
              <p:cNvPr id="223261" name="Text Box 31"/>
              <p:cNvSpPr txBox="1"/>
              <p:nvPr/>
            </p:nvSpPr>
            <p:spPr>
              <a:xfrm rot="-1937476">
                <a:off x="735" y="539"/>
                <a:ext cx="517" cy="26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a5=1</a:t>
                </a:r>
              </a:p>
            </p:txBody>
          </p:sp>
          <p:sp>
            <p:nvSpPr>
              <p:cNvPr id="223262" name="Text Box 32"/>
              <p:cNvSpPr txBox="1"/>
              <p:nvPr/>
            </p:nvSpPr>
            <p:spPr>
              <a:xfrm>
                <a:off x="851" y="1179"/>
                <a:ext cx="516"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a6=2</a:t>
                </a:r>
              </a:p>
            </p:txBody>
          </p:sp>
          <p:sp>
            <p:nvSpPr>
              <p:cNvPr id="223263" name="Text Box 33"/>
              <p:cNvSpPr txBox="1"/>
              <p:nvPr/>
            </p:nvSpPr>
            <p:spPr>
              <a:xfrm rot="-2273448">
                <a:off x="1423" y="949"/>
                <a:ext cx="518" cy="26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a9=4</a:t>
                </a:r>
              </a:p>
            </p:txBody>
          </p:sp>
          <p:sp>
            <p:nvSpPr>
              <p:cNvPr id="223264" name="Text Box 34"/>
              <p:cNvSpPr txBox="1"/>
              <p:nvPr/>
            </p:nvSpPr>
            <p:spPr>
              <a:xfrm rot="-1936531">
                <a:off x="124" y="148"/>
                <a:ext cx="518"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a1=6</a:t>
                </a:r>
              </a:p>
            </p:txBody>
          </p:sp>
          <p:sp>
            <p:nvSpPr>
              <p:cNvPr id="223265" name="Text Box 35"/>
              <p:cNvSpPr txBox="1"/>
              <p:nvPr/>
            </p:nvSpPr>
            <p:spPr>
              <a:xfrm rot="2110140">
                <a:off x="868" y="126"/>
                <a:ext cx="517"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a4=1</a:t>
                </a:r>
              </a:p>
            </p:txBody>
          </p:sp>
          <p:sp>
            <p:nvSpPr>
              <p:cNvPr id="223266" name="Text Box 36"/>
              <p:cNvSpPr txBox="1"/>
              <p:nvPr/>
            </p:nvSpPr>
            <p:spPr>
              <a:xfrm rot="-2384498">
                <a:off x="1400" y="150"/>
                <a:ext cx="518" cy="26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a7=9</a:t>
                </a:r>
              </a:p>
            </p:txBody>
          </p:sp>
          <p:sp>
            <p:nvSpPr>
              <p:cNvPr id="223267" name="Text Box 37"/>
              <p:cNvSpPr txBox="1"/>
              <p:nvPr/>
            </p:nvSpPr>
            <p:spPr>
              <a:xfrm rot="1348562">
                <a:off x="1524" y="492"/>
                <a:ext cx="518"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a8=7</a:t>
                </a:r>
              </a:p>
            </p:txBody>
          </p:sp>
          <p:sp>
            <p:nvSpPr>
              <p:cNvPr id="223268" name="Text Box 38"/>
              <p:cNvSpPr txBox="1"/>
              <p:nvPr/>
            </p:nvSpPr>
            <p:spPr>
              <a:xfrm rot="1332095">
                <a:off x="2128" y="26"/>
                <a:ext cx="611"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a10=2</a:t>
                </a:r>
              </a:p>
            </p:txBody>
          </p:sp>
          <p:sp>
            <p:nvSpPr>
              <p:cNvPr id="223269" name="Text Box 39"/>
              <p:cNvSpPr txBox="1"/>
              <p:nvPr/>
            </p:nvSpPr>
            <p:spPr>
              <a:xfrm rot="-1493478">
                <a:off x="2166" y="616"/>
                <a:ext cx="600"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168965" name="组合 36900"/>
            <p:cNvGrpSpPr>
              <a:grpSpLocks/>
            </p:cNvGrpSpPr>
            <p:nvPr/>
          </p:nvGrpSpPr>
          <p:grpSpPr bwMode="auto">
            <a:xfrm>
              <a:off x="166" y="107"/>
              <a:ext cx="2600" cy="733"/>
              <a:chOff x="0" y="0"/>
              <a:chExt cx="2600" cy="733"/>
            </a:xfrm>
          </p:grpSpPr>
          <p:sp>
            <p:nvSpPr>
              <p:cNvPr id="168966" name="Line 41"/>
              <p:cNvSpPr>
                <a:spLocks noChangeShapeType="1"/>
              </p:cNvSpPr>
              <p:nvPr/>
            </p:nvSpPr>
            <p:spPr bwMode="auto">
              <a:xfrm flipV="1">
                <a:off x="0" y="89"/>
                <a:ext cx="489"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67" name="Line 42"/>
              <p:cNvSpPr>
                <a:spLocks noChangeShapeType="1"/>
              </p:cNvSpPr>
              <p:nvPr/>
            </p:nvSpPr>
            <p:spPr bwMode="auto">
              <a:xfrm>
                <a:off x="655" y="55"/>
                <a:ext cx="534" cy="33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68" name="Line 43"/>
              <p:cNvSpPr>
                <a:spLocks noChangeShapeType="1"/>
              </p:cNvSpPr>
              <p:nvPr/>
            </p:nvSpPr>
            <p:spPr bwMode="auto">
              <a:xfrm flipV="1">
                <a:off x="1355" y="55"/>
                <a:ext cx="423" cy="34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69" name="Line 44"/>
              <p:cNvSpPr>
                <a:spLocks noChangeShapeType="1"/>
              </p:cNvSpPr>
              <p:nvPr/>
            </p:nvSpPr>
            <p:spPr bwMode="auto">
              <a:xfrm>
                <a:off x="1355" y="500"/>
                <a:ext cx="467" cy="21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70" name="Line 45"/>
              <p:cNvSpPr>
                <a:spLocks noChangeShapeType="1"/>
              </p:cNvSpPr>
              <p:nvPr/>
            </p:nvSpPr>
            <p:spPr bwMode="auto">
              <a:xfrm>
                <a:off x="1955" y="0"/>
                <a:ext cx="645" cy="27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71" name="Line 46"/>
              <p:cNvSpPr>
                <a:spLocks noChangeShapeType="1"/>
              </p:cNvSpPr>
              <p:nvPr/>
            </p:nvSpPr>
            <p:spPr bwMode="auto">
              <a:xfrm flipV="1">
                <a:off x="1978" y="433"/>
                <a:ext cx="566"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6866">
                                            <p:txEl>
                                              <p:pRg st="0" end="0"/>
                                            </p:txEl>
                                          </p:spTgt>
                                        </p:tgtEl>
                                        <p:attrNameLst>
                                          <p:attrName>style.visibility</p:attrName>
                                        </p:attrNameLst>
                                      </p:cBhvr>
                                      <p:to>
                                        <p:strVal val="visible"/>
                                      </p:to>
                                    </p:set>
                                    <p:anim calcmode="lin" valueType="num">
                                      <p:cBhvr additive="base">
                                        <p:cTn id="12" dur="500" fill="hold"/>
                                        <p:tgtEl>
                                          <p:spTgt spid="36866">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6866">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4" name="WHOOSH.WAV"/>
                                        </p:tgtEl>
                                      </p:cMediaNode>
                                    </p:audio>
                                  </p:sub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6866">
                                            <p:txEl>
                                              <p:pRg st="1" end="1"/>
                                            </p:txEl>
                                          </p:spTgt>
                                        </p:tgtEl>
                                        <p:attrNameLst>
                                          <p:attrName>style.visibility</p:attrName>
                                        </p:attrNameLst>
                                      </p:cBhvr>
                                      <p:to>
                                        <p:strVal val="visible"/>
                                      </p:to>
                                    </p:set>
                                    <p:anim calcmode="lin" valueType="num">
                                      <p:cBhvr additive="base">
                                        <p:cTn id="18" dur="500" fill="hold"/>
                                        <p:tgtEl>
                                          <p:spTgt spid="36866">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6866">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6"/>
                                            </p:cond>
                                          </p:stCondLst>
                                          <p:endCondLst>
                                            <p:cond evt="onStopAudio" delay="0">
                                              <p:tgtEl>
                                                <p:sldTgt/>
                                              </p:tgtEl>
                                            </p:cond>
                                          </p:endCondLst>
                                        </p:cTn>
                                        <p:tgtEl>
                                          <p:sndTgt r:embed="rId4" name="WHOOSH.WAV"/>
                                        </p:tgtEl>
                                      </p:cMediaNode>
                                    </p:audio>
                                  </p:sub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6866">
                                            <p:txEl>
                                              <p:pRg st="2" end="2"/>
                                            </p:txEl>
                                          </p:spTgt>
                                        </p:tgtEl>
                                        <p:attrNameLst>
                                          <p:attrName>style.visibility</p:attrName>
                                        </p:attrNameLst>
                                      </p:cBhvr>
                                      <p:to>
                                        <p:strVal val="visible"/>
                                      </p:to>
                                    </p:set>
                                    <p:anim calcmode="lin" valueType="num">
                                      <p:cBhvr additive="base">
                                        <p:cTn id="24" dur="500" fill="hold"/>
                                        <p:tgtEl>
                                          <p:spTgt spid="36866">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6866">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2"/>
                                            </p:cond>
                                          </p:stCondLst>
                                          <p:endCondLst>
                                            <p:cond evt="onStopAudio" delay="0">
                                              <p:tgtEl>
                                                <p:sldTgt/>
                                              </p:tgtEl>
                                            </p:cond>
                                          </p:endCondLst>
                                        </p:cTn>
                                        <p:tgtEl>
                                          <p:sndTgt r:embed="rId4" name="WHOOSH.WAV"/>
                                        </p:tgtEl>
                                      </p:cMediaNode>
                                    </p:audio>
                                  </p:sub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36866">
                                            <p:txEl>
                                              <p:pRg st="3" end="3"/>
                                            </p:txEl>
                                          </p:spTgt>
                                        </p:tgtEl>
                                        <p:attrNameLst>
                                          <p:attrName>style.visibility</p:attrName>
                                        </p:attrNameLst>
                                      </p:cBhvr>
                                      <p:to>
                                        <p:strVal val="visible"/>
                                      </p:to>
                                    </p:set>
                                    <p:anim calcmode="lin" valueType="num">
                                      <p:cBhvr additive="base">
                                        <p:cTn id="30" dur="500" fill="hold"/>
                                        <p:tgtEl>
                                          <p:spTgt spid="36866">
                                            <p:txEl>
                                              <p:pRg st="3" end="3"/>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36866">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8"/>
                                            </p:cond>
                                          </p:stCondLst>
                                          <p:endCondLst>
                                            <p:cond evt="onStopAudio" delay="0">
                                              <p:tgtEl>
                                                <p:sldTgt/>
                                              </p:tgtEl>
                                            </p:cond>
                                          </p:endCondLst>
                                        </p:cTn>
                                        <p:tgtEl>
                                          <p:sndTgt r:embed="rId4" name="WHOOSH.WAV"/>
                                        </p:tgtEl>
                                      </p:cMediaNode>
                                    </p:audio>
                                  </p:sub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36866">
                                            <p:txEl>
                                              <p:pRg st="4" end="4"/>
                                            </p:txEl>
                                          </p:spTgt>
                                        </p:tgtEl>
                                        <p:attrNameLst>
                                          <p:attrName>style.visibility</p:attrName>
                                        </p:attrNameLst>
                                      </p:cBhvr>
                                      <p:to>
                                        <p:strVal val="visible"/>
                                      </p:to>
                                    </p:set>
                                    <p:anim calcmode="lin" valueType="num">
                                      <p:cBhvr additive="base">
                                        <p:cTn id="36" dur="500" fill="hold"/>
                                        <p:tgtEl>
                                          <p:spTgt spid="36866">
                                            <p:txEl>
                                              <p:pRg st="4" end="4"/>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36866">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4"/>
                                            </p:cond>
                                          </p:stCondLst>
                                          <p:endCondLst>
                                            <p:cond evt="onStopAudio" delay="0">
                                              <p:tgtEl>
                                                <p:sldTgt/>
                                              </p:tgtEl>
                                            </p:cond>
                                          </p:endCondLst>
                                        </p:cTn>
                                        <p:tgtEl>
                                          <p:sndTgt r:embed="rId4" name="WHOOSH.WAV"/>
                                        </p:tgtEl>
                                      </p:cMediaNode>
                                    </p:audio>
                                  </p:sub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36866">
                                            <p:txEl>
                                              <p:pRg st="5" end="5"/>
                                            </p:txEl>
                                          </p:spTgt>
                                        </p:tgtEl>
                                        <p:attrNameLst>
                                          <p:attrName>style.visibility</p:attrName>
                                        </p:attrNameLst>
                                      </p:cBhvr>
                                      <p:to>
                                        <p:strVal val="visible"/>
                                      </p:to>
                                    </p:set>
                                    <p:anim calcmode="lin" valueType="num">
                                      <p:cBhvr additive="base">
                                        <p:cTn id="42" dur="500" fill="hold"/>
                                        <p:tgtEl>
                                          <p:spTgt spid="36866">
                                            <p:txEl>
                                              <p:pRg st="5" end="5"/>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36866">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0"/>
                                            </p:cond>
                                          </p:stCondLst>
                                          <p:endCondLst>
                                            <p:cond evt="onStopAudio" delay="0">
                                              <p:tgtEl>
                                                <p:sldTgt/>
                                              </p:tgtEl>
                                            </p:cond>
                                          </p:endCondLst>
                                        </p:cTn>
                                        <p:tgtEl>
                                          <p:sndTgt r:embed="rId4"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build="p" bldLvl="5"/>
    </p:bldLst>
  </p:timing>
</p:sld>
</file>

<file path=ppt/slides/slide15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body" idx="4294967295"/>
          </p:nvPr>
        </p:nvSpPr>
        <p:spPr>
          <a:xfrm>
            <a:off x="0" y="44450"/>
            <a:ext cx="8748713" cy="5434013"/>
          </a:xfrm>
        </p:spPr>
        <p:txBody>
          <a:bodyPr/>
          <a:lstStyle/>
          <a:p>
            <a:pPr marL="279400" lvl="1" indent="-279400" eaLnBrk="1" hangingPunct="1">
              <a:defRPr/>
            </a:pPr>
            <a:r>
              <a:rPr kumimoji="1" lang="zh-CN" altLang="en-US" b="1" dirty="0" smtClean="0">
                <a:solidFill>
                  <a:schemeClr val="hlink"/>
                </a:solidFill>
                <a:latin typeface="黑体" panose="02010609060101010101" pitchFamily="49" charset="-122"/>
                <a:ea typeface="黑体" panose="02010609060101010101" pitchFamily="49" charset="-122"/>
              </a:rPr>
              <a:t>定义</a:t>
            </a:r>
            <a:r>
              <a:rPr kumimoji="1" lang="en-US" altLang="zh-CN" b="1" dirty="0" smtClean="0">
                <a:solidFill>
                  <a:schemeClr val="hlink"/>
                </a:solidFill>
                <a:latin typeface="黑体" panose="02010609060101010101" pitchFamily="49" charset="-122"/>
                <a:ea typeface="黑体" panose="02010609060101010101" pitchFamily="49" charset="-122"/>
              </a:rPr>
              <a:t>2</a:t>
            </a:r>
            <a:endParaRPr kumimoji="1" lang="zh-CN" altLang="en-US" b="1" dirty="0" smtClean="0">
              <a:solidFill>
                <a:schemeClr val="hlink"/>
              </a:solidFill>
              <a:latin typeface="黑体" panose="02010609060101010101" pitchFamily="49" charset="-122"/>
              <a:ea typeface="黑体" panose="02010609060101010101" pitchFamily="49" charset="-122"/>
            </a:endParaRPr>
          </a:p>
          <a:p>
            <a:pPr marL="457200" lvl="2" indent="-355600" eaLnBrk="1" hangingPunct="1">
              <a:defRPr/>
            </a:pPr>
            <a:r>
              <a:rPr kumimoji="1" lang="en-US" altLang="zh-CN" b="1" dirty="0" err="1">
                <a:solidFill>
                  <a:srgbClr val="FF0000"/>
                </a:solidFill>
                <a:latin typeface="Times New Roman" panose="02020603050405020304" pitchFamily="18" charset="0"/>
                <a:ea typeface="黑体" panose="02010609060101010101" pitchFamily="49" charset="-122"/>
              </a:rPr>
              <a:t>v</a:t>
            </a:r>
            <a:r>
              <a:rPr kumimoji="1" lang="en-US" altLang="zh-CN" b="1" dirty="0" err="1" smtClean="0">
                <a:solidFill>
                  <a:srgbClr val="FF0000"/>
                </a:solidFill>
                <a:latin typeface="Times New Roman" panose="02020603050405020304" pitchFamily="18" charset="0"/>
                <a:ea typeface="黑体" panose="02010609060101010101" pitchFamily="49" charset="-122"/>
              </a:rPr>
              <a:t>e</a:t>
            </a:r>
            <a:r>
              <a:rPr kumimoji="1" lang="en-US" altLang="zh-CN" b="1" dirty="0" smtClean="0">
                <a:latin typeface="Times New Roman" panose="02020603050405020304" pitchFamily="18" charset="0"/>
                <a:ea typeface="黑体" panose="02010609060101010101" pitchFamily="49" charset="-122"/>
              </a:rPr>
              <a:t>(k)——</a:t>
            </a:r>
            <a:r>
              <a:rPr kumimoji="1" lang="zh-CN" altLang="en-US" b="1" dirty="0" smtClean="0">
                <a:latin typeface="Times New Roman" panose="02020603050405020304" pitchFamily="18" charset="0"/>
                <a:ea typeface="黑体" panose="02010609060101010101" pitchFamily="49" charset="-122"/>
              </a:rPr>
              <a:t>表示</a:t>
            </a:r>
            <a:r>
              <a:rPr kumimoji="1" lang="zh-CN" altLang="en-US" b="1" dirty="0" smtClean="0">
                <a:solidFill>
                  <a:srgbClr val="FF0000"/>
                </a:solidFill>
                <a:latin typeface="Times New Roman" panose="02020603050405020304" pitchFamily="18" charset="0"/>
                <a:ea typeface="黑体" panose="02010609060101010101" pitchFamily="49" charset="-122"/>
              </a:rPr>
              <a:t>事件</a:t>
            </a:r>
            <a:r>
              <a:rPr kumimoji="1" lang="en-US" altLang="zh-CN" b="1" dirty="0" smtClean="0">
                <a:latin typeface="Times New Roman" panose="02020603050405020304" pitchFamily="18" charset="0"/>
                <a:ea typeface="黑体" panose="02010609060101010101" pitchFamily="49" charset="-122"/>
              </a:rPr>
              <a:t>v</a:t>
            </a:r>
            <a:r>
              <a:rPr kumimoji="1" lang="en-US" altLang="zh-CN" b="1" baseline="-25000" dirty="0" smtClean="0">
                <a:latin typeface="Times New Roman" panose="02020603050405020304" pitchFamily="18" charset="0"/>
                <a:ea typeface="黑体" panose="02010609060101010101" pitchFamily="49" charset="-122"/>
              </a:rPr>
              <a:t>k</a:t>
            </a:r>
            <a:r>
              <a:rPr kumimoji="1" lang="zh-CN" altLang="en-US" b="1" dirty="0" smtClean="0">
                <a:latin typeface="Times New Roman" panose="02020603050405020304" pitchFamily="18" charset="0"/>
                <a:ea typeface="黑体" panose="02010609060101010101" pitchFamily="49" charset="-122"/>
              </a:rPr>
              <a:t>的最早</a:t>
            </a:r>
            <a:r>
              <a:rPr kumimoji="1" lang="en-US" altLang="zh-CN" b="1" dirty="0" smtClean="0">
                <a:latin typeface="Times New Roman" panose="02020603050405020304" pitchFamily="18" charset="0"/>
                <a:ea typeface="黑体" panose="02010609060101010101" pitchFamily="49" charset="-122"/>
              </a:rPr>
              <a:t>(early)</a:t>
            </a:r>
            <a:r>
              <a:rPr kumimoji="1" lang="zh-CN" altLang="en-US" b="1" dirty="0" smtClean="0">
                <a:latin typeface="Times New Roman" panose="02020603050405020304" pitchFamily="18" charset="0"/>
                <a:ea typeface="黑体" panose="02010609060101010101" pitchFamily="49" charset="-122"/>
              </a:rPr>
              <a:t>发生时间，是从开始顶点</a:t>
            </a:r>
            <a:r>
              <a:rPr kumimoji="1" lang="en-US" altLang="zh-CN" b="1" dirty="0" smtClean="0">
                <a:latin typeface="Times New Roman" panose="02020603050405020304" pitchFamily="18" charset="0"/>
                <a:ea typeface="黑体" panose="02010609060101010101" pitchFamily="49" charset="-122"/>
              </a:rPr>
              <a:t>v</a:t>
            </a:r>
            <a:r>
              <a:rPr kumimoji="1" lang="zh-CN" altLang="en-US" b="1" dirty="0" smtClean="0">
                <a:latin typeface="Times New Roman" panose="02020603050405020304" pitchFamily="18" charset="0"/>
                <a:ea typeface="黑体" panose="02010609060101010101" pitchFamily="49" charset="-122"/>
              </a:rPr>
              <a:t>到</a:t>
            </a:r>
            <a:r>
              <a:rPr kumimoji="1" lang="en-US" altLang="zh-CN" b="1" dirty="0">
                <a:latin typeface="Times New Roman" panose="02020603050405020304" pitchFamily="18" charset="0"/>
                <a:ea typeface="黑体" panose="02010609060101010101" pitchFamily="49" charset="-122"/>
              </a:rPr>
              <a:t>v</a:t>
            </a:r>
            <a:r>
              <a:rPr kumimoji="1" lang="en-US" altLang="zh-CN" b="1" baseline="-25000" dirty="0">
                <a:latin typeface="Times New Roman" panose="02020603050405020304" pitchFamily="18" charset="0"/>
                <a:ea typeface="黑体" panose="02010609060101010101" pitchFamily="49" charset="-122"/>
              </a:rPr>
              <a:t>k</a:t>
            </a:r>
            <a:r>
              <a:rPr kumimoji="1" lang="zh-CN" altLang="en-US" b="1" dirty="0" smtClean="0">
                <a:latin typeface="Times New Roman" panose="02020603050405020304" pitchFamily="18" charset="0"/>
                <a:ea typeface="黑体" panose="02010609060101010101" pitchFamily="49" charset="-122"/>
              </a:rPr>
              <a:t>的</a:t>
            </a:r>
            <a:r>
              <a:rPr kumimoji="1" lang="zh-CN" altLang="en-US" b="1" dirty="0" smtClean="0">
                <a:solidFill>
                  <a:srgbClr val="0033CC"/>
                </a:solidFill>
                <a:latin typeface="Times New Roman" panose="02020603050405020304" pitchFamily="18" charset="0"/>
                <a:ea typeface="黑体" panose="02010609060101010101" pitchFamily="49" charset="-122"/>
              </a:rPr>
              <a:t>最长</a:t>
            </a:r>
            <a:r>
              <a:rPr kumimoji="1" lang="zh-CN" altLang="en-US" b="1" dirty="0" smtClean="0">
                <a:latin typeface="Times New Roman" panose="02020603050405020304" pitchFamily="18" charset="0"/>
                <a:ea typeface="黑体" panose="02010609060101010101" pitchFamily="49" charset="-122"/>
              </a:rPr>
              <a:t>路径</a:t>
            </a:r>
            <a:r>
              <a:rPr kumimoji="1" lang="zh-CN" altLang="en-US" b="1" dirty="0">
                <a:latin typeface="Times New Roman" panose="02020603050405020304" pitchFamily="18" charset="0"/>
                <a:ea typeface="黑体" panose="02010609060101010101" pitchFamily="49" charset="-122"/>
              </a:rPr>
              <a:t>距离，这个长度决定了所有从</a:t>
            </a:r>
            <a:r>
              <a:rPr kumimoji="1" lang="zh-CN" altLang="en-US" b="1" dirty="0" smtClean="0">
                <a:latin typeface="Times New Roman" panose="02020603050405020304" pitchFamily="18" charset="0"/>
                <a:ea typeface="黑体" panose="02010609060101010101" pitchFamily="49" charset="-122"/>
              </a:rPr>
              <a:t>顶点</a:t>
            </a:r>
            <a:r>
              <a:rPr kumimoji="1" lang="en-US" altLang="zh-CN" b="1" dirty="0">
                <a:latin typeface="Times New Roman" panose="02020603050405020304" pitchFamily="18" charset="0"/>
                <a:ea typeface="黑体" panose="02010609060101010101" pitchFamily="49" charset="-122"/>
              </a:rPr>
              <a:t>v</a:t>
            </a:r>
            <a:r>
              <a:rPr kumimoji="1" lang="en-US" altLang="zh-CN" b="1" baseline="-25000" dirty="0">
                <a:latin typeface="Times New Roman" panose="02020603050405020304" pitchFamily="18" charset="0"/>
                <a:ea typeface="黑体" panose="02010609060101010101" pitchFamily="49" charset="-122"/>
              </a:rPr>
              <a:t>k</a:t>
            </a:r>
            <a:r>
              <a:rPr kumimoji="1" lang="zh-CN" altLang="en-US" b="1" dirty="0" smtClean="0">
                <a:latin typeface="Times New Roman" panose="02020603050405020304" pitchFamily="18" charset="0"/>
                <a:ea typeface="黑体" panose="02010609060101010101" pitchFamily="49" charset="-122"/>
              </a:rPr>
              <a:t>发出</a:t>
            </a:r>
            <a:r>
              <a:rPr kumimoji="1" lang="zh-CN" altLang="en-US" b="1" dirty="0">
                <a:latin typeface="Times New Roman" panose="02020603050405020304" pitchFamily="18" charset="0"/>
                <a:ea typeface="黑体" panose="02010609060101010101" pitchFamily="49" charset="-122"/>
              </a:rPr>
              <a:t>的活动能够开工的最早时间。</a:t>
            </a:r>
            <a:r>
              <a:rPr kumimoji="1" lang="zh-CN" altLang="en-US" b="1" dirty="0" smtClean="0">
                <a:latin typeface="Times New Roman" panose="02020603050405020304" pitchFamily="18" charset="0"/>
                <a:ea typeface="黑体" panose="02010609060101010101" pitchFamily="49" charset="-122"/>
              </a:rPr>
              <a:t>其中</a:t>
            </a:r>
            <a:r>
              <a:rPr kumimoji="1" lang="en-US" altLang="zh-CN" b="1" dirty="0" err="1" smtClean="0">
                <a:latin typeface="Times New Roman" panose="02020603050405020304" pitchFamily="18" charset="0"/>
                <a:ea typeface="黑体" panose="02010609060101010101" pitchFamily="49" charset="-122"/>
              </a:rPr>
              <a:t>Ve</a:t>
            </a:r>
            <a:r>
              <a:rPr kumimoji="1" lang="en-US" altLang="zh-CN" b="1" dirty="0" smtClean="0">
                <a:latin typeface="Times New Roman" panose="02020603050405020304" pitchFamily="18" charset="0"/>
                <a:ea typeface="黑体" panose="02010609060101010101" pitchFamily="49" charset="-122"/>
              </a:rPr>
              <a:t>(n)</a:t>
            </a:r>
            <a:r>
              <a:rPr kumimoji="1" lang="zh-CN" altLang="en-US" b="1" dirty="0" smtClean="0">
                <a:latin typeface="Times New Roman" panose="02020603050405020304" pitchFamily="18" charset="0"/>
                <a:ea typeface="黑体" panose="02010609060101010101" pitchFamily="49" charset="-122"/>
              </a:rPr>
              <a:t>是</a:t>
            </a:r>
            <a:r>
              <a:rPr kumimoji="1" lang="zh-CN" altLang="en-US" b="1" dirty="0" smtClean="0">
                <a:solidFill>
                  <a:srgbClr val="FF0000"/>
                </a:solidFill>
                <a:latin typeface="Times New Roman" panose="02020603050405020304" pitchFamily="18" charset="0"/>
                <a:ea typeface="黑体" panose="02010609060101010101" pitchFamily="49" charset="-122"/>
              </a:rPr>
              <a:t>该工程</a:t>
            </a:r>
            <a:r>
              <a:rPr kumimoji="1" lang="en-US" altLang="zh-CN" b="1" dirty="0" smtClean="0">
                <a:solidFill>
                  <a:srgbClr val="FF0000"/>
                </a:solidFill>
                <a:latin typeface="Times New Roman" panose="02020603050405020304" pitchFamily="18" charset="0"/>
                <a:ea typeface="黑体" panose="02010609060101010101" pitchFamily="49" charset="-122"/>
              </a:rPr>
              <a:t>AOE</a:t>
            </a:r>
            <a:r>
              <a:rPr kumimoji="1" lang="zh-CN" altLang="en-US" b="1" dirty="0" smtClean="0">
                <a:solidFill>
                  <a:srgbClr val="FF0000"/>
                </a:solidFill>
                <a:latin typeface="Times New Roman" panose="02020603050405020304" pitchFamily="18" charset="0"/>
                <a:ea typeface="黑体" panose="02010609060101010101" pitchFamily="49" charset="-122"/>
              </a:rPr>
              <a:t>网的关键路径距离</a:t>
            </a:r>
            <a:r>
              <a:rPr kumimoji="1" lang="zh-CN" altLang="en-US" b="1" dirty="0" smtClean="0">
                <a:latin typeface="Times New Roman" panose="02020603050405020304" pitchFamily="18" charset="0"/>
                <a:ea typeface="黑体" panose="02010609060101010101" pitchFamily="49" charset="-122"/>
              </a:rPr>
              <a:t>。</a:t>
            </a:r>
            <a:r>
              <a:rPr kumimoji="1" lang="en-US" altLang="zh-CN" b="1" dirty="0" smtClean="0">
                <a:solidFill>
                  <a:srgbClr val="FF0000"/>
                </a:solidFill>
                <a:latin typeface="Times New Roman" panose="02020603050405020304" pitchFamily="18" charset="0"/>
                <a:ea typeface="黑体" panose="02010609060101010101" pitchFamily="49" charset="-122"/>
              </a:rPr>
              <a:t>?</a:t>
            </a:r>
            <a:r>
              <a:rPr kumimoji="1" lang="zh-CN" altLang="en-US" b="1" dirty="0" smtClean="0">
                <a:solidFill>
                  <a:srgbClr val="FF0000"/>
                </a:solidFill>
                <a:latin typeface="Times New Roman" panose="02020603050405020304" pitchFamily="18" charset="0"/>
                <a:ea typeface="黑体" panose="02010609060101010101" pitchFamily="49" charset="-122"/>
              </a:rPr>
              <a:t>如何计算</a:t>
            </a:r>
            <a:endParaRPr kumimoji="1" lang="en-US" altLang="zh-CN" b="1" dirty="0" smtClean="0">
              <a:solidFill>
                <a:srgbClr val="FF0000"/>
              </a:solidFill>
              <a:ea typeface="黑体" panose="02010609060101010101" pitchFamily="49" charset="-122"/>
            </a:endParaRPr>
          </a:p>
          <a:p>
            <a:pPr>
              <a:spcBef>
                <a:spcPct val="50000"/>
              </a:spcBef>
              <a:defRPr/>
            </a:pPr>
            <a:r>
              <a:rPr lang="zh-CN" altLang="en-US" sz="2400" dirty="0" smtClean="0">
                <a:ea typeface="宋体" pitchFamily="2" charset="-122"/>
                <a:sym typeface="Webdings" pitchFamily="18" charset="2"/>
              </a:rPr>
              <a:t>求</a:t>
            </a:r>
            <a:r>
              <a:rPr lang="en-US" altLang="zh-CN" sz="2400" dirty="0" err="1" smtClean="0">
                <a:ea typeface="宋体" pitchFamily="2" charset="-122"/>
                <a:sym typeface="Webdings" pitchFamily="18" charset="2"/>
              </a:rPr>
              <a:t>ve</a:t>
            </a:r>
            <a:r>
              <a:rPr lang="en-US" altLang="zh-CN" sz="2400" dirty="0" smtClean="0">
                <a:ea typeface="宋体" pitchFamily="2" charset="-122"/>
                <a:sym typeface="Webdings" pitchFamily="18" charset="2"/>
              </a:rPr>
              <a:t>(k) </a:t>
            </a:r>
            <a:r>
              <a:rPr lang="zh-CN" altLang="en-US" sz="2400" dirty="0" smtClean="0">
                <a:ea typeface="宋体" pitchFamily="2" charset="-122"/>
                <a:sym typeface="Webdings" pitchFamily="18" charset="2"/>
              </a:rPr>
              <a:t>时可从</a:t>
            </a:r>
            <a:r>
              <a:rPr lang="zh-CN" altLang="en-US" sz="2400" dirty="0" smtClean="0">
                <a:solidFill>
                  <a:srgbClr val="0000FF"/>
                </a:solidFill>
                <a:ea typeface="宋体" pitchFamily="2" charset="-122"/>
                <a:sym typeface="Webdings" pitchFamily="18" charset="2"/>
              </a:rPr>
              <a:t>源点</a:t>
            </a:r>
            <a:r>
              <a:rPr lang="zh-CN" altLang="en-US" sz="2400" dirty="0" smtClean="0">
                <a:ea typeface="宋体" pitchFamily="2" charset="-122"/>
                <a:sym typeface="Webdings" pitchFamily="18" charset="2"/>
              </a:rPr>
              <a:t>开始，按拓扑顺序向汇点递推：</a:t>
            </a:r>
          </a:p>
          <a:p>
            <a:pPr marL="0" indent="0">
              <a:spcBef>
                <a:spcPct val="50000"/>
              </a:spcBef>
              <a:buFont typeface="Wingdings" panose="05000000000000000000" pitchFamily="2" charset="2"/>
              <a:buNone/>
              <a:defRPr/>
            </a:pPr>
            <a:r>
              <a:rPr lang="en-US" altLang="zh-CN" sz="2400" dirty="0" smtClean="0">
                <a:ea typeface="宋体" pitchFamily="2" charset="-122"/>
                <a:sym typeface="Webdings" pitchFamily="18" charset="2"/>
              </a:rPr>
              <a:t>	</a:t>
            </a:r>
            <a:r>
              <a:rPr lang="en-US" altLang="zh-CN" sz="2400" dirty="0" err="1" smtClean="0">
                <a:ea typeface="宋体" pitchFamily="2" charset="-122"/>
                <a:sym typeface="Webdings" pitchFamily="18" charset="2"/>
              </a:rPr>
              <a:t>ve</a:t>
            </a:r>
            <a:r>
              <a:rPr lang="en-US" altLang="zh-CN" sz="2400" dirty="0" smtClean="0">
                <a:ea typeface="宋体" pitchFamily="2" charset="-122"/>
                <a:sym typeface="Webdings" pitchFamily="18" charset="2"/>
              </a:rPr>
              <a:t>(0)=0</a:t>
            </a:r>
            <a:r>
              <a:rPr lang="zh-CN" altLang="en-US" sz="2400" dirty="0" smtClean="0">
                <a:ea typeface="宋体" pitchFamily="2" charset="-122"/>
                <a:sym typeface="Webdings" pitchFamily="18" charset="2"/>
              </a:rPr>
              <a:t>；</a:t>
            </a:r>
          </a:p>
          <a:p>
            <a:pPr marL="0" indent="0">
              <a:spcBef>
                <a:spcPct val="50000"/>
              </a:spcBef>
              <a:buFont typeface="Wingdings" panose="05000000000000000000" pitchFamily="2" charset="2"/>
              <a:buNone/>
              <a:defRPr/>
            </a:pPr>
            <a:r>
              <a:rPr lang="zh-CN" altLang="en-US" sz="2400" dirty="0" smtClean="0">
                <a:ea typeface="宋体" pitchFamily="2" charset="-122"/>
                <a:sym typeface="Webdings" pitchFamily="18" charset="2"/>
              </a:rPr>
              <a:t>  </a:t>
            </a:r>
            <a:r>
              <a:rPr lang="en-US" altLang="zh-CN" sz="2400" dirty="0" smtClean="0">
                <a:ea typeface="宋体" pitchFamily="2" charset="-122"/>
                <a:sym typeface="Webdings" pitchFamily="18" charset="2"/>
              </a:rPr>
              <a:t>	</a:t>
            </a:r>
            <a:r>
              <a:rPr lang="en-US" altLang="zh-CN" sz="2400" dirty="0" err="1" smtClean="0">
                <a:ea typeface="宋体" pitchFamily="2" charset="-122"/>
                <a:sym typeface="Webdings" pitchFamily="18" charset="2"/>
              </a:rPr>
              <a:t>ve</a:t>
            </a:r>
            <a:r>
              <a:rPr lang="en-US" altLang="zh-CN" sz="2400" dirty="0" smtClean="0">
                <a:ea typeface="宋体" pitchFamily="2" charset="-122"/>
                <a:sym typeface="Webdings" pitchFamily="18" charset="2"/>
              </a:rPr>
              <a:t>(k)=Max{</a:t>
            </a:r>
            <a:r>
              <a:rPr lang="en-US" altLang="zh-CN" sz="2400" dirty="0" err="1" smtClean="0">
                <a:ea typeface="宋体" pitchFamily="2" charset="-122"/>
                <a:sym typeface="Webdings" pitchFamily="18" charset="2"/>
              </a:rPr>
              <a:t>ve</a:t>
            </a:r>
            <a:r>
              <a:rPr lang="en-US" altLang="zh-CN" sz="2400" dirty="0" smtClean="0">
                <a:ea typeface="宋体" pitchFamily="2" charset="-122"/>
                <a:sym typeface="Webdings" pitchFamily="18" charset="2"/>
              </a:rPr>
              <a:t>(j)</a:t>
            </a:r>
            <a:r>
              <a:rPr lang="zh-CN" altLang="en-US" sz="2400" dirty="0" smtClean="0">
                <a:ea typeface="宋体" pitchFamily="2" charset="-122"/>
                <a:sym typeface="Webdings" pitchFamily="18" charset="2"/>
              </a:rPr>
              <a:t>＋</a:t>
            </a:r>
            <a:r>
              <a:rPr lang="en-US" altLang="zh-CN" sz="2400" dirty="0" err="1" smtClean="0">
                <a:ea typeface="宋体" pitchFamily="2" charset="-122"/>
                <a:sym typeface="Webdings" pitchFamily="18" charset="2"/>
              </a:rPr>
              <a:t>len</a:t>
            </a:r>
            <a:r>
              <a:rPr lang="en-US" altLang="zh-CN" sz="2400" dirty="0" smtClean="0">
                <a:ea typeface="宋体" pitchFamily="2" charset="-122"/>
                <a:sym typeface="Webdings" pitchFamily="18" charset="2"/>
              </a:rPr>
              <a:t>&lt;</a:t>
            </a:r>
            <a:r>
              <a:rPr lang="en-US" altLang="zh-CN" sz="2400" dirty="0" err="1" smtClean="0">
                <a:ea typeface="宋体" pitchFamily="2" charset="-122"/>
                <a:sym typeface="Webdings" pitchFamily="18" charset="2"/>
              </a:rPr>
              <a:t>v</a:t>
            </a:r>
            <a:r>
              <a:rPr lang="en-US" altLang="zh-CN" sz="2400" baseline="-25000" dirty="0" err="1" smtClean="0">
                <a:sym typeface="Webdings" pitchFamily="18" charset="2"/>
              </a:rPr>
              <a:t>j</a:t>
            </a:r>
            <a:r>
              <a:rPr lang="en-US" altLang="zh-CN" sz="2400" dirty="0" err="1" smtClean="0">
                <a:ea typeface="宋体" pitchFamily="2" charset="-122"/>
                <a:sym typeface="Webdings" pitchFamily="18" charset="2"/>
              </a:rPr>
              <a:t>,v</a:t>
            </a:r>
            <a:r>
              <a:rPr lang="en-US" altLang="zh-CN" sz="2400" baseline="-25000" dirty="0" err="1" smtClean="0">
                <a:ea typeface="宋体" pitchFamily="2" charset="-122"/>
                <a:sym typeface="Webdings" pitchFamily="18" charset="2"/>
              </a:rPr>
              <a:t>k</a:t>
            </a:r>
            <a:r>
              <a:rPr lang="en-US" altLang="zh-CN" sz="2400" dirty="0" smtClean="0">
                <a:ea typeface="宋体" pitchFamily="2" charset="-122"/>
                <a:sym typeface="Webdings" pitchFamily="18" charset="2"/>
              </a:rPr>
              <a:t>&gt;}</a:t>
            </a:r>
          </a:p>
          <a:p>
            <a:pPr marL="0" indent="0">
              <a:spcBef>
                <a:spcPct val="50000"/>
              </a:spcBef>
              <a:buFont typeface="Wingdings" panose="05000000000000000000" pitchFamily="2" charset="2"/>
              <a:buNone/>
              <a:defRPr/>
            </a:pPr>
            <a:r>
              <a:rPr lang="en-US" altLang="zh-CN" sz="2400" dirty="0" smtClean="0">
                <a:ea typeface="宋体" pitchFamily="2" charset="-122"/>
                <a:sym typeface="Webdings" pitchFamily="18" charset="2"/>
              </a:rPr>
              <a:t>	&lt;</a:t>
            </a:r>
            <a:r>
              <a:rPr lang="en-US" altLang="zh-CN" sz="2400" dirty="0" err="1" smtClean="0">
                <a:ea typeface="宋体" pitchFamily="2" charset="-122"/>
                <a:sym typeface="Webdings" pitchFamily="18" charset="2"/>
              </a:rPr>
              <a:t>j,k</a:t>
            </a:r>
            <a:r>
              <a:rPr lang="en-US" altLang="zh-CN" sz="2400" dirty="0" smtClean="0">
                <a:ea typeface="宋体" pitchFamily="2" charset="-122"/>
                <a:sym typeface="Webdings" pitchFamily="18" charset="2"/>
              </a:rPr>
              <a:t>&gt;∈T,1≤k≤n-1;</a:t>
            </a:r>
          </a:p>
          <a:p>
            <a:pPr>
              <a:spcBef>
                <a:spcPct val="50000"/>
              </a:spcBef>
              <a:defRPr/>
            </a:pPr>
            <a:r>
              <a:rPr lang="zh-CN" altLang="en-US" sz="2400" dirty="0" smtClean="0">
                <a:ea typeface="宋体" pitchFamily="2" charset="-122"/>
                <a:sym typeface="Webdings" pitchFamily="18" charset="2"/>
              </a:rPr>
              <a:t>其中，</a:t>
            </a:r>
            <a:r>
              <a:rPr lang="en-US" altLang="zh-CN" sz="2400" dirty="0" smtClean="0">
                <a:ea typeface="宋体" pitchFamily="2" charset="-122"/>
                <a:sym typeface="Webdings" pitchFamily="18" charset="2"/>
              </a:rPr>
              <a:t>T</a:t>
            </a:r>
            <a:r>
              <a:rPr lang="zh-CN" altLang="en-US" sz="2400" dirty="0" smtClean="0">
                <a:ea typeface="宋体" pitchFamily="2" charset="-122"/>
                <a:sym typeface="Webdings" pitchFamily="18" charset="2"/>
              </a:rPr>
              <a:t>为所有以</a:t>
            </a:r>
            <a:r>
              <a:rPr lang="en-US" altLang="zh-CN" sz="2400" dirty="0" smtClean="0">
                <a:sym typeface="Webdings" pitchFamily="18" charset="2"/>
              </a:rPr>
              <a:t>k</a:t>
            </a:r>
            <a:r>
              <a:rPr lang="zh-CN" altLang="en-US" sz="2400" dirty="0" smtClean="0">
                <a:ea typeface="宋体" pitchFamily="2" charset="-122"/>
                <a:sym typeface="Webdings" pitchFamily="18" charset="2"/>
              </a:rPr>
              <a:t>为头的弧</a:t>
            </a:r>
            <a:r>
              <a:rPr lang="en-US" altLang="zh-CN" sz="2400" dirty="0" smtClean="0">
                <a:ea typeface="宋体" pitchFamily="2" charset="-122"/>
                <a:sym typeface="Webdings" pitchFamily="18" charset="2"/>
              </a:rPr>
              <a:t>&lt;</a:t>
            </a:r>
            <a:r>
              <a:rPr lang="en-US" altLang="zh-CN" sz="2400" dirty="0" err="1" smtClean="0">
                <a:ea typeface="宋体" pitchFamily="2" charset="-122"/>
                <a:sym typeface="Webdings" pitchFamily="18" charset="2"/>
              </a:rPr>
              <a:t>j,k</a:t>
            </a:r>
            <a:r>
              <a:rPr lang="en-US" altLang="zh-CN" sz="2400" dirty="0" smtClean="0">
                <a:ea typeface="宋体" pitchFamily="2" charset="-122"/>
                <a:sym typeface="Webdings" pitchFamily="18" charset="2"/>
              </a:rPr>
              <a:t>&gt;</a:t>
            </a:r>
            <a:r>
              <a:rPr lang="zh-CN" altLang="en-US" sz="2400" dirty="0" smtClean="0">
                <a:ea typeface="宋体" pitchFamily="2" charset="-122"/>
                <a:sym typeface="Webdings" pitchFamily="18" charset="2"/>
              </a:rPr>
              <a:t>的集合，</a:t>
            </a:r>
            <a:r>
              <a:rPr lang="en-US" altLang="zh-CN" sz="2400" dirty="0" err="1" smtClean="0">
                <a:sym typeface="Webdings" pitchFamily="18" charset="2"/>
              </a:rPr>
              <a:t>len</a:t>
            </a:r>
            <a:r>
              <a:rPr lang="en-US" altLang="zh-CN" sz="2400" dirty="0" smtClean="0">
                <a:sym typeface="Webdings" pitchFamily="18" charset="2"/>
              </a:rPr>
              <a:t>&lt;</a:t>
            </a:r>
            <a:r>
              <a:rPr lang="en-US" altLang="zh-CN" sz="2400" dirty="0" err="1" smtClean="0">
                <a:sym typeface="Webdings" pitchFamily="18" charset="2"/>
              </a:rPr>
              <a:t>v</a:t>
            </a:r>
            <a:r>
              <a:rPr lang="en-US" altLang="zh-CN" sz="2400" baseline="-25000" dirty="0" err="1" smtClean="0">
                <a:sym typeface="Webdings" pitchFamily="18" charset="2"/>
              </a:rPr>
              <a:t>j</a:t>
            </a:r>
            <a:r>
              <a:rPr lang="en-US" altLang="zh-CN" sz="2400" dirty="0" err="1" smtClean="0">
                <a:sym typeface="Webdings" pitchFamily="18" charset="2"/>
              </a:rPr>
              <a:t>,v</a:t>
            </a:r>
            <a:r>
              <a:rPr lang="en-US" altLang="zh-CN" sz="2400" baseline="-25000" dirty="0" err="1" smtClean="0">
                <a:sym typeface="Webdings" pitchFamily="18" charset="2"/>
              </a:rPr>
              <a:t>k</a:t>
            </a:r>
            <a:r>
              <a:rPr lang="en-US" altLang="zh-CN" sz="2400" dirty="0" smtClean="0">
                <a:sym typeface="Webdings" pitchFamily="18" charset="2"/>
              </a:rPr>
              <a:t>&gt;</a:t>
            </a:r>
            <a:r>
              <a:rPr lang="zh-CN" altLang="en-US" sz="2400" dirty="0" smtClean="0">
                <a:ea typeface="宋体" pitchFamily="2" charset="-122"/>
                <a:sym typeface="Webdings" pitchFamily="18" charset="2"/>
              </a:rPr>
              <a:t>表示与弧</a:t>
            </a:r>
            <a:r>
              <a:rPr lang="en-US" altLang="zh-CN" sz="2400" dirty="0" smtClean="0">
                <a:ea typeface="宋体" pitchFamily="2" charset="-122"/>
                <a:sym typeface="Webdings" pitchFamily="18" charset="2"/>
              </a:rPr>
              <a:t>&lt;</a:t>
            </a:r>
            <a:r>
              <a:rPr lang="en-US" altLang="zh-CN" sz="2400" dirty="0" err="1" smtClean="0">
                <a:sym typeface="Webdings" pitchFamily="18" charset="2"/>
              </a:rPr>
              <a:t>j</a:t>
            </a:r>
            <a:r>
              <a:rPr lang="en-US" altLang="zh-CN" sz="2400" dirty="0" err="1" smtClean="0">
                <a:ea typeface="宋体" pitchFamily="2" charset="-122"/>
                <a:sym typeface="Webdings" pitchFamily="18" charset="2"/>
              </a:rPr>
              <a:t>,k</a:t>
            </a:r>
            <a:r>
              <a:rPr lang="en-US" altLang="zh-CN" sz="2400" dirty="0" smtClean="0">
                <a:ea typeface="宋体" pitchFamily="2" charset="-122"/>
                <a:sym typeface="Webdings" pitchFamily="18" charset="2"/>
              </a:rPr>
              <a:t>&gt;</a:t>
            </a:r>
            <a:r>
              <a:rPr lang="zh-CN" altLang="en-US" sz="2400" dirty="0" smtClean="0">
                <a:ea typeface="宋体" pitchFamily="2" charset="-122"/>
                <a:sym typeface="Webdings" pitchFamily="18" charset="2"/>
              </a:rPr>
              <a:t>对应的活动的持续时间。</a:t>
            </a:r>
          </a:p>
          <a:p>
            <a:pPr marL="457200" lvl="2" indent="-355600" eaLnBrk="1" hangingPunct="1">
              <a:defRPr/>
            </a:pPr>
            <a:endParaRPr kumimoji="1" lang="en-US" altLang="zh-CN" sz="2800" b="1" dirty="0" smtClean="0">
              <a:solidFill>
                <a:srgbClr val="FF0000"/>
              </a:solidFill>
              <a:ea typeface="黑体" panose="02010609060101010101" pitchFamily="49" charset="-122"/>
            </a:endParaRPr>
          </a:p>
        </p:txBody>
      </p:sp>
      <p:pic>
        <p:nvPicPr>
          <p:cNvPr id="169987" name="Picture 2" descr="http://pic002.cnblogs.com/images/2010/202684/201012021011233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4313" y="5381625"/>
            <a:ext cx="1647825" cy="136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8" name="Picture 4" descr="http://pic002.cnblogs.com/images/2010/202684/201012021011356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7275" y="5557838"/>
            <a:ext cx="4214813"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914">
                                            <p:txEl>
                                              <p:pRg st="0" end="0"/>
                                            </p:txEl>
                                          </p:spTgt>
                                        </p:tgtEl>
                                        <p:attrNameLst>
                                          <p:attrName>style.visibility</p:attrName>
                                        </p:attrNameLst>
                                      </p:cBhvr>
                                      <p:to>
                                        <p:strVal val="visible"/>
                                      </p:to>
                                    </p:set>
                                    <p:anim calcmode="lin" valueType="num">
                                      <p:cBhvr additive="base">
                                        <p:cTn id="7" dur="500" fill="hold"/>
                                        <p:tgtEl>
                                          <p:spTgt spid="3891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914">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914">
                                            <p:txEl>
                                              <p:pRg st="1" end="1"/>
                                            </p:txEl>
                                          </p:spTgt>
                                        </p:tgtEl>
                                        <p:attrNameLst>
                                          <p:attrName>style.visibility</p:attrName>
                                        </p:attrNameLst>
                                      </p:cBhvr>
                                      <p:to>
                                        <p:strVal val="visible"/>
                                      </p:to>
                                    </p:set>
                                    <p:anim calcmode="lin" valueType="num">
                                      <p:cBhvr additive="base">
                                        <p:cTn id="13" dur="500" fill="hold"/>
                                        <p:tgtEl>
                                          <p:spTgt spid="3891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8914">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8914">
                                            <p:txEl>
                                              <p:pRg st="2" end="2"/>
                                            </p:txEl>
                                          </p:spTgt>
                                        </p:tgtEl>
                                        <p:attrNameLst>
                                          <p:attrName>style.visibility</p:attrName>
                                        </p:attrNameLst>
                                      </p:cBhvr>
                                      <p:to>
                                        <p:strVal val="visible"/>
                                      </p:to>
                                    </p:set>
                                    <p:anim calcmode="lin" valueType="num">
                                      <p:cBhvr additive="base">
                                        <p:cTn id="19" dur="500" fill="hold"/>
                                        <p:tgtEl>
                                          <p:spTgt spid="3891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8914">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8914">
                                            <p:txEl>
                                              <p:pRg st="3" end="3"/>
                                            </p:txEl>
                                          </p:spTgt>
                                        </p:tgtEl>
                                        <p:attrNameLst>
                                          <p:attrName>style.visibility</p:attrName>
                                        </p:attrNameLst>
                                      </p:cBhvr>
                                      <p:to>
                                        <p:strVal val="visible"/>
                                      </p:to>
                                    </p:set>
                                    <p:anim calcmode="lin" valueType="num">
                                      <p:cBhvr additive="base">
                                        <p:cTn id="25" dur="500" fill="hold"/>
                                        <p:tgtEl>
                                          <p:spTgt spid="3891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914">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8914">
                                            <p:txEl>
                                              <p:pRg st="4" end="4"/>
                                            </p:txEl>
                                          </p:spTgt>
                                        </p:tgtEl>
                                        <p:attrNameLst>
                                          <p:attrName>style.visibility</p:attrName>
                                        </p:attrNameLst>
                                      </p:cBhvr>
                                      <p:to>
                                        <p:strVal val="visible"/>
                                      </p:to>
                                    </p:set>
                                    <p:anim calcmode="lin" valueType="num">
                                      <p:cBhvr additive="base">
                                        <p:cTn id="31" dur="500" fill="hold"/>
                                        <p:tgtEl>
                                          <p:spTgt spid="38914">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8914">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8914">
                                            <p:txEl>
                                              <p:pRg st="5" end="5"/>
                                            </p:txEl>
                                          </p:spTgt>
                                        </p:tgtEl>
                                        <p:attrNameLst>
                                          <p:attrName>style.visibility</p:attrName>
                                        </p:attrNameLst>
                                      </p:cBhvr>
                                      <p:to>
                                        <p:strVal val="visible"/>
                                      </p:to>
                                    </p:set>
                                    <p:anim calcmode="lin" valueType="num">
                                      <p:cBhvr additive="base">
                                        <p:cTn id="37" dur="500" fill="hold"/>
                                        <p:tgtEl>
                                          <p:spTgt spid="38914">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8914">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3" name="WHOOSH.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8914">
                                            <p:txEl>
                                              <p:pRg st="6" end="6"/>
                                            </p:txEl>
                                          </p:spTgt>
                                        </p:tgtEl>
                                        <p:attrNameLst>
                                          <p:attrName>style.visibility</p:attrName>
                                        </p:attrNameLst>
                                      </p:cBhvr>
                                      <p:to>
                                        <p:strVal val="visible"/>
                                      </p:to>
                                    </p:set>
                                    <p:anim calcmode="lin" valueType="num">
                                      <p:cBhvr additive="base">
                                        <p:cTn id="43" dur="500" fill="hold"/>
                                        <p:tgtEl>
                                          <p:spTgt spid="38914">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8914">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build="p" bldLvl="5"/>
    </p:bldLst>
  </p:timing>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body" idx="4294967295"/>
          </p:nvPr>
        </p:nvSpPr>
        <p:spPr>
          <a:xfrm>
            <a:off x="28575" y="-26988"/>
            <a:ext cx="8748713" cy="5434013"/>
          </a:xfrm>
        </p:spPr>
        <p:txBody>
          <a:bodyPr/>
          <a:lstStyle/>
          <a:p>
            <a:pPr marL="279400" lvl="1" indent="-279400" eaLnBrk="1" hangingPunct="1">
              <a:defRPr/>
            </a:pPr>
            <a:r>
              <a:rPr kumimoji="1" lang="zh-CN" altLang="en-US" b="1" dirty="0">
                <a:solidFill>
                  <a:schemeClr val="hlink"/>
                </a:solidFill>
                <a:latin typeface="黑体" panose="02010609060101010101" pitchFamily="49" charset="-122"/>
                <a:ea typeface="黑体" panose="02010609060101010101" pitchFamily="49" charset="-122"/>
              </a:rPr>
              <a:t>定义</a:t>
            </a:r>
            <a:r>
              <a:rPr kumimoji="1" lang="en-US" altLang="zh-CN" b="1" dirty="0">
                <a:solidFill>
                  <a:schemeClr val="hlink"/>
                </a:solidFill>
                <a:latin typeface="黑体" panose="02010609060101010101" pitchFamily="49" charset="-122"/>
                <a:ea typeface="黑体" panose="02010609060101010101" pitchFamily="49" charset="-122"/>
              </a:rPr>
              <a:t>3</a:t>
            </a:r>
            <a:endParaRPr kumimoji="1" lang="zh-CN" altLang="en-US" b="1" dirty="0">
              <a:solidFill>
                <a:schemeClr val="hlink"/>
              </a:solidFill>
              <a:latin typeface="黑体" panose="02010609060101010101" pitchFamily="49" charset="-122"/>
              <a:ea typeface="黑体" panose="02010609060101010101" pitchFamily="49" charset="-122"/>
            </a:endParaRPr>
          </a:p>
          <a:p>
            <a:pPr marL="457200" lvl="2" indent="-355600" eaLnBrk="1" hangingPunct="1">
              <a:defRPr/>
            </a:pPr>
            <a:r>
              <a:rPr kumimoji="1" lang="en-US" altLang="zh-CN" b="1" dirty="0" err="1" smtClean="0">
                <a:solidFill>
                  <a:srgbClr val="FF0000"/>
                </a:solidFill>
                <a:cs typeface="Times New Roman" panose="02020603050405020304" pitchFamily="18" charset="0"/>
              </a:rPr>
              <a:t>v</a:t>
            </a:r>
            <a:r>
              <a:rPr kumimoji="1" lang="en-US" altLang="zh-CN" b="1" dirty="0" err="1">
                <a:solidFill>
                  <a:srgbClr val="FF0000"/>
                </a:solidFill>
                <a:cs typeface="Times New Roman" panose="02020603050405020304" pitchFamily="18" charset="0"/>
              </a:rPr>
              <a:t>l</a:t>
            </a:r>
            <a:r>
              <a:rPr kumimoji="1" lang="en-US" altLang="zh-CN" b="1" dirty="0" smtClean="0">
                <a:latin typeface="Times New Roman" panose="02020603050405020304" pitchFamily="18" charset="0"/>
                <a:cs typeface="Times New Roman" panose="02020603050405020304" pitchFamily="18" charset="0"/>
              </a:rPr>
              <a:t>(k</a:t>
            </a:r>
            <a:r>
              <a:rPr kumimoji="1" lang="en-US" altLang="zh-CN" b="1" dirty="0">
                <a:latin typeface="Times New Roman" panose="02020603050405020304" pitchFamily="18" charset="0"/>
                <a:cs typeface="Times New Roman" panose="02020603050405020304" pitchFamily="18" charset="0"/>
              </a:rPr>
              <a:t>)——</a:t>
            </a:r>
            <a:r>
              <a:rPr kumimoji="1" lang="zh-CN" altLang="en-US" b="1" dirty="0">
                <a:latin typeface="黑体" panose="02010609060101010101" pitchFamily="49" charset="-122"/>
                <a:ea typeface="黑体" panose="02010609060101010101" pitchFamily="49" charset="-122"/>
              </a:rPr>
              <a:t>表示事件</a:t>
            </a:r>
            <a:r>
              <a:rPr kumimoji="1" lang="en-US" altLang="zh-CN" b="1" dirty="0">
                <a:latin typeface="Times New Roman" panose="02020603050405020304" pitchFamily="18" charset="0"/>
                <a:ea typeface="黑体" panose="02010609060101010101" pitchFamily="49" charset="-122"/>
              </a:rPr>
              <a:t>v</a:t>
            </a:r>
            <a:r>
              <a:rPr kumimoji="1" lang="en-US" altLang="zh-CN" b="1" baseline="-25000" dirty="0">
                <a:latin typeface="Times New Roman" panose="02020603050405020304" pitchFamily="18" charset="0"/>
                <a:ea typeface="黑体" panose="02010609060101010101" pitchFamily="49" charset="-122"/>
              </a:rPr>
              <a:t>k</a:t>
            </a:r>
            <a:r>
              <a:rPr kumimoji="1" lang="zh-CN" altLang="en-US" b="1" dirty="0">
                <a:latin typeface="黑体" panose="02010609060101010101" pitchFamily="49" charset="-122"/>
                <a:ea typeface="黑体" panose="02010609060101010101" pitchFamily="49" charset="-122"/>
              </a:rPr>
              <a:t>的最迟</a:t>
            </a:r>
            <a:r>
              <a:rPr kumimoji="1" lang="en-US" altLang="zh-CN" b="1" dirty="0">
                <a:latin typeface="Times New Roman" panose="02020603050405020304" pitchFamily="18" charset="0"/>
                <a:ea typeface="黑体" panose="02010609060101010101" pitchFamily="49" charset="-122"/>
              </a:rPr>
              <a:t>(last)</a:t>
            </a:r>
            <a:r>
              <a:rPr kumimoji="1" lang="zh-CN" altLang="en-US" b="1" dirty="0">
                <a:latin typeface="黑体" panose="02010609060101010101" pitchFamily="49" charset="-122"/>
                <a:ea typeface="黑体" panose="02010609060101010101" pitchFamily="49" charset="-122"/>
              </a:rPr>
              <a:t>发生时间，是在不推迟整个工程完成</a:t>
            </a:r>
            <a:r>
              <a:rPr kumimoji="1" lang="en-US" altLang="zh-CN" b="1" dirty="0">
                <a:latin typeface="黑体" panose="02010609060101010101" pitchFamily="49" charset="-122"/>
                <a:ea typeface="黑体" panose="02010609060101010101" pitchFamily="49" charset="-122"/>
              </a:rPr>
              <a:t>(</a:t>
            </a:r>
            <a:r>
              <a:rPr kumimoji="1" lang="zh-CN" altLang="en-US" b="1" dirty="0">
                <a:latin typeface="黑体" panose="02010609060101010101" pitchFamily="49" charset="-122"/>
                <a:ea typeface="黑体" panose="02010609060101010101" pitchFamily="49" charset="-122"/>
              </a:rPr>
              <a:t>即</a:t>
            </a:r>
            <a:r>
              <a:rPr kumimoji="1" lang="zh-CN" altLang="en-US" b="1" dirty="0">
                <a:solidFill>
                  <a:srgbClr val="0033CC"/>
                </a:solidFill>
                <a:latin typeface="黑体" panose="02010609060101010101" pitchFamily="49" charset="-122"/>
                <a:ea typeface="黑体" panose="02010609060101010101" pitchFamily="49" charset="-122"/>
              </a:rPr>
              <a:t>保证结束顶点</a:t>
            </a:r>
            <a:r>
              <a:rPr kumimoji="1" lang="en-US" altLang="zh-CN" b="1" dirty="0">
                <a:solidFill>
                  <a:srgbClr val="0033CC"/>
                </a:solidFill>
                <a:latin typeface="Times New Roman" panose="02020603050405020304" pitchFamily="18" charset="0"/>
                <a:ea typeface="黑体" panose="02010609060101010101" pitchFamily="49" charset="-122"/>
              </a:rPr>
              <a:t>v</a:t>
            </a:r>
            <a:r>
              <a:rPr kumimoji="1" lang="en-US" altLang="zh-CN" b="1" baseline="-25000" dirty="0">
                <a:solidFill>
                  <a:srgbClr val="0033CC"/>
                </a:solidFill>
                <a:latin typeface="Times New Roman" panose="02020603050405020304" pitchFamily="18" charset="0"/>
                <a:ea typeface="黑体" panose="02010609060101010101" pitchFamily="49" charset="-122"/>
              </a:rPr>
              <a:t>n</a:t>
            </a:r>
            <a:r>
              <a:rPr kumimoji="1" lang="zh-CN" altLang="en-US" b="1" dirty="0">
                <a:solidFill>
                  <a:srgbClr val="0033CC"/>
                </a:solidFill>
                <a:latin typeface="黑体" panose="02010609060101010101" pitchFamily="49" charset="-122"/>
                <a:ea typeface="黑体" panose="02010609060101010101" pitchFamily="49" charset="-122"/>
              </a:rPr>
              <a:t>在</a:t>
            </a:r>
            <a:r>
              <a:rPr kumimoji="1" lang="en-US" altLang="zh-CN" b="1" dirty="0" err="1">
                <a:solidFill>
                  <a:srgbClr val="0033CC"/>
                </a:solidFill>
                <a:latin typeface="Times New Roman" panose="02020603050405020304" pitchFamily="18" charset="0"/>
                <a:ea typeface="黑体" panose="02010609060101010101" pitchFamily="49" charset="-122"/>
              </a:rPr>
              <a:t>Ve</a:t>
            </a:r>
            <a:r>
              <a:rPr kumimoji="1" lang="en-US" altLang="zh-CN" b="1" dirty="0">
                <a:solidFill>
                  <a:srgbClr val="0033CC"/>
                </a:solidFill>
                <a:latin typeface="Times New Roman" panose="02020603050405020304" pitchFamily="18" charset="0"/>
                <a:ea typeface="黑体" panose="02010609060101010101" pitchFamily="49" charset="-122"/>
              </a:rPr>
              <a:t>(n)</a:t>
            </a:r>
            <a:r>
              <a:rPr kumimoji="1" lang="zh-CN" altLang="en-US" b="1" dirty="0">
                <a:solidFill>
                  <a:srgbClr val="0033CC"/>
                </a:solidFill>
                <a:latin typeface="黑体" panose="02010609060101010101" pitchFamily="49" charset="-122"/>
                <a:ea typeface="黑体" panose="02010609060101010101" pitchFamily="49" charset="-122"/>
              </a:rPr>
              <a:t>时刻发生</a:t>
            </a:r>
            <a:r>
              <a:rPr kumimoji="1" lang="en-US" altLang="zh-CN" b="1" dirty="0">
                <a:solidFill>
                  <a:srgbClr val="0033CC"/>
                </a:solidFill>
                <a:latin typeface="黑体" panose="02010609060101010101" pitchFamily="49" charset="-122"/>
                <a:ea typeface="黑体" panose="02010609060101010101" pitchFamily="49" charset="-122"/>
              </a:rPr>
              <a:t>)</a:t>
            </a:r>
            <a:r>
              <a:rPr kumimoji="1" lang="zh-CN" altLang="en-US" b="1" dirty="0">
                <a:solidFill>
                  <a:srgbClr val="0033CC"/>
                </a:solidFill>
                <a:latin typeface="黑体" panose="02010609060101010101" pitchFamily="49" charset="-122"/>
                <a:ea typeface="黑体" panose="02010609060101010101" pitchFamily="49" charset="-122"/>
              </a:rPr>
              <a:t>的前提下</a:t>
            </a:r>
            <a:r>
              <a:rPr kumimoji="1" lang="en-US" altLang="zh-CN" b="1" dirty="0">
                <a:solidFill>
                  <a:srgbClr val="0033CC"/>
                </a:solidFill>
                <a:latin typeface="黑体" panose="02010609060101010101" pitchFamily="49" charset="-122"/>
                <a:ea typeface="黑体" panose="02010609060101010101" pitchFamily="49" charset="-122"/>
              </a:rPr>
              <a:t>,</a:t>
            </a:r>
            <a:r>
              <a:rPr kumimoji="1" lang="zh-CN" altLang="en-US" b="1" dirty="0">
                <a:solidFill>
                  <a:srgbClr val="0033CC"/>
                </a:solidFill>
                <a:latin typeface="黑体" panose="02010609060101010101" pitchFamily="49" charset="-122"/>
                <a:ea typeface="黑体" panose="02010609060101010101" pitchFamily="49" charset="-122"/>
              </a:rPr>
              <a:t>该事件最迟必须发生的时间</a:t>
            </a:r>
            <a:r>
              <a:rPr kumimoji="1" lang="zh-CN" altLang="en-US" b="1" dirty="0">
                <a:latin typeface="黑体" panose="02010609060101010101" pitchFamily="49" charset="-122"/>
                <a:ea typeface="黑体" panose="02010609060101010101" pitchFamily="49" charset="-122"/>
              </a:rPr>
              <a:t>。</a:t>
            </a:r>
            <a:endParaRPr kumimoji="1" lang="en-US" altLang="zh-CN" b="1" dirty="0">
              <a:latin typeface="黑体" panose="02010609060101010101" pitchFamily="49" charset="-122"/>
              <a:ea typeface="黑体" panose="02010609060101010101" pitchFamily="49" charset="-122"/>
            </a:endParaRPr>
          </a:p>
          <a:p>
            <a:pPr marL="914400" lvl="3" indent="-279400" eaLnBrk="1" hangingPunct="1">
              <a:defRPr/>
            </a:pPr>
            <a:r>
              <a:rPr kumimoji="1" lang="en-US" altLang="zh-CN" sz="2400" b="1" dirty="0" err="1" smtClean="0">
                <a:solidFill>
                  <a:srgbClr val="FF3300"/>
                </a:solidFill>
                <a:latin typeface="Times New Roman" panose="02020603050405020304" pitchFamily="18" charset="0"/>
                <a:ea typeface="黑体" panose="02010609060101010101" pitchFamily="49" charset="-122"/>
              </a:rPr>
              <a:t>Vl</a:t>
            </a:r>
            <a:r>
              <a:rPr kumimoji="1" lang="en-US" altLang="zh-CN" sz="2400" b="1" dirty="0" smtClean="0">
                <a:solidFill>
                  <a:srgbClr val="FF3300"/>
                </a:solidFill>
                <a:latin typeface="Times New Roman" panose="02020603050405020304" pitchFamily="18" charset="0"/>
                <a:ea typeface="黑体" panose="02010609060101010101" pitchFamily="49" charset="-122"/>
              </a:rPr>
              <a:t>(k</a:t>
            </a:r>
            <a:r>
              <a:rPr kumimoji="1" lang="en-US" altLang="zh-CN" sz="2400" b="1" dirty="0" smtClean="0">
                <a:solidFill>
                  <a:srgbClr val="FF3300"/>
                </a:solidFill>
                <a:latin typeface="Times New Roman" panose="02020603050405020304" pitchFamily="18" charset="0"/>
                <a:cs typeface="Times New Roman" panose="02020603050405020304" pitchFamily="18" charset="0"/>
              </a:rPr>
              <a:t>) </a:t>
            </a:r>
            <a:r>
              <a:rPr kumimoji="1" lang="en-US" altLang="zh-CN" sz="2400" b="1" dirty="0">
                <a:solidFill>
                  <a:srgbClr val="FF3300"/>
                </a:solidFill>
                <a:latin typeface="Times New Roman" panose="02020603050405020304" pitchFamily="18" charset="0"/>
                <a:cs typeface="Times New Roman" panose="02020603050405020304" pitchFamily="18" charset="0"/>
              </a:rPr>
              <a:t>= </a:t>
            </a:r>
            <a:r>
              <a:rPr kumimoji="1" lang="en-US" altLang="zh-CN" sz="2400" b="1" dirty="0" err="1">
                <a:solidFill>
                  <a:srgbClr val="FF3300"/>
                </a:solidFill>
                <a:latin typeface="Times New Roman" panose="02020603050405020304" pitchFamily="18" charset="0"/>
                <a:cs typeface="Times New Roman" panose="02020603050405020304" pitchFamily="18" charset="0"/>
              </a:rPr>
              <a:t>Ve</a:t>
            </a:r>
            <a:r>
              <a:rPr kumimoji="1" lang="en-US" altLang="zh-CN" sz="2400" b="1" dirty="0">
                <a:solidFill>
                  <a:srgbClr val="FF3300"/>
                </a:solidFill>
                <a:latin typeface="Times New Roman" panose="02020603050405020304" pitchFamily="18" charset="0"/>
                <a:cs typeface="Times New Roman" panose="02020603050405020304" pitchFamily="18" charset="0"/>
              </a:rPr>
              <a:t>(n) </a:t>
            </a:r>
            <a:r>
              <a:rPr kumimoji="1" lang="zh-CN" altLang="en-US" sz="2400" b="1" dirty="0">
                <a:solidFill>
                  <a:srgbClr val="FF3300"/>
                </a:solidFill>
                <a:latin typeface="Times New Roman" panose="02020603050405020304" pitchFamily="18" charset="0"/>
                <a:cs typeface="Times New Roman" panose="02020603050405020304" pitchFamily="18" charset="0"/>
              </a:rPr>
              <a:t>－</a:t>
            </a:r>
            <a:r>
              <a:rPr kumimoji="1" lang="zh-CN" altLang="en-US" sz="2400" b="1" dirty="0" smtClean="0">
                <a:solidFill>
                  <a:srgbClr val="FF3300"/>
                </a:solidFill>
                <a:latin typeface="Times New Roman" panose="02020603050405020304" pitchFamily="18" charset="0"/>
                <a:cs typeface="Times New Roman" panose="02020603050405020304" pitchFamily="18" charset="0"/>
              </a:rPr>
              <a:t>顶点</a:t>
            </a:r>
            <a:r>
              <a:rPr kumimoji="1" lang="en-US" altLang="zh-CN" sz="2400" b="1" dirty="0">
                <a:latin typeface="Times New Roman" panose="02020603050405020304" pitchFamily="18" charset="0"/>
                <a:ea typeface="黑体" panose="02010609060101010101" pitchFamily="49" charset="-122"/>
              </a:rPr>
              <a:t>v</a:t>
            </a:r>
            <a:r>
              <a:rPr kumimoji="1" lang="en-US" altLang="zh-CN" sz="2400" b="1" baseline="-25000" dirty="0">
                <a:latin typeface="Times New Roman" panose="02020603050405020304" pitchFamily="18" charset="0"/>
                <a:ea typeface="黑体" panose="02010609060101010101" pitchFamily="49" charset="-122"/>
              </a:rPr>
              <a:t>k</a:t>
            </a:r>
            <a:r>
              <a:rPr kumimoji="1" lang="zh-CN" altLang="en-US" sz="2400" b="1" dirty="0" smtClean="0">
                <a:solidFill>
                  <a:srgbClr val="FF3300"/>
                </a:solidFill>
                <a:latin typeface="Times New Roman" panose="02020603050405020304" pitchFamily="18" charset="0"/>
                <a:cs typeface="Times New Roman" panose="02020603050405020304" pitchFamily="18" charset="0"/>
              </a:rPr>
              <a:t>到</a:t>
            </a:r>
            <a:r>
              <a:rPr kumimoji="1" lang="zh-CN" altLang="en-US" sz="2400" b="1" dirty="0">
                <a:solidFill>
                  <a:srgbClr val="FF3300"/>
                </a:solidFill>
                <a:latin typeface="Times New Roman" panose="02020603050405020304" pitchFamily="18" charset="0"/>
                <a:cs typeface="Times New Roman" panose="02020603050405020304" pitchFamily="18" charset="0"/>
              </a:rPr>
              <a:t>结束</a:t>
            </a:r>
            <a:r>
              <a:rPr kumimoji="1" lang="zh-CN" altLang="en-US" sz="2400" b="1" dirty="0" smtClean="0">
                <a:solidFill>
                  <a:srgbClr val="FF3300"/>
                </a:solidFill>
                <a:latin typeface="Times New Roman" panose="02020603050405020304" pitchFamily="18" charset="0"/>
                <a:cs typeface="Times New Roman" panose="02020603050405020304" pitchFamily="18" charset="0"/>
              </a:rPr>
              <a:t>顶点</a:t>
            </a:r>
            <a:r>
              <a:rPr kumimoji="1" lang="en-US" altLang="zh-CN" sz="2400" b="1" dirty="0" smtClean="0">
                <a:latin typeface="Times New Roman" panose="02020603050405020304" pitchFamily="18" charset="0"/>
                <a:ea typeface="黑体" panose="02010609060101010101" pitchFamily="49" charset="-122"/>
              </a:rPr>
              <a:t>v</a:t>
            </a:r>
            <a:r>
              <a:rPr kumimoji="1" lang="en-US" altLang="zh-CN" sz="2400" b="1" baseline="-25000" dirty="0" smtClean="0">
                <a:latin typeface="Times New Roman" panose="02020603050405020304" pitchFamily="18" charset="0"/>
                <a:ea typeface="黑体" panose="02010609060101010101" pitchFamily="49" charset="-122"/>
              </a:rPr>
              <a:t>n</a:t>
            </a:r>
            <a:r>
              <a:rPr kumimoji="1" lang="zh-CN" altLang="en-US" sz="2400" b="1" dirty="0" smtClean="0">
                <a:solidFill>
                  <a:srgbClr val="FF3300"/>
                </a:solidFill>
                <a:latin typeface="Times New Roman" panose="02020603050405020304" pitchFamily="18" charset="0"/>
                <a:cs typeface="Times New Roman" panose="02020603050405020304" pitchFamily="18" charset="0"/>
              </a:rPr>
              <a:t>的</a:t>
            </a:r>
            <a:r>
              <a:rPr kumimoji="1" lang="zh-CN" altLang="en-US" sz="2400" b="1" dirty="0">
                <a:solidFill>
                  <a:srgbClr val="FF3300"/>
                </a:solidFill>
                <a:latin typeface="Times New Roman" panose="02020603050405020304" pitchFamily="18" charset="0"/>
                <a:cs typeface="Times New Roman" panose="02020603050405020304" pitchFamily="18" charset="0"/>
              </a:rPr>
              <a:t>最长路径距离</a:t>
            </a:r>
            <a:r>
              <a:rPr kumimoji="1" lang="zh-CN" altLang="en-US" sz="2400" b="1" dirty="0" smtClean="0">
                <a:solidFill>
                  <a:srgbClr val="FF3300"/>
                </a:solidFill>
                <a:latin typeface="Times New Roman" panose="02020603050405020304" pitchFamily="18" charset="0"/>
                <a:cs typeface="Times New Roman" panose="02020603050405020304" pitchFamily="18" charset="0"/>
              </a:rPr>
              <a:t>。</a:t>
            </a:r>
            <a:endParaRPr kumimoji="1" lang="en-US" altLang="zh-CN" sz="2400" b="1" dirty="0" smtClean="0">
              <a:solidFill>
                <a:srgbClr val="FF3300"/>
              </a:solidFill>
              <a:latin typeface="Times New Roman" panose="02020603050405020304" pitchFamily="18" charset="0"/>
              <a:cs typeface="Times New Roman" panose="02020603050405020304" pitchFamily="18" charset="0"/>
            </a:endParaRPr>
          </a:p>
          <a:p>
            <a:pPr marL="914400" lvl="3" indent="-279400" eaLnBrk="1" hangingPunct="1">
              <a:defRPr/>
            </a:pPr>
            <a:r>
              <a:rPr lang="zh-CN" altLang="en-US" sz="2400" dirty="0" smtClean="0">
                <a:ea typeface="宋体" pitchFamily="2" charset="-122"/>
                <a:sym typeface="Webdings" pitchFamily="18" charset="2"/>
              </a:rPr>
              <a:t>在求出</a:t>
            </a:r>
            <a:r>
              <a:rPr lang="en-US" altLang="zh-CN" sz="2400" dirty="0" err="1" smtClean="0">
                <a:ea typeface="宋体" pitchFamily="2" charset="-122"/>
                <a:sym typeface="Webdings" pitchFamily="18" charset="2"/>
              </a:rPr>
              <a:t>ve</a:t>
            </a:r>
            <a:r>
              <a:rPr lang="en-US" altLang="zh-CN" sz="2400" dirty="0" smtClean="0">
                <a:ea typeface="宋体" pitchFamily="2" charset="-122"/>
                <a:sym typeface="Webdings" pitchFamily="18" charset="2"/>
              </a:rPr>
              <a:t>(k)</a:t>
            </a:r>
            <a:r>
              <a:rPr lang="zh-CN" altLang="en-US" sz="2400" dirty="0" smtClean="0">
                <a:ea typeface="宋体" pitchFamily="2" charset="-122"/>
                <a:sym typeface="Webdings" pitchFamily="18" charset="2"/>
              </a:rPr>
              <a:t>的基础上， 可从结束顶点开始，按逆拓扑顺序向源点递推，求出</a:t>
            </a:r>
            <a:r>
              <a:rPr lang="en-US" altLang="zh-CN" sz="2400" dirty="0" err="1" smtClean="0">
                <a:ea typeface="宋体" pitchFamily="2" charset="-122"/>
                <a:sym typeface="Webdings" pitchFamily="18" charset="2"/>
              </a:rPr>
              <a:t>vl</a:t>
            </a:r>
            <a:r>
              <a:rPr lang="en-US" altLang="zh-CN" sz="2400" dirty="0" smtClean="0">
                <a:ea typeface="宋体" pitchFamily="2" charset="-122"/>
                <a:sym typeface="Webdings" pitchFamily="18" charset="2"/>
              </a:rPr>
              <a:t>(k)</a:t>
            </a:r>
            <a:r>
              <a:rPr lang="zh-CN" altLang="en-US" sz="2400" dirty="0" smtClean="0">
                <a:ea typeface="宋体" pitchFamily="2" charset="-122"/>
                <a:sym typeface="Webdings" pitchFamily="18" charset="2"/>
              </a:rPr>
              <a:t>：</a:t>
            </a:r>
          </a:p>
          <a:p>
            <a:pPr marL="0" indent="0">
              <a:spcBef>
                <a:spcPct val="50000"/>
              </a:spcBef>
              <a:buFont typeface="Wingdings" panose="05000000000000000000" pitchFamily="2" charset="2"/>
              <a:buNone/>
              <a:defRPr/>
            </a:pPr>
            <a:r>
              <a:rPr lang="en-US" altLang="zh-CN" sz="2400" dirty="0" smtClean="0">
                <a:ea typeface="宋体" pitchFamily="2" charset="-122"/>
                <a:sym typeface="Webdings" pitchFamily="18" charset="2"/>
              </a:rPr>
              <a:t>	</a:t>
            </a:r>
            <a:r>
              <a:rPr lang="en-US" altLang="zh-CN" sz="2400" dirty="0" err="1" smtClean="0">
                <a:ea typeface="宋体" pitchFamily="2" charset="-122"/>
                <a:sym typeface="Webdings" pitchFamily="18" charset="2"/>
              </a:rPr>
              <a:t>vl</a:t>
            </a:r>
            <a:r>
              <a:rPr lang="en-US" altLang="zh-CN" sz="2400" dirty="0" smtClean="0">
                <a:ea typeface="宋体" pitchFamily="2" charset="-122"/>
                <a:sym typeface="Webdings" pitchFamily="18" charset="2"/>
              </a:rPr>
              <a:t>(n-1)=</a:t>
            </a:r>
            <a:r>
              <a:rPr lang="en-US" altLang="zh-CN" sz="2400" dirty="0" err="1" smtClean="0">
                <a:ea typeface="宋体" pitchFamily="2" charset="-122"/>
                <a:sym typeface="Webdings" pitchFamily="18" charset="2"/>
              </a:rPr>
              <a:t>ve</a:t>
            </a:r>
            <a:r>
              <a:rPr lang="en-US" altLang="zh-CN" sz="2400" dirty="0" smtClean="0">
                <a:ea typeface="宋体" pitchFamily="2" charset="-122"/>
                <a:sym typeface="Webdings" pitchFamily="18" charset="2"/>
              </a:rPr>
              <a:t>(n-1)</a:t>
            </a:r>
            <a:r>
              <a:rPr lang="zh-CN" altLang="en-US" sz="2400" dirty="0" smtClean="0">
                <a:ea typeface="宋体" pitchFamily="2" charset="-122"/>
                <a:sym typeface="Webdings" pitchFamily="18" charset="2"/>
              </a:rPr>
              <a:t>；</a:t>
            </a:r>
          </a:p>
          <a:p>
            <a:pPr marL="0" indent="0">
              <a:spcBef>
                <a:spcPct val="50000"/>
              </a:spcBef>
              <a:buFont typeface="Wingdings" panose="05000000000000000000" pitchFamily="2" charset="2"/>
              <a:buNone/>
              <a:defRPr/>
            </a:pPr>
            <a:r>
              <a:rPr lang="zh-CN" altLang="en-US" sz="2400" dirty="0" smtClean="0">
                <a:ea typeface="宋体" pitchFamily="2" charset="-122"/>
                <a:sym typeface="Webdings" pitchFamily="18" charset="2"/>
              </a:rPr>
              <a:t>  </a:t>
            </a:r>
            <a:r>
              <a:rPr lang="en-US" altLang="zh-CN" sz="2400" dirty="0" smtClean="0">
                <a:ea typeface="宋体" pitchFamily="2" charset="-122"/>
                <a:sym typeface="Webdings" pitchFamily="18" charset="2"/>
              </a:rPr>
              <a:t>	</a:t>
            </a:r>
            <a:r>
              <a:rPr lang="en-US" altLang="zh-CN" sz="2400" dirty="0" err="1" smtClean="0">
                <a:ea typeface="宋体" pitchFamily="2" charset="-122"/>
                <a:sym typeface="Webdings" pitchFamily="18" charset="2"/>
              </a:rPr>
              <a:t>vl</a:t>
            </a:r>
            <a:r>
              <a:rPr lang="en-US" altLang="zh-CN" sz="2400" dirty="0" smtClean="0">
                <a:ea typeface="宋体" pitchFamily="2" charset="-122"/>
                <a:sym typeface="Webdings" pitchFamily="18" charset="2"/>
              </a:rPr>
              <a:t>(k)=Min{</a:t>
            </a:r>
            <a:r>
              <a:rPr lang="en-US" altLang="zh-CN" sz="2400" dirty="0" err="1" smtClean="0">
                <a:ea typeface="宋体" pitchFamily="2" charset="-122"/>
                <a:sym typeface="Webdings" pitchFamily="18" charset="2"/>
              </a:rPr>
              <a:t>vl</a:t>
            </a:r>
            <a:r>
              <a:rPr lang="en-US" altLang="zh-CN" sz="2400" dirty="0" smtClean="0">
                <a:ea typeface="宋体" pitchFamily="2" charset="-122"/>
                <a:sym typeface="Webdings" pitchFamily="18" charset="2"/>
              </a:rPr>
              <a:t>(j)-</a:t>
            </a:r>
            <a:r>
              <a:rPr lang="en-US" altLang="zh-CN" sz="2400" dirty="0" err="1" smtClean="0">
                <a:sym typeface="Webdings" pitchFamily="18" charset="2"/>
              </a:rPr>
              <a:t>len</a:t>
            </a:r>
            <a:r>
              <a:rPr lang="en-US" altLang="zh-CN" sz="2400" dirty="0" smtClean="0">
                <a:sym typeface="Webdings" pitchFamily="18" charset="2"/>
              </a:rPr>
              <a:t>&lt;</a:t>
            </a:r>
            <a:r>
              <a:rPr lang="en-US" altLang="zh-CN" sz="2400" dirty="0" err="1" smtClean="0">
                <a:sym typeface="Webdings" pitchFamily="18" charset="2"/>
              </a:rPr>
              <a:t>v</a:t>
            </a:r>
            <a:r>
              <a:rPr lang="en-US" altLang="zh-CN" sz="2400" baseline="-25000" dirty="0" err="1" smtClean="0">
                <a:sym typeface="Webdings" pitchFamily="18" charset="2"/>
              </a:rPr>
              <a:t>k</a:t>
            </a:r>
            <a:r>
              <a:rPr lang="en-US" altLang="zh-CN" sz="2400" dirty="0" err="1" smtClean="0">
                <a:sym typeface="Webdings" pitchFamily="18" charset="2"/>
              </a:rPr>
              <a:t>,v</a:t>
            </a:r>
            <a:r>
              <a:rPr lang="en-US" altLang="zh-CN" sz="2400" baseline="-25000" dirty="0" err="1" smtClean="0">
                <a:sym typeface="Webdings" pitchFamily="18" charset="2"/>
              </a:rPr>
              <a:t>j</a:t>
            </a:r>
            <a:r>
              <a:rPr lang="en-US" altLang="zh-CN" sz="2400" dirty="0" smtClean="0">
                <a:sym typeface="Webdings" pitchFamily="18" charset="2"/>
              </a:rPr>
              <a:t>&gt;}</a:t>
            </a:r>
            <a:endParaRPr lang="en-US" altLang="zh-CN" sz="2400" dirty="0" smtClean="0">
              <a:ea typeface="宋体" pitchFamily="2" charset="-122"/>
              <a:sym typeface="Webdings" pitchFamily="18" charset="2"/>
            </a:endParaRPr>
          </a:p>
          <a:p>
            <a:pPr marL="0" indent="0">
              <a:spcBef>
                <a:spcPct val="50000"/>
              </a:spcBef>
              <a:buFont typeface="Wingdings" panose="05000000000000000000" pitchFamily="2" charset="2"/>
              <a:buNone/>
              <a:defRPr/>
            </a:pPr>
            <a:r>
              <a:rPr lang="en-US" altLang="zh-CN" sz="2400" dirty="0" smtClean="0">
                <a:ea typeface="宋体" pitchFamily="2" charset="-122"/>
                <a:sym typeface="Webdings" pitchFamily="18" charset="2"/>
              </a:rPr>
              <a:t>	&lt;</a:t>
            </a:r>
            <a:r>
              <a:rPr lang="en-US" altLang="zh-CN" sz="2400" dirty="0" err="1" smtClean="0">
                <a:ea typeface="宋体" pitchFamily="2" charset="-122"/>
                <a:sym typeface="Webdings" pitchFamily="18" charset="2"/>
              </a:rPr>
              <a:t>k,j</a:t>
            </a:r>
            <a:r>
              <a:rPr lang="en-US" altLang="zh-CN" sz="2400" dirty="0" smtClean="0">
                <a:ea typeface="宋体" pitchFamily="2" charset="-122"/>
                <a:sym typeface="Webdings" pitchFamily="18" charset="2"/>
              </a:rPr>
              <a:t>&gt;∈S,0≤k≤n-2;</a:t>
            </a:r>
          </a:p>
          <a:p>
            <a:pPr>
              <a:spcBef>
                <a:spcPct val="50000"/>
              </a:spcBef>
              <a:defRPr/>
            </a:pPr>
            <a:r>
              <a:rPr lang="zh-CN" altLang="en-US" sz="2400" dirty="0" smtClean="0">
                <a:latin typeface="宋体" pitchFamily="2" charset="-122"/>
                <a:ea typeface="宋体" pitchFamily="2" charset="-122"/>
                <a:sym typeface="Webdings" pitchFamily="18" charset="2"/>
              </a:rPr>
              <a:t>其中，</a:t>
            </a:r>
            <a:r>
              <a:rPr lang="en-US" altLang="zh-CN" sz="2400" dirty="0" smtClean="0">
                <a:latin typeface="宋体" pitchFamily="2" charset="-122"/>
                <a:ea typeface="宋体" pitchFamily="2" charset="-122"/>
                <a:sym typeface="Webdings" pitchFamily="18" charset="2"/>
              </a:rPr>
              <a:t>S</a:t>
            </a:r>
            <a:r>
              <a:rPr lang="zh-CN" altLang="en-US" sz="2400" dirty="0" smtClean="0">
                <a:latin typeface="宋体" pitchFamily="2" charset="-122"/>
                <a:ea typeface="宋体" pitchFamily="2" charset="-122"/>
                <a:sym typeface="Webdings" pitchFamily="18" charset="2"/>
              </a:rPr>
              <a:t>为所有以</a:t>
            </a:r>
            <a:r>
              <a:rPr lang="en-US" altLang="zh-CN" sz="2400" dirty="0" smtClean="0">
                <a:latin typeface="宋体" pitchFamily="2" charset="-122"/>
                <a:ea typeface="宋体" pitchFamily="2" charset="-122"/>
                <a:sym typeface="Webdings" pitchFamily="18" charset="2"/>
              </a:rPr>
              <a:t>k</a:t>
            </a:r>
            <a:r>
              <a:rPr lang="zh-CN" altLang="en-US" sz="2400" dirty="0" smtClean="0">
                <a:latin typeface="宋体" pitchFamily="2" charset="-122"/>
                <a:ea typeface="宋体" pitchFamily="2" charset="-122"/>
                <a:sym typeface="Webdings" pitchFamily="18" charset="2"/>
              </a:rPr>
              <a:t>为尾的弧</a:t>
            </a:r>
            <a:r>
              <a:rPr lang="en-US" altLang="zh-CN" sz="2400" dirty="0" smtClean="0">
                <a:latin typeface="宋体" pitchFamily="2" charset="-122"/>
                <a:ea typeface="宋体" pitchFamily="2" charset="-122"/>
                <a:sym typeface="Webdings" pitchFamily="18" charset="2"/>
              </a:rPr>
              <a:t>&lt;</a:t>
            </a:r>
            <a:r>
              <a:rPr lang="en-US" altLang="zh-CN" sz="2400" dirty="0" err="1" smtClean="0">
                <a:latin typeface="宋体" pitchFamily="2" charset="-122"/>
                <a:ea typeface="宋体" pitchFamily="2" charset="-122"/>
                <a:sym typeface="Webdings" pitchFamily="18" charset="2"/>
              </a:rPr>
              <a:t>k,j</a:t>
            </a:r>
            <a:r>
              <a:rPr lang="en-US" altLang="zh-CN" sz="2400" dirty="0" smtClean="0">
                <a:latin typeface="宋体" pitchFamily="2" charset="-122"/>
                <a:ea typeface="宋体" pitchFamily="2" charset="-122"/>
                <a:sym typeface="Webdings" pitchFamily="18" charset="2"/>
              </a:rPr>
              <a:t>&gt;</a:t>
            </a:r>
            <a:r>
              <a:rPr lang="zh-CN" altLang="en-US" sz="2400" dirty="0" smtClean="0">
                <a:latin typeface="宋体" pitchFamily="2" charset="-122"/>
                <a:ea typeface="宋体" pitchFamily="2" charset="-122"/>
                <a:sym typeface="Webdings" pitchFamily="18" charset="2"/>
              </a:rPr>
              <a:t>的集合，</a:t>
            </a:r>
            <a:r>
              <a:rPr lang="en-US" altLang="zh-CN" sz="2400" dirty="0" err="1" smtClean="0">
                <a:sym typeface="Webdings" pitchFamily="18" charset="2"/>
              </a:rPr>
              <a:t>len</a:t>
            </a:r>
            <a:r>
              <a:rPr lang="en-US" altLang="zh-CN" sz="2400" dirty="0" smtClean="0">
                <a:sym typeface="Webdings" pitchFamily="18" charset="2"/>
              </a:rPr>
              <a:t>&lt;</a:t>
            </a:r>
            <a:r>
              <a:rPr lang="en-US" altLang="zh-CN" sz="2400" dirty="0" err="1" smtClean="0">
                <a:sym typeface="Webdings" pitchFamily="18" charset="2"/>
              </a:rPr>
              <a:t>v</a:t>
            </a:r>
            <a:r>
              <a:rPr lang="en-US" altLang="zh-CN" sz="2400" baseline="-25000" dirty="0" err="1" smtClean="0">
                <a:sym typeface="Webdings" pitchFamily="18" charset="2"/>
              </a:rPr>
              <a:t>k</a:t>
            </a:r>
            <a:r>
              <a:rPr lang="en-US" altLang="zh-CN" sz="2400" dirty="0" err="1" smtClean="0">
                <a:sym typeface="Webdings" pitchFamily="18" charset="2"/>
              </a:rPr>
              <a:t>,v</a:t>
            </a:r>
            <a:r>
              <a:rPr lang="en-US" altLang="zh-CN" sz="2400" baseline="-25000" dirty="0" err="1" smtClean="0">
                <a:sym typeface="Webdings" pitchFamily="18" charset="2"/>
              </a:rPr>
              <a:t>j</a:t>
            </a:r>
            <a:r>
              <a:rPr lang="en-US" altLang="zh-CN" sz="2400" dirty="0" smtClean="0">
                <a:sym typeface="Webdings" pitchFamily="18" charset="2"/>
              </a:rPr>
              <a:t>&gt;</a:t>
            </a:r>
            <a:r>
              <a:rPr lang="zh-CN" altLang="en-US" sz="2400" dirty="0" smtClean="0">
                <a:latin typeface="宋体" pitchFamily="2" charset="-122"/>
                <a:ea typeface="宋体" pitchFamily="2" charset="-122"/>
                <a:sym typeface="Webdings" pitchFamily="18" charset="2"/>
              </a:rPr>
              <a:t>表示与弧</a:t>
            </a:r>
            <a:r>
              <a:rPr lang="en-US" altLang="zh-CN" sz="2400" dirty="0" smtClean="0">
                <a:latin typeface="宋体" pitchFamily="2" charset="-122"/>
                <a:ea typeface="宋体" pitchFamily="2" charset="-122"/>
                <a:sym typeface="Webdings" pitchFamily="18" charset="2"/>
              </a:rPr>
              <a:t>&lt;</a:t>
            </a:r>
            <a:r>
              <a:rPr lang="en-US" altLang="zh-CN" sz="2400" dirty="0" err="1" smtClean="0">
                <a:latin typeface="宋体" pitchFamily="2" charset="-122"/>
                <a:ea typeface="宋体" pitchFamily="2" charset="-122"/>
                <a:sym typeface="Webdings" pitchFamily="18" charset="2"/>
              </a:rPr>
              <a:t>k,j</a:t>
            </a:r>
            <a:r>
              <a:rPr lang="en-US" altLang="zh-CN" sz="2400" dirty="0" smtClean="0">
                <a:latin typeface="宋体" pitchFamily="2" charset="-122"/>
                <a:ea typeface="宋体" pitchFamily="2" charset="-122"/>
                <a:sym typeface="Webdings" pitchFamily="18" charset="2"/>
              </a:rPr>
              <a:t>&gt;</a:t>
            </a:r>
            <a:r>
              <a:rPr lang="zh-CN" altLang="en-US" sz="2400" dirty="0" smtClean="0">
                <a:latin typeface="宋体" pitchFamily="2" charset="-122"/>
                <a:ea typeface="宋体" pitchFamily="2" charset="-122"/>
                <a:sym typeface="Webdings" pitchFamily="18" charset="2"/>
              </a:rPr>
              <a:t>对应的活动的持续时间。</a:t>
            </a:r>
            <a:r>
              <a:rPr lang="zh-CN" altLang="en-US" sz="2400" dirty="0" smtClean="0">
                <a:ea typeface="宋体" pitchFamily="2" charset="-122"/>
                <a:sym typeface="Webdings" pitchFamily="18" charset="2"/>
              </a:rPr>
              <a:t> </a:t>
            </a:r>
          </a:p>
          <a:p>
            <a:pPr marL="457200" lvl="2" indent="-279400" eaLnBrk="1" hangingPunct="1">
              <a:defRPr/>
            </a:pPr>
            <a:endParaRPr kumimoji="1" lang="zh-CN" altLang="en-US" sz="2800" b="1" dirty="0">
              <a:solidFill>
                <a:srgbClr val="FF0000"/>
              </a:solidFill>
              <a:latin typeface="Times New Roman" panose="02020603050405020304" pitchFamily="18" charset="0"/>
              <a:ea typeface="黑体" panose="02010609060101010101" pitchFamily="49" charset="-122"/>
            </a:endParaRPr>
          </a:p>
        </p:txBody>
      </p:sp>
      <p:pic>
        <p:nvPicPr>
          <p:cNvPr id="171011" name="Picture 2" descr="http://pic002.cnblogs.com/images/2010/202684/201012021017142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2100" y="5445125"/>
            <a:ext cx="1785938"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2" name="Picture 4" descr="http://pic002.cnblogs.com/images/2010/202684/201012021017254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0200" y="5640388"/>
            <a:ext cx="4351338"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914">
                                            <p:txEl>
                                              <p:pRg st="0" end="0"/>
                                            </p:txEl>
                                          </p:spTgt>
                                        </p:tgtEl>
                                        <p:attrNameLst>
                                          <p:attrName>style.visibility</p:attrName>
                                        </p:attrNameLst>
                                      </p:cBhvr>
                                      <p:to>
                                        <p:strVal val="visible"/>
                                      </p:to>
                                    </p:set>
                                    <p:anim calcmode="lin" valueType="num">
                                      <p:cBhvr additive="base">
                                        <p:cTn id="7" dur="500" fill="hold"/>
                                        <p:tgtEl>
                                          <p:spTgt spid="3891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914">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914">
                                            <p:txEl>
                                              <p:pRg st="1" end="1"/>
                                            </p:txEl>
                                          </p:spTgt>
                                        </p:tgtEl>
                                        <p:attrNameLst>
                                          <p:attrName>style.visibility</p:attrName>
                                        </p:attrNameLst>
                                      </p:cBhvr>
                                      <p:to>
                                        <p:strVal val="visible"/>
                                      </p:to>
                                    </p:set>
                                    <p:anim calcmode="lin" valueType="num">
                                      <p:cBhvr additive="base">
                                        <p:cTn id="13" dur="500" fill="hold"/>
                                        <p:tgtEl>
                                          <p:spTgt spid="3891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8914">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8914">
                                            <p:txEl>
                                              <p:pRg st="2" end="2"/>
                                            </p:txEl>
                                          </p:spTgt>
                                        </p:tgtEl>
                                        <p:attrNameLst>
                                          <p:attrName>style.visibility</p:attrName>
                                        </p:attrNameLst>
                                      </p:cBhvr>
                                      <p:to>
                                        <p:strVal val="visible"/>
                                      </p:to>
                                    </p:set>
                                    <p:anim calcmode="lin" valueType="num">
                                      <p:cBhvr additive="base">
                                        <p:cTn id="19" dur="500" fill="hold"/>
                                        <p:tgtEl>
                                          <p:spTgt spid="3891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8914">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8914">
                                            <p:txEl>
                                              <p:pRg st="3" end="3"/>
                                            </p:txEl>
                                          </p:spTgt>
                                        </p:tgtEl>
                                        <p:attrNameLst>
                                          <p:attrName>style.visibility</p:attrName>
                                        </p:attrNameLst>
                                      </p:cBhvr>
                                      <p:to>
                                        <p:strVal val="visible"/>
                                      </p:to>
                                    </p:set>
                                    <p:anim calcmode="lin" valueType="num">
                                      <p:cBhvr additive="base">
                                        <p:cTn id="25" dur="500" fill="hold"/>
                                        <p:tgtEl>
                                          <p:spTgt spid="3891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914">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8914">
                                            <p:txEl>
                                              <p:pRg st="4" end="4"/>
                                            </p:txEl>
                                          </p:spTgt>
                                        </p:tgtEl>
                                        <p:attrNameLst>
                                          <p:attrName>style.visibility</p:attrName>
                                        </p:attrNameLst>
                                      </p:cBhvr>
                                      <p:to>
                                        <p:strVal val="visible"/>
                                      </p:to>
                                    </p:set>
                                    <p:anim calcmode="lin" valueType="num">
                                      <p:cBhvr additive="base">
                                        <p:cTn id="31" dur="500" fill="hold"/>
                                        <p:tgtEl>
                                          <p:spTgt spid="38914">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8914">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8914">
                                            <p:txEl>
                                              <p:pRg st="5" end="5"/>
                                            </p:txEl>
                                          </p:spTgt>
                                        </p:tgtEl>
                                        <p:attrNameLst>
                                          <p:attrName>style.visibility</p:attrName>
                                        </p:attrNameLst>
                                      </p:cBhvr>
                                      <p:to>
                                        <p:strVal val="visible"/>
                                      </p:to>
                                    </p:set>
                                    <p:anim calcmode="lin" valueType="num">
                                      <p:cBhvr additive="base">
                                        <p:cTn id="37" dur="500" fill="hold"/>
                                        <p:tgtEl>
                                          <p:spTgt spid="38914">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8914">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3" name="WHOOSH.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8914">
                                            <p:txEl>
                                              <p:pRg st="6" end="6"/>
                                            </p:txEl>
                                          </p:spTgt>
                                        </p:tgtEl>
                                        <p:attrNameLst>
                                          <p:attrName>style.visibility</p:attrName>
                                        </p:attrNameLst>
                                      </p:cBhvr>
                                      <p:to>
                                        <p:strVal val="visible"/>
                                      </p:to>
                                    </p:set>
                                    <p:anim calcmode="lin" valueType="num">
                                      <p:cBhvr additive="base">
                                        <p:cTn id="43" dur="500" fill="hold"/>
                                        <p:tgtEl>
                                          <p:spTgt spid="38914">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8914">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3" name="WHOOSH.WAV"/>
                                        </p:tgtEl>
                                      </p:cMediaNode>
                                    </p:audio>
                                  </p:sub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8914">
                                            <p:txEl>
                                              <p:pRg st="7" end="7"/>
                                            </p:txEl>
                                          </p:spTgt>
                                        </p:tgtEl>
                                        <p:attrNameLst>
                                          <p:attrName>style.visibility</p:attrName>
                                        </p:attrNameLst>
                                      </p:cBhvr>
                                      <p:to>
                                        <p:strVal val="visible"/>
                                      </p:to>
                                    </p:set>
                                    <p:anim calcmode="lin" valueType="num">
                                      <p:cBhvr additive="base">
                                        <p:cTn id="49" dur="500" fill="hold"/>
                                        <p:tgtEl>
                                          <p:spTgt spid="38914">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8914">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build="p" bldLvl="5"/>
    </p:bldLst>
  </p:timing>
</p:sld>
</file>

<file path=ppt/slides/slide15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Rectangle 2"/>
          <p:cNvSpPr>
            <a:spLocks noGrp="1" noChangeArrowheads="1"/>
          </p:cNvSpPr>
          <p:nvPr>
            <p:ph type="body" idx="4294967295"/>
          </p:nvPr>
        </p:nvSpPr>
        <p:spPr>
          <a:xfrm>
            <a:off x="0" y="1184275"/>
            <a:ext cx="8569325" cy="5053013"/>
          </a:xfrm>
        </p:spPr>
        <p:txBody>
          <a:bodyPr/>
          <a:lstStyle/>
          <a:p>
            <a:pPr marL="279400" lvl="1" indent="-279400" eaLnBrk="1" hangingPunct="1">
              <a:defRPr/>
            </a:pPr>
            <a:r>
              <a:rPr kumimoji="1" lang="zh-CN" altLang="en-US" b="1" dirty="0" smtClean="0">
                <a:solidFill>
                  <a:schemeClr val="hlink"/>
                </a:solidFill>
                <a:latin typeface="黑体" panose="02010609060101010101" pitchFamily="49" charset="-122"/>
                <a:ea typeface="黑体" panose="02010609060101010101" pitchFamily="49" charset="-122"/>
              </a:rPr>
              <a:t>定义</a:t>
            </a:r>
            <a:r>
              <a:rPr kumimoji="1" lang="en-US" altLang="zh-CN" b="1" dirty="0">
                <a:solidFill>
                  <a:schemeClr val="hlink"/>
                </a:solidFill>
                <a:latin typeface="黑体" panose="02010609060101010101" pitchFamily="49" charset="-122"/>
                <a:ea typeface="黑体" panose="02010609060101010101" pitchFamily="49" charset="-122"/>
              </a:rPr>
              <a:t>4</a:t>
            </a:r>
            <a:endParaRPr kumimoji="1" lang="zh-CN" altLang="en-US" b="1" dirty="0" smtClean="0">
              <a:solidFill>
                <a:schemeClr val="hlink"/>
              </a:solidFill>
              <a:latin typeface="黑体" panose="02010609060101010101" pitchFamily="49" charset="-122"/>
              <a:ea typeface="黑体" panose="02010609060101010101" pitchFamily="49" charset="-122"/>
            </a:endParaRPr>
          </a:p>
          <a:p>
            <a:pPr marL="457200" lvl="2" indent="-279400" eaLnBrk="1" hangingPunct="1">
              <a:defRPr/>
            </a:pPr>
            <a:r>
              <a:rPr kumimoji="1" lang="en-US" altLang="zh-CN" sz="2800" b="1" dirty="0" smtClean="0">
                <a:solidFill>
                  <a:srgbClr val="FF0000"/>
                </a:solidFill>
                <a:latin typeface="Times New Roman" panose="02020603050405020304" pitchFamily="18" charset="0"/>
                <a:ea typeface="黑体" panose="02010609060101010101" pitchFamily="49" charset="-122"/>
              </a:rPr>
              <a:t>e</a:t>
            </a:r>
            <a:r>
              <a:rPr kumimoji="1" lang="en-US" altLang="zh-CN" sz="2800" b="1" dirty="0" smtClean="0">
                <a:latin typeface="Times New Roman" panose="02020603050405020304" pitchFamily="18" charset="0"/>
                <a:ea typeface="黑体" panose="02010609060101010101" pitchFamily="49" charset="-122"/>
              </a:rPr>
              <a:t>(</a:t>
            </a:r>
            <a:r>
              <a:rPr kumimoji="1" lang="en-US" altLang="zh-CN" sz="2800" b="1" dirty="0" err="1" smtClean="0">
                <a:latin typeface="Times New Roman" panose="02020603050405020304" pitchFamily="18" charset="0"/>
                <a:ea typeface="黑体" panose="02010609060101010101" pitchFamily="49" charset="-122"/>
              </a:rPr>
              <a:t>i</a:t>
            </a:r>
            <a:r>
              <a:rPr kumimoji="1" lang="en-US" altLang="zh-CN" sz="2800" b="1" dirty="0" smtClean="0">
                <a:latin typeface="Times New Roman" panose="02020603050405020304" pitchFamily="18" charset="0"/>
                <a:ea typeface="黑体" panose="02010609060101010101" pitchFamily="49" charset="-122"/>
              </a:rPr>
              <a:t>)——</a:t>
            </a:r>
            <a:r>
              <a:rPr kumimoji="1" lang="zh-CN" altLang="en-US" sz="2800" b="1" dirty="0" smtClean="0">
                <a:latin typeface="Times New Roman" panose="02020603050405020304" pitchFamily="18" charset="0"/>
                <a:ea typeface="黑体" panose="02010609060101010101" pitchFamily="49" charset="-122"/>
              </a:rPr>
              <a:t>表示</a:t>
            </a:r>
            <a:r>
              <a:rPr kumimoji="1" lang="zh-CN" altLang="en-US" sz="2800" b="1" dirty="0" smtClean="0">
                <a:solidFill>
                  <a:srgbClr val="FF0000"/>
                </a:solidFill>
                <a:latin typeface="Times New Roman" panose="02020603050405020304" pitchFamily="18" charset="0"/>
                <a:ea typeface="黑体" panose="02010609060101010101" pitchFamily="49" charset="-122"/>
              </a:rPr>
              <a:t>活动</a:t>
            </a:r>
            <a:r>
              <a:rPr kumimoji="1" lang="en-US" altLang="zh-CN" sz="2800" b="1" dirty="0" err="1" smtClean="0">
                <a:latin typeface="Times New Roman" panose="02020603050405020304" pitchFamily="18" charset="0"/>
                <a:ea typeface="黑体" panose="02010609060101010101" pitchFamily="49" charset="-122"/>
              </a:rPr>
              <a:t>ai</a:t>
            </a:r>
            <a:r>
              <a:rPr kumimoji="1" lang="zh-CN" altLang="en-US" sz="2800" b="1" dirty="0" smtClean="0">
                <a:latin typeface="Times New Roman" panose="02020603050405020304" pitchFamily="18" charset="0"/>
                <a:ea typeface="黑体" panose="02010609060101010101" pitchFamily="49" charset="-122"/>
              </a:rPr>
              <a:t>的最早</a:t>
            </a:r>
            <a:r>
              <a:rPr kumimoji="1" lang="en-US" altLang="zh-CN" sz="2800" b="1" dirty="0" smtClean="0">
                <a:latin typeface="Times New Roman" panose="02020603050405020304" pitchFamily="18" charset="0"/>
                <a:ea typeface="黑体" panose="02010609060101010101" pitchFamily="49" charset="-122"/>
              </a:rPr>
              <a:t>(early)</a:t>
            </a:r>
            <a:r>
              <a:rPr kumimoji="1" lang="zh-CN" altLang="en-US" sz="2800" b="1" dirty="0" smtClean="0">
                <a:latin typeface="Times New Roman" panose="02020603050405020304" pitchFamily="18" charset="0"/>
                <a:ea typeface="黑体" panose="02010609060101010101" pitchFamily="49" charset="-122"/>
              </a:rPr>
              <a:t>开始时间，是该活动的</a:t>
            </a:r>
            <a:r>
              <a:rPr kumimoji="1" lang="zh-CN" altLang="en-US" sz="2800" b="1" dirty="0" smtClean="0">
                <a:solidFill>
                  <a:srgbClr val="0070C0"/>
                </a:solidFill>
                <a:latin typeface="Times New Roman" panose="02020603050405020304" pitchFamily="18" charset="0"/>
                <a:ea typeface="黑体" panose="02010609060101010101" pitchFamily="49" charset="-122"/>
              </a:rPr>
              <a:t>起点</a:t>
            </a:r>
            <a:r>
              <a:rPr kumimoji="1" lang="zh-CN" altLang="en-US" sz="2800" b="1" dirty="0" smtClean="0">
                <a:latin typeface="Times New Roman" panose="02020603050405020304" pitchFamily="18" charset="0"/>
                <a:ea typeface="黑体" panose="02010609060101010101" pitchFamily="49" charset="-122"/>
              </a:rPr>
              <a:t>所表示事件的</a:t>
            </a:r>
            <a:r>
              <a:rPr kumimoji="1" lang="zh-CN" altLang="en-US" sz="2800" b="1" dirty="0" smtClean="0">
                <a:solidFill>
                  <a:srgbClr val="0070C0"/>
                </a:solidFill>
                <a:latin typeface="Times New Roman" panose="02020603050405020304" pitchFamily="18" charset="0"/>
                <a:ea typeface="黑体" panose="02010609060101010101" pitchFamily="49" charset="-122"/>
              </a:rPr>
              <a:t>最早</a:t>
            </a:r>
            <a:r>
              <a:rPr kumimoji="1" lang="zh-CN" altLang="en-US" sz="2800" b="1" dirty="0" smtClean="0">
                <a:latin typeface="Times New Roman" panose="02020603050405020304" pitchFamily="18" charset="0"/>
                <a:ea typeface="黑体" panose="02010609060101010101" pitchFamily="49" charset="-122"/>
              </a:rPr>
              <a:t>发生时间</a:t>
            </a:r>
            <a:endParaRPr kumimoji="1" lang="en-US" altLang="zh-CN" sz="2800" b="1" dirty="0" smtClean="0">
              <a:latin typeface="Times New Roman" panose="02020603050405020304" pitchFamily="18" charset="0"/>
              <a:ea typeface="黑体" panose="02010609060101010101" pitchFamily="49" charset="-122"/>
            </a:endParaRPr>
          </a:p>
          <a:p>
            <a:pPr marL="914400" lvl="3" indent="-279400" eaLnBrk="1" hangingPunct="1">
              <a:defRPr/>
            </a:pPr>
            <a:r>
              <a:rPr kumimoji="1" lang="zh-CN" altLang="en-US" sz="2400" b="1" dirty="0" smtClean="0">
                <a:latin typeface="Times New Roman" panose="02020603050405020304" pitchFamily="18" charset="0"/>
                <a:ea typeface="黑体" panose="02010609060101010101" pitchFamily="49" charset="-122"/>
              </a:rPr>
              <a:t>如果边</a:t>
            </a:r>
            <a:r>
              <a:rPr kumimoji="1" lang="en-US" altLang="zh-CN" sz="2400" b="1" dirty="0" smtClean="0">
                <a:latin typeface="Times New Roman" panose="02020603050405020304" pitchFamily="18" charset="0"/>
                <a:ea typeface="黑体" panose="02010609060101010101" pitchFamily="49" charset="-122"/>
              </a:rPr>
              <a:t>&lt;</a:t>
            </a:r>
            <a:r>
              <a:rPr kumimoji="1" lang="en-US" altLang="zh-CN" sz="2400" b="1" dirty="0" err="1" smtClean="0">
                <a:latin typeface="Times New Roman" panose="02020603050405020304" pitchFamily="18" charset="0"/>
                <a:ea typeface="黑体" panose="02010609060101010101" pitchFamily="49" charset="-122"/>
              </a:rPr>
              <a:t>vj,vk</a:t>
            </a:r>
            <a:r>
              <a:rPr kumimoji="1" lang="en-US" altLang="zh-CN" sz="2400" b="1" dirty="0" smtClean="0">
                <a:latin typeface="Times New Roman" panose="02020603050405020304" pitchFamily="18" charset="0"/>
                <a:ea typeface="黑体" panose="02010609060101010101" pitchFamily="49" charset="-122"/>
              </a:rPr>
              <a:t>&gt;</a:t>
            </a:r>
            <a:r>
              <a:rPr kumimoji="1" lang="zh-CN" altLang="en-US" sz="2400" b="1" dirty="0" smtClean="0">
                <a:latin typeface="Times New Roman" panose="02020603050405020304" pitchFamily="18" charset="0"/>
                <a:ea typeface="黑体" panose="02010609060101010101" pitchFamily="49" charset="-122"/>
              </a:rPr>
              <a:t>表示活动</a:t>
            </a:r>
            <a:r>
              <a:rPr kumimoji="1" lang="en-US" altLang="zh-CN" sz="2400" b="1" dirty="0" err="1" smtClean="0">
                <a:latin typeface="Times New Roman" panose="02020603050405020304" pitchFamily="18" charset="0"/>
                <a:ea typeface="黑体" panose="02010609060101010101" pitchFamily="49" charset="-122"/>
              </a:rPr>
              <a:t>ai</a:t>
            </a:r>
            <a:r>
              <a:rPr kumimoji="1" lang="zh-CN" altLang="en-US" sz="2400" b="1" dirty="0" smtClean="0">
                <a:latin typeface="Times New Roman" panose="02020603050405020304" pitchFamily="18" charset="0"/>
                <a:ea typeface="黑体" panose="02010609060101010101" pitchFamily="49" charset="-122"/>
              </a:rPr>
              <a:t>，则有</a:t>
            </a:r>
            <a:r>
              <a:rPr kumimoji="1" lang="en-US" altLang="zh-CN" sz="2400" b="1" dirty="0" smtClean="0">
                <a:solidFill>
                  <a:srgbClr val="FF0000"/>
                </a:solidFill>
                <a:latin typeface="Times New Roman" panose="02020603050405020304" pitchFamily="18" charset="0"/>
                <a:ea typeface="黑体" panose="02010609060101010101" pitchFamily="49" charset="-122"/>
              </a:rPr>
              <a:t>e(</a:t>
            </a:r>
            <a:r>
              <a:rPr kumimoji="1" lang="en-US" altLang="zh-CN" sz="2400" b="1" dirty="0" err="1" smtClean="0">
                <a:solidFill>
                  <a:srgbClr val="FF0000"/>
                </a:solidFill>
                <a:latin typeface="Times New Roman" panose="02020603050405020304" pitchFamily="18" charset="0"/>
                <a:ea typeface="黑体" panose="02010609060101010101" pitchFamily="49" charset="-122"/>
              </a:rPr>
              <a:t>i</a:t>
            </a:r>
            <a:r>
              <a:rPr kumimoji="1" lang="en-US" altLang="zh-CN" sz="2400" b="1" dirty="0" smtClean="0">
                <a:solidFill>
                  <a:srgbClr val="FF0000"/>
                </a:solidFill>
                <a:latin typeface="Times New Roman" panose="02020603050405020304" pitchFamily="18" charset="0"/>
                <a:ea typeface="黑体" panose="02010609060101010101" pitchFamily="49" charset="-122"/>
              </a:rPr>
              <a:t>)=</a:t>
            </a:r>
            <a:r>
              <a:rPr kumimoji="1" lang="en-US" altLang="zh-CN" sz="2400" b="1" dirty="0" err="1" smtClean="0">
                <a:solidFill>
                  <a:srgbClr val="FF0000"/>
                </a:solidFill>
                <a:latin typeface="Times New Roman" panose="02020603050405020304" pitchFamily="18" charset="0"/>
                <a:ea typeface="黑体" panose="02010609060101010101" pitchFamily="49" charset="-122"/>
              </a:rPr>
              <a:t>Ve</a:t>
            </a:r>
            <a:r>
              <a:rPr kumimoji="1" lang="en-US" altLang="zh-CN" sz="2400" b="1" dirty="0" smtClean="0">
                <a:solidFill>
                  <a:srgbClr val="FF0000"/>
                </a:solidFill>
                <a:latin typeface="Times New Roman" panose="02020603050405020304" pitchFamily="18" charset="0"/>
                <a:ea typeface="黑体" panose="02010609060101010101" pitchFamily="49" charset="-122"/>
              </a:rPr>
              <a:t>(j)</a:t>
            </a:r>
          </a:p>
          <a:p>
            <a:pPr marL="914400" lvl="3" indent="-279400" eaLnBrk="1" hangingPunct="1">
              <a:defRPr/>
            </a:pPr>
            <a:endParaRPr kumimoji="1" lang="en-US" altLang="zh-CN" sz="2800" b="1" dirty="0" smtClean="0">
              <a:solidFill>
                <a:srgbClr val="FF0000"/>
              </a:solidFill>
              <a:ea typeface="黑体" panose="02010609060101010101" pitchFamily="49" charset="-122"/>
            </a:endParaRPr>
          </a:p>
          <a:p>
            <a:pPr marL="457200" lvl="2" indent="-279400" eaLnBrk="1" hangingPunct="1">
              <a:defRPr/>
            </a:pPr>
            <a:r>
              <a:rPr kumimoji="1" lang="en-US" altLang="zh-CN" sz="2800" b="1" dirty="0" smtClean="0">
                <a:solidFill>
                  <a:srgbClr val="FF0000"/>
                </a:solidFill>
                <a:ea typeface="黑体" panose="02010609060101010101" pitchFamily="49" charset="-122"/>
              </a:rPr>
              <a:t>l</a:t>
            </a:r>
            <a:r>
              <a:rPr kumimoji="1" lang="en-US" altLang="zh-CN" sz="2800" b="1" dirty="0" smtClean="0">
                <a:latin typeface="Times New Roman" panose="02020603050405020304" pitchFamily="18" charset="0"/>
                <a:ea typeface="黑体" panose="02010609060101010101" pitchFamily="49" charset="-122"/>
              </a:rPr>
              <a:t>(</a:t>
            </a:r>
            <a:r>
              <a:rPr kumimoji="1" lang="en-US" altLang="zh-CN" sz="2800" b="1" dirty="0" err="1" smtClean="0">
                <a:latin typeface="Times New Roman" panose="02020603050405020304" pitchFamily="18" charset="0"/>
                <a:ea typeface="黑体" panose="02010609060101010101" pitchFamily="49" charset="-122"/>
              </a:rPr>
              <a:t>i</a:t>
            </a:r>
            <a:r>
              <a:rPr kumimoji="1" lang="en-US" altLang="zh-CN" sz="2800" b="1" dirty="0" smtClean="0">
                <a:latin typeface="Times New Roman" panose="02020603050405020304" pitchFamily="18" charset="0"/>
                <a:ea typeface="黑体" panose="02010609060101010101" pitchFamily="49" charset="-122"/>
              </a:rPr>
              <a:t>)——</a:t>
            </a:r>
            <a:r>
              <a:rPr kumimoji="1" lang="zh-CN" altLang="en-US" sz="2800" b="1" dirty="0" smtClean="0">
                <a:latin typeface="黑体" panose="02010609060101010101" pitchFamily="49" charset="-122"/>
                <a:ea typeface="黑体" panose="02010609060101010101" pitchFamily="49" charset="-122"/>
              </a:rPr>
              <a:t>表示活动</a:t>
            </a:r>
            <a:r>
              <a:rPr kumimoji="1" lang="en-US" altLang="zh-CN" sz="2800" b="1" dirty="0" err="1" smtClean="0">
                <a:latin typeface="Times New Roman" panose="02020603050405020304" pitchFamily="18" charset="0"/>
                <a:ea typeface="黑体" panose="02010609060101010101" pitchFamily="49" charset="-122"/>
              </a:rPr>
              <a:t>ai</a:t>
            </a:r>
            <a:r>
              <a:rPr kumimoji="1" lang="zh-CN" altLang="en-US" sz="2800" b="1" dirty="0" smtClean="0">
                <a:latin typeface="黑体" panose="02010609060101010101" pitchFamily="49" charset="-122"/>
                <a:ea typeface="黑体" panose="02010609060101010101" pitchFamily="49" charset="-122"/>
              </a:rPr>
              <a:t>的最迟</a:t>
            </a:r>
            <a:r>
              <a:rPr kumimoji="1" lang="en-US" altLang="zh-CN" sz="2800" b="1" dirty="0" smtClean="0">
                <a:latin typeface="Times New Roman" panose="02020603050405020304" pitchFamily="18" charset="0"/>
                <a:ea typeface="黑体" panose="02010609060101010101" pitchFamily="49" charset="-122"/>
              </a:rPr>
              <a:t>(last)</a:t>
            </a:r>
            <a:r>
              <a:rPr kumimoji="1" lang="zh-CN" altLang="en-US" sz="2800" b="1" dirty="0" smtClean="0">
                <a:latin typeface="黑体" panose="02010609060101010101" pitchFamily="49" charset="-122"/>
                <a:ea typeface="黑体" panose="02010609060101010101" pitchFamily="49" charset="-122"/>
              </a:rPr>
              <a:t>开始时间，是该活动的</a:t>
            </a:r>
            <a:r>
              <a:rPr kumimoji="1" lang="zh-CN" altLang="en-US" sz="2800" b="1" dirty="0" smtClean="0">
                <a:solidFill>
                  <a:srgbClr val="0070C0"/>
                </a:solidFill>
                <a:latin typeface="黑体" panose="02010609060101010101" pitchFamily="49" charset="-122"/>
                <a:ea typeface="黑体" panose="02010609060101010101" pitchFamily="49" charset="-122"/>
              </a:rPr>
              <a:t>终点</a:t>
            </a:r>
            <a:r>
              <a:rPr kumimoji="1" lang="zh-CN" altLang="en-US" sz="2800" b="1" dirty="0" smtClean="0">
                <a:latin typeface="黑体" panose="02010609060101010101" pitchFamily="49" charset="-122"/>
                <a:ea typeface="黑体" panose="02010609060101010101" pitchFamily="49" charset="-122"/>
              </a:rPr>
              <a:t>所表示事件的</a:t>
            </a:r>
            <a:r>
              <a:rPr kumimoji="1" lang="zh-CN" altLang="en-US" sz="2800" b="1" dirty="0" smtClean="0">
                <a:solidFill>
                  <a:srgbClr val="0070C0"/>
                </a:solidFill>
                <a:latin typeface="黑体" panose="02010609060101010101" pitchFamily="49" charset="-122"/>
                <a:ea typeface="黑体" panose="02010609060101010101" pitchFamily="49" charset="-122"/>
              </a:rPr>
              <a:t>最迟</a:t>
            </a:r>
            <a:r>
              <a:rPr kumimoji="1" lang="zh-CN" altLang="en-US" sz="2800" b="1" dirty="0" smtClean="0">
                <a:latin typeface="黑体" panose="02010609060101010101" pitchFamily="49" charset="-122"/>
                <a:ea typeface="黑体" panose="02010609060101010101" pitchFamily="49" charset="-122"/>
              </a:rPr>
              <a:t>发生时间与该活动的所需时间之差</a:t>
            </a:r>
            <a:endParaRPr kumimoji="1" lang="en-US" altLang="zh-CN" sz="2800" b="1" dirty="0" smtClean="0">
              <a:latin typeface="黑体" panose="02010609060101010101" pitchFamily="49" charset="-122"/>
              <a:ea typeface="黑体" panose="02010609060101010101" pitchFamily="49" charset="-122"/>
            </a:endParaRPr>
          </a:p>
          <a:p>
            <a:pPr marL="914400" lvl="3" indent="-279400" eaLnBrk="1" hangingPunct="1">
              <a:defRPr/>
            </a:pPr>
            <a:r>
              <a:rPr kumimoji="1" lang="zh-CN" altLang="en-US" sz="2400" b="1" dirty="0" smtClean="0">
                <a:latin typeface="黑体" panose="02010609060101010101" pitchFamily="49" charset="-122"/>
                <a:ea typeface="黑体" panose="02010609060101010101" pitchFamily="49" charset="-122"/>
              </a:rPr>
              <a:t>如果边</a:t>
            </a:r>
            <a:r>
              <a:rPr kumimoji="1" lang="en-US" altLang="zh-CN" sz="2400" b="1" dirty="0" smtClean="0">
                <a:latin typeface="Times New Roman" panose="02020603050405020304" pitchFamily="18" charset="0"/>
                <a:ea typeface="黑体" panose="02010609060101010101" pitchFamily="49" charset="-122"/>
              </a:rPr>
              <a:t>&lt;</a:t>
            </a:r>
            <a:r>
              <a:rPr kumimoji="1" lang="en-US" altLang="zh-CN" sz="2400" b="1" dirty="0" err="1" smtClean="0">
                <a:latin typeface="Times New Roman" panose="02020603050405020304" pitchFamily="18" charset="0"/>
                <a:ea typeface="黑体" panose="02010609060101010101" pitchFamily="49" charset="-122"/>
              </a:rPr>
              <a:t>vj,vk</a:t>
            </a:r>
            <a:r>
              <a:rPr kumimoji="1" lang="en-US" altLang="zh-CN" sz="2400" b="1" dirty="0" smtClean="0">
                <a:latin typeface="Times New Roman" panose="02020603050405020304" pitchFamily="18" charset="0"/>
                <a:ea typeface="黑体" panose="02010609060101010101" pitchFamily="49" charset="-122"/>
              </a:rPr>
              <a:t>&gt;</a:t>
            </a:r>
            <a:r>
              <a:rPr kumimoji="1" lang="zh-CN" altLang="en-US" sz="2400" b="1" dirty="0" smtClean="0">
                <a:latin typeface="黑体" panose="02010609060101010101" pitchFamily="49" charset="-122"/>
                <a:ea typeface="黑体" panose="02010609060101010101" pitchFamily="49" charset="-122"/>
              </a:rPr>
              <a:t>表示活动</a:t>
            </a:r>
            <a:r>
              <a:rPr kumimoji="1" lang="en-US" altLang="zh-CN" sz="2400" b="1" dirty="0" err="1" smtClean="0">
                <a:latin typeface="Times New Roman" panose="02020603050405020304" pitchFamily="18" charset="0"/>
                <a:ea typeface="黑体" panose="02010609060101010101" pitchFamily="49" charset="-122"/>
              </a:rPr>
              <a:t>ai</a:t>
            </a:r>
            <a:r>
              <a:rPr kumimoji="1" lang="zh-CN" altLang="en-US" sz="2400" b="1" dirty="0" smtClean="0">
                <a:latin typeface="黑体" panose="02010609060101010101" pitchFamily="49" charset="-122"/>
                <a:ea typeface="黑体" panose="02010609060101010101" pitchFamily="49" charset="-122"/>
              </a:rPr>
              <a:t>，则有</a:t>
            </a:r>
            <a:r>
              <a:rPr kumimoji="1" lang="en-US" altLang="zh-CN" sz="2400" b="1" dirty="0" smtClean="0">
                <a:solidFill>
                  <a:srgbClr val="FF0000"/>
                </a:solidFill>
                <a:cs typeface="Times New Roman" panose="02020603050405020304" pitchFamily="18" charset="0"/>
              </a:rPr>
              <a:t>l</a:t>
            </a:r>
            <a:r>
              <a:rPr kumimoji="1" lang="en-US" altLang="zh-CN" sz="2400" b="1" dirty="0" smtClean="0">
                <a:solidFill>
                  <a:srgbClr val="FF0000"/>
                </a:solidFill>
                <a:latin typeface="Times New Roman" panose="02020603050405020304" pitchFamily="18" charset="0"/>
                <a:cs typeface="Times New Roman" panose="02020603050405020304" pitchFamily="18" charset="0"/>
              </a:rPr>
              <a:t>(</a:t>
            </a:r>
            <a:r>
              <a:rPr kumimoji="1" lang="en-US" altLang="zh-CN" sz="2400" b="1" dirty="0" err="1" smtClean="0">
                <a:solidFill>
                  <a:srgbClr val="FF0000"/>
                </a:solidFill>
                <a:latin typeface="Times New Roman" panose="02020603050405020304" pitchFamily="18" charset="0"/>
                <a:cs typeface="Times New Roman" panose="02020603050405020304" pitchFamily="18" charset="0"/>
              </a:rPr>
              <a:t>i</a:t>
            </a:r>
            <a:r>
              <a:rPr kumimoji="1" lang="en-US" altLang="zh-CN" sz="2400" b="1" dirty="0" smtClean="0">
                <a:solidFill>
                  <a:srgbClr val="FF0000"/>
                </a:solidFill>
                <a:latin typeface="Times New Roman" panose="02020603050405020304" pitchFamily="18" charset="0"/>
                <a:cs typeface="Times New Roman" panose="02020603050405020304" pitchFamily="18" charset="0"/>
              </a:rPr>
              <a:t>)=</a:t>
            </a:r>
            <a:r>
              <a:rPr kumimoji="1" lang="en-US" altLang="zh-CN" sz="2400" b="1" dirty="0" err="1" smtClean="0">
                <a:solidFill>
                  <a:srgbClr val="FF0000"/>
                </a:solidFill>
                <a:latin typeface="Times New Roman" panose="02020603050405020304" pitchFamily="18" charset="0"/>
                <a:cs typeface="Times New Roman" panose="02020603050405020304" pitchFamily="18" charset="0"/>
              </a:rPr>
              <a:t>Vl</a:t>
            </a:r>
            <a:r>
              <a:rPr kumimoji="1" lang="en-US" altLang="zh-CN" sz="2400" b="1" dirty="0" smtClean="0">
                <a:solidFill>
                  <a:srgbClr val="FF0000"/>
                </a:solidFill>
                <a:latin typeface="Times New Roman" panose="02020603050405020304" pitchFamily="18" charset="0"/>
                <a:cs typeface="Times New Roman" panose="02020603050405020304" pitchFamily="18" charset="0"/>
              </a:rPr>
              <a:t>(k)-</a:t>
            </a:r>
            <a:r>
              <a:rPr kumimoji="1" lang="en-US" altLang="zh-CN" sz="2400" b="1" dirty="0" err="1" smtClean="0">
                <a:solidFill>
                  <a:srgbClr val="FF0000"/>
                </a:solidFill>
                <a:latin typeface="Times New Roman" panose="02020603050405020304" pitchFamily="18" charset="0"/>
                <a:cs typeface="Times New Roman" panose="02020603050405020304" pitchFamily="18" charset="0"/>
              </a:rPr>
              <a:t>dut</a:t>
            </a:r>
            <a:r>
              <a:rPr kumimoji="1" lang="en-US" altLang="zh-CN" sz="2400" b="1" dirty="0" smtClean="0">
                <a:solidFill>
                  <a:srgbClr val="FF0000"/>
                </a:solidFill>
                <a:latin typeface="Times New Roman" panose="02020603050405020304" pitchFamily="18" charset="0"/>
                <a:cs typeface="Times New Roman" panose="02020603050405020304" pitchFamily="18" charset="0"/>
              </a:rPr>
              <a:t>(&lt;</a:t>
            </a:r>
            <a:r>
              <a:rPr kumimoji="1" lang="en-US" altLang="zh-CN" sz="2400" b="1" dirty="0" err="1" smtClean="0">
                <a:solidFill>
                  <a:srgbClr val="FF0000"/>
                </a:solidFill>
                <a:latin typeface="Times New Roman" panose="02020603050405020304" pitchFamily="18" charset="0"/>
                <a:cs typeface="Times New Roman" panose="02020603050405020304" pitchFamily="18" charset="0"/>
              </a:rPr>
              <a:t>vj,vk</a:t>
            </a:r>
            <a:r>
              <a:rPr kumimoji="1" lang="en-US" altLang="zh-CN" sz="2400" b="1" dirty="0" smtClean="0">
                <a:solidFill>
                  <a:srgbClr val="FF0000"/>
                </a:solidFill>
                <a:latin typeface="Times New Roman" panose="02020603050405020304" pitchFamily="18" charset="0"/>
                <a:cs typeface="Times New Roman" panose="02020603050405020304" pitchFamily="18" charset="0"/>
              </a:rPr>
              <a:t>&gt;)</a:t>
            </a:r>
            <a:endParaRPr kumimoji="1" lang="zh-CN" altLang="en-US" sz="2400" b="1" dirty="0" smtClean="0">
              <a:solidFill>
                <a:srgbClr val="FF0000"/>
              </a:solidFill>
              <a:latin typeface="Times New Roman" panose="02020603050405020304" pitchFamily="18" charset="0"/>
              <a:cs typeface="Times New Roman" panose="02020603050405020304" pitchFamily="18" charset="0"/>
            </a:endParaRPr>
          </a:p>
        </p:txBody>
      </p:sp>
      <p:grpSp>
        <p:nvGrpSpPr>
          <p:cNvPr id="172035" name="组合 41076"/>
          <p:cNvGrpSpPr>
            <a:grpSpLocks/>
          </p:cNvGrpSpPr>
          <p:nvPr/>
        </p:nvGrpSpPr>
        <p:grpSpPr bwMode="auto">
          <a:xfrm>
            <a:off x="6834188" y="2857500"/>
            <a:ext cx="1493837" cy="690563"/>
            <a:chOff x="0" y="0"/>
            <a:chExt cx="1599" cy="435"/>
          </a:xfrm>
        </p:grpSpPr>
        <p:grpSp>
          <p:nvGrpSpPr>
            <p:cNvPr id="172036" name="组合 41077"/>
            <p:cNvGrpSpPr>
              <a:grpSpLocks/>
            </p:cNvGrpSpPr>
            <p:nvPr/>
          </p:nvGrpSpPr>
          <p:grpSpPr bwMode="auto">
            <a:xfrm>
              <a:off x="36" y="190"/>
              <a:ext cx="1176" cy="60"/>
              <a:chOff x="0" y="0"/>
              <a:chExt cx="1176" cy="60"/>
            </a:xfrm>
          </p:grpSpPr>
          <p:sp>
            <p:nvSpPr>
              <p:cNvPr id="172040" name="Line 6"/>
              <p:cNvSpPr>
                <a:spLocks noChangeShapeType="1"/>
              </p:cNvSpPr>
              <p:nvPr/>
            </p:nvSpPr>
            <p:spPr bwMode="auto">
              <a:xfrm>
                <a:off x="0" y="26"/>
                <a:ext cx="1144"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27346" name="Oval 7"/>
              <p:cNvSpPr/>
              <p:nvPr/>
            </p:nvSpPr>
            <p:spPr>
              <a:xfrm>
                <a:off x="0" y="4"/>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sp>
            <p:nvSpPr>
              <p:cNvPr id="227347" name="Oval 8"/>
              <p:cNvSpPr/>
              <p:nvPr/>
            </p:nvSpPr>
            <p:spPr>
              <a:xfrm>
                <a:off x="1118" y="0"/>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grpSp>
        <p:sp>
          <p:nvSpPr>
            <p:cNvPr id="227342" name="Text Box 9"/>
            <p:cNvSpPr txBox="1"/>
            <p:nvPr/>
          </p:nvSpPr>
          <p:spPr>
            <a:xfrm>
              <a:off x="0" y="211"/>
              <a:ext cx="42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vj</a:t>
              </a:r>
            </a:p>
          </p:txBody>
        </p:sp>
        <p:sp>
          <p:nvSpPr>
            <p:cNvPr id="227343" name="Text Box 10"/>
            <p:cNvSpPr txBox="1"/>
            <p:nvPr/>
          </p:nvSpPr>
          <p:spPr>
            <a:xfrm>
              <a:off x="1111" y="222"/>
              <a:ext cx="488"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vk</a:t>
              </a:r>
            </a:p>
          </p:txBody>
        </p:sp>
        <p:sp>
          <p:nvSpPr>
            <p:cNvPr id="227344" name="Text Box 11"/>
            <p:cNvSpPr txBox="1"/>
            <p:nvPr/>
          </p:nvSpPr>
          <p:spPr>
            <a:xfrm>
              <a:off x="488" y="0"/>
              <a:ext cx="41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ai</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962">
                                            <p:txEl>
                                              <p:pRg st="0" end="0"/>
                                            </p:txEl>
                                          </p:spTgt>
                                        </p:tgtEl>
                                        <p:attrNameLst>
                                          <p:attrName>style.visibility</p:attrName>
                                        </p:attrNameLst>
                                      </p:cBhvr>
                                      <p:to>
                                        <p:strVal val="visible"/>
                                      </p:to>
                                    </p:set>
                                    <p:anim calcmode="lin" valueType="num">
                                      <p:cBhvr additive="base">
                                        <p:cTn id="7" dur="500" fill="hold"/>
                                        <p:tgtEl>
                                          <p:spTgt spid="4096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962">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962">
                                            <p:txEl>
                                              <p:pRg st="1" end="1"/>
                                            </p:txEl>
                                          </p:spTgt>
                                        </p:tgtEl>
                                        <p:attrNameLst>
                                          <p:attrName>style.visibility</p:attrName>
                                        </p:attrNameLst>
                                      </p:cBhvr>
                                      <p:to>
                                        <p:strVal val="visible"/>
                                      </p:to>
                                    </p:set>
                                    <p:anim calcmode="lin" valueType="num">
                                      <p:cBhvr additive="base">
                                        <p:cTn id="13" dur="500" fill="hold"/>
                                        <p:tgtEl>
                                          <p:spTgt spid="4096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962">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0962">
                                            <p:txEl>
                                              <p:pRg st="2" end="2"/>
                                            </p:txEl>
                                          </p:spTgt>
                                        </p:tgtEl>
                                        <p:attrNameLst>
                                          <p:attrName>style.visibility</p:attrName>
                                        </p:attrNameLst>
                                      </p:cBhvr>
                                      <p:to>
                                        <p:strVal val="visible"/>
                                      </p:to>
                                    </p:set>
                                    <p:anim calcmode="lin" valueType="num">
                                      <p:cBhvr additive="base">
                                        <p:cTn id="19" dur="500" fill="hold"/>
                                        <p:tgtEl>
                                          <p:spTgt spid="4096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962">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0962">
                                            <p:txEl>
                                              <p:pRg st="4" end="4"/>
                                            </p:txEl>
                                          </p:spTgt>
                                        </p:tgtEl>
                                        <p:attrNameLst>
                                          <p:attrName>style.visibility</p:attrName>
                                        </p:attrNameLst>
                                      </p:cBhvr>
                                      <p:to>
                                        <p:strVal val="visible"/>
                                      </p:to>
                                    </p:set>
                                    <p:anim calcmode="lin" valueType="num">
                                      <p:cBhvr additive="base">
                                        <p:cTn id="25" dur="500" fill="hold"/>
                                        <p:tgtEl>
                                          <p:spTgt spid="40962">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0962">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0962">
                                            <p:txEl>
                                              <p:pRg st="5" end="5"/>
                                            </p:txEl>
                                          </p:spTgt>
                                        </p:tgtEl>
                                        <p:attrNameLst>
                                          <p:attrName>style.visibility</p:attrName>
                                        </p:attrNameLst>
                                      </p:cBhvr>
                                      <p:to>
                                        <p:strVal val="visible"/>
                                      </p:to>
                                    </p:set>
                                    <p:anim calcmode="lin" valueType="num">
                                      <p:cBhvr additive="base">
                                        <p:cTn id="31" dur="500" fill="hold"/>
                                        <p:tgtEl>
                                          <p:spTgt spid="40962">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0962">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build="p" bldLvl="5"/>
    </p:bldLst>
  </p:timing>
</p:sld>
</file>

<file path=ppt/slides/slide15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39618" name="Rectangle 2"/>
          <p:cNvSpPr>
            <a:spLocks noGrp="1" noChangeArrowheads="1"/>
          </p:cNvSpPr>
          <p:nvPr>
            <p:ph type="body" idx="4294967295"/>
          </p:nvPr>
        </p:nvSpPr>
        <p:spPr>
          <a:xfrm>
            <a:off x="0" y="0"/>
            <a:ext cx="8569325" cy="6237288"/>
          </a:xfrm>
        </p:spPr>
        <p:txBody>
          <a:bodyPr/>
          <a:lstStyle/>
          <a:p>
            <a:pPr marL="279400" lvl="1" indent="-279400" eaLnBrk="1" hangingPunct="1">
              <a:defRPr/>
            </a:pPr>
            <a:r>
              <a:rPr kumimoji="1" lang="zh-CN" altLang="en-US" b="1" dirty="0" smtClean="0">
                <a:solidFill>
                  <a:schemeClr val="hlink"/>
                </a:solidFill>
                <a:latin typeface="黑体" panose="02010609060101010101" pitchFamily="49" charset="-122"/>
                <a:ea typeface="黑体" panose="02010609060101010101" pitchFamily="49" charset="-122"/>
              </a:rPr>
              <a:t>定义</a:t>
            </a:r>
            <a:r>
              <a:rPr kumimoji="1" lang="en-US" altLang="zh-CN" b="1" dirty="0">
                <a:solidFill>
                  <a:schemeClr val="hlink"/>
                </a:solidFill>
                <a:latin typeface="黑体" panose="02010609060101010101" pitchFamily="49" charset="-122"/>
                <a:ea typeface="黑体" panose="02010609060101010101" pitchFamily="49" charset="-122"/>
              </a:rPr>
              <a:t>5</a:t>
            </a:r>
            <a:endParaRPr kumimoji="1" lang="zh-CN" altLang="en-US" b="1" dirty="0" smtClean="0">
              <a:solidFill>
                <a:schemeClr val="hlink"/>
              </a:solidFill>
              <a:latin typeface="黑体" panose="02010609060101010101" pitchFamily="49" charset="-122"/>
              <a:ea typeface="黑体" panose="02010609060101010101" pitchFamily="49" charset="-122"/>
            </a:endParaRPr>
          </a:p>
          <a:p>
            <a:pPr marL="457200" lvl="2" indent="-279400" eaLnBrk="1" hangingPunct="1">
              <a:defRPr/>
            </a:pPr>
            <a:r>
              <a:rPr kumimoji="1" lang="en-US" altLang="zh-CN" sz="2800" b="1" dirty="0">
                <a:latin typeface="Times New Roman" panose="02020603050405020304" pitchFamily="18" charset="0"/>
                <a:cs typeface="Times New Roman" panose="02020603050405020304" pitchFamily="18" charset="0"/>
              </a:rPr>
              <a:t>l(</a:t>
            </a:r>
            <a:r>
              <a:rPr kumimoji="1" lang="en-US" altLang="zh-CN" sz="2800" b="1" dirty="0" err="1">
                <a:latin typeface="Times New Roman" panose="02020603050405020304" pitchFamily="18" charset="0"/>
                <a:cs typeface="Times New Roman" panose="02020603050405020304" pitchFamily="18" charset="0"/>
              </a:rPr>
              <a:t>i</a:t>
            </a:r>
            <a:r>
              <a:rPr kumimoji="1" lang="en-US" altLang="zh-CN" sz="2800" b="1" dirty="0" smtClean="0">
                <a:latin typeface="Times New Roman" panose="02020603050405020304" pitchFamily="18" charset="0"/>
                <a:ea typeface="黑体" panose="02010609060101010101" pitchFamily="49" charset="-122"/>
              </a:rPr>
              <a:t>)</a:t>
            </a:r>
            <a:r>
              <a:rPr kumimoji="1" lang="en-US" altLang="zh-CN" sz="2800" b="1" dirty="0" smtClean="0">
                <a:latin typeface="Times New Roman" panose="02020603050405020304" pitchFamily="18" charset="0"/>
                <a:cs typeface="Times New Roman" panose="02020603050405020304" pitchFamily="18" charset="0"/>
              </a:rPr>
              <a:t>-e(</a:t>
            </a:r>
            <a:r>
              <a:rPr kumimoji="1" lang="en-US" altLang="zh-CN" sz="2800" b="1" dirty="0" err="1" smtClean="0">
                <a:latin typeface="Times New Roman" panose="02020603050405020304" pitchFamily="18" charset="0"/>
                <a:cs typeface="Times New Roman" panose="02020603050405020304" pitchFamily="18" charset="0"/>
              </a:rPr>
              <a:t>i</a:t>
            </a:r>
            <a:r>
              <a:rPr kumimoji="1" lang="en-US" altLang="zh-CN" sz="2800" b="1" dirty="0" smtClean="0">
                <a:latin typeface="Times New Roman" panose="02020603050405020304" pitchFamily="18" charset="0"/>
                <a:cs typeface="Times New Roman" panose="02020603050405020304" pitchFamily="18" charset="0"/>
              </a:rPr>
              <a:t>)——</a:t>
            </a:r>
            <a:r>
              <a:rPr kumimoji="1" lang="zh-CN" altLang="en-US" sz="2800" b="1" dirty="0" smtClean="0">
                <a:latin typeface="黑体" panose="02010609060101010101" pitchFamily="49" charset="-122"/>
                <a:ea typeface="黑体" panose="02010609060101010101" pitchFamily="49" charset="-122"/>
              </a:rPr>
              <a:t>表示完成活动</a:t>
            </a:r>
            <a:r>
              <a:rPr kumimoji="1" lang="en-US" altLang="zh-CN" sz="2800" b="1" dirty="0" err="1" smtClean="0">
                <a:latin typeface="Times New Roman" panose="02020603050405020304" pitchFamily="18" charset="0"/>
                <a:ea typeface="黑体" panose="02010609060101010101" pitchFamily="49" charset="-122"/>
              </a:rPr>
              <a:t>ai</a:t>
            </a:r>
            <a:r>
              <a:rPr kumimoji="1" lang="zh-CN" altLang="en-US" sz="2800" b="1" dirty="0" smtClean="0">
                <a:latin typeface="黑体" panose="02010609060101010101" pitchFamily="49" charset="-122"/>
                <a:ea typeface="黑体" panose="02010609060101010101" pitchFamily="49" charset="-122"/>
              </a:rPr>
              <a:t>的</a:t>
            </a:r>
            <a:r>
              <a:rPr kumimoji="1" lang="zh-CN" altLang="en-US" sz="2800" b="1" dirty="0" smtClean="0">
                <a:solidFill>
                  <a:srgbClr val="FF0000"/>
                </a:solidFill>
                <a:latin typeface="黑体" panose="02010609060101010101" pitchFamily="49" charset="-122"/>
                <a:ea typeface="黑体" panose="02010609060101010101" pitchFamily="49" charset="-122"/>
              </a:rPr>
              <a:t>时间余量</a:t>
            </a:r>
            <a:r>
              <a:rPr kumimoji="1" lang="zh-CN" altLang="en-US" sz="2800" b="1" dirty="0" smtClean="0">
                <a:latin typeface="黑体" panose="02010609060101010101" pitchFamily="49" charset="-122"/>
                <a:ea typeface="黑体" panose="02010609060101010101" pitchFamily="49" charset="-122"/>
              </a:rPr>
              <a:t>，它是在不增加完成整个工程所需时间的情况下，活动</a:t>
            </a:r>
            <a:r>
              <a:rPr kumimoji="1" lang="en-US" altLang="zh-CN" sz="2800" b="1" dirty="0" err="1" smtClean="0">
                <a:latin typeface="Times New Roman" panose="02020603050405020304" pitchFamily="18" charset="0"/>
                <a:ea typeface="黑体" panose="02010609060101010101" pitchFamily="49" charset="-122"/>
              </a:rPr>
              <a:t>ai</a:t>
            </a:r>
            <a:r>
              <a:rPr kumimoji="1" lang="zh-CN" altLang="en-US" sz="2800" b="1" dirty="0" smtClean="0">
                <a:latin typeface="黑体" panose="02010609060101010101" pitchFamily="49" charset="-122"/>
                <a:ea typeface="黑体" panose="02010609060101010101" pitchFamily="49" charset="-122"/>
              </a:rPr>
              <a:t>可以拖延的时间</a:t>
            </a:r>
          </a:p>
          <a:p>
            <a:pPr marL="457200" lvl="2" indent="-279400" eaLnBrk="1" hangingPunct="1">
              <a:defRPr/>
            </a:pPr>
            <a:r>
              <a:rPr kumimoji="1" lang="zh-CN" altLang="en-US" sz="2800" b="1" dirty="0" smtClean="0">
                <a:solidFill>
                  <a:srgbClr val="FF0000"/>
                </a:solidFill>
                <a:latin typeface="Times New Roman" panose="02020603050405020304" pitchFamily="18" charset="0"/>
                <a:cs typeface="Times New Roman" panose="02020603050405020304" pitchFamily="18" charset="0"/>
              </a:rPr>
              <a:t>关键活动</a:t>
            </a:r>
            <a:r>
              <a:rPr kumimoji="1" lang="zh-CN" altLang="en-US" sz="2800" b="1" dirty="0" smtClean="0">
                <a:latin typeface="Times New Roman" panose="02020603050405020304" pitchFamily="18" charset="0"/>
                <a:cs typeface="Times New Roman" panose="02020603050405020304" pitchFamily="18" charset="0"/>
              </a:rPr>
              <a:t>——</a:t>
            </a:r>
            <a:r>
              <a:rPr kumimoji="1" lang="zh-CN" altLang="en-US" sz="2800" b="1" dirty="0" smtClean="0">
                <a:latin typeface="黑体" panose="02010609060101010101" pitchFamily="49" charset="-122"/>
                <a:ea typeface="黑体" panose="02010609060101010101" pitchFamily="49" charset="-122"/>
              </a:rPr>
              <a:t>关键路径上的活动，即</a:t>
            </a:r>
            <a:r>
              <a:rPr kumimoji="1" lang="en-US" altLang="zh-CN" sz="2800" b="1" dirty="0" smtClean="0">
                <a:solidFill>
                  <a:srgbClr val="FF0000"/>
                </a:solidFill>
                <a:latin typeface="Times New Roman" panose="02020603050405020304" pitchFamily="18" charset="0"/>
                <a:ea typeface="黑体" panose="02010609060101010101" pitchFamily="49" charset="-122"/>
              </a:rPr>
              <a:t>l(</a:t>
            </a:r>
            <a:r>
              <a:rPr kumimoji="1" lang="en-US" altLang="zh-CN" sz="2800" b="1" dirty="0" err="1" smtClean="0">
                <a:solidFill>
                  <a:srgbClr val="FF0000"/>
                </a:solidFill>
                <a:latin typeface="Times New Roman" panose="02020603050405020304" pitchFamily="18" charset="0"/>
                <a:ea typeface="黑体" panose="02010609060101010101" pitchFamily="49" charset="-122"/>
              </a:rPr>
              <a:t>i</a:t>
            </a:r>
            <a:r>
              <a:rPr kumimoji="1" lang="en-US" altLang="zh-CN" sz="2800" b="1" dirty="0" smtClean="0">
                <a:solidFill>
                  <a:srgbClr val="FF0000"/>
                </a:solidFill>
                <a:latin typeface="Times New Roman" panose="02020603050405020304" pitchFamily="18" charset="0"/>
                <a:ea typeface="黑体" panose="02010609060101010101" pitchFamily="49" charset="-122"/>
              </a:rPr>
              <a:t>)=e(</a:t>
            </a:r>
            <a:r>
              <a:rPr kumimoji="1" lang="en-US" altLang="zh-CN" sz="2800" b="1" dirty="0" err="1" smtClean="0">
                <a:solidFill>
                  <a:srgbClr val="FF0000"/>
                </a:solidFill>
                <a:latin typeface="Times New Roman" panose="02020603050405020304" pitchFamily="18" charset="0"/>
                <a:ea typeface="黑体" panose="02010609060101010101" pitchFamily="49" charset="-122"/>
              </a:rPr>
              <a:t>i</a:t>
            </a:r>
            <a:r>
              <a:rPr kumimoji="1" lang="en-US" altLang="zh-CN" sz="2800" b="1" dirty="0" smtClean="0">
                <a:solidFill>
                  <a:srgbClr val="FF0000"/>
                </a:solidFill>
                <a:latin typeface="Times New Roman" panose="02020603050405020304" pitchFamily="18" charset="0"/>
                <a:ea typeface="黑体" panose="02010609060101010101" pitchFamily="49" charset="-122"/>
              </a:rPr>
              <a:t>)</a:t>
            </a:r>
            <a:r>
              <a:rPr kumimoji="1" lang="zh-CN" altLang="en-US" sz="2800" b="1" dirty="0" smtClean="0">
                <a:latin typeface="黑体" panose="02010609060101010101" pitchFamily="49" charset="-122"/>
                <a:ea typeface="黑体" panose="02010609060101010101" pitchFamily="49" charset="-122"/>
              </a:rPr>
              <a:t>的活动</a:t>
            </a:r>
            <a:endParaRPr kumimoji="1" lang="en-US" altLang="zh-CN" b="1" dirty="0" smtClean="0">
              <a:latin typeface="黑体" panose="02010609060101010101" pitchFamily="49" charset="-122"/>
              <a:ea typeface="黑体" panose="02010609060101010101" pitchFamily="49" charset="-122"/>
            </a:endParaRPr>
          </a:p>
        </p:txBody>
      </p:sp>
      <p:grpSp>
        <p:nvGrpSpPr>
          <p:cNvPr id="2" name="组合 43010"/>
          <p:cNvGrpSpPr>
            <a:grpSpLocks/>
          </p:cNvGrpSpPr>
          <p:nvPr/>
        </p:nvGrpSpPr>
        <p:grpSpPr bwMode="auto">
          <a:xfrm>
            <a:off x="668338" y="2714625"/>
            <a:ext cx="3759200" cy="2028825"/>
            <a:chOff x="0" y="0"/>
            <a:chExt cx="2867" cy="1527"/>
          </a:xfrm>
        </p:grpSpPr>
        <p:grpSp>
          <p:nvGrpSpPr>
            <p:cNvPr id="173164" name="组合 43011"/>
            <p:cNvGrpSpPr>
              <a:grpSpLocks/>
            </p:cNvGrpSpPr>
            <p:nvPr/>
          </p:nvGrpSpPr>
          <p:grpSpPr bwMode="auto">
            <a:xfrm>
              <a:off x="0" y="0"/>
              <a:ext cx="2867" cy="1527"/>
              <a:chOff x="0" y="0"/>
              <a:chExt cx="2867" cy="1527"/>
            </a:xfrm>
          </p:grpSpPr>
          <p:sp>
            <p:nvSpPr>
              <p:cNvPr id="229496"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9</a:t>
                </a:r>
              </a:p>
            </p:txBody>
          </p:sp>
          <p:sp>
            <p:nvSpPr>
              <p:cNvPr id="229497" name="Oval 8"/>
              <p:cNvSpPr/>
              <p:nvPr/>
            </p:nvSpPr>
            <p:spPr>
              <a:xfrm>
                <a:off x="1950" y="725"/>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8</a:t>
                </a:r>
              </a:p>
            </p:txBody>
          </p:sp>
          <p:sp>
            <p:nvSpPr>
              <p:cNvPr id="229498"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29499"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229500"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229501" name="Oval 12"/>
              <p:cNvSpPr/>
              <p:nvPr/>
            </p:nvSpPr>
            <p:spPr>
              <a:xfrm>
                <a:off x="1348"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229502"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229503"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229504"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73185"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6"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7"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8"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9"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0"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1"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2"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3"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4"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5"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29485" name="Text Box 27"/>
            <p:cNvSpPr txBox="1"/>
            <p:nvPr/>
          </p:nvSpPr>
          <p:spPr>
            <a:xfrm rot="-1936531">
              <a:off x="157" y="174"/>
              <a:ext cx="449"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a1=6</a:t>
              </a:r>
            </a:p>
          </p:txBody>
        </p:sp>
        <p:sp>
          <p:nvSpPr>
            <p:cNvPr id="229486" name="Text Box 28"/>
            <p:cNvSpPr txBox="1"/>
            <p:nvPr/>
          </p:nvSpPr>
          <p:spPr>
            <a:xfrm rot="1789981">
              <a:off x="211" y="519"/>
              <a:ext cx="453" cy="2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a2=4</a:t>
              </a:r>
            </a:p>
          </p:txBody>
        </p:sp>
        <p:sp>
          <p:nvSpPr>
            <p:cNvPr id="229487" name="Text Box 29"/>
            <p:cNvSpPr txBox="1"/>
            <p:nvPr/>
          </p:nvSpPr>
          <p:spPr>
            <a:xfrm rot="3002352">
              <a:off x="68" y="900"/>
              <a:ext cx="449"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a3=5</a:t>
              </a:r>
            </a:p>
          </p:txBody>
        </p:sp>
        <p:sp>
          <p:nvSpPr>
            <p:cNvPr id="229488" name="Text Box 30"/>
            <p:cNvSpPr txBox="1"/>
            <p:nvPr/>
          </p:nvSpPr>
          <p:spPr>
            <a:xfrm rot="2110140">
              <a:off x="900" y="152"/>
              <a:ext cx="454"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a4=1</a:t>
              </a:r>
            </a:p>
          </p:txBody>
        </p:sp>
        <p:sp>
          <p:nvSpPr>
            <p:cNvPr id="229489" name="Text Box 31"/>
            <p:cNvSpPr txBox="1"/>
            <p:nvPr/>
          </p:nvSpPr>
          <p:spPr>
            <a:xfrm rot="-1937476">
              <a:off x="768" y="564"/>
              <a:ext cx="453"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a5=1</a:t>
              </a:r>
            </a:p>
          </p:txBody>
        </p:sp>
        <p:sp>
          <p:nvSpPr>
            <p:cNvPr id="229490" name="Text Box 32"/>
            <p:cNvSpPr txBox="1"/>
            <p:nvPr/>
          </p:nvSpPr>
          <p:spPr>
            <a:xfrm>
              <a:off x="852" y="1179"/>
              <a:ext cx="449"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a6=2</a:t>
              </a:r>
            </a:p>
          </p:txBody>
        </p:sp>
        <p:sp>
          <p:nvSpPr>
            <p:cNvPr id="229491" name="Text Box 33"/>
            <p:cNvSpPr txBox="1"/>
            <p:nvPr/>
          </p:nvSpPr>
          <p:spPr>
            <a:xfrm rot="-2384498">
              <a:off x="1434" y="174"/>
              <a:ext cx="450" cy="2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a7=9</a:t>
              </a:r>
            </a:p>
          </p:txBody>
        </p:sp>
        <p:sp>
          <p:nvSpPr>
            <p:cNvPr id="229492" name="Text Box 34"/>
            <p:cNvSpPr txBox="1"/>
            <p:nvPr/>
          </p:nvSpPr>
          <p:spPr>
            <a:xfrm rot="1348562">
              <a:off x="1557" y="519"/>
              <a:ext cx="452" cy="2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a8=7</a:t>
              </a:r>
            </a:p>
          </p:txBody>
        </p:sp>
        <p:sp>
          <p:nvSpPr>
            <p:cNvPr id="229493" name="Text Box 35"/>
            <p:cNvSpPr txBox="1"/>
            <p:nvPr/>
          </p:nvSpPr>
          <p:spPr>
            <a:xfrm rot="-2273448">
              <a:off x="1457" y="975"/>
              <a:ext cx="450"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a9=4</a:t>
              </a:r>
            </a:p>
          </p:txBody>
        </p:sp>
        <p:sp>
          <p:nvSpPr>
            <p:cNvPr id="229494" name="Text Box 36"/>
            <p:cNvSpPr txBox="1"/>
            <p:nvPr/>
          </p:nvSpPr>
          <p:spPr>
            <a:xfrm rot="1332095">
              <a:off x="2168" y="53"/>
              <a:ext cx="529" cy="2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a10=2</a:t>
              </a:r>
            </a:p>
          </p:txBody>
        </p:sp>
        <p:sp>
          <p:nvSpPr>
            <p:cNvPr id="229495" name="Text Box 37"/>
            <p:cNvSpPr txBox="1"/>
            <p:nvPr/>
          </p:nvSpPr>
          <p:spPr>
            <a:xfrm rot="-1493478">
              <a:off x="2205" y="744"/>
              <a:ext cx="522"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6" name="组合 43043"/>
          <p:cNvGrpSpPr>
            <a:grpSpLocks/>
          </p:cNvGrpSpPr>
          <p:nvPr/>
        </p:nvGrpSpPr>
        <p:grpSpPr bwMode="auto">
          <a:xfrm>
            <a:off x="4986338" y="2714625"/>
            <a:ext cx="3759200" cy="2028825"/>
            <a:chOff x="0" y="0"/>
            <a:chExt cx="2867" cy="1527"/>
          </a:xfrm>
        </p:grpSpPr>
        <p:grpSp>
          <p:nvGrpSpPr>
            <p:cNvPr id="173132" name="组合 43044"/>
            <p:cNvGrpSpPr>
              <a:grpSpLocks/>
            </p:cNvGrpSpPr>
            <p:nvPr/>
          </p:nvGrpSpPr>
          <p:grpSpPr bwMode="auto">
            <a:xfrm>
              <a:off x="0" y="0"/>
              <a:ext cx="2867" cy="1527"/>
              <a:chOff x="0" y="0"/>
              <a:chExt cx="2867" cy="1527"/>
            </a:xfrm>
          </p:grpSpPr>
          <p:sp>
            <p:nvSpPr>
              <p:cNvPr id="229464"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9</a:t>
                </a:r>
              </a:p>
            </p:txBody>
          </p:sp>
          <p:sp>
            <p:nvSpPr>
              <p:cNvPr id="229465" name="Oval 8"/>
              <p:cNvSpPr/>
              <p:nvPr/>
            </p:nvSpPr>
            <p:spPr>
              <a:xfrm>
                <a:off x="1950" y="725"/>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8</a:t>
                </a:r>
              </a:p>
            </p:txBody>
          </p:sp>
          <p:sp>
            <p:nvSpPr>
              <p:cNvPr id="229466"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29467"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229468"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229469" name="Oval 12"/>
              <p:cNvSpPr/>
              <p:nvPr/>
            </p:nvSpPr>
            <p:spPr>
              <a:xfrm>
                <a:off x="1348"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229470"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229471"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229472"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73153"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4"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5"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6"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7"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8"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9"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0"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1"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2"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3"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29453" name="Text Box 27"/>
            <p:cNvSpPr txBox="1"/>
            <p:nvPr/>
          </p:nvSpPr>
          <p:spPr>
            <a:xfrm rot="-1936531">
              <a:off x="157" y="174"/>
              <a:ext cx="449"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a1=6</a:t>
              </a:r>
            </a:p>
          </p:txBody>
        </p:sp>
        <p:sp>
          <p:nvSpPr>
            <p:cNvPr id="229454" name="Text Box 28"/>
            <p:cNvSpPr txBox="1"/>
            <p:nvPr/>
          </p:nvSpPr>
          <p:spPr>
            <a:xfrm rot="1789981">
              <a:off x="211" y="519"/>
              <a:ext cx="453" cy="2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a2=4</a:t>
              </a:r>
            </a:p>
          </p:txBody>
        </p:sp>
        <p:sp>
          <p:nvSpPr>
            <p:cNvPr id="229455" name="Text Box 29"/>
            <p:cNvSpPr txBox="1"/>
            <p:nvPr/>
          </p:nvSpPr>
          <p:spPr>
            <a:xfrm rot="3002352">
              <a:off x="68" y="900"/>
              <a:ext cx="449"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a3=5</a:t>
              </a:r>
            </a:p>
          </p:txBody>
        </p:sp>
        <p:sp>
          <p:nvSpPr>
            <p:cNvPr id="229456" name="Text Box 30"/>
            <p:cNvSpPr txBox="1"/>
            <p:nvPr/>
          </p:nvSpPr>
          <p:spPr>
            <a:xfrm rot="2110140">
              <a:off x="900" y="152"/>
              <a:ext cx="454"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a4=1</a:t>
              </a:r>
            </a:p>
          </p:txBody>
        </p:sp>
        <p:sp>
          <p:nvSpPr>
            <p:cNvPr id="229457" name="Text Box 31"/>
            <p:cNvSpPr txBox="1"/>
            <p:nvPr/>
          </p:nvSpPr>
          <p:spPr>
            <a:xfrm rot="-1937476">
              <a:off x="768" y="564"/>
              <a:ext cx="453"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a5=1</a:t>
              </a:r>
            </a:p>
          </p:txBody>
        </p:sp>
        <p:sp>
          <p:nvSpPr>
            <p:cNvPr id="229458" name="Text Box 32"/>
            <p:cNvSpPr txBox="1"/>
            <p:nvPr/>
          </p:nvSpPr>
          <p:spPr>
            <a:xfrm>
              <a:off x="852" y="1179"/>
              <a:ext cx="449"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a6=2</a:t>
              </a:r>
            </a:p>
          </p:txBody>
        </p:sp>
        <p:sp>
          <p:nvSpPr>
            <p:cNvPr id="229459" name="Text Box 33"/>
            <p:cNvSpPr txBox="1"/>
            <p:nvPr/>
          </p:nvSpPr>
          <p:spPr>
            <a:xfrm rot="-2384498">
              <a:off x="1434" y="174"/>
              <a:ext cx="450" cy="2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a7=9</a:t>
              </a:r>
            </a:p>
          </p:txBody>
        </p:sp>
        <p:sp>
          <p:nvSpPr>
            <p:cNvPr id="229460" name="Text Box 34"/>
            <p:cNvSpPr txBox="1"/>
            <p:nvPr/>
          </p:nvSpPr>
          <p:spPr>
            <a:xfrm rot="1348562">
              <a:off x="1557" y="519"/>
              <a:ext cx="452" cy="2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a8=7</a:t>
              </a:r>
            </a:p>
          </p:txBody>
        </p:sp>
        <p:sp>
          <p:nvSpPr>
            <p:cNvPr id="229461" name="Text Box 35"/>
            <p:cNvSpPr txBox="1"/>
            <p:nvPr/>
          </p:nvSpPr>
          <p:spPr>
            <a:xfrm rot="-2273448">
              <a:off x="1457" y="975"/>
              <a:ext cx="450"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a9=4</a:t>
              </a:r>
            </a:p>
          </p:txBody>
        </p:sp>
        <p:sp>
          <p:nvSpPr>
            <p:cNvPr id="229462" name="Text Box 36"/>
            <p:cNvSpPr txBox="1"/>
            <p:nvPr/>
          </p:nvSpPr>
          <p:spPr>
            <a:xfrm rot="1332095">
              <a:off x="2168" y="53"/>
              <a:ext cx="529" cy="2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a10=2</a:t>
              </a:r>
            </a:p>
          </p:txBody>
        </p:sp>
        <p:sp>
          <p:nvSpPr>
            <p:cNvPr id="229463" name="Text Box 37"/>
            <p:cNvSpPr txBox="1"/>
            <p:nvPr/>
          </p:nvSpPr>
          <p:spPr>
            <a:xfrm rot="-1493478">
              <a:off x="2205" y="744"/>
              <a:ext cx="522"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8" name="组合 43076"/>
          <p:cNvGrpSpPr>
            <a:grpSpLocks/>
          </p:cNvGrpSpPr>
          <p:nvPr/>
        </p:nvGrpSpPr>
        <p:grpSpPr bwMode="auto">
          <a:xfrm>
            <a:off x="290513" y="2330450"/>
            <a:ext cx="4065587" cy="2224088"/>
            <a:chOff x="0" y="0"/>
            <a:chExt cx="4066177" cy="2223807"/>
          </a:xfrm>
        </p:grpSpPr>
        <p:sp>
          <p:nvSpPr>
            <p:cNvPr id="229440" name="TextBox 35"/>
            <p:cNvSpPr txBox="1"/>
            <p:nvPr/>
          </p:nvSpPr>
          <p:spPr>
            <a:xfrm>
              <a:off x="681136" y="396825"/>
              <a:ext cx="360415" cy="387301"/>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0</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1" name="TextBox 36"/>
            <p:cNvSpPr txBox="1"/>
            <p:nvPr/>
          </p:nvSpPr>
          <p:spPr>
            <a:xfrm>
              <a:off x="1689345" y="368253"/>
              <a:ext cx="360414" cy="387301"/>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6</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2" name="TextBox 37"/>
            <p:cNvSpPr txBox="1"/>
            <p:nvPr/>
          </p:nvSpPr>
          <p:spPr>
            <a:xfrm>
              <a:off x="1473414" y="944444"/>
              <a:ext cx="360414" cy="38730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4</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3" name="TextBox 38"/>
            <p:cNvSpPr txBox="1"/>
            <p:nvPr/>
          </p:nvSpPr>
          <p:spPr>
            <a:xfrm>
              <a:off x="1760792" y="1765077"/>
              <a:ext cx="360415" cy="38730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5</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4" name="TextBox 39"/>
            <p:cNvSpPr txBox="1"/>
            <p:nvPr/>
          </p:nvSpPr>
          <p:spPr>
            <a:xfrm>
              <a:off x="2337139" y="368253"/>
              <a:ext cx="360414" cy="387301"/>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FF0000"/>
                  </a:solidFill>
                  <a:latin typeface="Times New Roman" panose="02020603050405020304" pitchFamily="18" charset="0"/>
                  <a:ea typeface="宋体" panose="02010600030101010101" pitchFamily="2" charset="-122"/>
                </a:rPr>
                <a:t>7</a:t>
              </a:r>
              <a:endParaRPr lang="zh-CN" altLang="en-US" sz="2400" b="1" noProof="1">
                <a:solidFill>
                  <a:srgbClr val="FF0000"/>
                </a:solidFill>
                <a:latin typeface="Times New Roman" panose="02020603050405020304" pitchFamily="18" charset="0"/>
                <a:ea typeface="宋体" panose="02010600030101010101" pitchFamily="2" charset="-122"/>
              </a:endParaRPr>
            </a:p>
          </p:txBody>
        </p:sp>
        <p:sp>
          <p:nvSpPr>
            <p:cNvPr id="229445" name="TextBox 40"/>
            <p:cNvSpPr txBox="1"/>
            <p:nvPr/>
          </p:nvSpPr>
          <p:spPr>
            <a:xfrm>
              <a:off x="2553070" y="1836506"/>
              <a:ext cx="360414" cy="38730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7</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6" name="TextBox 41"/>
            <p:cNvSpPr txBox="1"/>
            <p:nvPr/>
          </p:nvSpPr>
          <p:spPr>
            <a:xfrm>
              <a:off x="3345347" y="223810"/>
              <a:ext cx="576347" cy="388888"/>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16</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7" name="TextBox 42"/>
            <p:cNvSpPr txBox="1"/>
            <p:nvPr/>
          </p:nvSpPr>
          <p:spPr>
            <a:xfrm>
              <a:off x="3489831" y="1520633"/>
              <a:ext cx="576346" cy="387301"/>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14</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8" name="TextBox 84"/>
            <p:cNvSpPr txBox="1"/>
            <p:nvPr/>
          </p:nvSpPr>
          <p:spPr>
            <a:xfrm>
              <a:off x="897067" y="944444"/>
              <a:ext cx="360415" cy="38730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0</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9" name="TextBox 85"/>
            <p:cNvSpPr txBox="1"/>
            <p:nvPr/>
          </p:nvSpPr>
          <p:spPr>
            <a:xfrm>
              <a:off x="752584" y="1476188"/>
              <a:ext cx="360414" cy="38730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0</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50" name="TextBox 86"/>
            <p:cNvSpPr txBox="1"/>
            <p:nvPr/>
          </p:nvSpPr>
          <p:spPr>
            <a:xfrm>
              <a:off x="2769002" y="828570"/>
              <a:ext cx="360414" cy="387301"/>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FF0000"/>
                  </a:solidFill>
                  <a:latin typeface="Times New Roman" panose="02020603050405020304" pitchFamily="18" charset="0"/>
                  <a:ea typeface="宋体" panose="02010600030101010101" pitchFamily="2" charset="-122"/>
                </a:rPr>
                <a:t>7</a:t>
              </a:r>
              <a:endParaRPr lang="zh-CN" altLang="en-US" sz="2400" b="1" noProof="1">
                <a:solidFill>
                  <a:srgbClr val="FF0000"/>
                </a:solidFill>
                <a:latin typeface="Times New Roman" panose="02020603050405020304" pitchFamily="18" charset="0"/>
                <a:ea typeface="宋体" panose="02010600030101010101" pitchFamily="2" charset="-122"/>
              </a:endParaRPr>
            </a:p>
          </p:txBody>
        </p:sp>
        <p:sp>
          <p:nvSpPr>
            <p:cNvPr id="229451" name="TextBox 90"/>
            <p:cNvSpPr txBox="1"/>
            <p:nvPr/>
          </p:nvSpPr>
          <p:spPr>
            <a:xfrm>
              <a:off x="0" y="0"/>
              <a:ext cx="939936" cy="387301"/>
            </a:xfrm>
            <a:prstGeom prst="rect">
              <a:avLst/>
            </a:prstGeom>
            <a:noFill/>
            <a:ln w="28575" cap="flat" cmpd="sng">
              <a:solidFill>
                <a:schemeClr val="tx2"/>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400" b="1" noProof="1">
                  <a:solidFill>
                    <a:srgbClr val="FF0000"/>
                  </a:solidFill>
                  <a:latin typeface="Times New Roman" panose="02020603050405020304" pitchFamily="18" charset="0"/>
                  <a:ea typeface="宋体" panose="02010600030101010101" pitchFamily="2" charset="-122"/>
                </a:rPr>
                <a:t>计算</a:t>
              </a:r>
              <a:r>
                <a:rPr lang="en-US" altLang="zh-CN" sz="2400" b="1" noProof="1">
                  <a:solidFill>
                    <a:srgbClr val="FF0000"/>
                  </a:solidFill>
                  <a:latin typeface="Times New Roman" panose="02020603050405020304" pitchFamily="18" charset="0"/>
                  <a:ea typeface="宋体" panose="02010600030101010101" pitchFamily="2" charset="-122"/>
                </a:rPr>
                <a:t>e</a:t>
              </a:r>
              <a:endParaRPr lang="zh-CN" altLang="en-US" sz="2400" b="1" noProof="1">
                <a:solidFill>
                  <a:srgbClr val="FF0000"/>
                </a:solidFill>
                <a:latin typeface="Times New Roman" panose="02020603050405020304" pitchFamily="18" charset="0"/>
                <a:ea typeface="宋体" panose="02010600030101010101" pitchFamily="2" charset="-122"/>
              </a:endParaRPr>
            </a:p>
          </p:txBody>
        </p:sp>
      </p:grpSp>
      <p:grpSp>
        <p:nvGrpSpPr>
          <p:cNvPr id="9" name="组合 43089"/>
          <p:cNvGrpSpPr>
            <a:grpSpLocks/>
          </p:cNvGrpSpPr>
          <p:nvPr/>
        </p:nvGrpSpPr>
        <p:grpSpPr bwMode="auto">
          <a:xfrm>
            <a:off x="4786313" y="2303463"/>
            <a:ext cx="3887787" cy="2214562"/>
            <a:chOff x="0" y="0"/>
            <a:chExt cx="3887789" cy="2214570"/>
          </a:xfrm>
        </p:grpSpPr>
        <p:sp>
          <p:nvSpPr>
            <p:cNvPr id="229428" name="TextBox 76"/>
            <p:cNvSpPr txBox="1"/>
            <p:nvPr/>
          </p:nvSpPr>
          <p:spPr>
            <a:xfrm>
              <a:off x="574675" y="395288"/>
              <a:ext cx="360362" cy="387351"/>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0</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29" name="TextBox 77"/>
            <p:cNvSpPr txBox="1"/>
            <p:nvPr/>
          </p:nvSpPr>
          <p:spPr>
            <a:xfrm>
              <a:off x="1582738" y="395288"/>
              <a:ext cx="360363" cy="387351"/>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6</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0" name="TextBox 78"/>
            <p:cNvSpPr txBox="1"/>
            <p:nvPr/>
          </p:nvSpPr>
          <p:spPr>
            <a:xfrm>
              <a:off x="1295401" y="927103"/>
              <a:ext cx="360362" cy="387351"/>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6</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1" name="TextBox 79"/>
            <p:cNvSpPr txBox="1"/>
            <p:nvPr/>
          </p:nvSpPr>
          <p:spPr>
            <a:xfrm>
              <a:off x="1511301" y="1792293"/>
              <a:ext cx="360362" cy="38735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8</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2" name="TextBox 80"/>
            <p:cNvSpPr txBox="1"/>
            <p:nvPr/>
          </p:nvSpPr>
          <p:spPr>
            <a:xfrm>
              <a:off x="2230438" y="350838"/>
              <a:ext cx="360363" cy="388939"/>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7</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3" name="TextBox 81"/>
            <p:cNvSpPr txBox="1"/>
            <p:nvPr/>
          </p:nvSpPr>
          <p:spPr>
            <a:xfrm>
              <a:off x="2436813" y="1827219"/>
              <a:ext cx="514350" cy="38735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10</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4" name="TextBox 82"/>
            <p:cNvSpPr txBox="1"/>
            <p:nvPr/>
          </p:nvSpPr>
          <p:spPr>
            <a:xfrm>
              <a:off x="3167064" y="207963"/>
              <a:ext cx="576263" cy="387351"/>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16</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5" name="TextBox 83"/>
            <p:cNvSpPr txBox="1"/>
            <p:nvPr/>
          </p:nvSpPr>
          <p:spPr>
            <a:xfrm>
              <a:off x="3311527" y="1503367"/>
              <a:ext cx="576262" cy="387351"/>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14</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6" name="TextBox 87"/>
            <p:cNvSpPr txBox="1"/>
            <p:nvPr/>
          </p:nvSpPr>
          <p:spPr>
            <a:xfrm>
              <a:off x="2446338" y="900115"/>
              <a:ext cx="360363" cy="387351"/>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7</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7" name="TextBox 88"/>
            <p:cNvSpPr txBox="1"/>
            <p:nvPr/>
          </p:nvSpPr>
          <p:spPr>
            <a:xfrm>
              <a:off x="647700" y="1503367"/>
              <a:ext cx="358775" cy="38735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3</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8" name="TextBox 89"/>
            <p:cNvSpPr txBox="1"/>
            <p:nvPr/>
          </p:nvSpPr>
          <p:spPr>
            <a:xfrm>
              <a:off x="790575" y="1000129"/>
              <a:ext cx="360362" cy="38735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2</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9" name="TextBox 91"/>
            <p:cNvSpPr txBox="1"/>
            <p:nvPr/>
          </p:nvSpPr>
          <p:spPr>
            <a:xfrm>
              <a:off x="0" y="0"/>
              <a:ext cx="887412" cy="387351"/>
            </a:xfrm>
            <a:prstGeom prst="rect">
              <a:avLst/>
            </a:prstGeom>
            <a:noFill/>
            <a:ln w="28575" cap="flat" cmpd="sng">
              <a:solidFill>
                <a:schemeClr val="tx2"/>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400" b="1" noProof="1">
                  <a:solidFill>
                    <a:srgbClr val="0070C0"/>
                  </a:solidFill>
                  <a:latin typeface="Times New Roman" panose="02020603050405020304" pitchFamily="18" charset="0"/>
                  <a:ea typeface="宋体" panose="02010600030101010101" pitchFamily="2" charset="-122"/>
                </a:rPr>
                <a:t>计算</a:t>
              </a:r>
              <a:r>
                <a:rPr lang="en-US" altLang="zh-CN" sz="2400" b="1" noProof="1">
                  <a:solidFill>
                    <a:srgbClr val="0070C0"/>
                  </a:solidFill>
                  <a:latin typeface="Times New Roman" panose="02020603050405020304" pitchFamily="18" charset="0"/>
                  <a:ea typeface="宋体" panose="02010600030101010101" pitchFamily="2" charset="-122"/>
                </a:rPr>
                <a:t>l</a:t>
              </a:r>
              <a:endParaRPr lang="zh-CN" altLang="en-US" sz="2400" b="1" noProof="1">
                <a:solidFill>
                  <a:srgbClr val="0070C0"/>
                </a:solidFill>
                <a:latin typeface="Times New Roman" panose="02020603050405020304" pitchFamily="18" charset="0"/>
                <a:ea typeface="宋体" panose="02010600030101010101" pitchFamily="2" charset="-122"/>
              </a:endParaRPr>
            </a:p>
          </p:txBody>
        </p:sp>
      </p:grpSp>
      <p:grpSp>
        <p:nvGrpSpPr>
          <p:cNvPr id="10" name="组合 43102"/>
          <p:cNvGrpSpPr>
            <a:grpSpLocks/>
          </p:cNvGrpSpPr>
          <p:nvPr/>
        </p:nvGrpSpPr>
        <p:grpSpPr bwMode="auto">
          <a:xfrm>
            <a:off x="2700338" y="4868863"/>
            <a:ext cx="3959225" cy="1944687"/>
            <a:chOff x="0" y="0"/>
            <a:chExt cx="2867" cy="1527"/>
          </a:xfrm>
        </p:grpSpPr>
        <p:grpSp>
          <p:nvGrpSpPr>
            <p:cNvPr id="173068" name="组合 43103"/>
            <p:cNvGrpSpPr>
              <a:grpSpLocks/>
            </p:cNvGrpSpPr>
            <p:nvPr/>
          </p:nvGrpSpPr>
          <p:grpSpPr bwMode="auto">
            <a:xfrm>
              <a:off x="0" y="0"/>
              <a:ext cx="2867" cy="1527"/>
              <a:chOff x="0" y="0"/>
              <a:chExt cx="2867" cy="1527"/>
            </a:xfrm>
          </p:grpSpPr>
          <p:sp>
            <p:nvSpPr>
              <p:cNvPr id="229396" name="Oval 8"/>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9</a:t>
                </a:r>
              </a:p>
            </p:txBody>
          </p:sp>
          <p:sp>
            <p:nvSpPr>
              <p:cNvPr id="229397" name="Oval 9"/>
              <p:cNvSpPr/>
              <p:nvPr/>
            </p:nvSpPr>
            <p:spPr>
              <a:xfrm>
                <a:off x="1951" y="725"/>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8</a:t>
                </a:r>
              </a:p>
            </p:txBody>
          </p:sp>
          <p:sp>
            <p:nvSpPr>
              <p:cNvPr id="229398" name="Oval 10"/>
              <p:cNvSpPr/>
              <p:nvPr/>
            </p:nvSpPr>
            <p:spPr>
              <a:xfrm>
                <a:off x="1936" y="0"/>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29399" name="Oval 11"/>
              <p:cNvSpPr/>
              <p:nvPr/>
            </p:nvSpPr>
            <p:spPr>
              <a:xfrm>
                <a:off x="1343" y="1305"/>
                <a:ext cx="191"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229400" name="Oval 12"/>
              <p:cNvSpPr/>
              <p:nvPr/>
            </p:nvSpPr>
            <p:spPr>
              <a:xfrm>
                <a:off x="628" y="1305"/>
                <a:ext cx="191"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229401" name="Oval 13"/>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229402" name="Oval 14"/>
              <p:cNvSpPr/>
              <p:nvPr/>
            </p:nvSpPr>
            <p:spPr>
              <a:xfrm>
                <a:off x="641" y="772"/>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229403" name="Oval 15"/>
              <p:cNvSpPr/>
              <p:nvPr/>
            </p:nvSpPr>
            <p:spPr>
              <a:xfrm>
                <a:off x="627" y="22"/>
                <a:ext cx="192" cy="223"/>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229404" name="Oval 16"/>
              <p:cNvSpPr/>
              <p:nvPr/>
            </p:nvSpPr>
            <p:spPr>
              <a:xfrm>
                <a:off x="0" y="44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73085"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86"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87" name="Line 19"/>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88" name="Line 20"/>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73089" name="组合 43117"/>
              <p:cNvGrpSpPr>
                <a:grpSpLocks/>
              </p:cNvGrpSpPr>
              <p:nvPr/>
            </p:nvGrpSpPr>
            <p:grpSpPr bwMode="auto">
              <a:xfrm>
                <a:off x="166" y="107"/>
                <a:ext cx="2600" cy="733"/>
                <a:chOff x="0" y="0"/>
                <a:chExt cx="2600" cy="733"/>
              </a:xfrm>
            </p:grpSpPr>
            <p:sp>
              <p:nvSpPr>
                <p:cNvPr id="173102" name="Line 22"/>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3" name="Line 23"/>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4" name="Line 24"/>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5" name="Line 25"/>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6" name="Line 26"/>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7" name="Line 27"/>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3090" name="Line 28"/>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9411" name="Text Box 29"/>
              <p:cNvSpPr txBox="1"/>
              <p:nvPr/>
            </p:nvSpPr>
            <p:spPr>
              <a:xfrm rot="1789981">
                <a:off x="178" y="492"/>
                <a:ext cx="517"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a2=4</a:t>
                </a:r>
              </a:p>
            </p:txBody>
          </p:sp>
          <p:sp>
            <p:nvSpPr>
              <p:cNvPr id="229412" name="Text Box 30"/>
              <p:cNvSpPr txBox="1"/>
              <p:nvPr/>
            </p:nvSpPr>
            <p:spPr>
              <a:xfrm rot="3002352">
                <a:off x="14" y="884"/>
                <a:ext cx="561" cy="24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a3=5</a:t>
                </a:r>
              </a:p>
            </p:txBody>
          </p:sp>
          <p:sp>
            <p:nvSpPr>
              <p:cNvPr id="229413" name="Text Box 31"/>
              <p:cNvSpPr txBox="1"/>
              <p:nvPr/>
            </p:nvSpPr>
            <p:spPr>
              <a:xfrm rot="-1937476">
                <a:off x="735" y="539"/>
                <a:ext cx="518" cy="26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a5=1</a:t>
                </a:r>
              </a:p>
            </p:txBody>
          </p:sp>
          <p:sp>
            <p:nvSpPr>
              <p:cNvPr id="229414" name="Text Box 32"/>
              <p:cNvSpPr txBox="1"/>
              <p:nvPr/>
            </p:nvSpPr>
            <p:spPr>
              <a:xfrm>
                <a:off x="852" y="1179"/>
                <a:ext cx="518"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a6=2</a:t>
                </a:r>
              </a:p>
            </p:txBody>
          </p:sp>
          <p:sp>
            <p:nvSpPr>
              <p:cNvPr id="229415" name="Text Box 33"/>
              <p:cNvSpPr txBox="1"/>
              <p:nvPr/>
            </p:nvSpPr>
            <p:spPr>
              <a:xfrm rot="-2273448">
                <a:off x="1423" y="949"/>
                <a:ext cx="517" cy="26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a9=4</a:t>
                </a:r>
              </a:p>
            </p:txBody>
          </p:sp>
          <p:sp>
            <p:nvSpPr>
              <p:cNvPr id="229416" name="Text Box 34"/>
              <p:cNvSpPr txBox="1"/>
              <p:nvPr/>
            </p:nvSpPr>
            <p:spPr>
              <a:xfrm rot="-1936531">
                <a:off x="124" y="148"/>
                <a:ext cx="517"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a1=6</a:t>
                </a:r>
              </a:p>
            </p:txBody>
          </p:sp>
          <p:sp>
            <p:nvSpPr>
              <p:cNvPr id="229417" name="Text Box 35"/>
              <p:cNvSpPr txBox="1"/>
              <p:nvPr/>
            </p:nvSpPr>
            <p:spPr>
              <a:xfrm rot="2110140">
                <a:off x="867" y="126"/>
                <a:ext cx="518"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a4=1</a:t>
                </a:r>
              </a:p>
            </p:txBody>
          </p:sp>
          <p:sp>
            <p:nvSpPr>
              <p:cNvPr id="229418" name="Text Box 36"/>
              <p:cNvSpPr txBox="1"/>
              <p:nvPr/>
            </p:nvSpPr>
            <p:spPr>
              <a:xfrm rot="-2384498">
                <a:off x="1400" y="150"/>
                <a:ext cx="517" cy="26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a7=9</a:t>
                </a:r>
              </a:p>
            </p:txBody>
          </p:sp>
          <p:sp>
            <p:nvSpPr>
              <p:cNvPr id="229419" name="Text Box 37"/>
              <p:cNvSpPr txBox="1"/>
              <p:nvPr/>
            </p:nvSpPr>
            <p:spPr>
              <a:xfrm rot="1348562">
                <a:off x="1524" y="492"/>
                <a:ext cx="516"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a8=7</a:t>
                </a:r>
              </a:p>
            </p:txBody>
          </p:sp>
          <p:sp>
            <p:nvSpPr>
              <p:cNvPr id="229420" name="Text Box 38"/>
              <p:cNvSpPr txBox="1"/>
              <p:nvPr/>
            </p:nvSpPr>
            <p:spPr>
              <a:xfrm rot="1332095">
                <a:off x="2128" y="26"/>
                <a:ext cx="613"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a10=2</a:t>
                </a:r>
              </a:p>
            </p:txBody>
          </p:sp>
          <p:sp>
            <p:nvSpPr>
              <p:cNvPr id="229421" name="Text Box 39"/>
              <p:cNvSpPr txBox="1"/>
              <p:nvPr/>
            </p:nvSpPr>
            <p:spPr>
              <a:xfrm rot="-1493478">
                <a:off x="2166" y="669"/>
                <a:ext cx="601"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a11=4</a:t>
                </a:r>
              </a:p>
            </p:txBody>
          </p:sp>
        </p:grpSp>
        <p:grpSp>
          <p:nvGrpSpPr>
            <p:cNvPr id="173069" name="组合 43136"/>
            <p:cNvGrpSpPr>
              <a:grpSpLocks/>
            </p:cNvGrpSpPr>
            <p:nvPr/>
          </p:nvGrpSpPr>
          <p:grpSpPr bwMode="auto">
            <a:xfrm>
              <a:off x="166" y="107"/>
              <a:ext cx="2600" cy="733"/>
              <a:chOff x="0" y="0"/>
              <a:chExt cx="2600" cy="733"/>
            </a:xfrm>
          </p:grpSpPr>
          <p:sp>
            <p:nvSpPr>
              <p:cNvPr id="173070" name="Line 41"/>
              <p:cNvSpPr>
                <a:spLocks noChangeShapeType="1"/>
              </p:cNvSpPr>
              <p:nvPr/>
            </p:nvSpPr>
            <p:spPr bwMode="auto">
              <a:xfrm flipV="1">
                <a:off x="0" y="89"/>
                <a:ext cx="489"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1" name="Line 42"/>
              <p:cNvSpPr>
                <a:spLocks noChangeShapeType="1"/>
              </p:cNvSpPr>
              <p:nvPr/>
            </p:nvSpPr>
            <p:spPr bwMode="auto">
              <a:xfrm>
                <a:off x="655" y="55"/>
                <a:ext cx="534" cy="33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2" name="Line 43"/>
              <p:cNvSpPr>
                <a:spLocks noChangeShapeType="1"/>
              </p:cNvSpPr>
              <p:nvPr/>
            </p:nvSpPr>
            <p:spPr bwMode="auto">
              <a:xfrm flipV="1">
                <a:off x="1355" y="55"/>
                <a:ext cx="423" cy="34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3" name="Line 44"/>
              <p:cNvSpPr>
                <a:spLocks noChangeShapeType="1"/>
              </p:cNvSpPr>
              <p:nvPr/>
            </p:nvSpPr>
            <p:spPr bwMode="auto">
              <a:xfrm>
                <a:off x="1355" y="500"/>
                <a:ext cx="467" cy="21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4" name="Line 45"/>
              <p:cNvSpPr>
                <a:spLocks noChangeShapeType="1"/>
              </p:cNvSpPr>
              <p:nvPr/>
            </p:nvSpPr>
            <p:spPr bwMode="auto">
              <a:xfrm>
                <a:off x="1955" y="0"/>
                <a:ext cx="645" cy="27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5" name="Line 46"/>
              <p:cNvSpPr>
                <a:spLocks noChangeShapeType="1"/>
              </p:cNvSpPr>
              <p:nvPr/>
            </p:nvSpPr>
            <p:spPr bwMode="auto">
              <a:xfrm flipV="1">
                <a:off x="1978" y="433"/>
                <a:ext cx="566"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229384" name="矩形 135"/>
          <p:cNvSpPr/>
          <p:nvPr/>
        </p:nvSpPr>
        <p:spPr>
          <a:xfrm>
            <a:off x="285750" y="2317750"/>
            <a:ext cx="4286250" cy="2486025"/>
          </a:xfrm>
          <a:prstGeom prst="rect">
            <a:avLst/>
          </a:prstGeom>
          <a:noFill/>
          <a:ln w="28575"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29385" name="矩形 136"/>
          <p:cNvSpPr/>
          <p:nvPr/>
        </p:nvSpPr>
        <p:spPr>
          <a:xfrm>
            <a:off x="4786313" y="2303463"/>
            <a:ext cx="4143375" cy="2500312"/>
          </a:xfrm>
          <a:prstGeom prst="rect">
            <a:avLst/>
          </a:prstGeom>
          <a:noFill/>
          <a:ln w="28575"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29386" name="矩形 137"/>
          <p:cNvSpPr/>
          <p:nvPr/>
        </p:nvSpPr>
        <p:spPr>
          <a:xfrm>
            <a:off x="1500188" y="4857750"/>
            <a:ext cx="5786437" cy="2000250"/>
          </a:xfrm>
          <a:prstGeom prst="rect">
            <a:avLst/>
          </a:prstGeom>
          <a:noFill/>
          <a:ln w="28575"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29387" name="TextBox 90"/>
          <p:cNvSpPr txBox="1"/>
          <p:nvPr/>
        </p:nvSpPr>
        <p:spPr>
          <a:xfrm>
            <a:off x="1500188" y="4857750"/>
            <a:ext cx="1422400" cy="387350"/>
          </a:xfrm>
          <a:prstGeom prst="rect">
            <a:avLst/>
          </a:prstGeom>
          <a:noFill/>
          <a:ln w="28575" cap="flat" cmpd="sng">
            <a:solidFill>
              <a:schemeClr val="tx2"/>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400" b="1" noProof="1">
                <a:solidFill>
                  <a:srgbClr val="FF3300"/>
                </a:solidFill>
                <a:latin typeface="Times New Roman" panose="02020603050405020304" pitchFamily="18" charset="0"/>
                <a:ea typeface="宋体" panose="02010600030101010101" pitchFamily="2" charset="-122"/>
              </a:rPr>
              <a:t>关键路径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32"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ox(out)">
                                      <p:cBhvr>
                                        <p:cTn id="29" dur="500"/>
                                        <p:tgtEl>
                                          <p:spTgt spid="10"/>
                                        </p:tgtEl>
                                      </p:cBhvr>
                                    </p:animEffect>
                                  </p:childTnLst>
                                  <p:subTnLst>
                                    <p:audio>
                                      <p:cMediaNode>
                                        <p:cTn display="0" masterRel="sameClick">
                                          <p:stCondLst>
                                            <p:cond evt="begin" delay="0">
                                              <p:tn val="27"/>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3"/>
          <p:cNvSpPr>
            <a:spLocks noGrp="1" noChangeArrowheads="1"/>
          </p:cNvSpPr>
          <p:nvPr>
            <p:ph type="body" idx="4294967295"/>
          </p:nvPr>
        </p:nvSpPr>
        <p:spPr>
          <a:xfrm>
            <a:off x="81775" y="280058"/>
            <a:ext cx="4724400" cy="649287"/>
          </a:xfrm>
        </p:spPr>
        <p:txBody>
          <a:bodyPr/>
          <a:lstStyle/>
          <a:p>
            <a:pPr eaLnBrk="1" hangingPunct="1">
              <a:buFont typeface="Wingdings" panose="05000000000000000000" pitchFamily="2" charset="2"/>
              <a:buNone/>
              <a:defRPr/>
            </a:pPr>
            <a:r>
              <a:rPr kumimoji="1" lang="en-US" altLang="zh-CN" sz="2800" b="1" dirty="0" smtClean="0">
                <a:latin typeface="Times New Roman" panose="02020603050405020304" pitchFamily="18" charset="0"/>
              </a:rPr>
              <a:t>G</a:t>
            </a:r>
            <a:r>
              <a:rPr kumimoji="1" lang="en-US" altLang="zh-CN" sz="2800" b="1" baseline="-30000" dirty="0" smtClean="0">
                <a:latin typeface="Times New Roman" panose="02020603050405020304" pitchFamily="18" charset="0"/>
              </a:rPr>
              <a:t>2</a:t>
            </a:r>
            <a:r>
              <a:rPr kumimoji="1" lang="zh-CN" altLang="en-US" sz="2800" b="1" dirty="0" smtClean="0">
                <a:latin typeface="Times New Roman" panose="02020603050405020304" pitchFamily="18" charset="0"/>
              </a:rPr>
              <a:t>的一些子图：</a:t>
            </a:r>
            <a:endParaRPr kumimoji="1" lang="zh-CN" altLang="en-US" sz="2800" b="1" dirty="0" smtClean="0"/>
          </a:p>
        </p:txBody>
      </p:sp>
      <p:grpSp>
        <p:nvGrpSpPr>
          <p:cNvPr id="19459" name="Group 4"/>
          <p:cNvGrpSpPr>
            <a:grpSpLocks/>
          </p:cNvGrpSpPr>
          <p:nvPr/>
        </p:nvGrpSpPr>
        <p:grpSpPr bwMode="auto">
          <a:xfrm>
            <a:off x="304800" y="3379788"/>
            <a:ext cx="8610600" cy="2209800"/>
            <a:chOff x="0" y="0"/>
            <a:chExt cx="6710" cy="1431"/>
          </a:xfrm>
        </p:grpSpPr>
        <p:grpSp>
          <p:nvGrpSpPr>
            <p:cNvPr id="25626" name="Group 5"/>
            <p:cNvGrpSpPr>
              <a:grpSpLocks/>
            </p:cNvGrpSpPr>
            <p:nvPr/>
          </p:nvGrpSpPr>
          <p:grpSpPr bwMode="auto">
            <a:xfrm>
              <a:off x="4795" y="0"/>
              <a:ext cx="1915" cy="1431"/>
              <a:chOff x="0" y="0"/>
              <a:chExt cx="1915" cy="1431"/>
            </a:xfrm>
          </p:grpSpPr>
          <p:grpSp>
            <p:nvGrpSpPr>
              <p:cNvPr id="25654" name="Group 6"/>
              <p:cNvGrpSpPr>
                <a:grpSpLocks/>
              </p:cNvGrpSpPr>
              <p:nvPr/>
            </p:nvGrpSpPr>
            <p:grpSpPr bwMode="auto">
              <a:xfrm>
                <a:off x="1440" y="597"/>
                <a:ext cx="475" cy="339"/>
                <a:chOff x="0" y="0"/>
                <a:chExt cx="475" cy="339"/>
              </a:xfrm>
            </p:grpSpPr>
            <p:sp>
              <p:nvSpPr>
                <p:cNvPr id="27715" name="AutoShape 7"/>
                <p:cNvSpPr/>
                <p:nvPr/>
              </p:nvSpPr>
              <p:spPr>
                <a:xfrm>
                  <a:off x="0" y="0"/>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7716" name="Text Box 8"/>
                <p:cNvSpPr txBox="1"/>
                <p:nvPr/>
              </p:nvSpPr>
              <p:spPr>
                <a:xfrm>
                  <a:off x="115" y="27"/>
                  <a:ext cx="360" cy="306"/>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5655" name="Group 9"/>
              <p:cNvGrpSpPr>
                <a:grpSpLocks/>
              </p:cNvGrpSpPr>
              <p:nvPr/>
            </p:nvGrpSpPr>
            <p:grpSpPr bwMode="auto">
              <a:xfrm>
                <a:off x="720" y="0"/>
                <a:ext cx="475" cy="339"/>
                <a:chOff x="0" y="0"/>
                <a:chExt cx="475" cy="339"/>
              </a:xfrm>
            </p:grpSpPr>
            <p:sp>
              <p:nvSpPr>
                <p:cNvPr id="27713" name="AutoShape 1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7714" name="Text Box 11"/>
                <p:cNvSpPr txBox="1"/>
                <p:nvPr/>
              </p:nvSpPr>
              <p:spPr>
                <a:xfrm>
                  <a:off x="115"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56" name="Group 12"/>
              <p:cNvGrpSpPr>
                <a:grpSpLocks/>
              </p:cNvGrpSpPr>
              <p:nvPr/>
            </p:nvGrpSpPr>
            <p:grpSpPr bwMode="auto">
              <a:xfrm>
                <a:off x="0" y="597"/>
                <a:ext cx="475" cy="339"/>
                <a:chOff x="0" y="0"/>
                <a:chExt cx="475" cy="339"/>
              </a:xfrm>
            </p:grpSpPr>
            <p:sp>
              <p:nvSpPr>
                <p:cNvPr id="3" name="AutoShape 13"/>
                <p:cNvSpPr/>
                <p:nvPr/>
              </p:nvSpPr>
              <p:spPr>
                <a:xfrm>
                  <a:off x="0" y="0"/>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14"/>
                <p:cNvSpPr txBox="1"/>
                <p:nvPr/>
              </p:nvSpPr>
              <p:spPr>
                <a:xfrm>
                  <a:off x="115" y="27"/>
                  <a:ext cx="360" cy="306"/>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5657" name="Group 15"/>
              <p:cNvGrpSpPr>
                <a:grpSpLocks/>
              </p:cNvGrpSpPr>
              <p:nvPr/>
            </p:nvGrpSpPr>
            <p:grpSpPr bwMode="auto">
              <a:xfrm>
                <a:off x="720" y="1092"/>
                <a:ext cx="475" cy="339"/>
                <a:chOff x="0" y="0"/>
                <a:chExt cx="475" cy="339"/>
              </a:xfrm>
            </p:grpSpPr>
            <p:sp>
              <p:nvSpPr>
                <p:cNvPr id="7" name="AutoShape 1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9" name="Text Box 17"/>
                <p:cNvSpPr txBox="1"/>
                <p:nvPr/>
              </p:nvSpPr>
              <p:spPr>
                <a:xfrm>
                  <a:off x="115" y="21"/>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25658" name="Line 18"/>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59" name="Line 19"/>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60" name="Line 20"/>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27" name="Group 21"/>
            <p:cNvGrpSpPr>
              <a:grpSpLocks/>
            </p:cNvGrpSpPr>
            <p:nvPr/>
          </p:nvGrpSpPr>
          <p:grpSpPr bwMode="auto">
            <a:xfrm>
              <a:off x="2995" y="0"/>
              <a:ext cx="1195" cy="1431"/>
              <a:chOff x="0" y="0"/>
              <a:chExt cx="1195" cy="1431"/>
            </a:xfrm>
          </p:grpSpPr>
          <p:grpSp>
            <p:nvGrpSpPr>
              <p:cNvPr id="25643" name="Group 22"/>
              <p:cNvGrpSpPr>
                <a:grpSpLocks/>
              </p:cNvGrpSpPr>
              <p:nvPr/>
            </p:nvGrpSpPr>
            <p:grpSpPr bwMode="auto">
              <a:xfrm>
                <a:off x="720" y="0"/>
                <a:ext cx="475" cy="339"/>
                <a:chOff x="0" y="0"/>
                <a:chExt cx="475" cy="339"/>
              </a:xfrm>
            </p:grpSpPr>
            <p:sp>
              <p:nvSpPr>
                <p:cNvPr id="27700" name="AutoShape 2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3" name="Text Box 24"/>
                <p:cNvSpPr txBox="1"/>
                <p:nvPr/>
              </p:nvSpPr>
              <p:spPr>
                <a:xfrm>
                  <a:off x="115"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44" name="Group 25"/>
              <p:cNvGrpSpPr>
                <a:grpSpLocks/>
              </p:cNvGrpSpPr>
              <p:nvPr/>
            </p:nvGrpSpPr>
            <p:grpSpPr bwMode="auto">
              <a:xfrm>
                <a:off x="0" y="597"/>
                <a:ext cx="475" cy="339"/>
                <a:chOff x="0" y="0"/>
                <a:chExt cx="475" cy="339"/>
              </a:xfrm>
            </p:grpSpPr>
            <p:sp>
              <p:nvSpPr>
                <p:cNvPr id="14" name="AutoShape 26"/>
                <p:cNvSpPr/>
                <p:nvPr/>
              </p:nvSpPr>
              <p:spPr>
                <a:xfrm>
                  <a:off x="0" y="0"/>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7699" name="Text Box 27"/>
                <p:cNvSpPr txBox="1"/>
                <p:nvPr/>
              </p:nvSpPr>
              <p:spPr>
                <a:xfrm>
                  <a:off x="115" y="27"/>
                  <a:ext cx="360" cy="306"/>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5645" name="Group 28"/>
              <p:cNvGrpSpPr>
                <a:grpSpLocks/>
              </p:cNvGrpSpPr>
              <p:nvPr/>
            </p:nvGrpSpPr>
            <p:grpSpPr bwMode="auto">
              <a:xfrm>
                <a:off x="720" y="1092"/>
                <a:ext cx="475" cy="339"/>
                <a:chOff x="0" y="0"/>
                <a:chExt cx="475" cy="339"/>
              </a:xfrm>
            </p:grpSpPr>
            <p:sp>
              <p:nvSpPr>
                <p:cNvPr id="27696" name="AutoShape 2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7697" name="Text Box 30"/>
                <p:cNvSpPr txBox="1"/>
                <p:nvPr/>
              </p:nvSpPr>
              <p:spPr>
                <a:xfrm>
                  <a:off x="115" y="21"/>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25646" name="Line 31"/>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47" name="Line 32"/>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28" name="Group 33"/>
            <p:cNvGrpSpPr>
              <a:grpSpLocks/>
            </p:cNvGrpSpPr>
            <p:nvPr/>
          </p:nvGrpSpPr>
          <p:grpSpPr bwMode="auto">
            <a:xfrm>
              <a:off x="655" y="27"/>
              <a:ext cx="1915" cy="936"/>
              <a:chOff x="0" y="0"/>
              <a:chExt cx="1915" cy="936"/>
            </a:xfrm>
          </p:grpSpPr>
          <p:grpSp>
            <p:nvGrpSpPr>
              <p:cNvPr id="25632" name="Group 34"/>
              <p:cNvGrpSpPr>
                <a:grpSpLocks/>
              </p:cNvGrpSpPr>
              <p:nvPr/>
            </p:nvGrpSpPr>
            <p:grpSpPr bwMode="auto">
              <a:xfrm>
                <a:off x="1440" y="597"/>
                <a:ext cx="475" cy="339"/>
                <a:chOff x="0" y="0"/>
                <a:chExt cx="475" cy="339"/>
              </a:xfrm>
            </p:grpSpPr>
            <p:sp>
              <p:nvSpPr>
                <p:cNvPr id="15" name="AutoShape 35"/>
                <p:cNvSpPr/>
                <p:nvPr/>
              </p:nvSpPr>
              <p:spPr>
                <a:xfrm>
                  <a:off x="-3"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6" name="Text Box 36"/>
                <p:cNvSpPr txBox="1"/>
                <p:nvPr/>
              </p:nvSpPr>
              <p:spPr>
                <a:xfrm>
                  <a:off x="112"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5633" name="Group 37"/>
              <p:cNvGrpSpPr>
                <a:grpSpLocks/>
              </p:cNvGrpSpPr>
              <p:nvPr/>
            </p:nvGrpSpPr>
            <p:grpSpPr bwMode="auto">
              <a:xfrm>
                <a:off x="720" y="0"/>
                <a:ext cx="475" cy="339"/>
                <a:chOff x="0" y="0"/>
                <a:chExt cx="475" cy="339"/>
              </a:xfrm>
            </p:grpSpPr>
            <p:sp>
              <p:nvSpPr>
                <p:cNvPr id="27687" name="AutoShape 38"/>
                <p:cNvSpPr/>
                <p:nvPr/>
              </p:nvSpPr>
              <p:spPr>
                <a:xfrm>
                  <a:off x="-3"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7688" name="Text Box 39"/>
                <p:cNvSpPr txBox="1"/>
                <p:nvPr/>
              </p:nvSpPr>
              <p:spPr>
                <a:xfrm>
                  <a:off x="112" y="21"/>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34" name="Group 40"/>
              <p:cNvGrpSpPr>
                <a:grpSpLocks/>
              </p:cNvGrpSpPr>
              <p:nvPr/>
            </p:nvGrpSpPr>
            <p:grpSpPr bwMode="auto">
              <a:xfrm>
                <a:off x="0" y="597"/>
                <a:ext cx="475" cy="339"/>
                <a:chOff x="0" y="0"/>
                <a:chExt cx="475" cy="339"/>
              </a:xfrm>
            </p:grpSpPr>
            <p:sp>
              <p:nvSpPr>
                <p:cNvPr id="27685" name="AutoShape 41"/>
                <p:cNvSpPr/>
                <p:nvPr/>
              </p:nvSpPr>
              <p:spPr>
                <a:xfrm>
                  <a:off x="-3"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 name="Text Box 42"/>
                <p:cNvSpPr txBox="1"/>
                <p:nvPr/>
              </p:nvSpPr>
              <p:spPr>
                <a:xfrm>
                  <a:off x="112"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sp>
            <p:nvSpPr>
              <p:cNvPr id="25635" name="Line 43"/>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6" name="Line 44"/>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29" name="Group 45"/>
            <p:cNvGrpSpPr>
              <a:grpSpLocks/>
            </p:cNvGrpSpPr>
            <p:nvPr/>
          </p:nvGrpSpPr>
          <p:grpSpPr bwMode="auto">
            <a:xfrm>
              <a:off x="0" y="183"/>
              <a:ext cx="475" cy="339"/>
              <a:chOff x="0" y="0"/>
              <a:chExt cx="475" cy="339"/>
            </a:xfrm>
          </p:grpSpPr>
          <p:sp>
            <p:nvSpPr>
              <p:cNvPr id="5" name="AutoShape 4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6" name="Text Box 47"/>
              <p:cNvSpPr txBox="1"/>
              <p:nvPr/>
            </p:nvSpPr>
            <p:spPr>
              <a:xfrm>
                <a:off x="115"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grpSp>
        <p:nvGrpSpPr>
          <p:cNvPr id="25604" name="Group 48"/>
          <p:cNvGrpSpPr>
            <a:grpSpLocks/>
          </p:cNvGrpSpPr>
          <p:nvPr/>
        </p:nvGrpSpPr>
        <p:grpSpPr bwMode="auto">
          <a:xfrm>
            <a:off x="3086361" y="846632"/>
            <a:ext cx="2959100" cy="2262188"/>
            <a:chOff x="0" y="0"/>
            <a:chExt cx="2160" cy="1560"/>
          </a:xfrm>
        </p:grpSpPr>
        <p:grpSp>
          <p:nvGrpSpPr>
            <p:cNvPr id="25607" name="Group 49"/>
            <p:cNvGrpSpPr>
              <a:grpSpLocks/>
            </p:cNvGrpSpPr>
            <p:nvPr/>
          </p:nvGrpSpPr>
          <p:grpSpPr bwMode="auto">
            <a:xfrm>
              <a:off x="1440" y="597"/>
              <a:ext cx="475" cy="339"/>
              <a:chOff x="0" y="0"/>
              <a:chExt cx="475" cy="339"/>
            </a:xfrm>
          </p:grpSpPr>
          <p:sp>
            <p:nvSpPr>
              <p:cNvPr id="27672" name="AutoShape 5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7673" name="Text Box 5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5608" name="Group 52"/>
            <p:cNvGrpSpPr>
              <a:grpSpLocks/>
            </p:cNvGrpSpPr>
            <p:nvPr/>
          </p:nvGrpSpPr>
          <p:grpSpPr bwMode="auto">
            <a:xfrm>
              <a:off x="720" y="0"/>
              <a:ext cx="475" cy="339"/>
              <a:chOff x="0" y="0"/>
              <a:chExt cx="475" cy="339"/>
            </a:xfrm>
          </p:grpSpPr>
          <p:sp>
            <p:nvSpPr>
              <p:cNvPr id="27670" name="AutoShape 5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54"/>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09" name="Group 55"/>
            <p:cNvGrpSpPr>
              <a:grpSpLocks/>
            </p:cNvGrpSpPr>
            <p:nvPr/>
          </p:nvGrpSpPr>
          <p:grpSpPr bwMode="auto">
            <a:xfrm>
              <a:off x="0" y="597"/>
              <a:ext cx="475" cy="339"/>
              <a:chOff x="0" y="0"/>
              <a:chExt cx="475" cy="339"/>
            </a:xfrm>
          </p:grpSpPr>
          <p:sp>
            <p:nvSpPr>
              <p:cNvPr id="10" name="AutoShape 5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7669" name="Text Box 5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5610" name="Group 58"/>
            <p:cNvGrpSpPr>
              <a:grpSpLocks/>
            </p:cNvGrpSpPr>
            <p:nvPr/>
          </p:nvGrpSpPr>
          <p:grpSpPr bwMode="auto">
            <a:xfrm>
              <a:off x="720" y="1092"/>
              <a:ext cx="475" cy="339"/>
              <a:chOff x="0" y="0"/>
              <a:chExt cx="475" cy="339"/>
            </a:xfrm>
          </p:grpSpPr>
          <p:sp>
            <p:nvSpPr>
              <p:cNvPr id="11" name="AutoShape 59"/>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2" name="Text Box 60"/>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25611" name="Line 61"/>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2" name="Line 62"/>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3" name="Line 63"/>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4" name="Line 64"/>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5" name="Line 65"/>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6" name="Line 66"/>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Text Box 67"/>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27653" name="TextBox 66"/>
          <p:cNvSpPr txBox="1"/>
          <p:nvPr/>
        </p:nvSpPr>
        <p:spPr>
          <a:xfrm>
            <a:off x="3708400" y="5876925"/>
            <a:ext cx="207327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2</a:t>
            </a:r>
            <a:r>
              <a:rPr lang="zh-CN" altLang="en-US" sz="2400" b="1" noProof="1">
                <a:latin typeface="Times New Roman" panose="02020603050405020304" pitchFamily="18" charset="0"/>
                <a:ea typeface="宋体" panose="02010600030101010101" pitchFamily="2" charset="-122"/>
              </a:rPr>
              <a:t>的一些子图</a:t>
            </a:r>
          </a:p>
        </p:txBody>
      </p:sp>
      <p:sp>
        <p:nvSpPr>
          <p:cNvPr id="27654" name="Rectangle 69"/>
          <p:cNvSpPr/>
          <p:nvPr/>
        </p:nvSpPr>
        <p:spPr>
          <a:xfrm>
            <a:off x="142875" y="3068638"/>
            <a:ext cx="8893175" cy="3313112"/>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noProof="1">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459"/>
                                        </p:tgtEl>
                                        <p:attrNameLst>
                                          <p:attrName>style.visibility</p:attrName>
                                        </p:attrNameLst>
                                      </p:cBhvr>
                                      <p:to>
                                        <p:strVal val="visible"/>
                                      </p:to>
                                    </p:set>
                                    <p:animEffect transition="in" filter="wipe(left)">
                                      <p:cBhvr>
                                        <p:cTn id="7" dur="500"/>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1666" name="Rectangle 2"/>
          <p:cNvSpPr>
            <a:spLocks noGrp="1" noChangeArrowheads="1"/>
          </p:cNvSpPr>
          <p:nvPr>
            <p:ph type="body" idx="4294967295"/>
          </p:nvPr>
        </p:nvSpPr>
        <p:spPr>
          <a:xfrm>
            <a:off x="0" y="-25400"/>
            <a:ext cx="8424863" cy="927100"/>
          </a:xfrm>
        </p:spPr>
        <p:txBody>
          <a:bodyPr/>
          <a:lstStyle/>
          <a:p>
            <a:pPr lvl="1" eaLnBrk="1" hangingPunct="1">
              <a:defRPr/>
            </a:pPr>
            <a:r>
              <a:rPr kumimoji="1" lang="zh-CN" altLang="en-US" b="1" dirty="0" smtClean="0">
                <a:solidFill>
                  <a:srgbClr val="FF0000"/>
                </a:solidFill>
                <a:latin typeface="Times New Roman" panose="02020603050405020304" pitchFamily="18" charset="0"/>
                <a:cs typeface="Times New Roman" panose="02020603050405020304" pitchFamily="18" charset="0"/>
              </a:rPr>
              <a:t>如何找</a:t>
            </a:r>
            <a:r>
              <a:rPr kumimoji="1" lang="en-US" altLang="zh-CN" b="1" dirty="0" smtClean="0">
                <a:solidFill>
                  <a:srgbClr val="FF0000"/>
                </a:solidFill>
                <a:latin typeface="Times New Roman" panose="02020603050405020304" pitchFamily="18" charset="0"/>
                <a:cs typeface="Times New Roman" panose="02020603050405020304" pitchFamily="18" charset="0"/>
              </a:rPr>
              <a:t>e(</a:t>
            </a:r>
            <a:r>
              <a:rPr kumimoji="1" lang="en-US" altLang="zh-CN" b="1" dirty="0" err="1" smtClean="0">
                <a:solidFill>
                  <a:srgbClr val="FF0000"/>
                </a:solidFill>
                <a:latin typeface="Times New Roman" panose="02020603050405020304" pitchFamily="18" charset="0"/>
                <a:cs typeface="Times New Roman" panose="02020603050405020304" pitchFamily="18" charset="0"/>
              </a:rPr>
              <a:t>i</a:t>
            </a:r>
            <a:r>
              <a:rPr kumimoji="1" lang="en-US" altLang="zh-CN" b="1" dirty="0" smtClean="0">
                <a:solidFill>
                  <a:srgbClr val="FF0000"/>
                </a:solidFill>
                <a:latin typeface="Times New Roman" panose="02020603050405020304" pitchFamily="18" charset="0"/>
                <a:cs typeface="Times New Roman" panose="02020603050405020304" pitchFamily="18" charset="0"/>
              </a:rPr>
              <a:t>)=l(</a:t>
            </a:r>
            <a:r>
              <a:rPr kumimoji="1" lang="en-US" altLang="zh-CN" b="1" dirty="0" err="1" smtClean="0">
                <a:solidFill>
                  <a:srgbClr val="FF0000"/>
                </a:solidFill>
                <a:latin typeface="Times New Roman" panose="02020603050405020304" pitchFamily="18" charset="0"/>
                <a:cs typeface="Times New Roman" panose="02020603050405020304" pitchFamily="18" charset="0"/>
              </a:rPr>
              <a:t>i</a:t>
            </a:r>
            <a:r>
              <a:rPr kumimoji="1" lang="en-US" altLang="zh-CN" b="1" dirty="0" smtClean="0">
                <a:solidFill>
                  <a:srgbClr val="FF0000"/>
                </a:solidFill>
                <a:latin typeface="Times New Roman" panose="02020603050405020304" pitchFamily="18" charset="0"/>
                <a:cs typeface="Times New Roman" panose="02020603050405020304" pitchFamily="18" charset="0"/>
              </a:rPr>
              <a:t>)</a:t>
            </a:r>
            <a:r>
              <a:rPr kumimoji="1" lang="zh-CN" altLang="en-US" b="1" dirty="0" smtClean="0">
                <a:solidFill>
                  <a:srgbClr val="FF0000"/>
                </a:solidFill>
                <a:latin typeface="Times New Roman" panose="02020603050405020304" pitchFamily="18" charset="0"/>
                <a:cs typeface="Times New Roman" panose="02020603050405020304" pitchFamily="18" charset="0"/>
              </a:rPr>
              <a:t>的关键活动？</a:t>
            </a:r>
          </a:p>
        </p:txBody>
      </p:sp>
      <p:sp>
        <p:nvSpPr>
          <p:cNvPr id="231427" name="Text Box 3"/>
          <p:cNvSpPr txBox="1"/>
          <p:nvPr/>
        </p:nvSpPr>
        <p:spPr>
          <a:xfrm>
            <a:off x="500063" y="476250"/>
            <a:ext cx="8604250" cy="5857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000" b="1" noProof="1">
                <a:latin typeface="Times New Roman" panose="02020603050405020304" pitchFamily="18" charset="0"/>
                <a:ea typeface="宋体" panose="02010600030101010101" pitchFamily="2" charset="-122"/>
              </a:rPr>
              <a:t>设事件数为</a:t>
            </a:r>
            <a:r>
              <a:rPr lang="en-US" altLang="zh-CN" sz="2000" b="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，活动数为</a:t>
            </a:r>
            <a:r>
              <a:rPr lang="en-US" altLang="zh-CN" sz="2000" b="1" noProof="1">
                <a:latin typeface="Times New Roman" panose="02020603050405020304" pitchFamily="18" charset="0"/>
                <a:ea typeface="宋体" panose="02010600030101010101" pitchFamily="2" charset="-122"/>
              </a:rPr>
              <a:t>m</a:t>
            </a:r>
            <a:r>
              <a:rPr lang="zh-CN" altLang="en-US" sz="2000" b="1" noProof="1">
                <a:latin typeface="Times New Roman" panose="02020603050405020304" pitchFamily="18" charset="0"/>
                <a:ea typeface="宋体" panose="02010600030101010101" pitchFamily="2" charset="-122"/>
              </a:rPr>
              <a:t>。活动</a:t>
            </a:r>
            <a:r>
              <a:rPr lang="en-US" altLang="zh-CN" sz="2000" b="1" noProof="1">
                <a:latin typeface="Times New Roman" panose="02020603050405020304" pitchFamily="18" charset="0"/>
                <a:ea typeface="宋体" panose="02010600030101010101" pitchFamily="2" charset="-122"/>
              </a:rPr>
              <a:t>ai</a:t>
            </a:r>
            <a:r>
              <a:rPr lang="zh-CN" altLang="en-US" sz="2000" b="1" noProof="1">
                <a:latin typeface="Times New Roman" panose="02020603050405020304" pitchFamily="18" charset="0"/>
                <a:ea typeface="宋体" panose="02010600030101010101" pitchFamily="2" charset="-122"/>
              </a:rPr>
              <a:t>用弧&lt;</a:t>
            </a:r>
            <a:r>
              <a:rPr lang="en-US" altLang="zh-CN" sz="2000" b="1" noProof="1">
                <a:latin typeface="Times New Roman" panose="02020603050405020304" pitchFamily="18" charset="0"/>
                <a:ea typeface="宋体" panose="02010600030101010101" pitchFamily="2" charset="-122"/>
              </a:rPr>
              <a:t>vj,vk&gt;</a:t>
            </a:r>
            <a:r>
              <a:rPr lang="zh-CN" altLang="en-US" sz="2000" b="1" noProof="1">
                <a:latin typeface="Times New Roman" panose="02020603050405020304" pitchFamily="18" charset="0"/>
                <a:ea typeface="宋体" panose="02010600030101010101" pitchFamily="2" charset="-122"/>
              </a:rPr>
              <a:t>表示，其持续时间记为</a:t>
            </a:r>
            <a:r>
              <a:rPr lang="en-US" altLang="zh-CN" sz="2000" b="1" noProof="1">
                <a:latin typeface="Times New Roman" panose="02020603050405020304" pitchFamily="18" charset="0"/>
                <a:ea typeface="宋体" panose="02010600030101010101" pitchFamily="2" charset="-122"/>
              </a:rPr>
              <a:t>dut(&lt;vj,vk&gt;)</a:t>
            </a:r>
            <a:r>
              <a:rPr lang="zh-CN" altLang="en-US" sz="2000" b="1" noProof="1">
                <a:latin typeface="Times New Roman" panose="02020603050405020304" pitchFamily="18" charset="0"/>
                <a:ea typeface="宋体" panose="02010600030101010101" pitchFamily="2" charset="-122"/>
              </a:rPr>
              <a:t>，</a:t>
            </a:r>
            <a:r>
              <a:rPr lang="zh-CN" altLang="en-US" sz="2000" b="1" noProof="1">
                <a:solidFill>
                  <a:srgbClr val="000000"/>
                </a:solidFill>
                <a:latin typeface="Times New Roman" panose="02020603050405020304" pitchFamily="18" charset="0"/>
                <a:ea typeface="宋体" panose="02010600030101010101" pitchFamily="2" charset="-122"/>
              </a:rPr>
              <a:t>则有：</a:t>
            </a:r>
            <a:r>
              <a:rPr lang="zh-CN" altLang="en-US" sz="2000" b="1" noProof="1">
                <a:latin typeface="Times New Roman" panose="02020603050405020304" pitchFamily="18" charset="0"/>
                <a:ea typeface="宋体" panose="02010600030101010101" pitchFamily="2" charset="-122"/>
              </a:rPr>
              <a:t>（1）</a:t>
            </a:r>
            <a:r>
              <a:rPr lang="en-US" altLang="zh-CN" sz="2000" b="1" noProof="1">
                <a:latin typeface="Times New Roman" panose="02020603050405020304" pitchFamily="18" charset="0"/>
                <a:ea typeface="宋体" panose="02010600030101010101" pitchFamily="2" charset="-122"/>
              </a:rPr>
              <a:t>e(i)=</a:t>
            </a:r>
            <a:r>
              <a:rPr lang="en-US" altLang="zh-CN" sz="2000" b="1" noProof="1">
                <a:solidFill>
                  <a:srgbClr val="FF0000"/>
                </a:solidFill>
                <a:latin typeface="Times New Roman" panose="02020603050405020304" pitchFamily="18" charset="0"/>
                <a:ea typeface="宋体" panose="02010600030101010101" pitchFamily="2" charset="-122"/>
              </a:rPr>
              <a:t>Ve(j)</a:t>
            </a:r>
            <a:r>
              <a:rPr lang="zh-CN" altLang="en-US" sz="2000" b="1" noProof="1">
                <a:latin typeface="Times New Roman" panose="02020603050405020304" pitchFamily="18" charset="0"/>
                <a:ea typeface="宋体" panose="02010600030101010101" pitchFamily="2" charset="-122"/>
              </a:rPr>
              <a:t>（</a:t>
            </a:r>
            <a:r>
              <a:rPr lang="en-US" altLang="zh-CN" sz="2000" b="1" noProof="1">
                <a:latin typeface="Times New Roman" panose="02020603050405020304" pitchFamily="18" charset="0"/>
                <a:ea typeface="宋体" panose="02010600030101010101" pitchFamily="2" charset="-122"/>
              </a:rPr>
              <a:t>2</a:t>
            </a:r>
            <a:r>
              <a:rPr lang="zh-CN" altLang="en-US" sz="2000" b="1" noProof="1">
                <a:latin typeface="Times New Roman" panose="02020603050405020304" pitchFamily="18" charset="0"/>
                <a:ea typeface="宋体" panose="02010600030101010101" pitchFamily="2" charset="-122"/>
              </a:rPr>
              <a:t>）</a:t>
            </a:r>
            <a:r>
              <a:rPr lang="en-US" altLang="zh-CN" sz="2000" b="1" noProof="1">
                <a:latin typeface="Times New Roman" panose="02020603050405020304" pitchFamily="18" charset="0"/>
                <a:ea typeface="宋体" panose="02010600030101010101" pitchFamily="2" charset="-122"/>
              </a:rPr>
              <a:t>l(i)=</a:t>
            </a:r>
            <a:r>
              <a:rPr lang="en-US" altLang="zh-CN" sz="2000" b="1" noProof="1">
                <a:solidFill>
                  <a:srgbClr val="FF0000"/>
                </a:solidFill>
                <a:latin typeface="Times New Roman" panose="02020603050405020304" pitchFamily="18" charset="0"/>
                <a:ea typeface="宋体" panose="02010600030101010101" pitchFamily="2" charset="-122"/>
              </a:rPr>
              <a:t>Vl(k) </a:t>
            </a:r>
            <a:r>
              <a:rPr lang="en-US" altLang="zh-CN" sz="2000" b="1" noProof="1">
                <a:latin typeface="Times New Roman" panose="02020603050405020304" pitchFamily="18" charset="0"/>
                <a:ea typeface="宋体" panose="02010600030101010101" pitchFamily="2" charset="-122"/>
              </a:rPr>
              <a:t>-dut(&lt;vj,vk&gt;)</a:t>
            </a:r>
          </a:p>
        </p:txBody>
      </p:sp>
      <p:grpSp>
        <p:nvGrpSpPr>
          <p:cNvPr id="174084" name="组合 45059"/>
          <p:cNvGrpSpPr>
            <a:grpSpLocks/>
          </p:cNvGrpSpPr>
          <p:nvPr/>
        </p:nvGrpSpPr>
        <p:grpSpPr bwMode="auto">
          <a:xfrm>
            <a:off x="6804025" y="-101600"/>
            <a:ext cx="1493838" cy="688975"/>
            <a:chOff x="0" y="0"/>
            <a:chExt cx="1599" cy="435"/>
          </a:xfrm>
        </p:grpSpPr>
        <p:grpSp>
          <p:nvGrpSpPr>
            <p:cNvPr id="174092" name="组合 45060"/>
            <p:cNvGrpSpPr>
              <a:grpSpLocks/>
            </p:cNvGrpSpPr>
            <p:nvPr/>
          </p:nvGrpSpPr>
          <p:grpSpPr bwMode="auto">
            <a:xfrm>
              <a:off x="36" y="190"/>
              <a:ext cx="1176" cy="60"/>
              <a:chOff x="0" y="0"/>
              <a:chExt cx="1176" cy="60"/>
            </a:xfrm>
          </p:grpSpPr>
          <p:sp>
            <p:nvSpPr>
              <p:cNvPr id="174096" name="Line 6"/>
              <p:cNvSpPr>
                <a:spLocks noChangeShapeType="1"/>
              </p:cNvSpPr>
              <p:nvPr/>
            </p:nvSpPr>
            <p:spPr bwMode="auto">
              <a:xfrm>
                <a:off x="0" y="26"/>
                <a:ext cx="1144"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31441" name="Oval 7"/>
              <p:cNvSpPr/>
              <p:nvPr/>
            </p:nvSpPr>
            <p:spPr>
              <a:xfrm>
                <a:off x="0" y="4"/>
                <a:ext cx="58" cy="50"/>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sp>
            <p:nvSpPr>
              <p:cNvPr id="231442" name="Oval 8"/>
              <p:cNvSpPr/>
              <p:nvPr/>
            </p:nvSpPr>
            <p:spPr>
              <a:xfrm>
                <a:off x="1118" y="0"/>
                <a:ext cx="58" cy="50"/>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grpSp>
        <p:sp>
          <p:nvSpPr>
            <p:cNvPr id="231437" name="Text Box 9"/>
            <p:cNvSpPr txBox="1"/>
            <p:nvPr/>
          </p:nvSpPr>
          <p:spPr>
            <a:xfrm>
              <a:off x="0" y="211"/>
              <a:ext cx="427" cy="20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vj</a:t>
              </a:r>
            </a:p>
          </p:txBody>
        </p:sp>
        <p:sp>
          <p:nvSpPr>
            <p:cNvPr id="231438" name="Text Box 10"/>
            <p:cNvSpPr txBox="1"/>
            <p:nvPr/>
          </p:nvSpPr>
          <p:spPr>
            <a:xfrm>
              <a:off x="1111" y="222"/>
              <a:ext cx="488"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vk</a:t>
              </a:r>
            </a:p>
          </p:txBody>
        </p:sp>
        <p:sp>
          <p:nvSpPr>
            <p:cNvPr id="231439" name="Text Box 11"/>
            <p:cNvSpPr txBox="1"/>
            <p:nvPr/>
          </p:nvSpPr>
          <p:spPr>
            <a:xfrm>
              <a:off x="488" y="0"/>
              <a:ext cx="41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ai</a:t>
              </a:r>
            </a:p>
          </p:txBody>
        </p:sp>
      </p:grpSp>
      <p:sp>
        <p:nvSpPr>
          <p:cNvPr id="231429" name="Rectangle 12"/>
          <p:cNvSpPr/>
          <p:nvPr/>
        </p:nvSpPr>
        <p:spPr>
          <a:xfrm>
            <a:off x="-36513" y="1125538"/>
            <a:ext cx="8499476" cy="4508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685800" lvl="1" indent="-228600">
              <a:spcBef>
                <a:spcPct val="0"/>
              </a:spcBef>
              <a:buClr>
                <a:srgbClr val="000000"/>
              </a:buClr>
              <a:buSzPct val="50000"/>
              <a:defRPr/>
            </a:pPr>
            <a:r>
              <a:rPr lang="zh-CN" altLang="en-US" sz="2400" b="1" noProof="1">
                <a:solidFill>
                  <a:schemeClr val="tx2"/>
                </a:solidFill>
                <a:latin typeface="Times New Roman" panose="02020603050405020304" pitchFamily="18" charset="0"/>
                <a:ea typeface="黑体" panose="02010609060101010101" pitchFamily="49" charset="-122"/>
              </a:rPr>
              <a:t>如何求</a:t>
            </a:r>
            <a:r>
              <a:rPr lang="en-US" altLang="zh-CN" sz="2400" b="1" noProof="1">
                <a:solidFill>
                  <a:schemeClr val="tx2"/>
                </a:solidFill>
                <a:latin typeface="Times New Roman" panose="02020603050405020304" pitchFamily="18" charset="0"/>
                <a:ea typeface="黑体" panose="02010609060101010101" pitchFamily="49" charset="-122"/>
              </a:rPr>
              <a:t>Ve(j)</a:t>
            </a:r>
            <a:r>
              <a:rPr lang="zh-CN" altLang="en-US" sz="2400" b="1" noProof="1">
                <a:solidFill>
                  <a:schemeClr val="tx2"/>
                </a:solidFill>
                <a:latin typeface="Times New Roman" panose="02020603050405020304" pitchFamily="18" charset="0"/>
                <a:ea typeface="黑体" panose="02010609060101010101" pitchFamily="49" charset="-122"/>
              </a:rPr>
              <a:t>和</a:t>
            </a:r>
            <a:r>
              <a:rPr lang="en-US" altLang="zh-CN" sz="2400" b="1" noProof="1">
                <a:solidFill>
                  <a:schemeClr val="tx2"/>
                </a:solidFill>
                <a:latin typeface="Times New Roman" panose="02020603050405020304" pitchFamily="18" charset="0"/>
                <a:ea typeface="黑体" panose="02010609060101010101" pitchFamily="49" charset="-122"/>
              </a:rPr>
              <a:t>Vl(j)</a:t>
            </a:r>
            <a:r>
              <a:rPr lang="zh-CN" altLang="en-US" sz="2400" b="1" noProof="1">
                <a:solidFill>
                  <a:schemeClr val="tx2"/>
                </a:solidFill>
                <a:latin typeface="Times New Roman" panose="02020603050405020304" pitchFamily="18" charset="0"/>
                <a:ea typeface="黑体" panose="02010609060101010101" pitchFamily="49" charset="-122"/>
              </a:rPr>
              <a:t>？继而   如何求</a:t>
            </a:r>
            <a:r>
              <a:rPr lang="en-US" altLang="zh-CN" sz="2400" b="1" noProof="1">
                <a:solidFill>
                  <a:schemeClr val="tx2"/>
                </a:solidFill>
                <a:latin typeface="Times New Roman" panose="02020603050405020304" pitchFamily="18" charset="0"/>
                <a:ea typeface="黑体" panose="02010609060101010101" pitchFamily="49" charset="-122"/>
              </a:rPr>
              <a:t>e(i)</a:t>
            </a:r>
            <a:r>
              <a:rPr lang="zh-CN" altLang="en-US" sz="2400" b="1" noProof="1">
                <a:solidFill>
                  <a:schemeClr val="tx2"/>
                </a:solidFill>
                <a:latin typeface="Times New Roman" panose="02020603050405020304" pitchFamily="18" charset="0"/>
                <a:ea typeface="黑体" panose="02010609060101010101" pitchFamily="49" charset="-122"/>
              </a:rPr>
              <a:t>和</a:t>
            </a:r>
            <a:r>
              <a:rPr lang="en-US" altLang="zh-CN" sz="2400" b="1" noProof="1">
                <a:solidFill>
                  <a:schemeClr val="tx2"/>
                </a:solidFill>
                <a:latin typeface="Times New Roman" panose="02020603050405020304" pitchFamily="18" charset="0"/>
                <a:ea typeface="黑体" panose="02010609060101010101" pitchFamily="49" charset="-122"/>
              </a:rPr>
              <a:t>l(i)</a:t>
            </a:r>
            <a:r>
              <a:rPr lang="zh-CN" altLang="en-US" sz="2400" b="1" noProof="1">
                <a:solidFill>
                  <a:schemeClr val="tx2"/>
                </a:solidFill>
                <a:latin typeface="Times New Roman" panose="02020603050405020304" pitchFamily="18" charset="0"/>
                <a:ea typeface="黑体" panose="02010609060101010101" pitchFamily="49" charset="-122"/>
              </a:rPr>
              <a:t>？</a:t>
            </a:r>
          </a:p>
        </p:txBody>
      </p:sp>
      <p:grpSp>
        <p:nvGrpSpPr>
          <p:cNvPr id="6" name="组合 45068"/>
          <p:cNvGrpSpPr>
            <a:grpSpLocks/>
          </p:cNvGrpSpPr>
          <p:nvPr/>
        </p:nvGrpSpPr>
        <p:grpSpPr bwMode="auto">
          <a:xfrm>
            <a:off x="323850" y="1571625"/>
            <a:ext cx="4103688" cy="5314950"/>
            <a:chOff x="0" y="-41"/>
            <a:chExt cx="2540" cy="3798"/>
          </a:xfrm>
        </p:grpSpPr>
        <p:sp>
          <p:nvSpPr>
            <p:cNvPr id="231434" name="Text Box 14"/>
            <p:cNvSpPr txBox="1"/>
            <p:nvPr/>
          </p:nvSpPr>
          <p:spPr>
            <a:xfrm>
              <a:off x="0" y="-41"/>
              <a:ext cx="2540" cy="3798"/>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noProof="1">
                <a:latin typeface="Times New Roman" panose="02020603050405020304" pitchFamily="18" charset="0"/>
                <a:ea typeface="宋体" panose="02010600030101010101" pitchFamily="2" charset="-122"/>
              </a:endParaRPr>
            </a:p>
            <a:p>
              <a:pPr marL="0" indent="0">
                <a:lnSpc>
                  <a:spcPct val="90000"/>
                </a:lnSpc>
                <a:spcBef>
                  <a:spcPts val="120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(1) </a:t>
              </a:r>
              <a:r>
                <a:rPr lang="en-US" altLang="zh-CN" sz="2000" b="1" noProof="1">
                  <a:latin typeface="Times New Roman" panose="02020603050405020304" pitchFamily="18" charset="0"/>
                  <a:ea typeface="宋体" panose="02010600030101010101" pitchFamily="2" charset="-122"/>
                </a:rPr>
                <a:t>Ve</a:t>
              </a:r>
              <a:r>
                <a:rPr lang="zh-CN" altLang="en-US" sz="2000" b="1" noProof="1">
                  <a:latin typeface="Times New Roman" panose="02020603050405020304" pitchFamily="18" charset="0"/>
                  <a:ea typeface="宋体" panose="02010600030101010101" pitchFamily="2" charset="-122"/>
                </a:rPr>
                <a:t>计算从开始顶点向后递推。</a:t>
              </a:r>
              <a:r>
                <a:rPr lang="en-US" altLang="zh-CN" sz="2000" b="1" noProof="1">
                  <a:solidFill>
                    <a:srgbClr val="FF0000"/>
                  </a:solidFill>
                  <a:latin typeface="Times New Roman" panose="02020603050405020304" pitchFamily="18" charset="0"/>
                  <a:ea typeface="宋体" panose="02010600030101010101" pitchFamily="2" charset="-122"/>
                </a:rPr>
                <a:t>Ve(j)</a:t>
              </a:r>
              <a:r>
                <a:rPr lang="zh-CN" altLang="en-US" sz="2000" b="1" noProof="1">
                  <a:solidFill>
                    <a:srgbClr val="FF0000"/>
                  </a:solidFill>
                  <a:latin typeface="Times New Roman" panose="02020603050405020304" pitchFamily="18" charset="0"/>
                  <a:ea typeface="宋体" panose="02010600030101010101" pitchFamily="2" charset="-122"/>
                </a:rPr>
                <a:t>的计算必须在</a:t>
              </a:r>
              <a:r>
                <a:rPr lang="en-US" altLang="zh-CN" sz="2000" b="1" noProof="1">
                  <a:solidFill>
                    <a:srgbClr val="FF0000"/>
                  </a:solidFill>
                  <a:latin typeface="Times New Roman" panose="02020603050405020304" pitchFamily="18" charset="0"/>
                  <a:ea typeface="宋体" panose="02010600030101010101" pitchFamily="2" charset="-122"/>
                </a:rPr>
                <a:t>vj</a:t>
              </a:r>
              <a:r>
                <a:rPr lang="zh-CN" altLang="en-US" sz="2000" b="1" noProof="1">
                  <a:solidFill>
                    <a:srgbClr val="FF0000"/>
                  </a:solidFill>
                  <a:latin typeface="Times New Roman" panose="02020603050405020304" pitchFamily="18" charset="0"/>
                  <a:ea typeface="宋体" panose="02010600030101010101" pitchFamily="2" charset="-122"/>
                </a:rPr>
                <a:t>的所有前驱顶点</a:t>
              </a:r>
              <a:r>
                <a:rPr lang="en-US" altLang="zh-CN" sz="2000" b="1" noProof="1">
                  <a:solidFill>
                    <a:srgbClr val="FF0000"/>
                  </a:solidFill>
                  <a:latin typeface="Times New Roman" panose="02020603050405020304" pitchFamily="18" charset="0"/>
                  <a:ea typeface="宋体" panose="02010600030101010101" pitchFamily="2" charset="-122"/>
                </a:rPr>
                <a:t>vk</a:t>
              </a:r>
              <a:r>
                <a:rPr lang="zh-CN" altLang="en-US" sz="2000" b="1" noProof="1">
                  <a:solidFill>
                    <a:srgbClr val="FF0000"/>
                  </a:solidFill>
                  <a:latin typeface="Times New Roman" panose="02020603050405020304" pitchFamily="18" charset="0"/>
                  <a:ea typeface="宋体" panose="02010600030101010101" pitchFamily="2" charset="-122"/>
                </a:rPr>
                <a:t>的</a:t>
              </a:r>
              <a:r>
                <a:rPr lang="en-US" altLang="zh-CN" sz="2000" b="1" noProof="1">
                  <a:solidFill>
                    <a:srgbClr val="FF0000"/>
                  </a:solidFill>
                  <a:latin typeface="Times New Roman" panose="02020603050405020304" pitchFamily="18" charset="0"/>
                  <a:ea typeface="宋体" panose="02010600030101010101" pitchFamily="2" charset="-122"/>
                </a:rPr>
                <a:t>Ve(k)</a:t>
              </a:r>
              <a:r>
                <a:rPr lang="zh-CN" altLang="en-US" sz="2000" b="1" noProof="1">
                  <a:solidFill>
                    <a:srgbClr val="FF0000"/>
                  </a:solidFill>
                  <a:latin typeface="Times New Roman" panose="02020603050405020304" pitchFamily="18" charset="0"/>
                  <a:ea typeface="宋体" panose="02010600030101010101" pitchFamily="2" charset="-122"/>
                </a:rPr>
                <a:t>全部计算出来以后才能进行</a:t>
              </a:r>
              <a:r>
                <a:rPr lang="zh-CN" altLang="en-US" sz="2000" b="1" noProof="1">
                  <a:latin typeface="Times New Roman" panose="02020603050405020304" pitchFamily="18" charset="0"/>
                  <a:ea typeface="宋体" panose="02010600030101010101" pitchFamily="2" charset="-122"/>
                </a:rPr>
                <a:t>。因此，可以在拓扑排序算法中定义一个大小为</a:t>
              </a:r>
              <a:r>
                <a:rPr lang="en-US" altLang="zh-CN" sz="2000" b="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的数组</a:t>
              </a:r>
              <a:r>
                <a:rPr lang="en-US" altLang="zh-CN" sz="2000" b="1" noProof="1">
                  <a:latin typeface="Times New Roman" panose="02020603050405020304" pitchFamily="18" charset="0"/>
                  <a:ea typeface="宋体" panose="02010600030101010101" pitchFamily="2" charset="-122"/>
                </a:rPr>
                <a:t>Ve, </a:t>
              </a:r>
              <a:r>
                <a:rPr lang="en-US" altLang="zh-CN" sz="2000" b="1" noProof="1">
                  <a:solidFill>
                    <a:schemeClr val="tx2"/>
                  </a:solidFill>
                  <a:latin typeface="Times New Roman" panose="02020603050405020304" pitchFamily="18" charset="0"/>
                  <a:ea typeface="宋体" panose="02010600030101010101" pitchFamily="2" charset="-122"/>
                </a:rPr>
                <a:t>Ve[j]</a:t>
              </a:r>
              <a:r>
                <a:rPr lang="zh-CN" altLang="en-US" sz="2000" b="1" noProof="1">
                  <a:solidFill>
                    <a:schemeClr val="tx2"/>
                  </a:solidFill>
                  <a:latin typeface="Times New Roman" panose="02020603050405020304" pitchFamily="18" charset="0"/>
                  <a:ea typeface="宋体" panose="02010600030101010101" pitchFamily="2" charset="-122"/>
                </a:rPr>
                <a:t>初值为</a:t>
              </a:r>
              <a:r>
                <a:rPr lang="en-US" altLang="zh-CN" sz="2000" b="1" noProof="1">
                  <a:solidFill>
                    <a:schemeClr val="tx2"/>
                  </a:solidFill>
                  <a:latin typeface="Times New Roman" panose="02020603050405020304" pitchFamily="18" charset="0"/>
                  <a:ea typeface="宋体" panose="02010600030101010101" pitchFamily="2" charset="-122"/>
                </a:rPr>
                <a:t>0</a:t>
              </a:r>
              <a:r>
                <a:rPr lang="zh-CN" altLang="en-US" sz="2000" b="1" noProof="1">
                  <a:solidFill>
                    <a:schemeClr val="tx2"/>
                  </a:solidFill>
                  <a:latin typeface="Times New Roman" panose="02020603050405020304" pitchFamily="18" charset="0"/>
                  <a:ea typeface="宋体" panose="02010600030101010101" pitchFamily="2" charset="-122"/>
                </a:rPr>
                <a:t>。按照拓扑序列</a:t>
              </a:r>
              <a:r>
                <a:rPr lang="zh-CN" altLang="en-US" sz="2000" b="1" noProof="1">
                  <a:latin typeface="Times New Roman" panose="02020603050405020304" pitchFamily="18" charset="0"/>
                  <a:ea typeface="宋体" panose="02010600030101010101" pitchFamily="2" charset="-122"/>
                </a:rPr>
                <a:t>求各顶点</a:t>
              </a:r>
              <a:r>
                <a:rPr lang="en-US" altLang="zh-CN" sz="2000" b="1" noProof="1">
                  <a:latin typeface="Times New Roman" panose="02020603050405020304" pitchFamily="18" charset="0"/>
                  <a:ea typeface="宋体" panose="02010600030101010101" pitchFamily="2" charset="-122"/>
                </a:rPr>
                <a:t>vk</a:t>
              </a:r>
              <a:r>
                <a:rPr lang="zh-CN" altLang="en-US" sz="2000" b="1" noProof="1">
                  <a:latin typeface="Times New Roman" panose="02020603050405020304" pitchFamily="18" charset="0"/>
                  <a:ea typeface="宋体" panose="02010600030101010101" pitchFamily="2" charset="-122"/>
                </a:rPr>
                <a:t>的</a:t>
              </a:r>
              <a:r>
                <a:rPr lang="en-US" altLang="zh-CN" sz="2000" b="1" noProof="1">
                  <a:latin typeface="Times New Roman" panose="02020603050405020304" pitchFamily="18" charset="0"/>
                  <a:ea typeface="宋体" panose="02010600030101010101" pitchFamily="2" charset="-122"/>
                </a:rPr>
                <a:t>Ve[k] </a:t>
              </a:r>
              <a:r>
                <a:rPr lang="zh-CN" altLang="en-US" sz="2000" b="1" noProof="1">
                  <a:latin typeface="Times New Roman" panose="02020603050405020304" pitchFamily="18" charset="0"/>
                  <a:ea typeface="宋体" panose="02010600030101010101" pitchFamily="2" charset="-122"/>
                </a:rPr>
                <a:t>，并利用</a:t>
              </a:r>
              <a:r>
                <a:rPr lang="en-US" altLang="zh-CN" sz="2000" b="1" noProof="1">
                  <a:latin typeface="Times New Roman" panose="02020603050405020304" pitchFamily="18" charset="0"/>
                  <a:ea typeface="宋体" panose="02010600030101010101" pitchFamily="2" charset="-122"/>
                </a:rPr>
                <a:t>Ve[k]</a:t>
              </a:r>
              <a:r>
                <a:rPr lang="zh-CN" altLang="en-US" sz="2000" b="1" noProof="1">
                  <a:solidFill>
                    <a:schemeClr val="tx2"/>
                  </a:solidFill>
                  <a:latin typeface="Times New Roman" panose="02020603050405020304" pitchFamily="18" charset="0"/>
                  <a:ea typeface="宋体" panose="02010600030101010101" pitchFamily="2" charset="-122"/>
                </a:rPr>
                <a:t>对</a:t>
              </a:r>
              <a:r>
                <a:rPr lang="en-US" altLang="zh-CN" sz="2000" b="1" noProof="1">
                  <a:solidFill>
                    <a:schemeClr val="tx2"/>
                  </a:solidFill>
                  <a:latin typeface="Times New Roman" panose="02020603050405020304" pitchFamily="18" charset="0"/>
                  <a:ea typeface="宋体" panose="02010600030101010101" pitchFamily="2" charset="-122"/>
                </a:rPr>
                <a:t>vk</a:t>
              </a:r>
              <a:r>
                <a:rPr lang="zh-CN" altLang="en-US" sz="2000" b="1" noProof="1">
                  <a:solidFill>
                    <a:schemeClr val="tx2"/>
                  </a:solidFill>
                  <a:latin typeface="Times New Roman" panose="02020603050405020304" pitchFamily="18" charset="0"/>
                  <a:ea typeface="宋体" panose="02010600030101010101" pitchFamily="2" charset="-122"/>
                </a:rPr>
                <a:t>的每一后继顶点</a:t>
              </a:r>
              <a:r>
                <a:rPr lang="en-US" altLang="zh-CN" sz="2000" b="1" noProof="1">
                  <a:solidFill>
                    <a:schemeClr val="tx2"/>
                  </a:solidFill>
                  <a:latin typeface="Times New Roman" panose="02020603050405020304" pitchFamily="18" charset="0"/>
                  <a:ea typeface="宋体" panose="02010600030101010101" pitchFamily="2" charset="-122"/>
                </a:rPr>
                <a:t>vj</a:t>
              </a:r>
              <a:r>
                <a:rPr lang="zh-CN" altLang="en-US" sz="2000" b="1" noProof="1">
                  <a:solidFill>
                    <a:schemeClr val="tx2"/>
                  </a:solidFill>
                  <a:latin typeface="Times New Roman" panose="02020603050405020304" pitchFamily="18" charset="0"/>
                  <a:ea typeface="宋体" panose="02010600030101010101" pitchFamily="2" charset="-122"/>
                </a:rPr>
                <a:t>修正</a:t>
              </a:r>
              <a:r>
                <a:rPr lang="en-US" altLang="zh-CN" sz="2000" b="1" noProof="1">
                  <a:solidFill>
                    <a:schemeClr val="tx2"/>
                  </a:solidFill>
                  <a:latin typeface="Times New Roman" panose="02020603050405020304" pitchFamily="18" charset="0"/>
                  <a:ea typeface="宋体" panose="02010600030101010101" pitchFamily="2" charset="-122"/>
                </a:rPr>
                <a:t>Ve[j]</a:t>
              </a:r>
              <a:r>
                <a:rPr lang="zh-CN" altLang="en-US" sz="2000" b="1" noProof="1">
                  <a:latin typeface="Times New Roman" panose="02020603050405020304" pitchFamily="18" charset="0"/>
                  <a:ea typeface="宋体" panose="02010600030101010101" pitchFamily="2" charset="-122"/>
                </a:rPr>
                <a:t>。网采用邻接表，给每个结点增加活动编号域</a:t>
              </a:r>
              <a:r>
                <a:rPr lang="en-US" altLang="zh-CN" sz="2000" b="1" noProof="1">
                  <a:latin typeface="Times New Roman" panose="02020603050405020304" pitchFamily="18" charset="0"/>
                  <a:ea typeface="宋体" panose="02010600030101010101" pitchFamily="2" charset="-122"/>
                </a:rPr>
                <a:t>active</a:t>
              </a:r>
              <a:r>
                <a:rPr lang="zh-CN" altLang="en-US" sz="2000" b="1" noProof="1">
                  <a:latin typeface="Times New Roman" panose="02020603050405020304" pitchFamily="18" charset="0"/>
                  <a:ea typeface="宋体" panose="02010600030101010101" pitchFamily="2" charset="-122"/>
                </a:rPr>
                <a:t>和活动持续时间域</a:t>
              </a:r>
              <a:r>
                <a:rPr lang="en-US" altLang="zh-CN" sz="2000" b="1" noProof="1">
                  <a:latin typeface="Times New Roman" panose="02020603050405020304" pitchFamily="18" charset="0"/>
                  <a:ea typeface="宋体" panose="02010600030101010101" pitchFamily="2" charset="-122"/>
                </a:rPr>
                <a:t>dut</a:t>
              </a:r>
              <a:r>
                <a:rPr lang="zh-CN" altLang="en-US" sz="2000" b="1" noProof="1">
                  <a:latin typeface="Times New Roman" panose="02020603050405020304" pitchFamily="18" charset="0"/>
                  <a:ea typeface="宋体" panose="02010600030101010101" pitchFamily="2" charset="-122"/>
                </a:rPr>
                <a:t>。</a:t>
              </a:r>
              <a:endParaRPr lang="en-US" altLang="zh-CN" sz="2000" b="1" noProof="1">
                <a:latin typeface="Times New Roman" panose="02020603050405020304" pitchFamily="18" charset="0"/>
                <a:ea typeface="宋体" panose="02010600030101010101" pitchFamily="2" charset="-122"/>
              </a:endParaRPr>
            </a:p>
            <a:p>
              <a:pPr marL="0" indent="0">
                <a:lnSpc>
                  <a:spcPct val="90000"/>
                </a:lnSpc>
                <a:spcBef>
                  <a:spcPct val="0"/>
                </a:spcBef>
                <a:buClr>
                  <a:srgbClr val="000000"/>
                </a:buClr>
                <a:buFont typeface="Arial" panose="020B0604020202020204" pitchFamily="34" charset="0"/>
                <a:buNone/>
                <a:defRPr/>
              </a:pPr>
              <a:r>
                <a:rPr lang="en-US" altLang="zh-CN" sz="2000" b="1" noProof="1">
                  <a:solidFill>
                    <a:srgbClr val="FF33CC"/>
                  </a:solidFill>
                  <a:latin typeface="Times New Roman" panose="02020603050405020304" pitchFamily="18" charset="0"/>
                  <a:ea typeface="宋体" panose="02010600030101010101" pitchFamily="2" charset="-122"/>
                </a:rPr>
                <a:t>(2) </a:t>
              </a:r>
              <a:r>
                <a:rPr lang="zh-CN" altLang="en-US" sz="2000" b="1" noProof="1">
                  <a:latin typeface="Times New Roman" panose="02020603050405020304" pitchFamily="18" charset="0"/>
                  <a:ea typeface="宋体" panose="02010600030101010101" pitchFamily="2" charset="-122"/>
                </a:rPr>
                <a:t>同时设置一大小为</a:t>
              </a:r>
              <a:r>
                <a:rPr lang="en-US" altLang="zh-CN" sz="2000" b="1" noProof="1">
                  <a:latin typeface="Times New Roman" panose="02020603050405020304" pitchFamily="18" charset="0"/>
                  <a:ea typeface="宋体" panose="02010600030101010101" pitchFamily="2" charset="-122"/>
                </a:rPr>
                <a:t>m</a:t>
              </a:r>
              <a:r>
                <a:rPr lang="zh-CN" altLang="en-US" sz="2000" b="1" noProof="1">
                  <a:latin typeface="Times New Roman" panose="02020603050405020304" pitchFamily="18" charset="0"/>
                  <a:ea typeface="宋体" panose="02010600030101010101" pitchFamily="2" charset="-122"/>
                </a:rPr>
                <a:t>的数组</a:t>
              </a:r>
              <a:r>
                <a:rPr lang="en-US" altLang="zh-CN" sz="2000" b="1" noProof="1">
                  <a:latin typeface="Times New Roman" panose="02020603050405020304" pitchFamily="18" charset="0"/>
                  <a:ea typeface="宋体" panose="02010600030101010101" pitchFamily="2" charset="-122"/>
                </a:rPr>
                <a:t>e</a:t>
              </a:r>
              <a:r>
                <a:rPr lang="zh-CN" altLang="en-US" sz="2000" b="1" noProof="1">
                  <a:latin typeface="Times New Roman" panose="02020603050405020304" pitchFamily="18" charset="0"/>
                  <a:ea typeface="宋体" panose="02010600030101010101" pitchFamily="2" charset="-122"/>
                </a:rPr>
                <a:t>，对每一事件</a:t>
              </a:r>
              <a:r>
                <a:rPr lang="en-US" altLang="zh-CN" sz="2000" b="1" noProof="1">
                  <a:latin typeface="Times New Roman" panose="02020603050405020304" pitchFamily="18" charset="0"/>
                  <a:ea typeface="宋体" panose="02010600030101010101" pitchFamily="2" charset="-122"/>
                </a:rPr>
                <a:t>vj</a:t>
              </a:r>
              <a:r>
                <a:rPr lang="zh-CN" altLang="en-US" sz="2000" b="1" noProof="1">
                  <a:latin typeface="Times New Roman" panose="02020603050405020304" pitchFamily="18" charset="0"/>
                  <a:ea typeface="宋体" panose="02010600030101010101" pitchFamily="2" charset="-122"/>
                </a:rPr>
                <a:t>，可从邻接表中找到从</a:t>
              </a:r>
              <a:r>
                <a:rPr lang="en-US" altLang="zh-CN" sz="2000" b="1" noProof="1">
                  <a:solidFill>
                    <a:schemeClr val="tx2"/>
                  </a:solidFill>
                  <a:latin typeface="Times New Roman" panose="02020603050405020304" pitchFamily="18" charset="0"/>
                  <a:ea typeface="宋体" panose="02010600030101010101" pitchFamily="2" charset="-122"/>
                </a:rPr>
                <a:t>vj</a:t>
              </a:r>
              <a:r>
                <a:rPr lang="zh-CN" altLang="en-US" sz="2000" b="1" noProof="1">
                  <a:solidFill>
                    <a:schemeClr val="tx2"/>
                  </a:solidFill>
                  <a:latin typeface="Times New Roman" panose="02020603050405020304" pitchFamily="18" charset="0"/>
                  <a:ea typeface="宋体" panose="02010600030101010101" pitchFamily="2" charset="-122"/>
                </a:rPr>
                <a:t>发出的每一条有向边</a:t>
              </a:r>
              <a:r>
                <a:rPr lang="zh-CN" altLang="en-US" sz="2000" b="1" noProof="1">
                  <a:latin typeface="Times New Roman" panose="02020603050405020304" pitchFamily="18" charset="0"/>
                  <a:ea typeface="宋体" panose="02010600030101010101" pitchFamily="2" charset="-122"/>
                </a:rPr>
                <a:t>和边序号</a:t>
              </a:r>
              <a:r>
                <a:rPr lang="en-US" altLang="zh-CN" sz="2000" b="1" noProof="1">
                  <a:latin typeface="Times New Roman" panose="02020603050405020304" pitchFamily="18" charset="0"/>
                  <a:ea typeface="宋体" panose="02010600030101010101" pitchFamily="2" charset="-122"/>
                </a:rPr>
                <a:t>i</a:t>
              </a:r>
              <a:r>
                <a:rPr lang="zh-CN" altLang="en-US" sz="2000" b="1" noProof="1">
                  <a:latin typeface="Times New Roman" panose="02020603050405020304" pitchFamily="18" charset="0"/>
                  <a:ea typeface="宋体" panose="02010600030101010101" pitchFamily="2" charset="-122"/>
                </a:rPr>
                <a:t>，</a:t>
              </a:r>
              <a:r>
                <a:rPr lang="en-US" altLang="zh-CN" sz="2000" b="1" noProof="1">
                  <a:latin typeface="Times New Roman" panose="02020603050405020304" pitchFamily="18" charset="0"/>
                  <a:ea typeface="宋体" panose="02010600030101010101" pitchFamily="2" charset="-122"/>
                </a:rPr>
                <a:t>e[i]=Ve[j]</a:t>
              </a:r>
              <a:r>
                <a:rPr lang="zh-CN" altLang="en-US" sz="2000" b="1" noProof="1">
                  <a:latin typeface="Times New Roman" panose="02020603050405020304" pitchFamily="18" charset="0"/>
                  <a:ea typeface="宋体" panose="02010600030101010101" pitchFamily="2" charset="-122"/>
                </a:rPr>
                <a:t>。</a:t>
              </a:r>
              <a:endParaRPr lang="zh-CN" altLang="en-US" sz="2000" noProof="1">
                <a:latin typeface="Times New Roman" panose="02020603050405020304" pitchFamily="18" charset="0"/>
                <a:ea typeface="宋体" panose="02010600030101010101" pitchFamily="2" charset="-122"/>
              </a:endParaRPr>
            </a:p>
          </p:txBody>
        </p:sp>
        <p:graphicFrame>
          <p:nvGraphicFramePr>
            <p:cNvPr id="174091" name="对象 45070"/>
            <p:cNvGraphicFramePr>
              <a:graphicFrameLocks noChangeAspect="1"/>
            </p:cNvGraphicFramePr>
            <p:nvPr/>
          </p:nvGraphicFramePr>
          <p:xfrm>
            <a:off x="58" y="34"/>
            <a:ext cx="2441" cy="944"/>
          </p:xfrm>
          <a:graphic>
            <a:graphicData uri="http://schemas.openxmlformats.org/presentationml/2006/ole">
              <mc:AlternateContent xmlns:mc="http://schemas.openxmlformats.org/markup-compatibility/2006">
                <mc:Choice xmlns:v="urn:schemas-microsoft-com:vml" Requires="v">
                  <p:oleObj spid="_x0000_s174179" r:id="rId5" imgW="2387600" imgH="1016000" progId="Equation.DSMT4">
                    <p:embed/>
                  </p:oleObj>
                </mc:Choice>
                <mc:Fallback>
                  <p:oleObj r:id="rId5" imgW="2387600" imgH="1016000" progId="Equation.DSMT4">
                    <p:embed/>
                    <p:pic>
                      <p:nvPicPr>
                        <p:cNvPr id="0" name="对象 450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 y="34"/>
                          <a:ext cx="2441" cy="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7" name="组合 45071"/>
          <p:cNvGrpSpPr>
            <a:grpSpLocks/>
          </p:cNvGrpSpPr>
          <p:nvPr/>
        </p:nvGrpSpPr>
        <p:grpSpPr bwMode="auto">
          <a:xfrm>
            <a:off x="4427538" y="1592263"/>
            <a:ext cx="4321175" cy="5292725"/>
            <a:chOff x="0" y="0"/>
            <a:chExt cx="2722" cy="4116"/>
          </a:xfrm>
        </p:grpSpPr>
        <p:sp>
          <p:nvSpPr>
            <p:cNvPr id="231432" name="Text Box 17"/>
            <p:cNvSpPr txBox="1"/>
            <p:nvPr/>
          </p:nvSpPr>
          <p:spPr>
            <a:xfrm>
              <a:off x="0" y="0"/>
              <a:ext cx="2722" cy="4116"/>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noProof="1">
                <a:latin typeface="Times New Roman" panose="02020603050405020304" pitchFamily="18" charset="0"/>
                <a:ea typeface="宋体" panose="02010600030101010101" pitchFamily="2" charset="-122"/>
              </a:endParaRPr>
            </a:p>
            <a:p>
              <a:pPr marL="0" indent="0">
                <a:lnSpc>
                  <a:spcPct val="90000"/>
                </a:lnSpc>
                <a:spcBef>
                  <a:spcPct val="0"/>
                </a:spcBef>
                <a:buClr>
                  <a:srgbClr val="000000"/>
                </a:buClr>
                <a:buFont typeface="Arial" panose="020B0604020202020204" pitchFamily="34" charset="0"/>
                <a:buNone/>
                <a:defRPr/>
              </a:pPr>
              <a:r>
                <a:rPr lang="en-US" altLang="zh-CN" sz="2000" b="1" noProof="1">
                  <a:solidFill>
                    <a:srgbClr val="0070C0"/>
                  </a:solidFill>
                  <a:latin typeface="Times New Roman" panose="02020603050405020304" pitchFamily="18" charset="0"/>
                  <a:ea typeface="宋体" panose="02010600030101010101" pitchFamily="2" charset="-122"/>
                </a:rPr>
                <a:t>(3)</a:t>
              </a:r>
              <a:r>
                <a:rPr lang="en-US" altLang="zh-CN" sz="2000" b="1" noProof="1">
                  <a:latin typeface="Times New Roman" panose="02020603050405020304" pitchFamily="18" charset="0"/>
                  <a:ea typeface="宋体" panose="02010600030101010101" pitchFamily="2" charset="-122"/>
                </a:rPr>
                <a:t>Vl</a:t>
              </a:r>
              <a:r>
                <a:rPr lang="zh-CN" altLang="en-US" sz="2000" b="1" noProof="1">
                  <a:latin typeface="Times New Roman" panose="02020603050405020304" pitchFamily="18" charset="0"/>
                  <a:ea typeface="宋体" panose="02010600030101010101" pitchFamily="2" charset="-122"/>
                </a:rPr>
                <a:t>计算从结束顶点开始向前递推。</a:t>
              </a:r>
              <a:r>
                <a:rPr lang="en-US" altLang="zh-CN" sz="2000" b="1" noProof="1">
                  <a:latin typeface="Times New Roman" panose="02020603050405020304" pitchFamily="18" charset="0"/>
                  <a:ea typeface="宋体" panose="02010600030101010101" pitchFamily="2" charset="-122"/>
                </a:rPr>
                <a:t> </a:t>
              </a:r>
              <a:r>
                <a:rPr lang="en-US" altLang="zh-CN" sz="2000" b="1" noProof="1">
                  <a:solidFill>
                    <a:srgbClr val="FF0000"/>
                  </a:solidFill>
                  <a:latin typeface="Times New Roman" panose="02020603050405020304" pitchFamily="18" charset="0"/>
                  <a:ea typeface="宋体" panose="02010600030101010101" pitchFamily="2" charset="-122"/>
                </a:rPr>
                <a:t>Vl(j)</a:t>
              </a:r>
              <a:r>
                <a:rPr lang="zh-CN" altLang="en-US" sz="2000" b="1" noProof="1">
                  <a:solidFill>
                    <a:srgbClr val="FF0000"/>
                  </a:solidFill>
                  <a:latin typeface="Times New Roman" panose="02020603050405020304" pitchFamily="18" charset="0"/>
                  <a:ea typeface="宋体" panose="02010600030101010101" pitchFamily="2" charset="-122"/>
                </a:rPr>
                <a:t>的计算必须在</a:t>
              </a:r>
              <a:r>
                <a:rPr lang="en-US" altLang="zh-CN" sz="2000" b="1" noProof="1">
                  <a:solidFill>
                    <a:srgbClr val="FF0000"/>
                  </a:solidFill>
                  <a:latin typeface="Times New Roman" panose="02020603050405020304" pitchFamily="18" charset="0"/>
                  <a:ea typeface="宋体" panose="02010600030101010101" pitchFamily="2" charset="-122"/>
                </a:rPr>
                <a:t>vj</a:t>
              </a:r>
              <a:r>
                <a:rPr lang="zh-CN" altLang="en-US" sz="2000" b="1" noProof="1">
                  <a:solidFill>
                    <a:srgbClr val="FF0000"/>
                  </a:solidFill>
                  <a:latin typeface="Times New Roman" panose="02020603050405020304" pitchFamily="18" charset="0"/>
                  <a:ea typeface="宋体" panose="02010600030101010101" pitchFamily="2" charset="-122"/>
                </a:rPr>
                <a:t>的所有后继顶点的最迟发生时间全部计算出来以后才能进行</a:t>
              </a:r>
              <a:r>
                <a:rPr lang="zh-CN" altLang="en-US" sz="2000" b="1" noProof="1">
                  <a:latin typeface="Times New Roman" panose="02020603050405020304" pitchFamily="18" charset="0"/>
                  <a:ea typeface="宋体" panose="02010600030101010101" pitchFamily="2" charset="-122"/>
                </a:rPr>
                <a:t>。定义一个大小为</a:t>
              </a:r>
              <a:r>
                <a:rPr lang="en-US" altLang="zh-CN" sz="2000" b="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的数组</a:t>
              </a:r>
              <a:r>
                <a:rPr lang="en-US" altLang="zh-CN" sz="2000" b="1" noProof="1">
                  <a:solidFill>
                    <a:schemeClr val="tx2"/>
                  </a:solidFill>
                  <a:latin typeface="Times New Roman" panose="02020603050405020304" pitchFamily="18" charset="0"/>
                  <a:ea typeface="宋体" panose="02010600030101010101" pitchFamily="2" charset="-122"/>
                </a:rPr>
                <a:t>Vl,Vl[j]</a:t>
              </a:r>
              <a:r>
                <a:rPr lang="zh-CN" altLang="en-US" sz="2000" b="1" noProof="1">
                  <a:solidFill>
                    <a:schemeClr val="tx2"/>
                  </a:solidFill>
                  <a:latin typeface="Times New Roman" panose="02020603050405020304" pitchFamily="18" charset="0"/>
                  <a:ea typeface="宋体" panose="02010600030101010101" pitchFamily="2" charset="-122"/>
                </a:rPr>
                <a:t>初值为</a:t>
              </a:r>
              <a:r>
                <a:rPr lang="en-US" altLang="zh-CN" sz="2000" b="1" noProof="1">
                  <a:solidFill>
                    <a:schemeClr val="tx2"/>
                  </a:solidFill>
                  <a:latin typeface="Times New Roman" panose="02020603050405020304" pitchFamily="18" charset="0"/>
                  <a:ea typeface="宋体" panose="02010600030101010101" pitchFamily="2" charset="-122"/>
                </a:rPr>
                <a:t>Ve[n]</a:t>
              </a:r>
              <a:r>
                <a:rPr lang="zh-CN" altLang="en-US" sz="2000" b="1" noProof="1">
                  <a:latin typeface="Times New Roman" panose="02020603050405020304" pitchFamily="18" charset="0"/>
                  <a:ea typeface="宋体" panose="02010600030101010101" pitchFamily="2" charset="-122"/>
                </a:rPr>
                <a:t>。实际上</a:t>
              </a:r>
              <a:r>
                <a:rPr lang="en-US" altLang="zh-CN" sz="2000" b="1" noProof="1">
                  <a:latin typeface="Times New Roman" panose="02020603050405020304" pitchFamily="18" charset="0"/>
                  <a:ea typeface="宋体" panose="02010600030101010101" pitchFamily="2" charset="-122"/>
                </a:rPr>
                <a:t>,</a:t>
              </a:r>
              <a:r>
                <a:rPr lang="zh-CN" altLang="en-US" sz="2000" b="1" noProof="1">
                  <a:latin typeface="Times New Roman" panose="02020603050405020304" pitchFamily="18" charset="0"/>
                  <a:ea typeface="宋体" panose="02010600030101010101" pitchFamily="2" charset="-122"/>
                </a:rPr>
                <a:t>按照在计算</a:t>
              </a:r>
              <a:r>
                <a:rPr lang="en-US" altLang="zh-CN" sz="2000" b="1" noProof="1">
                  <a:latin typeface="Times New Roman" panose="02020603050405020304" pitchFamily="18" charset="0"/>
                  <a:ea typeface="宋体" panose="02010600030101010101" pitchFamily="2" charset="-122"/>
                </a:rPr>
                <a:t>Ve</a:t>
              </a:r>
              <a:r>
                <a:rPr lang="zh-CN" altLang="en-US" sz="2000" b="1" noProof="1">
                  <a:latin typeface="Times New Roman" panose="02020603050405020304" pitchFamily="18" charset="0"/>
                  <a:ea typeface="宋体" panose="02010600030101010101" pitchFamily="2" charset="-122"/>
                </a:rPr>
                <a:t>时得到的 </a:t>
              </a:r>
              <a:r>
                <a:rPr lang="zh-CN" altLang="en-US" sz="2000" b="1" noProof="1">
                  <a:solidFill>
                    <a:schemeClr val="tx2"/>
                  </a:solidFill>
                  <a:latin typeface="Times New Roman" panose="02020603050405020304" pitchFamily="18" charset="0"/>
                  <a:ea typeface="宋体" panose="02010600030101010101" pitchFamily="2" charset="-122"/>
                </a:rPr>
                <a:t>拓扑序列逆序</a:t>
              </a:r>
              <a:r>
                <a:rPr lang="zh-CN" altLang="en-US" sz="2000" b="1" noProof="1">
                  <a:latin typeface="Times New Roman" panose="02020603050405020304" pitchFamily="18" charset="0"/>
                  <a:ea typeface="宋体" panose="02010600030101010101" pitchFamily="2" charset="-122"/>
                </a:rPr>
                <a:t>，依次计算各顶点</a:t>
              </a:r>
              <a:r>
                <a:rPr lang="en-US" altLang="zh-CN" sz="2000" b="1" noProof="1">
                  <a:latin typeface="Times New Roman" panose="02020603050405020304" pitchFamily="18" charset="0"/>
                  <a:ea typeface="宋体" panose="02010600030101010101" pitchFamily="2" charset="-122"/>
                </a:rPr>
                <a:t>vk</a:t>
              </a:r>
              <a:r>
                <a:rPr lang="zh-CN" altLang="en-US" sz="2000" b="1" noProof="1">
                  <a:latin typeface="Times New Roman" panose="02020603050405020304" pitchFamily="18" charset="0"/>
                  <a:ea typeface="宋体" panose="02010600030101010101" pitchFamily="2" charset="-122"/>
                </a:rPr>
                <a:t>的</a:t>
              </a:r>
              <a:r>
                <a:rPr lang="en-US" altLang="zh-CN" sz="2000" b="1" noProof="1">
                  <a:latin typeface="Times New Roman" panose="02020603050405020304" pitchFamily="18" charset="0"/>
                  <a:ea typeface="宋体" panose="02010600030101010101" pitchFamily="2" charset="-122"/>
                </a:rPr>
                <a:t>Vl[k],</a:t>
              </a:r>
              <a:r>
                <a:rPr lang="zh-CN" altLang="en-US" sz="2000" b="1" noProof="1">
                  <a:latin typeface="Times New Roman" panose="02020603050405020304" pitchFamily="18" charset="0"/>
                  <a:ea typeface="宋体" panose="02010600030101010101" pitchFamily="2" charset="-122"/>
                </a:rPr>
                <a:t> 并利用</a:t>
              </a:r>
              <a:r>
                <a:rPr lang="en-US" altLang="zh-CN" sz="2000" b="1" noProof="1">
                  <a:latin typeface="Times New Roman" panose="02020603050405020304" pitchFamily="18" charset="0"/>
                  <a:ea typeface="宋体" panose="02010600030101010101" pitchFamily="2" charset="-122"/>
                </a:rPr>
                <a:t>Vl[k]</a:t>
              </a:r>
              <a:r>
                <a:rPr lang="zh-CN" altLang="en-US" sz="2000" b="1" noProof="1">
                  <a:latin typeface="Times New Roman" panose="02020603050405020304" pitchFamily="18" charset="0"/>
                  <a:ea typeface="宋体" panose="02010600030101010101" pitchFamily="2" charset="-122"/>
                </a:rPr>
                <a:t>按照递推公式对</a:t>
              </a:r>
              <a:r>
                <a:rPr lang="en-US" altLang="zh-CN" sz="2000" b="1" noProof="1">
                  <a:solidFill>
                    <a:schemeClr val="tx2"/>
                  </a:solidFill>
                  <a:latin typeface="Times New Roman" panose="02020603050405020304" pitchFamily="18" charset="0"/>
                  <a:ea typeface="宋体" panose="02010600030101010101" pitchFamily="2" charset="-122"/>
                </a:rPr>
                <a:t>vk</a:t>
              </a:r>
              <a:r>
                <a:rPr lang="zh-CN" altLang="en-US" sz="2000" b="1" noProof="1">
                  <a:solidFill>
                    <a:schemeClr val="tx2"/>
                  </a:solidFill>
                  <a:latin typeface="Times New Roman" panose="02020603050405020304" pitchFamily="18" charset="0"/>
                  <a:ea typeface="宋体" panose="02010600030101010101" pitchFamily="2" charset="-122"/>
                </a:rPr>
                <a:t>的每一个前驱顶点</a:t>
              </a:r>
              <a:r>
                <a:rPr lang="en-US" altLang="zh-CN" sz="2000" b="1" noProof="1">
                  <a:solidFill>
                    <a:schemeClr val="tx2"/>
                  </a:solidFill>
                  <a:latin typeface="Times New Roman" panose="02020603050405020304" pitchFamily="18" charset="0"/>
                  <a:ea typeface="宋体" panose="02010600030101010101" pitchFamily="2" charset="-122"/>
                </a:rPr>
                <a:t>vj</a:t>
              </a:r>
              <a:r>
                <a:rPr lang="zh-CN" altLang="en-US" sz="2000" b="1" noProof="1">
                  <a:solidFill>
                    <a:schemeClr val="tx2"/>
                  </a:solidFill>
                  <a:latin typeface="Times New Roman" panose="02020603050405020304" pitchFamily="18" charset="0"/>
                  <a:ea typeface="宋体" panose="02010600030101010101" pitchFamily="2" charset="-122"/>
                </a:rPr>
                <a:t>修正</a:t>
              </a:r>
              <a:r>
                <a:rPr lang="en-US" altLang="zh-CN" sz="2000" b="1" noProof="1">
                  <a:solidFill>
                    <a:schemeClr val="tx2"/>
                  </a:solidFill>
                  <a:latin typeface="Times New Roman" panose="02020603050405020304" pitchFamily="18" charset="0"/>
                  <a:ea typeface="宋体" panose="02010600030101010101" pitchFamily="2" charset="-122"/>
                </a:rPr>
                <a:t>Vl[j]</a:t>
              </a:r>
              <a:r>
                <a:rPr lang="zh-CN" altLang="en-US" sz="2000" b="1" noProof="1">
                  <a:solidFill>
                    <a:schemeClr val="tx2"/>
                  </a:solidFill>
                  <a:latin typeface="Times New Roman" panose="02020603050405020304" pitchFamily="18" charset="0"/>
                  <a:ea typeface="宋体" panose="02010600030101010101" pitchFamily="2" charset="-122"/>
                </a:rPr>
                <a:t> </a:t>
              </a:r>
              <a:r>
                <a:rPr lang="zh-CN" altLang="en-US" sz="2000" b="1" noProof="1">
                  <a:latin typeface="Times New Roman" panose="02020603050405020304" pitchFamily="18" charset="0"/>
                  <a:ea typeface="宋体" panose="02010600030101010101" pitchFamily="2" charset="-122"/>
                </a:rPr>
                <a:t>。</a:t>
              </a:r>
              <a:endParaRPr lang="en-US" altLang="zh-CN" sz="2000" b="1" noProof="1">
                <a:latin typeface="Times New Roman" panose="02020603050405020304" pitchFamily="18" charset="0"/>
                <a:ea typeface="宋体" panose="02010600030101010101" pitchFamily="2" charset="-122"/>
              </a:endParaRPr>
            </a:p>
            <a:p>
              <a:pPr marL="0" indent="0">
                <a:lnSpc>
                  <a:spcPct val="90000"/>
                </a:lnSpc>
                <a:spcBef>
                  <a:spcPct val="0"/>
                </a:spcBef>
                <a:buClr>
                  <a:srgbClr val="000000"/>
                </a:buClr>
                <a:buFont typeface="Arial" panose="020B0604020202020204" pitchFamily="34" charset="0"/>
                <a:buNone/>
                <a:defRPr/>
              </a:pPr>
              <a:r>
                <a:rPr lang="en-US" altLang="zh-CN" sz="2000" b="1" noProof="1">
                  <a:solidFill>
                    <a:srgbClr val="0099FF"/>
                  </a:solidFill>
                  <a:latin typeface="Times New Roman" panose="02020603050405020304" pitchFamily="18" charset="0"/>
                  <a:ea typeface="宋体" panose="02010600030101010101" pitchFamily="2" charset="-122"/>
                </a:rPr>
                <a:t>(4)</a:t>
              </a:r>
              <a:r>
                <a:rPr lang="zh-CN" altLang="en-US" sz="2000" b="1" noProof="1">
                  <a:latin typeface="Times New Roman" panose="02020603050405020304" pitchFamily="18" charset="0"/>
                  <a:ea typeface="宋体" panose="02010600030101010101" pitchFamily="2" charset="-122"/>
                </a:rPr>
                <a:t>设置一大小为</a:t>
              </a:r>
              <a:r>
                <a:rPr lang="en-US" altLang="zh-CN" sz="2000" b="1" noProof="1">
                  <a:latin typeface="Times New Roman" panose="02020603050405020304" pitchFamily="18" charset="0"/>
                  <a:ea typeface="宋体" panose="02010600030101010101" pitchFamily="2" charset="-122"/>
                </a:rPr>
                <a:t>m</a:t>
              </a:r>
              <a:r>
                <a:rPr lang="zh-CN" altLang="en-US" sz="2000" b="1" noProof="1">
                  <a:latin typeface="Times New Roman" panose="02020603050405020304" pitchFamily="18" charset="0"/>
                  <a:ea typeface="宋体" panose="02010600030101010101" pitchFamily="2" charset="-122"/>
                </a:rPr>
                <a:t>的数组</a:t>
              </a:r>
              <a:r>
                <a:rPr lang="en-US" altLang="zh-CN" sz="2000" b="1" noProof="1">
                  <a:latin typeface="Times New Roman" panose="02020603050405020304" pitchFamily="18" charset="0"/>
                  <a:ea typeface="宋体" panose="02010600030101010101" pitchFamily="2" charset="-122"/>
                </a:rPr>
                <a:t>l</a:t>
              </a:r>
              <a:r>
                <a:rPr lang="zh-CN" altLang="en-US" sz="2000" b="1" noProof="1">
                  <a:latin typeface="Times New Roman" panose="02020603050405020304" pitchFamily="18" charset="0"/>
                  <a:ea typeface="宋体" panose="02010600030101010101" pitchFamily="2" charset="-122"/>
                </a:rPr>
                <a:t>，计算出</a:t>
              </a:r>
              <a:r>
                <a:rPr lang="en-US" altLang="zh-CN" sz="2000" b="1" noProof="1">
                  <a:latin typeface="Times New Roman" panose="02020603050405020304" pitchFamily="18" charset="0"/>
                  <a:ea typeface="宋体" panose="02010600030101010101" pitchFamily="2" charset="-122"/>
                </a:rPr>
                <a:t>Vl</a:t>
              </a:r>
              <a:r>
                <a:rPr lang="zh-CN" altLang="en-US" sz="2000" b="1" noProof="1">
                  <a:latin typeface="Times New Roman" panose="02020603050405020304" pitchFamily="18" charset="0"/>
                  <a:ea typeface="宋体" panose="02010600030101010101" pitchFamily="2" charset="-122"/>
                </a:rPr>
                <a:t>后，</a:t>
              </a:r>
              <a:r>
                <a:rPr lang="zh-CN" altLang="en-US" sz="2000" b="1" noProof="1">
                  <a:solidFill>
                    <a:schemeClr val="tx2"/>
                  </a:solidFill>
                  <a:latin typeface="Times New Roman" panose="02020603050405020304" pitchFamily="18" charset="0"/>
                  <a:ea typeface="宋体" panose="02010600030101010101" pitchFamily="2" charset="-122"/>
                </a:rPr>
                <a:t>扫描每一个弧结点</a:t>
              </a:r>
              <a:r>
                <a:rPr lang="zh-CN" altLang="en-US" sz="2000" b="1" noProof="1">
                  <a:latin typeface="Times New Roman" panose="02020603050405020304" pitchFamily="18" charset="0"/>
                  <a:ea typeface="宋体" panose="02010600030101010101" pitchFamily="2" charset="-122"/>
                </a:rPr>
                <a:t>，得弧的终点</a:t>
              </a:r>
              <a:r>
                <a:rPr lang="en-US" altLang="zh-CN" sz="2000" b="1" noProof="1">
                  <a:latin typeface="Times New Roman" panose="02020603050405020304" pitchFamily="18" charset="0"/>
                  <a:ea typeface="宋体" panose="02010600030101010101" pitchFamily="2" charset="-122"/>
                </a:rPr>
                <a:t>k</a:t>
              </a:r>
              <a:r>
                <a:rPr lang="zh-CN" altLang="en-US" sz="2000" b="1" noProof="1">
                  <a:latin typeface="Times New Roman" panose="02020603050405020304" pitchFamily="18" charset="0"/>
                  <a:ea typeface="宋体" panose="02010600030101010101" pitchFamily="2" charset="-122"/>
                </a:rPr>
                <a:t>、权和该弧序号</a:t>
              </a:r>
              <a:r>
                <a:rPr lang="en-US" altLang="zh-CN" sz="2000" b="1" noProof="1">
                  <a:latin typeface="Times New Roman" panose="02020603050405020304" pitchFamily="18" charset="0"/>
                  <a:ea typeface="宋体" panose="02010600030101010101" pitchFamily="2" charset="-122"/>
                </a:rPr>
                <a:t>i</a:t>
              </a:r>
              <a:r>
                <a:rPr lang="zh-CN" altLang="en-US" sz="2000" b="1" noProof="1">
                  <a:latin typeface="Times New Roman" panose="02020603050405020304" pitchFamily="18" charset="0"/>
                  <a:ea typeface="宋体" panose="02010600030101010101" pitchFamily="2" charset="-122"/>
                </a:rPr>
                <a:t>，</a:t>
              </a:r>
              <a:r>
                <a:rPr lang="en-US" altLang="zh-CN" sz="2000" b="1" noProof="1">
                  <a:latin typeface="Times New Roman" panose="02020603050405020304" pitchFamily="18" charset="0"/>
                  <a:ea typeface="宋体" panose="02010600030101010101" pitchFamily="2" charset="-122"/>
                </a:rPr>
                <a:t>l[i]=Vl[k]- dut(&lt;vj,vk&gt;)</a:t>
              </a:r>
              <a:r>
                <a:rPr lang="zh-CN" altLang="en-US" sz="2000" b="1" noProof="1">
                  <a:latin typeface="Times New Roman" panose="02020603050405020304" pitchFamily="18" charset="0"/>
                  <a:ea typeface="宋体" panose="02010600030101010101" pitchFamily="2" charset="-122"/>
                </a:rPr>
                <a:t>。</a:t>
              </a:r>
              <a:endParaRPr lang="zh-CN" altLang="en-US" sz="2000" noProof="1">
                <a:latin typeface="Times New Roman" panose="02020603050405020304" pitchFamily="18" charset="0"/>
                <a:ea typeface="宋体" panose="02010600030101010101" pitchFamily="2" charset="-122"/>
              </a:endParaRPr>
            </a:p>
          </p:txBody>
        </p:sp>
        <p:graphicFrame>
          <p:nvGraphicFramePr>
            <p:cNvPr id="174089" name="对象 45073"/>
            <p:cNvGraphicFramePr>
              <a:graphicFrameLocks noChangeAspect="1"/>
            </p:cNvGraphicFramePr>
            <p:nvPr/>
          </p:nvGraphicFramePr>
          <p:xfrm>
            <a:off x="130" y="88"/>
            <a:ext cx="2462" cy="986"/>
          </p:xfrm>
          <a:graphic>
            <a:graphicData uri="http://schemas.openxmlformats.org/presentationml/2006/ole">
              <mc:AlternateContent xmlns:mc="http://schemas.openxmlformats.org/markup-compatibility/2006">
                <mc:Choice xmlns:v="urn:schemas-microsoft-com:vml" Requires="v">
                  <p:oleObj spid="_x0000_s174180" r:id="rId7" imgW="2348481" imgH="990170" progId="Equation.DSMT4">
                    <p:embed/>
                  </p:oleObj>
                </mc:Choice>
                <mc:Fallback>
                  <p:oleObj r:id="rId7" imgW="2348481" imgH="990170" progId="Equation.DSMT4">
                    <p:embed/>
                    <p:pic>
                      <p:nvPicPr>
                        <p:cNvPr id="0" name="对象 4507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 y="88"/>
                          <a:ext cx="2462" cy="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4"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4"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6786" name="Rectangle 2"/>
          <p:cNvSpPr>
            <a:spLocks noGrp="1" noChangeArrowheads="1"/>
          </p:cNvSpPr>
          <p:nvPr>
            <p:ph type="body" idx="4294967295"/>
          </p:nvPr>
        </p:nvSpPr>
        <p:spPr>
          <a:xfrm>
            <a:off x="0" y="71438"/>
            <a:ext cx="8499475" cy="2605087"/>
          </a:xfrm>
        </p:spPr>
        <p:txBody>
          <a:bodyPr/>
          <a:lstStyle/>
          <a:p>
            <a:pPr lvl="1" eaLnBrk="1" hangingPunct="1">
              <a:defRPr/>
            </a:pPr>
            <a:r>
              <a:rPr kumimoji="1" lang="zh-CN" altLang="en-US" b="1" smtClean="0">
                <a:latin typeface="Times New Roman" panose="02020603050405020304" pitchFamily="18" charset="0"/>
                <a:cs typeface="Times New Roman" panose="02020603050405020304" pitchFamily="18" charset="0"/>
              </a:rPr>
              <a:t>总结：求关键路径步骤</a:t>
            </a:r>
          </a:p>
          <a:p>
            <a:pPr lvl="2" eaLnBrk="1" hangingPunct="1">
              <a:defRPr/>
            </a:pPr>
            <a:r>
              <a:rPr kumimoji="1" lang="en-US" altLang="zh-CN" b="1" smtClean="0">
                <a:latin typeface="Times New Roman" panose="02020603050405020304" pitchFamily="18" charset="0"/>
                <a:cs typeface="Times New Roman" panose="02020603050405020304" pitchFamily="18" charset="0"/>
              </a:rPr>
              <a:t>1</a:t>
            </a:r>
            <a:r>
              <a:rPr kumimoji="1" lang="zh-CN" altLang="en-US" b="1" smtClean="0">
                <a:latin typeface="Times New Roman" panose="02020603050405020304" pitchFamily="18" charset="0"/>
                <a:cs typeface="Times New Roman" panose="02020603050405020304" pitchFamily="18" charset="0"/>
              </a:rPr>
              <a:t>、求</a:t>
            </a:r>
            <a:r>
              <a:rPr kumimoji="1" lang="en-US" altLang="zh-CN" b="1" smtClean="0">
                <a:latin typeface="Times New Roman" panose="02020603050405020304" pitchFamily="18" charset="0"/>
                <a:cs typeface="Times New Roman" panose="02020603050405020304" pitchFamily="18" charset="0"/>
              </a:rPr>
              <a:t>Ve(</a:t>
            </a:r>
            <a:r>
              <a:rPr kumimoji="1" lang="zh-CN" altLang="en-US" b="1" smtClean="0">
                <a:latin typeface="Times New Roman" panose="02020603050405020304" pitchFamily="18" charset="0"/>
              </a:rPr>
              <a:t>j</a:t>
            </a:r>
            <a:r>
              <a:rPr kumimoji="1" lang="en-US" altLang="zh-CN" b="1" smtClean="0">
                <a:latin typeface="Times New Roman" panose="02020603050405020304" pitchFamily="18" charset="0"/>
                <a:cs typeface="Times New Roman" panose="02020603050405020304" pitchFamily="18" charset="0"/>
              </a:rPr>
              <a:t>)</a:t>
            </a:r>
          </a:p>
          <a:p>
            <a:pPr lvl="2" eaLnBrk="1" hangingPunct="1">
              <a:defRPr/>
            </a:pPr>
            <a:r>
              <a:rPr kumimoji="1" lang="en-US" altLang="zh-CN" b="1" smtClean="0">
                <a:latin typeface="Times New Roman" panose="02020603050405020304" pitchFamily="18" charset="0"/>
                <a:cs typeface="Times New Roman" panose="02020603050405020304" pitchFamily="18" charset="0"/>
              </a:rPr>
              <a:t>2</a:t>
            </a:r>
            <a:r>
              <a:rPr kumimoji="1" lang="zh-CN" altLang="en-US" b="1" smtClean="0">
                <a:latin typeface="Times New Roman" panose="02020603050405020304" pitchFamily="18" charset="0"/>
                <a:cs typeface="Times New Roman" panose="02020603050405020304" pitchFamily="18" charset="0"/>
              </a:rPr>
              <a:t>、求</a:t>
            </a:r>
            <a:r>
              <a:rPr kumimoji="1" lang="en-US" altLang="zh-CN" b="1" smtClean="0">
                <a:latin typeface="Times New Roman" panose="02020603050405020304" pitchFamily="18" charset="0"/>
                <a:cs typeface="Times New Roman" panose="02020603050405020304" pitchFamily="18" charset="0"/>
              </a:rPr>
              <a:t>Vl(j)</a:t>
            </a:r>
          </a:p>
          <a:p>
            <a:pPr lvl="2" eaLnBrk="1" hangingPunct="1">
              <a:defRPr/>
            </a:pPr>
            <a:r>
              <a:rPr kumimoji="1" lang="en-US" altLang="zh-CN" b="1" smtClean="0">
                <a:latin typeface="Times New Roman" panose="02020603050405020304" pitchFamily="18" charset="0"/>
                <a:cs typeface="Times New Roman" panose="02020603050405020304" pitchFamily="18" charset="0"/>
              </a:rPr>
              <a:t>3</a:t>
            </a:r>
            <a:r>
              <a:rPr kumimoji="1" lang="zh-CN" altLang="en-US" b="1" smtClean="0">
                <a:latin typeface="Times New Roman" panose="02020603050405020304" pitchFamily="18" charset="0"/>
                <a:cs typeface="Times New Roman" panose="02020603050405020304" pitchFamily="18" charset="0"/>
              </a:rPr>
              <a:t>、求</a:t>
            </a:r>
            <a:r>
              <a:rPr kumimoji="1" lang="en-US" altLang="zh-CN" b="1" smtClean="0">
                <a:latin typeface="Times New Roman" panose="02020603050405020304" pitchFamily="18" charset="0"/>
                <a:cs typeface="Times New Roman" panose="02020603050405020304" pitchFamily="18" charset="0"/>
              </a:rPr>
              <a:t>e(i)</a:t>
            </a:r>
          </a:p>
          <a:p>
            <a:pPr lvl="2" eaLnBrk="1" hangingPunct="1">
              <a:defRPr/>
            </a:pPr>
            <a:r>
              <a:rPr kumimoji="1" lang="en-US" altLang="zh-CN" b="1" smtClean="0">
                <a:latin typeface="Times New Roman" panose="02020603050405020304" pitchFamily="18" charset="0"/>
                <a:cs typeface="Times New Roman" panose="02020603050405020304" pitchFamily="18" charset="0"/>
              </a:rPr>
              <a:t>4</a:t>
            </a:r>
            <a:r>
              <a:rPr kumimoji="1" lang="zh-CN" altLang="en-US" b="1" smtClean="0">
                <a:latin typeface="Times New Roman" panose="02020603050405020304" pitchFamily="18" charset="0"/>
                <a:cs typeface="Times New Roman" panose="02020603050405020304" pitchFamily="18" charset="0"/>
              </a:rPr>
              <a:t>、求</a:t>
            </a:r>
            <a:r>
              <a:rPr kumimoji="1" lang="en-US" altLang="zh-CN" b="1" smtClean="0">
                <a:latin typeface="Times New Roman" panose="02020603050405020304" pitchFamily="18" charset="0"/>
                <a:cs typeface="Times New Roman" panose="02020603050405020304" pitchFamily="18" charset="0"/>
              </a:rPr>
              <a:t>l(i)</a:t>
            </a:r>
          </a:p>
          <a:p>
            <a:pPr lvl="2" eaLnBrk="1" hangingPunct="1">
              <a:defRPr/>
            </a:pPr>
            <a:r>
              <a:rPr kumimoji="1" lang="en-US" altLang="zh-CN" b="1" smtClean="0">
                <a:latin typeface="Times New Roman" panose="02020603050405020304" pitchFamily="18" charset="0"/>
                <a:cs typeface="Times New Roman" panose="02020603050405020304" pitchFamily="18" charset="0"/>
              </a:rPr>
              <a:t>5</a:t>
            </a:r>
            <a:r>
              <a:rPr kumimoji="1" lang="zh-CN" altLang="en-US" b="1" smtClean="0">
                <a:latin typeface="Times New Roman" panose="02020603050405020304" pitchFamily="18" charset="0"/>
                <a:cs typeface="Times New Roman" panose="02020603050405020304" pitchFamily="18" charset="0"/>
              </a:rPr>
              <a:t>、计算</a:t>
            </a:r>
            <a:r>
              <a:rPr kumimoji="1" lang="en-US" altLang="zh-CN" b="1" smtClean="0">
                <a:latin typeface="Times New Roman" panose="02020603050405020304" pitchFamily="18" charset="0"/>
                <a:cs typeface="Times New Roman" panose="02020603050405020304" pitchFamily="18" charset="0"/>
              </a:rPr>
              <a:t>l(i)-e(i)</a:t>
            </a:r>
          </a:p>
        </p:txBody>
      </p:sp>
      <p:grpSp>
        <p:nvGrpSpPr>
          <p:cNvPr id="175107" name="组合 50178"/>
          <p:cNvGrpSpPr>
            <a:grpSpLocks/>
          </p:cNvGrpSpPr>
          <p:nvPr/>
        </p:nvGrpSpPr>
        <p:grpSpPr bwMode="auto">
          <a:xfrm>
            <a:off x="4521200" y="71438"/>
            <a:ext cx="4551363" cy="2286000"/>
            <a:chOff x="0" y="0"/>
            <a:chExt cx="2867" cy="1527"/>
          </a:xfrm>
        </p:grpSpPr>
        <p:sp>
          <p:nvSpPr>
            <p:cNvPr id="236643" name="Oval 4"/>
            <p:cNvSpPr/>
            <p:nvPr/>
          </p:nvSpPr>
          <p:spPr>
            <a:xfrm>
              <a:off x="2678" y="363"/>
              <a:ext cx="189" cy="225"/>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9</a:t>
              </a:r>
            </a:p>
          </p:txBody>
        </p:sp>
        <p:sp>
          <p:nvSpPr>
            <p:cNvPr id="236644" name="Oval 5"/>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8</a:t>
              </a:r>
            </a:p>
          </p:txBody>
        </p:sp>
        <p:sp>
          <p:nvSpPr>
            <p:cNvPr id="236645" name="Oval 6"/>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36646" name="Oval 7"/>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236647" name="Oval 8"/>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236648" name="Oval 9"/>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236649" name="Oval 10"/>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236650" name="Oval 11"/>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236651" name="Oval 12"/>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75212" name="Line 13"/>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13" name="Line 14"/>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14" name="Line 15"/>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15" name="Line 16"/>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75216" name="组合 50192"/>
            <p:cNvGrpSpPr>
              <a:grpSpLocks/>
            </p:cNvGrpSpPr>
            <p:nvPr/>
          </p:nvGrpSpPr>
          <p:grpSpPr bwMode="auto">
            <a:xfrm>
              <a:off x="166" y="107"/>
              <a:ext cx="2600" cy="733"/>
              <a:chOff x="0" y="0"/>
              <a:chExt cx="2600" cy="733"/>
            </a:xfrm>
          </p:grpSpPr>
          <p:sp>
            <p:nvSpPr>
              <p:cNvPr id="175229" name="Line 18"/>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0" name="Line 19"/>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1" name="Line 20"/>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2" name="Line 21"/>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3" name="Line 22"/>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4" name="Line 23"/>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5217" name="Line 24"/>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6658" name="Text Box 25"/>
            <p:cNvSpPr txBox="1"/>
            <p:nvPr/>
          </p:nvSpPr>
          <p:spPr>
            <a:xfrm rot="1789981">
              <a:off x="211" y="51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a2=4</a:t>
              </a:r>
            </a:p>
          </p:txBody>
        </p:sp>
        <p:sp>
          <p:nvSpPr>
            <p:cNvPr id="236659" name="Text Box 26"/>
            <p:cNvSpPr txBox="1"/>
            <p:nvPr/>
          </p:nvSpPr>
          <p:spPr>
            <a:xfrm rot="3002352">
              <a:off x="69" y="89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a3=5</a:t>
              </a:r>
            </a:p>
          </p:txBody>
        </p:sp>
        <p:sp>
          <p:nvSpPr>
            <p:cNvPr id="236660" name="Text Box 27"/>
            <p:cNvSpPr txBox="1"/>
            <p:nvPr/>
          </p:nvSpPr>
          <p:spPr>
            <a:xfrm rot="-1937476">
              <a:off x="768" y="564"/>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a5=1</a:t>
              </a:r>
            </a:p>
          </p:txBody>
        </p:sp>
        <p:sp>
          <p:nvSpPr>
            <p:cNvPr id="236661" name="Text Box 28"/>
            <p:cNvSpPr txBox="1"/>
            <p:nvPr/>
          </p:nvSpPr>
          <p:spPr>
            <a:xfrm>
              <a:off x="852" y="117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a6=2</a:t>
              </a:r>
            </a:p>
          </p:txBody>
        </p:sp>
        <p:sp>
          <p:nvSpPr>
            <p:cNvPr id="236662" name="Text Box 29"/>
            <p:cNvSpPr txBox="1"/>
            <p:nvPr/>
          </p:nvSpPr>
          <p:spPr>
            <a:xfrm rot="-2273448">
              <a:off x="1456" y="975"/>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a9=4</a:t>
              </a:r>
            </a:p>
          </p:txBody>
        </p:sp>
        <p:sp>
          <p:nvSpPr>
            <p:cNvPr id="236663" name="Text Box 30"/>
            <p:cNvSpPr txBox="1"/>
            <p:nvPr/>
          </p:nvSpPr>
          <p:spPr>
            <a:xfrm rot="-1936531">
              <a:off x="157" y="174"/>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a1=6</a:t>
              </a:r>
            </a:p>
          </p:txBody>
        </p:sp>
        <p:sp>
          <p:nvSpPr>
            <p:cNvPr id="236664" name="Text Box 31"/>
            <p:cNvSpPr txBox="1"/>
            <p:nvPr/>
          </p:nvSpPr>
          <p:spPr>
            <a:xfrm rot="2110140">
              <a:off x="900" y="152"/>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a4=1</a:t>
              </a:r>
            </a:p>
          </p:txBody>
        </p:sp>
        <p:sp>
          <p:nvSpPr>
            <p:cNvPr id="236665" name="Text Box 32"/>
            <p:cNvSpPr txBox="1"/>
            <p:nvPr/>
          </p:nvSpPr>
          <p:spPr>
            <a:xfrm rot="-2384498">
              <a:off x="1433" y="175"/>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a7=9</a:t>
              </a:r>
            </a:p>
          </p:txBody>
        </p:sp>
        <p:sp>
          <p:nvSpPr>
            <p:cNvPr id="236666" name="Text Box 33"/>
            <p:cNvSpPr txBox="1"/>
            <p:nvPr/>
          </p:nvSpPr>
          <p:spPr>
            <a:xfrm rot="1348562">
              <a:off x="1557" y="51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a8=7</a:t>
              </a:r>
            </a:p>
          </p:txBody>
        </p:sp>
        <p:sp>
          <p:nvSpPr>
            <p:cNvPr id="236667" name="Text Box 34"/>
            <p:cNvSpPr txBox="1"/>
            <p:nvPr/>
          </p:nvSpPr>
          <p:spPr>
            <a:xfrm rot="1332095">
              <a:off x="2168" y="52"/>
              <a:ext cx="53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a10=2</a:t>
              </a:r>
            </a:p>
          </p:txBody>
        </p:sp>
        <p:sp>
          <p:nvSpPr>
            <p:cNvPr id="236668" name="Text Box 35"/>
            <p:cNvSpPr txBox="1"/>
            <p:nvPr/>
          </p:nvSpPr>
          <p:spPr>
            <a:xfrm rot="-1493478">
              <a:off x="2205" y="642"/>
              <a:ext cx="522"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a11=4</a:t>
              </a:r>
            </a:p>
          </p:txBody>
        </p:sp>
      </p:grpSp>
      <p:sp>
        <p:nvSpPr>
          <p:cNvPr id="50212" name="Text Box 36"/>
          <p:cNvSpPr txBox="1"/>
          <p:nvPr/>
        </p:nvSpPr>
        <p:spPr>
          <a:xfrm>
            <a:off x="1265238" y="3794125"/>
            <a:ext cx="441325" cy="2800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v1</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v2</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v3</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v5</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v7</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v4</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v6</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v8</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v9</a:t>
            </a:r>
          </a:p>
        </p:txBody>
      </p:sp>
      <p:grpSp>
        <p:nvGrpSpPr>
          <p:cNvPr id="18" name="组合 50212"/>
          <p:cNvGrpSpPr>
            <a:grpSpLocks/>
          </p:cNvGrpSpPr>
          <p:nvPr/>
        </p:nvGrpSpPr>
        <p:grpSpPr bwMode="auto">
          <a:xfrm>
            <a:off x="1058863" y="3467100"/>
            <a:ext cx="2416175" cy="3128963"/>
            <a:chOff x="0" y="0"/>
            <a:chExt cx="1522" cy="1971"/>
          </a:xfrm>
        </p:grpSpPr>
        <p:sp>
          <p:nvSpPr>
            <p:cNvPr id="175189" name="Line 38"/>
            <p:cNvSpPr>
              <a:spLocks noChangeShapeType="1"/>
            </p:cNvSpPr>
            <p:nvPr/>
          </p:nvSpPr>
          <p:spPr bwMode="auto">
            <a:xfrm>
              <a:off x="0" y="994"/>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75190" name="组合 50214"/>
            <p:cNvGrpSpPr>
              <a:grpSpLocks/>
            </p:cNvGrpSpPr>
            <p:nvPr/>
          </p:nvGrpSpPr>
          <p:grpSpPr bwMode="auto">
            <a:xfrm>
              <a:off x="0" y="0"/>
              <a:ext cx="1522" cy="1971"/>
              <a:chOff x="0" y="0"/>
              <a:chExt cx="1522" cy="1971"/>
            </a:xfrm>
          </p:grpSpPr>
          <p:sp>
            <p:nvSpPr>
              <p:cNvPr id="236631" name="Rectangle 40"/>
              <p:cNvSpPr/>
              <p:nvPr/>
            </p:nvSpPr>
            <p:spPr>
              <a:xfrm>
                <a:off x="0" y="5"/>
                <a:ext cx="1522" cy="1966"/>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75192" name="Line 41"/>
              <p:cNvSpPr>
                <a:spLocks noChangeShapeType="1"/>
              </p:cNvSpPr>
              <p:nvPr/>
            </p:nvSpPr>
            <p:spPr bwMode="auto">
              <a:xfrm>
                <a:off x="0" y="238"/>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33" name="Text Box 42"/>
              <p:cNvSpPr txBox="1"/>
              <p:nvPr/>
            </p:nvSpPr>
            <p:spPr>
              <a:xfrm>
                <a:off x="86" y="0"/>
                <a:ext cx="133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000" b="1" noProof="1">
                    <a:latin typeface="Times New Roman" panose="02020603050405020304" pitchFamily="18" charset="0"/>
                    <a:ea typeface="宋体" panose="02010600030101010101" pitchFamily="2" charset="-122"/>
                  </a:rPr>
                  <a:t>顶点       </a:t>
                </a:r>
                <a:r>
                  <a:rPr lang="en-US" altLang="zh-CN" sz="2000" b="1" noProof="1">
                    <a:latin typeface="Times New Roman" panose="02020603050405020304" pitchFamily="18" charset="0"/>
                    <a:ea typeface="宋体" panose="02010600030101010101" pitchFamily="2" charset="-122"/>
                  </a:rPr>
                  <a:t>Ve       Vl</a:t>
                </a:r>
              </a:p>
            </p:txBody>
          </p:sp>
          <p:sp>
            <p:nvSpPr>
              <p:cNvPr id="175194" name="Line 43"/>
              <p:cNvSpPr>
                <a:spLocks noChangeShapeType="1"/>
              </p:cNvSpPr>
              <p:nvPr/>
            </p:nvSpPr>
            <p:spPr bwMode="auto">
              <a:xfrm>
                <a:off x="0" y="416"/>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5" name="Line 44"/>
              <p:cNvSpPr>
                <a:spLocks noChangeShapeType="1"/>
              </p:cNvSpPr>
              <p:nvPr/>
            </p:nvSpPr>
            <p:spPr bwMode="auto">
              <a:xfrm>
                <a:off x="0" y="608"/>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6" name="Line 45"/>
              <p:cNvSpPr>
                <a:spLocks noChangeShapeType="1"/>
              </p:cNvSpPr>
              <p:nvPr/>
            </p:nvSpPr>
            <p:spPr bwMode="auto">
              <a:xfrm>
                <a:off x="0" y="801"/>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7" name="Line 46"/>
              <p:cNvSpPr>
                <a:spLocks noChangeShapeType="1"/>
              </p:cNvSpPr>
              <p:nvPr/>
            </p:nvSpPr>
            <p:spPr bwMode="auto">
              <a:xfrm>
                <a:off x="0" y="1186"/>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8" name="Line 47"/>
              <p:cNvSpPr>
                <a:spLocks noChangeShapeType="1"/>
              </p:cNvSpPr>
              <p:nvPr/>
            </p:nvSpPr>
            <p:spPr bwMode="auto">
              <a:xfrm>
                <a:off x="0" y="1379"/>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9" name="Line 48"/>
              <p:cNvSpPr>
                <a:spLocks noChangeShapeType="1"/>
              </p:cNvSpPr>
              <p:nvPr/>
            </p:nvSpPr>
            <p:spPr bwMode="auto">
              <a:xfrm>
                <a:off x="0" y="1572"/>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200" name="Line 49"/>
              <p:cNvSpPr>
                <a:spLocks noChangeShapeType="1"/>
              </p:cNvSpPr>
              <p:nvPr/>
            </p:nvSpPr>
            <p:spPr bwMode="auto">
              <a:xfrm>
                <a:off x="0" y="1765"/>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201" name="Line 50"/>
              <p:cNvSpPr>
                <a:spLocks noChangeShapeType="1"/>
              </p:cNvSpPr>
              <p:nvPr/>
            </p:nvSpPr>
            <p:spPr bwMode="auto">
              <a:xfrm>
                <a:off x="566" y="5"/>
                <a:ext cx="0" cy="19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202" name="Line 51"/>
              <p:cNvSpPr>
                <a:spLocks noChangeShapeType="1"/>
              </p:cNvSpPr>
              <p:nvPr/>
            </p:nvSpPr>
            <p:spPr bwMode="auto">
              <a:xfrm>
                <a:off x="1067" y="5"/>
                <a:ext cx="0" cy="19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0228" name="Text Box 52"/>
          <p:cNvSpPr txBox="1"/>
          <p:nvPr/>
        </p:nvSpPr>
        <p:spPr>
          <a:xfrm>
            <a:off x="2087563" y="3805238"/>
            <a:ext cx="438150" cy="2835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16</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14</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18</a:t>
            </a:r>
          </a:p>
        </p:txBody>
      </p:sp>
      <p:sp>
        <p:nvSpPr>
          <p:cNvPr id="50229" name="Text Box 53"/>
          <p:cNvSpPr txBox="1"/>
          <p:nvPr/>
        </p:nvSpPr>
        <p:spPr>
          <a:xfrm>
            <a:off x="2811463" y="3806825"/>
            <a:ext cx="438150" cy="2835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16</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8</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10</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14</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18</a:t>
            </a:r>
          </a:p>
        </p:txBody>
      </p:sp>
      <p:sp>
        <p:nvSpPr>
          <p:cNvPr id="50230" name="Line 54"/>
          <p:cNvSpPr>
            <a:spLocks noChangeShapeType="1"/>
          </p:cNvSpPr>
          <p:nvPr/>
        </p:nvSpPr>
        <p:spPr bwMode="auto">
          <a:xfrm>
            <a:off x="2611438" y="3897313"/>
            <a:ext cx="0" cy="248761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231" name="Line 55"/>
          <p:cNvSpPr>
            <a:spLocks noChangeShapeType="1"/>
          </p:cNvSpPr>
          <p:nvPr/>
        </p:nvSpPr>
        <p:spPr bwMode="auto">
          <a:xfrm flipV="1">
            <a:off x="3351213" y="3968750"/>
            <a:ext cx="0" cy="2433638"/>
          </a:xfrm>
          <a:prstGeom prst="line">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232" name="Text Box 56"/>
          <p:cNvSpPr txBox="1"/>
          <p:nvPr/>
        </p:nvSpPr>
        <p:spPr>
          <a:xfrm>
            <a:off x="4989513" y="3343275"/>
            <a:ext cx="569912" cy="3416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a2</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a3</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a4</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a5</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a6</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a7</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a8</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a9</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a10</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a11</a:t>
            </a:r>
          </a:p>
        </p:txBody>
      </p:sp>
      <p:grpSp>
        <p:nvGrpSpPr>
          <p:cNvPr id="20" name="组合 50232"/>
          <p:cNvGrpSpPr>
            <a:grpSpLocks/>
          </p:cNvGrpSpPr>
          <p:nvPr/>
        </p:nvGrpSpPr>
        <p:grpSpPr bwMode="auto">
          <a:xfrm>
            <a:off x="4921250" y="3025775"/>
            <a:ext cx="4222750" cy="3746500"/>
            <a:chOff x="0" y="0"/>
            <a:chExt cx="2660" cy="2360"/>
          </a:xfrm>
        </p:grpSpPr>
        <p:sp>
          <p:nvSpPr>
            <p:cNvPr id="236613" name="Rectangle 58"/>
            <p:cNvSpPr/>
            <p:nvPr/>
          </p:nvSpPr>
          <p:spPr>
            <a:xfrm>
              <a:off x="0" y="16"/>
              <a:ext cx="1967" cy="2344"/>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75174" name="Line 59"/>
            <p:cNvSpPr>
              <a:spLocks noChangeShapeType="1"/>
            </p:cNvSpPr>
            <p:nvPr/>
          </p:nvSpPr>
          <p:spPr bwMode="auto">
            <a:xfrm>
              <a:off x="0" y="216"/>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15" name="Text Box 60"/>
            <p:cNvSpPr txBox="1"/>
            <p:nvPr/>
          </p:nvSpPr>
          <p:spPr>
            <a:xfrm>
              <a:off x="53" y="0"/>
              <a:ext cx="2607" cy="2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000" b="1" noProof="1">
                  <a:latin typeface="Times New Roman" panose="02020603050405020304" pitchFamily="18" charset="0"/>
                  <a:ea typeface="宋体" panose="02010600030101010101" pitchFamily="2" charset="-122"/>
                </a:rPr>
                <a:t>活动       </a:t>
              </a:r>
              <a:r>
                <a:rPr lang="en-US" altLang="zh-CN" sz="2000" b="1" noProof="1">
                  <a:latin typeface="Times New Roman" panose="02020603050405020304" pitchFamily="18" charset="0"/>
                  <a:ea typeface="宋体" panose="02010600030101010101" pitchFamily="2" charset="-122"/>
                </a:rPr>
                <a:t>e         l         l-e </a:t>
              </a:r>
              <a:r>
                <a:rPr lang="en-US" altLang="zh-CN" sz="1800" b="1" noProof="1">
                  <a:solidFill>
                    <a:srgbClr val="FF0000"/>
                  </a:solidFill>
                  <a:latin typeface="Times New Roman" panose="02020603050405020304" pitchFamily="18" charset="0"/>
                  <a:ea typeface="宋体" panose="02010600030101010101" pitchFamily="2" charset="-122"/>
                </a:rPr>
                <a:t>Key</a:t>
              </a:r>
              <a:r>
                <a:rPr lang="en-US" altLang="zh-CN" sz="1800" b="1" noProof="1">
                  <a:latin typeface="Times New Roman" panose="02020603050405020304" pitchFamily="18" charset="0"/>
                  <a:ea typeface="宋体" panose="02010600030101010101" pitchFamily="2" charset="-122"/>
                </a:rPr>
                <a:t> </a:t>
              </a:r>
              <a:r>
                <a:rPr lang="en-US" altLang="zh-CN" sz="1800" b="1" noProof="1">
                  <a:solidFill>
                    <a:srgbClr val="FF0000"/>
                  </a:solidFill>
                  <a:latin typeface="Times New Roman" panose="02020603050405020304" pitchFamily="18" charset="0"/>
                  <a:ea typeface="宋体" panose="02010600030101010101" pitchFamily="2" charset="-122"/>
                </a:rPr>
                <a:t>Activity</a:t>
              </a:r>
            </a:p>
          </p:txBody>
        </p:sp>
        <p:sp>
          <p:nvSpPr>
            <p:cNvPr id="175176" name="Line 61"/>
            <p:cNvSpPr>
              <a:spLocks noChangeShapeType="1"/>
            </p:cNvSpPr>
            <p:nvPr/>
          </p:nvSpPr>
          <p:spPr bwMode="auto">
            <a:xfrm>
              <a:off x="0" y="409"/>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77" name="Line 62"/>
            <p:cNvSpPr>
              <a:spLocks noChangeShapeType="1"/>
            </p:cNvSpPr>
            <p:nvPr/>
          </p:nvSpPr>
          <p:spPr bwMode="auto">
            <a:xfrm>
              <a:off x="0" y="603"/>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78" name="Line 63"/>
            <p:cNvSpPr>
              <a:spLocks noChangeShapeType="1"/>
            </p:cNvSpPr>
            <p:nvPr/>
          </p:nvSpPr>
          <p:spPr bwMode="auto">
            <a:xfrm>
              <a:off x="0" y="797"/>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79" name="Line 64"/>
            <p:cNvSpPr>
              <a:spLocks noChangeShapeType="1"/>
            </p:cNvSpPr>
            <p:nvPr/>
          </p:nvSpPr>
          <p:spPr bwMode="auto">
            <a:xfrm>
              <a:off x="0" y="990"/>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0" name="Line 65"/>
            <p:cNvSpPr>
              <a:spLocks noChangeShapeType="1"/>
            </p:cNvSpPr>
            <p:nvPr/>
          </p:nvSpPr>
          <p:spPr bwMode="auto">
            <a:xfrm>
              <a:off x="0" y="1184"/>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1" name="Line 66"/>
            <p:cNvSpPr>
              <a:spLocks noChangeShapeType="1"/>
            </p:cNvSpPr>
            <p:nvPr/>
          </p:nvSpPr>
          <p:spPr bwMode="auto">
            <a:xfrm>
              <a:off x="0" y="1378"/>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2" name="Line 67"/>
            <p:cNvSpPr>
              <a:spLocks noChangeShapeType="1"/>
            </p:cNvSpPr>
            <p:nvPr/>
          </p:nvSpPr>
          <p:spPr bwMode="auto">
            <a:xfrm>
              <a:off x="0" y="1571"/>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3" name="Line 68"/>
            <p:cNvSpPr>
              <a:spLocks noChangeShapeType="1"/>
            </p:cNvSpPr>
            <p:nvPr/>
          </p:nvSpPr>
          <p:spPr bwMode="auto">
            <a:xfrm>
              <a:off x="0" y="1765"/>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4" name="Line 69"/>
            <p:cNvSpPr>
              <a:spLocks noChangeShapeType="1"/>
            </p:cNvSpPr>
            <p:nvPr/>
          </p:nvSpPr>
          <p:spPr bwMode="auto">
            <a:xfrm>
              <a:off x="0" y="1959"/>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5" name="Line 70"/>
            <p:cNvSpPr>
              <a:spLocks noChangeShapeType="1"/>
            </p:cNvSpPr>
            <p:nvPr/>
          </p:nvSpPr>
          <p:spPr bwMode="auto">
            <a:xfrm>
              <a:off x="0" y="2153"/>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6" name="Line 71"/>
            <p:cNvSpPr>
              <a:spLocks noChangeShapeType="1"/>
            </p:cNvSpPr>
            <p:nvPr/>
          </p:nvSpPr>
          <p:spPr bwMode="auto">
            <a:xfrm>
              <a:off x="545" y="16"/>
              <a:ext cx="0" cy="2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7" name="Line 72"/>
            <p:cNvSpPr>
              <a:spLocks noChangeShapeType="1"/>
            </p:cNvSpPr>
            <p:nvPr/>
          </p:nvSpPr>
          <p:spPr bwMode="auto">
            <a:xfrm>
              <a:off x="967" y="16"/>
              <a:ext cx="0" cy="2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8" name="Line 73"/>
            <p:cNvSpPr>
              <a:spLocks noChangeShapeType="1"/>
            </p:cNvSpPr>
            <p:nvPr/>
          </p:nvSpPr>
          <p:spPr bwMode="auto">
            <a:xfrm>
              <a:off x="1367" y="16"/>
              <a:ext cx="0" cy="2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0250" name="Text Box 74"/>
          <p:cNvSpPr txBox="1"/>
          <p:nvPr/>
        </p:nvSpPr>
        <p:spPr>
          <a:xfrm>
            <a:off x="7656513" y="3341688"/>
            <a:ext cx="384175" cy="3444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p>
        </p:txBody>
      </p:sp>
      <p:grpSp>
        <p:nvGrpSpPr>
          <p:cNvPr id="21" name="组合 50250"/>
          <p:cNvGrpSpPr>
            <a:grpSpLocks/>
          </p:cNvGrpSpPr>
          <p:nvPr/>
        </p:nvGrpSpPr>
        <p:grpSpPr bwMode="auto">
          <a:xfrm>
            <a:off x="4802188" y="214313"/>
            <a:ext cx="4127500" cy="1163637"/>
            <a:chOff x="0" y="0"/>
            <a:chExt cx="2600" cy="733"/>
          </a:xfrm>
        </p:grpSpPr>
        <p:sp>
          <p:nvSpPr>
            <p:cNvPr id="175167" name="Line 76"/>
            <p:cNvSpPr>
              <a:spLocks noChangeShapeType="1"/>
            </p:cNvSpPr>
            <p:nvPr/>
          </p:nvSpPr>
          <p:spPr bwMode="auto">
            <a:xfrm flipV="1">
              <a:off x="0" y="89"/>
              <a:ext cx="489" cy="3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68" name="Line 77"/>
            <p:cNvSpPr>
              <a:spLocks noChangeShapeType="1"/>
            </p:cNvSpPr>
            <p:nvPr/>
          </p:nvSpPr>
          <p:spPr bwMode="auto">
            <a:xfrm>
              <a:off x="655" y="55"/>
              <a:ext cx="534" cy="334"/>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69" name="Line 78"/>
            <p:cNvSpPr>
              <a:spLocks noChangeShapeType="1"/>
            </p:cNvSpPr>
            <p:nvPr/>
          </p:nvSpPr>
          <p:spPr bwMode="auto">
            <a:xfrm flipV="1">
              <a:off x="1355" y="55"/>
              <a:ext cx="423" cy="345"/>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70" name="Line 79"/>
            <p:cNvSpPr>
              <a:spLocks noChangeShapeType="1"/>
            </p:cNvSpPr>
            <p:nvPr/>
          </p:nvSpPr>
          <p:spPr bwMode="auto">
            <a:xfrm>
              <a:off x="1355" y="500"/>
              <a:ext cx="467" cy="211"/>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71" name="Line 80"/>
            <p:cNvSpPr>
              <a:spLocks noChangeShapeType="1"/>
            </p:cNvSpPr>
            <p:nvPr/>
          </p:nvSpPr>
          <p:spPr bwMode="auto">
            <a:xfrm>
              <a:off x="1955" y="0"/>
              <a:ext cx="645" cy="278"/>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72" name="Line 81"/>
            <p:cNvSpPr>
              <a:spLocks noChangeShapeType="1"/>
            </p:cNvSpPr>
            <p:nvPr/>
          </p:nvSpPr>
          <p:spPr bwMode="auto">
            <a:xfrm flipV="1">
              <a:off x="1978" y="433"/>
              <a:ext cx="566" cy="3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2" name="组合 50257"/>
          <p:cNvGrpSpPr>
            <a:grpSpLocks/>
          </p:cNvGrpSpPr>
          <p:nvPr/>
        </p:nvGrpSpPr>
        <p:grpSpPr bwMode="auto">
          <a:xfrm>
            <a:off x="5957888" y="3325813"/>
            <a:ext cx="1657350" cy="338137"/>
            <a:chOff x="0" y="0"/>
            <a:chExt cx="1044" cy="213"/>
          </a:xfrm>
        </p:grpSpPr>
        <p:sp>
          <p:nvSpPr>
            <p:cNvPr id="236604" name="Text Box 83"/>
            <p:cNvSpPr txBox="1"/>
            <p:nvPr/>
          </p:nvSpPr>
          <p:spPr>
            <a:xfrm>
              <a:off x="0"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p:txBody>
        </p:sp>
        <p:sp>
          <p:nvSpPr>
            <p:cNvPr id="236605" name="Text Box 84"/>
            <p:cNvSpPr txBox="1"/>
            <p:nvPr/>
          </p:nvSpPr>
          <p:spPr>
            <a:xfrm>
              <a:off x="423"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p:txBody>
        </p:sp>
        <p:sp>
          <p:nvSpPr>
            <p:cNvPr id="236606" name="Text Box 85"/>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3" name="组合 50261"/>
          <p:cNvGrpSpPr>
            <a:grpSpLocks/>
          </p:cNvGrpSpPr>
          <p:nvPr/>
        </p:nvGrpSpPr>
        <p:grpSpPr bwMode="auto">
          <a:xfrm>
            <a:off x="5957888" y="3630613"/>
            <a:ext cx="1657350" cy="338137"/>
            <a:chOff x="0" y="0"/>
            <a:chExt cx="1044" cy="213"/>
          </a:xfrm>
        </p:grpSpPr>
        <p:sp>
          <p:nvSpPr>
            <p:cNvPr id="236601" name="Text Box 87"/>
            <p:cNvSpPr txBox="1"/>
            <p:nvPr/>
          </p:nvSpPr>
          <p:spPr>
            <a:xfrm>
              <a:off x="0"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p:txBody>
        </p:sp>
        <p:sp>
          <p:nvSpPr>
            <p:cNvPr id="236602" name="Text Box 88"/>
            <p:cNvSpPr txBox="1"/>
            <p:nvPr/>
          </p:nvSpPr>
          <p:spPr>
            <a:xfrm>
              <a:off x="423"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236603" name="Text Box 89"/>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grpSp>
      <p:grpSp>
        <p:nvGrpSpPr>
          <p:cNvPr id="24" name="组合 50265"/>
          <p:cNvGrpSpPr>
            <a:grpSpLocks/>
          </p:cNvGrpSpPr>
          <p:nvPr/>
        </p:nvGrpSpPr>
        <p:grpSpPr bwMode="auto">
          <a:xfrm>
            <a:off x="5957888" y="4252913"/>
            <a:ext cx="1657350" cy="338137"/>
            <a:chOff x="0" y="0"/>
            <a:chExt cx="1044" cy="213"/>
          </a:xfrm>
        </p:grpSpPr>
        <p:sp>
          <p:nvSpPr>
            <p:cNvPr id="236598" name="Text Box 91"/>
            <p:cNvSpPr txBox="1"/>
            <p:nvPr/>
          </p:nvSpPr>
          <p:spPr>
            <a:xfrm>
              <a:off x="0"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236599" name="Text Box 92"/>
            <p:cNvSpPr txBox="1"/>
            <p:nvPr/>
          </p:nvSpPr>
          <p:spPr>
            <a:xfrm>
              <a:off x="423"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236600" name="Text Box 93"/>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5" name="组合 50269"/>
          <p:cNvGrpSpPr>
            <a:grpSpLocks/>
          </p:cNvGrpSpPr>
          <p:nvPr/>
        </p:nvGrpSpPr>
        <p:grpSpPr bwMode="auto">
          <a:xfrm>
            <a:off x="5957888" y="4557713"/>
            <a:ext cx="1657350" cy="338137"/>
            <a:chOff x="0" y="0"/>
            <a:chExt cx="1044" cy="213"/>
          </a:xfrm>
        </p:grpSpPr>
        <p:sp>
          <p:nvSpPr>
            <p:cNvPr id="236595" name="Text Box 95"/>
            <p:cNvSpPr txBox="1"/>
            <p:nvPr/>
          </p:nvSpPr>
          <p:spPr>
            <a:xfrm>
              <a:off x="0"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236596" name="Text Box 96"/>
            <p:cNvSpPr txBox="1"/>
            <p:nvPr/>
          </p:nvSpPr>
          <p:spPr>
            <a:xfrm>
              <a:off x="423"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236597" name="Text Box 97"/>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grpSp>
      <p:grpSp>
        <p:nvGrpSpPr>
          <p:cNvPr id="26" name="组合 50273"/>
          <p:cNvGrpSpPr>
            <a:grpSpLocks/>
          </p:cNvGrpSpPr>
          <p:nvPr/>
        </p:nvGrpSpPr>
        <p:grpSpPr bwMode="auto">
          <a:xfrm>
            <a:off x="5957888" y="4862513"/>
            <a:ext cx="1657350" cy="338137"/>
            <a:chOff x="0" y="0"/>
            <a:chExt cx="1044" cy="213"/>
          </a:xfrm>
        </p:grpSpPr>
        <p:sp>
          <p:nvSpPr>
            <p:cNvPr id="236592" name="Text Box 99"/>
            <p:cNvSpPr txBox="1"/>
            <p:nvPr/>
          </p:nvSpPr>
          <p:spPr>
            <a:xfrm>
              <a:off x="0"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236593" name="Text Box 100"/>
            <p:cNvSpPr txBox="1"/>
            <p:nvPr/>
          </p:nvSpPr>
          <p:spPr>
            <a:xfrm>
              <a:off x="423"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8</a:t>
              </a:r>
            </a:p>
          </p:txBody>
        </p:sp>
        <p:sp>
          <p:nvSpPr>
            <p:cNvPr id="236594" name="Text Box 101"/>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grpSp>
      <p:grpSp>
        <p:nvGrpSpPr>
          <p:cNvPr id="27" name="组合 50277"/>
          <p:cNvGrpSpPr>
            <a:grpSpLocks/>
          </p:cNvGrpSpPr>
          <p:nvPr/>
        </p:nvGrpSpPr>
        <p:grpSpPr bwMode="auto">
          <a:xfrm>
            <a:off x="5957888" y="5167313"/>
            <a:ext cx="1657350" cy="338137"/>
            <a:chOff x="0" y="0"/>
            <a:chExt cx="1044" cy="213"/>
          </a:xfrm>
        </p:grpSpPr>
        <p:sp>
          <p:nvSpPr>
            <p:cNvPr id="236589" name="Text Box 103"/>
            <p:cNvSpPr txBox="1"/>
            <p:nvPr/>
          </p:nvSpPr>
          <p:spPr>
            <a:xfrm>
              <a:off x="0"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36590" name="Text Box 104"/>
            <p:cNvSpPr txBox="1"/>
            <p:nvPr/>
          </p:nvSpPr>
          <p:spPr>
            <a:xfrm>
              <a:off x="423"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36591" name="Text Box 105"/>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8" name="组合 50281"/>
          <p:cNvGrpSpPr>
            <a:grpSpLocks/>
          </p:cNvGrpSpPr>
          <p:nvPr/>
        </p:nvGrpSpPr>
        <p:grpSpPr bwMode="auto">
          <a:xfrm>
            <a:off x="5957888" y="5472113"/>
            <a:ext cx="1657350" cy="338137"/>
            <a:chOff x="0" y="0"/>
            <a:chExt cx="1044" cy="213"/>
          </a:xfrm>
        </p:grpSpPr>
        <p:sp>
          <p:nvSpPr>
            <p:cNvPr id="236586" name="Text Box 107"/>
            <p:cNvSpPr txBox="1"/>
            <p:nvPr/>
          </p:nvSpPr>
          <p:spPr>
            <a:xfrm>
              <a:off x="0"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36587" name="Text Box 108"/>
            <p:cNvSpPr txBox="1"/>
            <p:nvPr/>
          </p:nvSpPr>
          <p:spPr>
            <a:xfrm>
              <a:off x="423"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36588" name="Text Box 109"/>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9" name="组合 50285"/>
          <p:cNvGrpSpPr>
            <a:grpSpLocks/>
          </p:cNvGrpSpPr>
          <p:nvPr/>
        </p:nvGrpSpPr>
        <p:grpSpPr bwMode="auto">
          <a:xfrm>
            <a:off x="5957888" y="5776913"/>
            <a:ext cx="1657350" cy="338137"/>
            <a:chOff x="0" y="0"/>
            <a:chExt cx="1044" cy="213"/>
          </a:xfrm>
        </p:grpSpPr>
        <p:sp>
          <p:nvSpPr>
            <p:cNvPr id="236583" name="Text Box 111"/>
            <p:cNvSpPr txBox="1"/>
            <p:nvPr/>
          </p:nvSpPr>
          <p:spPr>
            <a:xfrm>
              <a:off x="0"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36584" name="Text Box 112"/>
            <p:cNvSpPr txBox="1"/>
            <p:nvPr/>
          </p:nvSpPr>
          <p:spPr>
            <a:xfrm>
              <a:off x="423" y="0"/>
              <a:ext cx="278"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10</a:t>
              </a:r>
            </a:p>
          </p:txBody>
        </p:sp>
        <p:sp>
          <p:nvSpPr>
            <p:cNvPr id="236585" name="Text Box 113"/>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grpSp>
      <p:grpSp>
        <p:nvGrpSpPr>
          <p:cNvPr id="30" name="组合 50289"/>
          <p:cNvGrpSpPr>
            <a:grpSpLocks/>
          </p:cNvGrpSpPr>
          <p:nvPr/>
        </p:nvGrpSpPr>
        <p:grpSpPr bwMode="auto">
          <a:xfrm>
            <a:off x="5957888" y="6081713"/>
            <a:ext cx="1657350" cy="338137"/>
            <a:chOff x="0" y="0"/>
            <a:chExt cx="1044" cy="213"/>
          </a:xfrm>
        </p:grpSpPr>
        <p:sp>
          <p:nvSpPr>
            <p:cNvPr id="236580" name="Text Box 115"/>
            <p:cNvSpPr txBox="1"/>
            <p:nvPr/>
          </p:nvSpPr>
          <p:spPr>
            <a:xfrm>
              <a:off x="0" y="0"/>
              <a:ext cx="278"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16</a:t>
              </a:r>
            </a:p>
          </p:txBody>
        </p:sp>
        <p:sp>
          <p:nvSpPr>
            <p:cNvPr id="236581" name="Text Box 116"/>
            <p:cNvSpPr txBox="1"/>
            <p:nvPr/>
          </p:nvSpPr>
          <p:spPr>
            <a:xfrm>
              <a:off x="423" y="0"/>
              <a:ext cx="278"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16</a:t>
              </a:r>
            </a:p>
          </p:txBody>
        </p:sp>
        <p:sp>
          <p:nvSpPr>
            <p:cNvPr id="236582" name="Text Box 117"/>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31" name="组合 50293"/>
          <p:cNvGrpSpPr>
            <a:grpSpLocks/>
          </p:cNvGrpSpPr>
          <p:nvPr/>
        </p:nvGrpSpPr>
        <p:grpSpPr bwMode="auto">
          <a:xfrm>
            <a:off x="5957888" y="6386513"/>
            <a:ext cx="1657350" cy="338137"/>
            <a:chOff x="0" y="0"/>
            <a:chExt cx="1044" cy="213"/>
          </a:xfrm>
        </p:grpSpPr>
        <p:sp>
          <p:nvSpPr>
            <p:cNvPr id="236577" name="Text Box 119"/>
            <p:cNvSpPr txBox="1"/>
            <p:nvPr/>
          </p:nvSpPr>
          <p:spPr>
            <a:xfrm>
              <a:off x="0" y="0"/>
              <a:ext cx="278"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14</a:t>
              </a:r>
            </a:p>
          </p:txBody>
        </p:sp>
        <p:sp>
          <p:nvSpPr>
            <p:cNvPr id="236578" name="Text Box 120"/>
            <p:cNvSpPr txBox="1"/>
            <p:nvPr/>
          </p:nvSpPr>
          <p:spPr>
            <a:xfrm>
              <a:off x="423" y="0"/>
              <a:ext cx="278"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14</a:t>
              </a:r>
            </a:p>
          </p:txBody>
        </p:sp>
        <p:sp>
          <p:nvSpPr>
            <p:cNvPr id="236579" name="Text Box 121"/>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50176" name="组合 50297"/>
          <p:cNvGrpSpPr>
            <a:grpSpLocks/>
          </p:cNvGrpSpPr>
          <p:nvPr/>
        </p:nvGrpSpPr>
        <p:grpSpPr bwMode="auto">
          <a:xfrm>
            <a:off x="5957888" y="3956050"/>
            <a:ext cx="1657350" cy="338138"/>
            <a:chOff x="0" y="0"/>
            <a:chExt cx="1044" cy="213"/>
          </a:xfrm>
        </p:grpSpPr>
        <p:sp>
          <p:nvSpPr>
            <p:cNvPr id="236574" name="Text Box 123"/>
            <p:cNvSpPr txBox="1"/>
            <p:nvPr/>
          </p:nvSpPr>
          <p:spPr>
            <a:xfrm>
              <a:off x="0"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p:txBody>
        </p:sp>
        <p:sp>
          <p:nvSpPr>
            <p:cNvPr id="236575" name="Text Box 124"/>
            <p:cNvSpPr txBox="1"/>
            <p:nvPr/>
          </p:nvSpPr>
          <p:spPr>
            <a:xfrm>
              <a:off x="423"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236576" name="Text Box 125"/>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grpSp>
      <p:sp>
        <p:nvSpPr>
          <p:cNvPr id="236569" name="矩形 126"/>
          <p:cNvSpPr/>
          <p:nvPr/>
        </p:nvSpPr>
        <p:spPr>
          <a:xfrm>
            <a:off x="2058988" y="2936875"/>
            <a:ext cx="628650" cy="3786188"/>
          </a:xfrm>
          <a:prstGeom prst="rect">
            <a:avLst/>
          </a:prstGeom>
          <a:noFill/>
          <a:ln w="28575"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1</a:t>
            </a:r>
            <a:r>
              <a:rPr lang="zh-CN" altLang="en-US" sz="2400" noProof="1">
                <a:solidFill>
                  <a:srgbClr val="FF0000"/>
                </a:solidFill>
                <a:latin typeface="Times New Roman" panose="02020603050405020304" pitchFamily="18" charset="0"/>
                <a:ea typeface="宋体" panose="02010600030101010101" pitchFamily="2" charset="-122"/>
              </a:rPr>
              <a:t>、</a:t>
            </a:r>
          </a:p>
        </p:txBody>
      </p:sp>
      <p:sp>
        <p:nvSpPr>
          <p:cNvPr id="236570" name="矩形 127"/>
          <p:cNvSpPr/>
          <p:nvPr/>
        </p:nvSpPr>
        <p:spPr>
          <a:xfrm>
            <a:off x="2844800" y="2928938"/>
            <a:ext cx="584200" cy="3786187"/>
          </a:xfrm>
          <a:prstGeom prst="rect">
            <a:avLst/>
          </a:prstGeom>
          <a:noFill/>
          <a:ln w="28575" cap="flat" cmpd="sng">
            <a:solidFill>
              <a:srgbClr val="3366FF"/>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200" b="1" noProof="1">
                <a:solidFill>
                  <a:srgbClr val="3366FF"/>
                </a:solidFill>
                <a:latin typeface="Times New Roman" panose="02020603050405020304" pitchFamily="18" charset="0"/>
                <a:ea typeface="宋体" panose="02010600030101010101" pitchFamily="2" charset="-122"/>
              </a:rPr>
              <a:t>2</a:t>
            </a:r>
            <a:r>
              <a:rPr lang="zh-CN" altLang="en-US" sz="2200" b="1" noProof="1">
                <a:solidFill>
                  <a:srgbClr val="3366FF"/>
                </a:solidFill>
                <a:latin typeface="Times New Roman" panose="02020603050405020304" pitchFamily="18" charset="0"/>
                <a:ea typeface="宋体" panose="02010600030101010101" pitchFamily="2" charset="-122"/>
              </a:rPr>
              <a:t>、</a:t>
            </a:r>
          </a:p>
        </p:txBody>
      </p:sp>
      <p:sp>
        <p:nvSpPr>
          <p:cNvPr id="236571" name="矩形 128"/>
          <p:cNvSpPr/>
          <p:nvPr/>
        </p:nvSpPr>
        <p:spPr>
          <a:xfrm>
            <a:off x="5826125" y="2571750"/>
            <a:ext cx="585788" cy="4286250"/>
          </a:xfrm>
          <a:prstGeom prst="rect">
            <a:avLst/>
          </a:prstGeom>
          <a:noFill/>
          <a:ln w="28575" cap="flat" cmpd="sng">
            <a:solidFill>
              <a:srgbClr val="FF33CC"/>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a:solidFill>
                  <a:srgbClr val="FF33CC"/>
                </a:solidFill>
                <a:latin typeface="Times New Roman" panose="02020603050405020304" pitchFamily="18" charset="0"/>
                <a:ea typeface="宋体" panose="02010600030101010101" pitchFamily="2" charset="-122"/>
              </a:rPr>
              <a:t>3</a:t>
            </a:r>
            <a:r>
              <a:rPr lang="zh-CN" altLang="en-US" sz="2400" noProof="1">
                <a:solidFill>
                  <a:srgbClr val="FF33CC"/>
                </a:solidFill>
                <a:latin typeface="Times New Roman" panose="02020603050405020304" pitchFamily="18" charset="0"/>
                <a:ea typeface="宋体" panose="02010600030101010101" pitchFamily="2" charset="-122"/>
              </a:rPr>
              <a:t>、</a:t>
            </a:r>
          </a:p>
        </p:txBody>
      </p:sp>
      <p:sp>
        <p:nvSpPr>
          <p:cNvPr id="236572" name="矩形 129"/>
          <p:cNvSpPr/>
          <p:nvPr/>
        </p:nvSpPr>
        <p:spPr>
          <a:xfrm>
            <a:off x="6500813" y="2571750"/>
            <a:ext cx="571500" cy="4286250"/>
          </a:xfrm>
          <a:prstGeom prst="rect">
            <a:avLst/>
          </a:prstGeom>
          <a:noFill/>
          <a:ln w="28575" cap="flat" cmpd="sng">
            <a:solidFill>
              <a:srgbClr val="00B0F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a:solidFill>
                  <a:srgbClr val="3366FF"/>
                </a:solidFill>
                <a:latin typeface="Times New Roman" panose="02020603050405020304" pitchFamily="18" charset="0"/>
                <a:ea typeface="宋体" panose="02010600030101010101" pitchFamily="2" charset="-122"/>
              </a:rPr>
              <a:t>4</a:t>
            </a:r>
            <a:r>
              <a:rPr lang="zh-CN" altLang="en-US" sz="2400" noProof="1">
                <a:solidFill>
                  <a:srgbClr val="3366FF"/>
                </a:solidFill>
                <a:latin typeface="Times New Roman" panose="02020603050405020304" pitchFamily="18" charset="0"/>
                <a:ea typeface="宋体" panose="02010600030101010101" pitchFamily="2" charset="-122"/>
              </a:rPr>
              <a:t>、</a:t>
            </a:r>
          </a:p>
        </p:txBody>
      </p:sp>
      <p:sp>
        <p:nvSpPr>
          <p:cNvPr id="236573" name="矩形 130"/>
          <p:cNvSpPr/>
          <p:nvPr/>
        </p:nvSpPr>
        <p:spPr>
          <a:xfrm>
            <a:off x="7215188" y="2571750"/>
            <a:ext cx="785812" cy="4286250"/>
          </a:xfrm>
          <a:prstGeom prst="rect">
            <a:avLst/>
          </a:prstGeom>
          <a:noFill/>
          <a:ln w="28575" cap="flat" cmpd="sng">
            <a:solidFill>
              <a:srgbClr val="00AB7E"/>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gn="ctr">
              <a:spcBef>
                <a:spcPct val="0"/>
              </a:spcBef>
              <a:buClr>
                <a:srgbClr val="000000"/>
              </a:buClr>
              <a:buFont typeface="Arial" panose="020B0604020202020204" pitchFamily="34" charset="0"/>
              <a:buNone/>
              <a:defRPr/>
            </a:pPr>
            <a:r>
              <a:rPr lang="en-US" altLang="zh-CN" sz="2400" noProof="1">
                <a:solidFill>
                  <a:srgbClr val="00AB7E"/>
                </a:solidFill>
                <a:latin typeface="Times New Roman" panose="02020603050405020304" pitchFamily="18" charset="0"/>
                <a:ea typeface="宋体" panose="02010600030101010101" pitchFamily="2" charset="-122"/>
              </a:rPr>
              <a:t>5</a:t>
            </a:r>
            <a:r>
              <a:rPr lang="zh-CN" altLang="en-US" sz="2400" noProof="1">
                <a:solidFill>
                  <a:srgbClr val="00AB7E"/>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0212"/>
                                        </p:tgtEl>
                                        <p:attrNameLst>
                                          <p:attrName>style.visibility</p:attrName>
                                        </p:attrNameLst>
                                      </p:cBhvr>
                                      <p:to>
                                        <p:strVal val="visible"/>
                                      </p:to>
                                    </p:set>
                                    <p:anim calcmode="lin" valueType="num">
                                      <p:cBhvr additive="base">
                                        <p:cTn id="12" dur="500" fill="hold"/>
                                        <p:tgtEl>
                                          <p:spTgt spid="50212"/>
                                        </p:tgtEl>
                                        <p:attrNameLst>
                                          <p:attrName>ppt_x</p:attrName>
                                        </p:attrNameLst>
                                      </p:cBhvr>
                                      <p:tavLst>
                                        <p:tav tm="0">
                                          <p:val>
                                            <p:strVal val="0-#ppt_w/2"/>
                                          </p:val>
                                        </p:tav>
                                        <p:tav tm="100000">
                                          <p:val>
                                            <p:strVal val="#ppt_x"/>
                                          </p:val>
                                        </p:tav>
                                      </p:tavLst>
                                    </p:anim>
                                    <p:anim calcmode="lin" valueType="num">
                                      <p:cBhvr additive="base">
                                        <p:cTn id="13" dur="500" fill="hold"/>
                                        <p:tgtEl>
                                          <p:spTgt spid="50212"/>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50230"/>
                                        </p:tgtEl>
                                        <p:attrNameLst>
                                          <p:attrName>style.visibility</p:attrName>
                                        </p:attrNameLst>
                                      </p:cBhvr>
                                      <p:to>
                                        <p:strVal val="visible"/>
                                      </p:to>
                                    </p:set>
                                    <p:anim calcmode="lin" valueType="num">
                                      <p:cBhvr additive="base">
                                        <p:cTn id="18" dur="500" fill="hold"/>
                                        <p:tgtEl>
                                          <p:spTgt spid="50230"/>
                                        </p:tgtEl>
                                        <p:attrNameLst>
                                          <p:attrName>ppt_x</p:attrName>
                                        </p:attrNameLst>
                                      </p:cBhvr>
                                      <p:tavLst>
                                        <p:tav tm="0">
                                          <p:val>
                                            <p:strVal val="0-#ppt_w/2"/>
                                          </p:val>
                                        </p:tav>
                                        <p:tav tm="100000">
                                          <p:val>
                                            <p:strVal val="#ppt_x"/>
                                          </p:val>
                                        </p:tav>
                                      </p:tavLst>
                                    </p:anim>
                                    <p:anim calcmode="lin" valueType="num">
                                      <p:cBhvr additive="base">
                                        <p:cTn id="19" dur="500" fill="hold"/>
                                        <p:tgtEl>
                                          <p:spTgt spid="50230"/>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50231"/>
                                        </p:tgtEl>
                                        <p:attrNameLst>
                                          <p:attrName>style.visibility</p:attrName>
                                        </p:attrNameLst>
                                      </p:cBhvr>
                                      <p:to>
                                        <p:strVal val="visible"/>
                                      </p:to>
                                    </p:set>
                                    <p:anim calcmode="lin" valueType="num">
                                      <p:cBhvr additive="base">
                                        <p:cTn id="24" dur="500" fill="hold"/>
                                        <p:tgtEl>
                                          <p:spTgt spid="50231"/>
                                        </p:tgtEl>
                                        <p:attrNameLst>
                                          <p:attrName>ppt_x</p:attrName>
                                        </p:attrNameLst>
                                      </p:cBhvr>
                                      <p:tavLst>
                                        <p:tav tm="0">
                                          <p:val>
                                            <p:strVal val="0-#ppt_w/2"/>
                                          </p:val>
                                        </p:tav>
                                        <p:tav tm="100000">
                                          <p:val>
                                            <p:strVal val="#ppt_x"/>
                                          </p:val>
                                        </p:tav>
                                      </p:tavLst>
                                    </p:anim>
                                    <p:anim calcmode="lin" valueType="num">
                                      <p:cBhvr additive="base">
                                        <p:cTn id="25" dur="500" fill="hold"/>
                                        <p:tgtEl>
                                          <p:spTgt spid="50231"/>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50228">
                                            <p:txEl>
                                              <p:pRg st="0" end="0"/>
                                            </p:txEl>
                                          </p:spTgt>
                                        </p:tgtEl>
                                        <p:attrNameLst>
                                          <p:attrName>style.visibility</p:attrName>
                                        </p:attrNameLst>
                                      </p:cBhvr>
                                      <p:to>
                                        <p:strVal val="visible"/>
                                      </p:to>
                                    </p:set>
                                    <p:anim calcmode="lin" valueType="num">
                                      <p:cBhvr additive="base">
                                        <p:cTn id="30" dur="500" fill="hold"/>
                                        <p:tgtEl>
                                          <p:spTgt spid="50228">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5022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50228">
                                            <p:txEl>
                                              <p:pRg st="1" end="1"/>
                                            </p:txEl>
                                          </p:spTgt>
                                        </p:tgtEl>
                                        <p:attrNameLst>
                                          <p:attrName>style.visibility</p:attrName>
                                        </p:attrNameLst>
                                      </p:cBhvr>
                                      <p:to>
                                        <p:strVal val="visible"/>
                                      </p:to>
                                    </p:set>
                                    <p:anim calcmode="lin" valueType="num">
                                      <p:cBhvr additive="base">
                                        <p:cTn id="36" dur="500" fill="hold"/>
                                        <p:tgtEl>
                                          <p:spTgt spid="50228">
                                            <p:txEl>
                                              <p:pRg st="1" end="1"/>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022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50228">
                                            <p:txEl>
                                              <p:pRg st="2" end="2"/>
                                            </p:txEl>
                                          </p:spTgt>
                                        </p:tgtEl>
                                        <p:attrNameLst>
                                          <p:attrName>style.visibility</p:attrName>
                                        </p:attrNameLst>
                                      </p:cBhvr>
                                      <p:to>
                                        <p:strVal val="visible"/>
                                      </p:to>
                                    </p:set>
                                    <p:anim calcmode="lin" valueType="num">
                                      <p:cBhvr additive="base">
                                        <p:cTn id="42" dur="500" fill="hold"/>
                                        <p:tgtEl>
                                          <p:spTgt spid="50228">
                                            <p:txEl>
                                              <p:pRg st="2" end="2"/>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5022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50228">
                                            <p:txEl>
                                              <p:pRg st="3" end="3"/>
                                            </p:txEl>
                                          </p:spTgt>
                                        </p:tgtEl>
                                        <p:attrNameLst>
                                          <p:attrName>style.visibility</p:attrName>
                                        </p:attrNameLst>
                                      </p:cBhvr>
                                      <p:to>
                                        <p:strVal val="visible"/>
                                      </p:to>
                                    </p:set>
                                    <p:anim calcmode="lin" valueType="num">
                                      <p:cBhvr additive="base">
                                        <p:cTn id="48" dur="500" fill="hold"/>
                                        <p:tgtEl>
                                          <p:spTgt spid="50228">
                                            <p:txEl>
                                              <p:pRg st="3" end="3"/>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5022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50228">
                                            <p:txEl>
                                              <p:pRg st="4" end="4"/>
                                            </p:txEl>
                                          </p:spTgt>
                                        </p:tgtEl>
                                        <p:attrNameLst>
                                          <p:attrName>style.visibility</p:attrName>
                                        </p:attrNameLst>
                                      </p:cBhvr>
                                      <p:to>
                                        <p:strVal val="visible"/>
                                      </p:to>
                                    </p:set>
                                    <p:anim calcmode="lin" valueType="num">
                                      <p:cBhvr additive="base">
                                        <p:cTn id="54" dur="500" fill="hold"/>
                                        <p:tgtEl>
                                          <p:spTgt spid="50228">
                                            <p:txEl>
                                              <p:pRg st="4" end="4"/>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5022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50228">
                                            <p:txEl>
                                              <p:pRg st="5" end="5"/>
                                            </p:txEl>
                                          </p:spTgt>
                                        </p:tgtEl>
                                        <p:attrNameLst>
                                          <p:attrName>style.visibility</p:attrName>
                                        </p:attrNameLst>
                                      </p:cBhvr>
                                      <p:to>
                                        <p:strVal val="visible"/>
                                      </p:to>
                                    </p:set>
                                    <p:anim calcmode="lin" valueType="num">
                                      <p:cBhvr additive="base">
                                        <p:cTn id="60" dur="500" fill="hold"/>
                                        <p:tgtEl>
                                          <p:spTgt spid="50228">
                                            <p:txEl>
                                              <p:pRg st="5" end="5"/>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5022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8" fill="hold" grpId="0" nodeType="clickEffect">
                                  <p:stCondLst>
                                    <p:cond delay="0"/>
                                  </p:stCondLst>
                                  <p:childTnLst>
                                    <p:set>
                                      <p:cBhvr>
                                        <p:cTn id="65" dur="1" fill="hold">
                                          <p:stCondLst>
                                            <p:cond delay="0"/>
                                          </p:stCondLst>
                                        </p:cTn>
                                        <p:tgtEl>
                                          <p:spTgt spid="50228">
                                            <p:txEl>
                                              <p:pRg st="6" end="6"/>
                                            </p:txEl>
                                          </p:spTgt>
                                        </p:tgtEl>
                                        <p:attrNameLst>
                                          <p:attrName>style.visibility</p:attrName>
                                        </p:attrNameLst>
                                      </p:cBhvr>
                                      <p:to>
                                        <p:strVal val="visible"/>
                                      </p:to>
                                    </p:set>
                                    <p:anim calcmode="lin" valueType="num">
                                      <p:cBhvr additive="base">
                                        <p:cTn id="66" dur="500" fill="hold"/>
                                        <p:tgtEl>
                                          <p:spTgt spid="50228">
                                            <p:txEl>
                                              <p:pRg st="6" end="6"/>
                                            </p:txEl>
                                          </p:spTgt>
                                        </p:tgtEl>
                                        <p:attrNameLst>
                                          <p:attrName>ppt_x</p:attrName>
                                        </p:attrNameLst>
                                      </p:cBhvr>
                                      <p:tavLst>
                                        <p:tav tm="0">
                                          <p:val>
                                            <p:strVal val="0-#ppt_w/2"/>
                                          </p:val>
                                        </p:tav>
                                        <p:tav tm="100000">
                                          <p:val>
                                            <p:strVal val="#ppt_x"/>
                                          </p:val>
                                        </p:tav>
                                      </p:tavLst>
                                    </p:anim>
                                    <p:anim calcmode="lin" valueType="num">
                                      <p:cBhvr additive="base">
                                        <p:cTn id="67" dur="500" fill="hold"/>
                                        <p:tgtEl>
                                          <p:spTgt spid="5022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8" fill="hold" grpId="0" nodeType="clickEffect">
                                  <p:stCondLst>
                                    <p:cond delay="0"/>
                                  </p:stCondLst>
                                  <p:childTnLst>
                                    <p:set>
                                      <p:cBhvr>
                                        <p:cTn id="71" dur="1" fill="hold">
                                          <p:stCondLst>
                                            <p:cond delay="0"/>
                                          </p:stCondLst>
                                        </p:cTn>
                                        <p:tgtEl>
                                          <p:spTgt spid="50228">
                                            <p:txEl>
                                              <p:pRg st="7" end="7"/>
                                            </p:txEl>
                                          </p:spTgt>
                                        </p:tgtEl>
                                        <p:attrNameLst>
                                          <p:attrName>style.visibility</p:attrName>
                                        </p:attrNameLst>
                                      </p:cBhvr>
                                      <p:to>
                                        <p:strVal val="visible"/>
                                      </p:to>
                                    </p:set>
                                    <p:anim calcmode="lin" valueType="num">
                                      <p:cBhvr additive="base">
                                        <p:cTn id="72" dur="500" fill="hold"/>
                                        <p:tgtEl>
                                          <p:spTgt spid="50228">
                                            <p:txEl>
                                              <p:pRg st="7" end="7"/>
                                            </p:txEl>
                                          </p:spTgt>
                                        </p:tgtEl>
                                        <p:attrNameLst>
                                          <p:attrName>ppt_x</p:attrName>
                                        </p:attrNameLst>
                                      </p:cBhvr>
                                      <p:tavLst>
                                        <p:tav tm="0">
                                          <p:val>
                                            <p:strVal val="0-#ppt_w/2"/>
                                          </p:val>
                                        </p:tav>
                                        <p:tav tm="100000">
                                          <p:val>
                                            <p:strVal val="#ppt_x"/>
                                          </p:val>
                                        </p:tav>
                                      </p:tavLst>
                                    </p:anim>
                                    <p:anim calcmode="lin" valueType="num">
                                      <p:cBhvr additive="base">
                                        <p:cTn id="73" dur="500" fill="hold"/>
                                        <p:tgtEl>
                                          <p:spTgt spid="50228">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8" fill="hold" grpId="0" nodeType="clickEffect">
                                  <p:stCondLst>
                                    <p:cond delay="0"/>
                                  </p:stCondLst>
                                  <p:childTnLst>
                                    <p:set>
                                      <p:cBhvr>
                                        <p:cTn id="77" dur="1" fill="hold">
                                          <p:stCondLst>
                                            <p:cond delay="0"/>
                                          </p:stCondLst>
                                        </p:cTn>
                                        <p:tgtEl>
                                          <p:spTgt spid="50228">
                                            <p:txEl>
                                              <p:pRg st="8" end="8"/>
                                            </p:txEl>
                                          </p:spTgt>
                                        </p:tgtEl>
                                        <p:attrNameLst>
                                          <p:attrName>style.visibility</p:attrName>
                                        </p:attrNameLst>
                                      </p:cBhvr>
                                      <p:to>
                                        <p:strVal val="visible"/>
                                      </p:to>
                                    </p:set>
                                    <p:anim calcmode="lin" valueType="num">
                                      <p:cBhvr additive="base">
                                        <p:cTn id="78" dur="500" fill="hold"/>
                                        <p:tgtEl>
                                          <p:spTgt spid="50228">
                                            <p:txEl>
                                              <p:pRg st="8" end="8"/>
                                            </p:txEl>
                                          </p:spTgt>
                                        </p:tgtEl>
                                        <p:attrNameLst>
                                          <p:attrName>ppt_x</p:attrName>
                                        </p:attrNameLst>
                                      </p:cBhvr>
                                      <p:tavLst>
                                        <p:tav tm="0">
                                          <p:val>
                                            <p:strVal val="0-#ppt_w/2"/>
                                          </p:val>
                                        </p:tav>
                                        <p:tav tm="100000">
                                          <p:val>
                                            <p:strVal val="#ppt_x"/>
                                          </p:val>
                                        </p:tav>
                                      </p:tavLst>
                                    </p:anim>
                                    <p:anim calcmode="lin" valueType="num">
                                      <p:cBhvr additive="base">
                                        <p:cTn id="79" dur="500" fill="hold"/>
                                        <p:tgtEl>
                                          <p:spTgt spid="50228">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8" fill="hold" grpId="0" nodeType="clickEffect">
                                  <p:stCondLst>
                                    <p:cond delay="0"/>
                                  </p:stCondLst>
                                  <p:childTnLst>
                                    <p:set>
                                      <p:cBhvr>
                                        <p:cTn id="83" dur="1" fill="hold">
                                          <p:stCondLst>
                                            <p:cond delay="0"/>
                                          </p:stCondLst>
                                        </p:cTn>
                                        <p:tgtEl>
                                          <p:spTgt spid="50229">
                                            <p:txEl>
                                              <p:pRg st="8" end="8"/>
                                            </p:txEl>
                                          </p:spTgt>
                                        </p:tgtEl>
                                        <p:attrNameLst>
                                          <p:attrName>style.visibility</p:attrName>
                                        </p:attrNameLst>
                                      </p:cBhvr>
                                      <p:to>
                                        <p:strVal val="visible"/>
                                      </p:to>
                                    </p:set>
                                    <p:anim calcmode="lin" valueType="num">
                                      <p:cBhvr additive="base">
                                        <p:cTn id="84" dur="500" fill="hold"/>
                                        <p:tgtEl>
                                          <p:spTgt spid="50229">
                                            <p:txEl>
                                              <p:pRg st="8" end="8"/>
                                            </p:txEl>
                                          </p:spTgt>
                                        </p:tgtEl>
                                        <p:attrNameLst>
                                          <p:attrName>ppt_x</p:attrName>
                                        </p:attrNameLst>
                                      </p:cBhvr>
                                      <p:tavLst>
                                        <p:tav tm="0">
                                          <p:val>
                                            <p:strVal val="0-#ppt_w/2"/>
                                          </p:val>
                                        </p:tav>
                                        <p:tav tm="100000">
                                          <p:val>
                                            <p:strVal val="#ppt_x"/>
                                          </p:val>
                                        </p:tav>
                                      </p:tavLst>
                                    </p:anim>
                                    <p:anim calcmode="lin" valueType="num">
                                      <p:cBhvr additive="base">
                                        <p:cTn id="85" dur="500" fill="hold"/>
                                        <p:tgtEl>
                                          <p:spTgt spid="50229">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2" presetClass="entr" presetSubtype="8" fill="hold" grpId="0" nodeType="clickEffect">
                                  <p:stCondLst>
                                    <p:cond delay="0"/>
                                  </p:stCondLst>
                                  <p:childTnLst>
                                    <p:set>
                                      <p:cBhvr>
                                        <p:cTn id="89" dur="1" fill="hold">
                                          <p:stCondLst>
                                            <p:cond delay="0"/>
                                          </p:stCondLst>
                                        </p:cTn>
                                        <p:tgtEl>
                                          <p:spTgt spid="50229">
                                            <p:txEl>
                                              <p:pRg st="7" end="7"/>
                                            </p:txEl>
                                          </p:spTgt>
                                        </p:tgtEl>
                                        <p:attrNameLst>
                                          <p:attrName>style.visibility</p:attrName>
                                        </p:attrNameLst>
                                      </p:cBhvr>
                                      <p:to>
                                        <p:strVal val="visible"/>
                                      </p:to>
                                    </p:set>
                                    <p:anim calcmode="lin" valueType="num">
                                      <p:cBhvr additive="base">
                                        <p:cTn id="90" dur="500" fill="hold"/>
                                        <p:tgtEl>
                                          <p:spTgt spid="50229">
                                            <p:txEl>
                                              <p:pRg st="7" end="7"/>
                                            </p:txEl>
                                          </p:spTgt>
                                        </p:tgtEl>
                                        <p:attrNameLst>
                                          <p:attrName>ppt_x</p:attrName>
                                        </p:attrNameLst>
                                      </p:cBhvr>
                                      <p:tavLst>
                                        <p:tav tm="0">
                                          <p:val>
                                            <p:strVal val="0-#ppt_w/2"/>
                                          </p:val>
                                        </p:tav>
                                        <p:tav tm="100000">
                                          <p:val>
                                            <p:strVal val="#ppt_x"/>
                                          </p:val>
                                        </p:tav>
                                      </p:tavLst>
                                    </p:anim>
                                    <p:anim calcmode="lin" valueType="num">
                                      <p:cBhvr additive="base">
                                        <p:cTn id="91" dur="500" fill="hold"/>
                                        <p:tgtEl>
                                          <p:spTgt spid="5022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2" presetClass="entr" presetSubtype="8" fill="hold" grpId="0" nodeType="clickEffect">
                                  <p:stCondLst>
                                    <p:cond delay="0"/>
                                  </p:stCondLst>
                                  <p:childTnLst>
                                    <p:set>
                                      <p:cBhvr>
                                        <p:cTn id="95" dur="1" fill="hold">
                                          <p:stCondLst>
                                            <p:cond delay="0"/>
                                          </p:stCondLst>
                                        </p:cTn>
                                        <p:tgtEl>
                                          <p:spTgt spid="50229">
                                            <p:txEl>
                                              <p:pRg st="6" end="6"/>
                                            </p:txEl>
                                          </p:spTgt>
                                        </p:tgtEl>
                                        <p:attrNameLst>
                                          <p:attrName>style.visibility</p:attrName>
                                        </p:attrNameLst>
                                      </p:cBhvr>
                                      <p:to>
                                        <p:strVal val="visible"/>
                                      </p:to>
                                    </p:set>
                                    <p:anim calcmode="lin" valueType="num">
                                      <p:cBhvr additive="base">
                                        <p:cTn id="96" dur="500" fill="hold"/>
                                        <p:tgtEl>
                                          <p:spTgt spid="50229">
                                            <p:txEl>
                                              <p:pRg st="6" end="6"/>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5022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98" fill="hold" nodeType="clickPar">
                      <p:stCondLst>
                        <p:cond delay="indefinite"/>
                      </p:stCondLst>
                      <p:childTnLst>
                        <p:par>
                          <p:cTn id="99" fill="hold" nodeType="withGroup">
                            <p:stCondLst>
                              <p:cond delay="0"/>
                            </p:stCondLst>
                            <p:childTnLst>
                              <p:par>
                                <p:cTn id="100" presetID="2" presetClass="entr" presetSubtype="8" fill="hold" grpId="0" nodeType="clickEffect">
                                  <p:stCondLst>
                                    <p:cond delay="0"/>
                                  </p:stCondLst>
                                  <p:childTnLst>
                                    <p:set>
                                      <p:cBhvr>
                                        <p:cTn id="101" dur="1" fill="hold">
                                          <p:stCondLst>
                                            <p:cond delay="0"/>
                                          </p:stCondLst>
                                        </p:cTn>
                                        <p:tgtEl>
                                          <p:spTgt spid="50229">
                                            <p:txEl>
                                              <p:pRg st="5" end="5"/>
                                            </p:txEl>
                                          </p:spTgt>
                                        </p:tgtEl>
                                        <p:attrNameLst>
                                          <p:attrName>style.visibility</p:attrName>
                                        </p:attrNameLst>
                                      </p:cBhvr>
                                      <p:to>
                                        <p:strVal val="visible"/>
                                      </p:to>
                                    </p:set>
                                    <p:anim calcmode="lin" valueType="num">
                                      <p:cBhvr additive="base">
                                        <p:cTn id="102" dur="500" fill="hold"/>
                                        <p:tgtEl>
                                          <p:spTgt spid="50229">
                                            <p:txEl>
                                              <p:pRg st="5" end="5"/>
                                            </p:txEl>
                                          </p:spTgt>
                                        </p:tgtEl>
                                        <p:attrNameLst>
                                          <p:attrName>ppt_x</p:attrName>
                                        </p:attrNameLst>
                                      </p:cBhvr>
                                      <p:tavLst>
                                        <p:tav tm="0">
                                          <p:val>
                                            <p:strVal val="0-#ppt_w/2"/>
                                          </p:val>
                                        </p:tav>
                                        <p:tav tm="100000">
                                          <p:val>
                                            <p:strVal val="#ppt_x"/>
                                          </p:val>
                                        </p:tav>
                                      </p:tavLst>
                                    </p:anim>
                                    <p:anim calcmode="lin" valueType="num">
                                      <p:cBhvr additive="base">
                                        <p:cTn id="103" dur="500" fill="hold"/>
                                        <p:tgtEl>
                                          <p:spTgt spid="5022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 presetClass="entr" presetSubtype="8" fill="hold" grpId="0" nodeType="clickEffect">
                                  <p:stCondLst>
                                    <p:cond delay="0"/>
                                  </p:stCondLst>
                                  <p:childTnLst>
                                    <p:set>
                                      <p:cBhvr>
                                        <p:cTn id="107" dur="1" fill="hold">
                                          <p:stCondLst>
                                            <p:cond delay="0"/>
                                          </p:stCondLst>
                                        </p:cTn>
                                        <p:tgtEl>
                                          <p:spTgt spid="50229">
                                            <p:txEl>
                                              <p:pRg st="4" end="4"/>
                                            </p:txEl>
                                          </p:spTgt>
                                        </p:tgtEl>
                                        <p:attrNameLst>
                                          <p:attrName>style.visibility</p:attrName>
                                        </p:attrNameLst>
                                      </p:cBhvr>
                                      <p:to>
                                        <p:strVal val="visible"/>
                                      </p:to>
                                    </p:set>
                                    <p:anim calcmode="lin" valueType="num">
                                      <p:cBhvr additive="base">
                                        <p:cTn id="108" dur="500" fill="hold"/>
                                        <p:tgtEl>
                                          <p:spTgt spid="50229">
                                            <p:txEl>
                                              <p:pRg st="4" end="4"/>
                                            </p:txEl>
                                          </p:spTgt>
                                        </p:tgtEl>
                                        <p:attrNameLst>
                                          <p:attrName>ppt_x</p:attrName>
                                        </p:attrNameLst>
                                      </p:cBhvr>
                                      <p:tavLst>
                                        <p:tav tm="0">
                                          <p:val>
                                            <p:strVal val="0-#ppt_w/2"/>
                                          </p:val>
                                        </p:tav>
                                        <p:tav tm="100000">
                                          <p:val>
                                            <p:strVal val="#ppt_x"/>
                                          </p:val>
                                        </p:tav>
                                      </p:tavLst>
                                    </p:anim>
                                    <p:anim calcmode="lin" valueType="num">
                                      <p:cBhvr additive="base">
                                        <p:cTn id="109" dur="500" fill="hold"/>
                                        <p:tgtEl>
                                          <p:spTgt spid="5022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 presetClass="entr" presetSubtype="8" fill="hold" grpId="0" nodeType="clickEffect">
                                  <p:stCondLst>
                                    <p:cond delay="0"/>
                                  </p:stCondLst>
                                  <p:childTnLst>
                                    <p:set>
                                      <p:cBhvr>
                                        <p:cTn id="113" dur="1" fill="hold">
                                          <p:stCondLst>
                                            <p:cond delay="0"/>
                                          </p:stCondLst>
                                        </p:cTn>
                                        <p:tgtEl>
                                          <p:spTgt spid="50229">
                                            <p:txEl>
                                              <p:pRg st="3" end="3"/>
                                            </p:txEl>
                                          </p:spTgt>
                                        </p:tgtEl>
                                        <p:attrNameLst>
                                          <p:attrName>style.visibility</p:attrName>
                                        </p:attrNameLst>
                                      </p:cBhvr>
                                      <p:to>
                                        <p:strVal val="visible"/>
                                      </p:to>
                                    </p:set>
                                    <p:anim calcmode="lin" valueType="num">
                                      <p:cBhvr additive="base">
                                        <p:cTn id="114" dur="500" fill="hold"/>
                                        <p:tgtEl>
                                          <p:spTgt spid="50229">
                                            <p:txEl>
                                              <p:pRg st="3" end="3"/>
                                            </p:txEl>
                                          </p:spTgt>
                                        </p:tgtEl>
                                        <p:attrNameLst>
                                          <p:attrName>ppt_x</p:attrName>
                                        </p:attrNameLst>
                                      </p:cBhvr>
                                      <p:tavLst>
                                        <p:tav tm="0">
                                          <p:val>
                                            <p:strVal val="0-#ppt_w/2"/>
                                          </p:val>
                                        </p:tav>
                                        <p:tav tm="100000">
                                          <p:val>
                                            <p:strVal val="#ppt_x"/>
                                          </p:val>
                                        </p:tav>
                                      </p:tavLst>
                                    </p:anim>
                                    <p:anim calcmode="lin" valueType="num">
                                      <p:cBhvr additive="base">
                                        <p:cTn id="115" dur="500" fill="hold"/>
                                        <p:tgtEl>
                                          <p:spTgt spid="5022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 presetClass="entr" presetSubtype="8" fill="hold" grpId="0" nodeType="clickEffect">
                                  <p:stCondLst>
                                    <p:cond delay="0"/>
                                  </p:stCondLst>
                                  <p:childTnLst>
                                    <p:set>
                                      <p:cBhvr>
                                        <p:cTn id="119" dur="1" fill="hold">
                                          <p:stCondLst>
                                            <p:cond delay="0"/>
                                          </p:stCondLst>
                                        </p:cTn>
                                        <p:tgtEl>
                                          <p:spTgt spid="50229">
                                            <p:txEl>
                                              <p:pRg st="2" end="2"/>
                                            </p:txEl>
                                          </p:spTgt>
                                        </p:tgtEl>
                                        <p:attrNameLst>
                                          <p:attrName>style.visibility</p:attrName>
                                        </p:attrNameLst>
                                      </p:cBhvr>
                                      <p:to>
                                        <p:strVal val="visible"/>
                                      </p:to>
                                    </p:set>
                                    <p:anim calcmode="lin" valueType="num">
                                      <p:cBhvr additive="base">
                                        <p:cTn id="120" dur="500" fill="hold"/>
                                        <p:tgtEl>
                                          <p:spTgt spid="50229">
                                            <p:txEl>
                                              <p:pRg st="2" end="2"/>
                                            </p:txEl>
                                          </p:spTgt>
                                        </p:tgtEl>
                                        <p:attrNameLst>
                                          <p:attrName>ppt_x</p:attrName>
                                        </p:attrNameLst>
                                      </p:cBhvr>
                                      <p:tavLst>
                                        <p:tav tm="0">
                                          <p:val>
                                            <p:strVal val="0-#ppt_w/2"/>
                                          </p:val>
                                        </p:tav>
                                        <p:tav tm="100000">
                                          <p:val>
                                            <p:strVal val="#ppt_x"/>
                                          </p:val>
                                        </p:tav>
                                      </p:tavLst>
                                    </p:anim>
                                    <p:anim calcmode="lin" valueType="num">
                                      <p:cBhvr additive="base">
                                        <p:cTn id="121" dur="500" fill="hold"/>
                                        <p:tgtEl>
                                          <p:spTgt spid="5022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 presetClass="entr" presetSubtype="8" fill="hold" grpId="0" nodeType="clickEffect">
                                  <p:stCondLst>
                                    <p:cond delay="0"/>
                                  </p:stCondLst>
                                  <p:childTnLst>
                                    <p:set>
                                      <p:cBhvr>
                                        <p:cTn id="125" dur="1" fill="hold">
                                          <p:stCondLst>
                                            <p:cond delay="0"/>
                                          </p:stCondLst>
                                        </p:cTn>
                                        <p:tgtEl>
                                          <p:spTgt spid="50229">
                                            <p:txEl>
                                              <p:pRg st="1" end="1"/>
                                            </p:txEl>
                                          </p:spTgt>
                                        </p:tgtEl>
                                        <p:attrNameLst>
                                          <p:attrName>style.visibility</p:attrName>
                                        </p:attrNameLst>
                                      </p:cBhvr>
                                      <p:to>
                                        <p:strVal val="visible"/>
                                      </p:to>
                                    </p:set>
                                    <p:anim calcmode="lin" valueType="num">
                                      <p:cBhvr additive="base">
                                        <p:cTn id="126" dur="500" fill="hold"/>
                                        <p:tgtEl>
                                          <p:spTgt spid="50229">
                                            <p:txEl>
                                              <p:pRg st="1" end="1"/>
                                            </p:txEl>
                                          </p:spTgt>
                                        </p:tgtEl>
                                        <p:attrNameLst>
                                          <p:attrName>ppt_x</p:attrName>
                                        </p:attrNameLst>
                                      </p:cBhvr>
                                      <p:tavLst>
                                        <p:tav tm="0">
                                          <p:val>
                                            <p:strVal val="0-#ppt_w/2"/>
                                          </p:val>
                                        </p:tav>
                                        <p:tav tm="100000">
                                          <p:val>
                                            <p:strVal val="#ppt_x"/>
                                          </p:val>
                                        </p:tav>
                                      </p:tavLst>
                                    </p:anim>
                                    <p:anim calcmode="lin" valueType="num">
                                      <p:cBhvr additive="base">
                                        <p:cTn id="127" dur="500" fill="hold"/>
                                        <p:tgtEl>
                                          <p:spTgt spid="5022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 presetClass="entr" presetSubtype="8" fill="hold" grpId="0" nodeType="clickEffect">
                                  <p:stCondLst>
                                    <p:cond delay="0"/>
                                  </p:stCondLst>
                                  <p:childTnLst>
                                    <p:set>
                                      <p:cBhvr>
                                        <p:cTn id="131" dur="1" fill="hold">
                                          <p:stCondLst>
                                            <p:cond delay="0"/>
                                          </p:stCondLst>
                                        </p:cTn>
                                        <p:tgtEl>
                                          <p:spTgt spid="50229">
                                            <p:txEl>
                                              <p:pRg st="0" end="0"/>
                                            </p:txEl>
                                          </p:spTgt>
                                        </p:tgtEl>
                                        <p:attrNameLst>
                                          <p:attrName>style.visibility</p:attrName>
                                        </p:attrNameLst>
                                      </p:cBhvr>
                                      <p:to>
                                        <p:strVal val="visible"/>
                                      </p:to>
                                    </p:set>
                                    <p:anim calcmode="lin" valueType="num">
                                      <p:cBhvr additive="base">
                                        <p:cTn id="132" dur="500" fill="hold"/>
                                        <p:tgtEl>
                                          <p:spTgt spid="50229">
                                            <p:txEl>
                                              <p:pRg st="0" end="0"/>
                                            </p:txEl>
                                          </p:spTgt>
                                        </p:tgtEl>
                                        <p:attrNameLst>
                                          <p:attrName>ppt_x</p:attrName>
                                        </p:attrNameLst>
                                      </p:cBhvr>
                                      <p:tavLst>
                                        <p:tav tm="0">
                                          <p:val>
                                            <p:strVal val="0-#ppt_w/2"/>
                                          </p:val>
                                        </p:tav>
                                        <p:tav tm="100000">
                                          <p:val>
                                            <p:strVal val="#ppt_x"/>
                                          </p:val>
                                        </p:tav>
                                      </p:tavLst>
                                    </p:anim>
                                    <p:anim calcmode="lin" valueType="num">
                                      <p:cBhvr additive="base">
                                        <p:cTn id="133" dur="500" fill="hold"/>
                                        <p:tgtEl>
                                          <p:spTgt spid="5022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 presetClass="entr" presetSubtype="8" fill="hold" nodeType="clickEffect">
                                  <p:stCondLst>
                                    <p:cond delay="0"/>
                                  </p:stCondLst>
                                  <p:childTnLst>
                                    <p:set>
                                      <p:cBhvr>
                                        <p:cTn id="137" dur="1" fill="hold">
                                          <p:stCondLst>
                                            <p:cond delay="0"/>
                                          </p:stCondLst>
                                        </p:cTn>
                                        <p:tgtEl>
                                          <p:spTgt spid="20"/>
                                        </p:tgtEl>
                                        <p:attrNameLst>
                                          <p:attrName>style.visibility</p:attrName>
                                        </p:attrNameLst>
                                      </p:cBhvr>
                                      <p:to>
                                        <p:strVal val="visible"/>
                                      </p:to>
                                    </p:set>
                                    <p:anim calcmode="lin" valueType="num">
                                      <p:cBhvr additive="base">
                                        <p:cTn id="138" dur="500" fill="hold"/>
                                        <p:tgtEl>
                                          <p:spTgt spid="20"/>
                                        </p:tgtEl>
                                        <p:attrNameLst>
                                          <p:attrName>ppt_x</p:attrName>
                                        </p:attrNameLst>
                                      </p:cBhvr>
                                      <p:tavLst>
                                        <p:tav tm="0">
                                          <p:val>
                                            <p:strVal val="0-#ppt_w/2"/>
                                          </p:val>
                                        </p:tav>
                                        <p:tav tm="100000">
                                          <p:val>
                                            <p:strVal val="#ppt_x"/>
                                          </p:val>
                                        </p:tav>
                                      </p:tavLst>
                                    </p:anim>
                                    <p:anim calcmode="lin" valueType="num">
                                      <p:cBhvr additive="base">
                                        <p:cTn id="139" dur="500" fill="hold"/>
                                        <p:tgtEl>
                                          <p:spTgt spid="20"/>
                                        </p:tgtEl>
                                        <p:attrNameLst>
                                          <p:attrName>ppt_y</p:attrName>
                                        </p:attrNameLst>
                                      </p:cBhvr>
                                      <p:tavLst>
                                        <p:tav tm="0">
                                          <p:val>
                                            <p:strVal val="#ppt_y"/>
                                          </p:val>
                                        </p:tav>
                                        <p:tav tm="100000">
                                          <p:val>
                                            <p:strVal val="#ppt_y"/>
                                          </p:val>
                                        </p:tav>
                                      </p:tavLst>
                                    </p:anim>
                                  </p:childTnLst>
                                </p:cTn>
                              </p:par>
                            </p:childTnLst>
                          </p:cTn>
                        </p:par>
                        <p:par>
                          <p:cTn id="140" fill="hold" nodeType="afterGroup">
                            <p:stCondLst>
                              <p:cond delay="500"/>
                            </p:stCondLst>
                            <p:childTnLst>
                              <p:par>
                                <p:cTn id="141" presetID="2" presetClass="entr" presetSubtype="8" fill="hold" grpId="0" nodeType="afterEffect">
                                  <p:stCondLst>
                                    <p:cond delay="0"/>
                                  </p:stCondLst>
                                  <p:childTnLst>
                                    <p:set>
                                      <p:cBhvr>
                                        <p:cTn id="142" dur="1" fill="hold">
                                          <p:stCondLst>
                                            <p:cond delay="0"/>
                                          </p:stCondLst>
                                        </p:cTn>
                                        <p:tgtEl>
                                          <p:spTgt spid="50232"/>
                                        </p:tgtEl>
                                        <p:attrNameLst>
                                          <p:attrName>style.visibility</p:attrName>
                                        </p:attrNameLst>
                                      </p:cBhvr>
                                      <p:to>
                                        <p:strVal val="visible"/>
                                      </p:to>
                                    </p:set>
                                    <p:anim calcmode="lin" valueType="num">
                                      <p:cBhvr additive="base">
                                        <p:cTn id="143" dur="500" fill="hold"/>
                                        <p:tgtEl>
                                          <p:spTgt spid="50232"/>
                                        </p:tgtEl>
                                        <p:attrNameLst>
                                          <p:attrName>ppt_x</p:attrName>
                                        </p:attrNameLst>
                                      </p:cBhvr>
                                      <p:tavLst>
                                        <p:tav tm="0">
                                          <p:val>
                                            <p:strVal val="0-#ppt_w/2"/>
                                          </p:val>
                                        </p:tav>
                                        <p:tav tm="100000">
                                          <p:val>
                                            <p:strVal val="#ppt_x"/>
                                          </p:val>
                                        </p:tav>
                                      </p:tavLst>
                                    </p:anim>
                                    <p:anim calcmode="lin" valueType="num">
                                      <p:cBhvr additive="base">
                                        <p:cTn id="144" dur="500" fill="hold"/>
                                        <p:tgtEl>
                                          <p:spTgt spid="50232"/>
                                        </p:tgtEl>
                                        <p:attrNameLst>
                                          <p:attrName>ppt_y</p:attrName>
                                        </p:attrNameLst>
                                      </p:cBhvr>
                                      <p:tavLst>
                                        <p:tav tm="0">
                                          <p:val>
                                            <p:strVal val="#ppt_y"/>
                                          </p:val>
                                        </p:tav>
                                        <p:tav tm="100000">
                                          <p:val>
                                            <p:strVal val="#ppt_y"/>
                                          </p:val>
                                        </p:tav>
                                      </p:tavLst>
                                    </p:anim>
                                  </p:childTnLst>
                                </p:cTn>
                              </p:par>
                            </p:childTnLst>
                          </p:cTn>
                        </p:par>
                      </p:childTnLst>
                    </p:cTn>
                  </p:par>
                  <p:par>
                    <p:cTn id="145" fill="hold" nodeType="clickPar">
                      <p:stCondLst>
                        <p:cond delay="indefinite"/>
                      </p:stCondLst>
                      <p:childTnLst>
                        <p:par>
                          <p:cTn id="146" fill="hold" nodeType="withGroup">
                            <p:stCondLst>
                              <p:cond delay="0"/>
                            </p:stCondLst>
                            <p:childTnLst>
                              <p:par>
                                <p:cTn id="147" presetID="4" presetClass="entr" presetSubtype="32" fill="hold" nodeType="clickEffect">
                                  <p:stCondLst>
                                    <p:cond delay="0"/>
                                  </p:stCondLst>
                                  <p:childTnLst>
                                    <p:set>
                                      <p:cBhvr>
                                        <p:cTn id="148" dur="1" fill="hold">
                                          <p:stCondLst>
                                            <p:cond delay="0"/>
                                          </p:stCondLst>
                                        </p:cTn>
                                        <p:tgtEl>
                                          <p:spTgt spid="22"/>
                                        </p:tgtEl>
                                        <p:attrNameLst>
                                          <p:attrName>style.visibility</p:attrName>
                                        </p:attrNameLst>
                                      </p:cBhvr>
                                      <p:to>
                                        <p:strVal val="visible"/>
                                      </p:to>
                                    </p:set>
                                    <p:animEffect transition="in" filter="box(out)">
                                      <p:cBhvr>
                                        <p:cTn id="149" dur="500"/>
                                        <p:tgtEl>
                                          <p:spTgt spid="22"/>
                                        </p:tgtEl>
                                      </p:cBhvr>
                                    </p:animEffect>
                                  </p:childTnLst>
                                  <p:subTnLst>
                                    <p:audio>
                                      <p:cMediaNode>
                                        <p:cTn display="0" masterRel="sameClick">
                                          <p:stCondLst>
                                            <p:cond evt="begin" delay="0">
                                              <p:tn val="147"/>
                                            </p:cond>
                                          </p:stCondLst>
                                          <p:endCondLst>
                                            <p:cond evt="onStopAudio" delay="0">
                                              <p:tgtEl>
                                                <p:sldTgt/>
                                              </p:tgtEl>
                                            </p:cond>
                                          </p:endCondLst>
                                        </p:cTn>
                                        <p:tgtEl>
                                          <p:sndTgt r:embed="rId2" name="CAMERA.WAV"/>
                                        </p:tgtEl>
                                      </p:cMediaNode>
                                    </p:audio>
                                  </p:subTnLst>
                                </p:cTn>
                              </p:par>
                            </p:childTnLst>
                          </p:cTn>
                        </p:par>
                      </p:childTnLst>
                    </p:cTn>
                  </p:par>
                  <p:par>
                    <p:cTn id="150" fill="hold" nodeType="clickPar">
                      <p:stCondLst>
                        <p:cond delay="indefinite"/>
                      </p:stCondLst>
                      <p:childTnLst>
                        <p:par>
                          <p:cTn id="151" fill="hold" nodeType="withGroup">
                            <p:stCondLst>
                              <p:cond delay="0"/>
                            </p:stCondLst>
                            <p:childTnLst>
                              <p:par>
                                <p:cTn id="152" presetID="4" presetClass="entr" presetSubtype="32" fill="hold" nodeType="clickEffect">
                                  <p:stCondLst>
                                    <p:cond delay="0"/>
                                  </p:stCondLst>
                                  <p:childTnLst>
                                    <p:set>
                                      <p:cBhvr>
                                        <p:cTn id="153" dur="1" fill="hold">
                                          <p:stCondLst>
                                            <p:cond delay="0"/>
                                          </p:stCondLst>
                                        </p:cTn>
                                        <p:tgtEl>
                                          <p:spTgt spid="23"/>
                                        </p:tgtEl>
                                        <p:attrNameLst>
                                          <p:attrName>style.visibility</p:attrName>
                                        </p:attrNameLst>
                                      </p:cBhvr>
                                      <p:to>
                                        <p:strVal val="visible"/>
                                      </p:to>
                                    </p:set>
                                    <p:animEffect transition="in" filter="box(out)">
                                      <p:cBhvr>
                                        <p:cTn id="154" dur="500"/>
                                        <p:tgtEl>
                                          <p:spTgt spid="23"/>
                                        </p:tgtEl>
                                      </p:cBhvr>
                                    </p:animEffect>
                                  </p:childTnLst>
                                  <p:subTnLst>
                                    <p:audio>
                                      <p:cMediaNode>
                                        <p:cTn display="0" masterRel="sameClick">
                                          <p:stCondLst>
                                            <p:cond evt="begin" delay="0">
                                              <p:tn val="152"/>
                                            </p:cond>
                                          </p:stCondLst>
                                          <p:endCondLst>
                                            <p:cond evt="onStopAudio" delay="0">
                                              <p:tgtEl>
                                                <p:sldTgt/>
                                              </p:tgtEl>
                                            </p:cond>
                                          </p:endCondLst>
                                        </p:cTn>
                                        <p:tgtEl>
                                          <p:sndTgt r:embed="rId2" name="CAMERA.WAV"/>
                                        </p:tgtEl>
                                      </p:cMediaNode>
                                    </p:audio>
                                  </p:subTnLst>
                                </p:cTn>
                              </p:par>
                            </p:childTnLst>
                          </p:cTn>
                        </p:par>
                      </p:childTnLst>
                    </p:cTn>
                  </p:par>
                  <p:par>
                    <p:cTn id="155" fill="hold" nodeType="clickPar">
                      <p:stCondLst>
                        <p:cond delay="indefinite"/>
                      </p:stCondLst>
                      <p:childTnLst>
                        <p:par>
                          <p:cTn id="156" fill="hold" nodeType="withGroup">
                            <p:stCondLst>
                              <p:cond delay="0"/>
                            </p:stCondLst>
                            <p:childTnLst>
                              <p:par>
                                <p:cTn id="157" presetID="4" presetClass="entr" presetSubtype="32" fill="hold" nodeType="clickEffect">
                                  <p:stCondLst>
                                    <p:cond delay="0"/>
                                  </p:stCondLst>
                                  <p:childTnLst>
                                    <p:set>
                                      <p:cBhvr>
                                        <p:cTn id="158" dur="1" fill="hold">
                                          <p:stCondLst>
                                            <p:cond delay="0"/>
                                          </p:stCondLst>
                                        </p:cTn>
                                        <p:tgtEl>
                                          <p:spTgt spid="50176"/>
                                        </p:tgtEl>
                                        <p:attrNameLst>
                                          <p:attrName>style.visibility</p:attrName>
                                        </p:attrNameLst>
                                      </p:cBhvr>
                                      <p:to>
                                        <p:strVal val="visible"/>
                                      </p:to>
                                    </p:set>
                                    <p:animEffect transition="in" filter="box(out)">
                                      <p:cBhvr>
                                        <p:cTn id="159" dur="500"/>
                                        <p:tgtEl>
                                          <p:spTgt spid="50176"/>
                                        </p:tgtEl>
                                      </p:cBhvr>
                                    </p:animEffect>
                                  </p:childTnLst>
                                  <p:subTnLst>
                                    <p:audio>
                                      <p:cMediaNode>
                                        <p:cTn display="0" masterRel="sameClick">
                                          <p:stCondLst>
                                            <p:cond evt="begin" delay="0">
                                              <p:tn val="157"/>
                                            </p:cond>
                                          </p:stCondLst>
                                          <p:endCondLst>
                                            <p:cond evt="onStopAudio" delay="0">
                                              <p:tgtEl>
                                                <p:sldTgt/>
                                              </p:tgtEl>
                                            </p:cond>
                                          </p:endCondLst>
                                        </p:cTn>
                                        <p:tgtEl>
                                          <p:sndTgt r:embed="rId2" name="CAMERA.WAV"/>
                                        </p:tgtEl>
                                      </p:cMediaNode>
                                    </p:audio>
                                  </p:subTnLst>
                                </p:cTn>
                              </p:par>
                            </p:childTnLst>
                          </p:cTn>
                        </p:par>
                      </p:childTnLst>
                    </p:cTn>
                  </p:par>
                  <p:par>
                    <p:cTn id="160" fill="hold" nodeType="clickPar">
                      <p:stCondLst>
                        <p:cond delay="indefinite"/>
                      </p:stCondLst>
                      <p:childTnLst>
                        <p:par>
                          <p:cTn id="161" fill="hold" nodeType="withGroup">
                            <p:stCondLst>
                              <p:cond delay="0"/>
                            </p:stCondLst>
                            <p:childTnLst>
                              <p:par>
                                <p:cTn id="162" presetID="4" presetClass="entr" presetSubtype="32" fill="hold" nodeType="clickEffect">
                                  <p:stCondLst>
                                    <p:cond delay="0"/>
                                  </p:stCondLst>
                                  <p:childTnLst>
                                    <p:set>
                                      <p:cBhvr>
                                        <p:cTn id="163" dur="1" fill="hold">
                                          <p:stCondLst>
                                            <p:cond delay="0"/>
                                          </p:stCondLst>
                                        </p:cTn>
                                        <p:tgtEl>
                                          <p:spTgt spid="24"/>
                                        </p:tgtEl>
                                        <p:attrNameLst>
                                          <p:attrName>style.visibility</p:attrName>
                                        </p:attrNameLst>
                                      </p:cBhvr>
                                      <p:to>
                                        <p:strVal val="visible"/>
                                      </p:to>
                                    </p:set>
                                    <p:animEffect transition="in" filter="box(out)">
                                      <p:cBhvr>
                                        <p:cTn id="164" dur="500"/>
                                        <p:tgtEl>
                                          <p:spTgt spid="24"/>
                                        </p:tgtEl>
                                      </p:cBhvr>
                                    </p:animEffect>
                                  </p:childTnLst>
                                  <p:subTnLst>
                                    <p:audio>
                                      <p:cMediaNode>
                                        <p:cTn display="0" masterRel="sameClick">
                                          <p:stCondLst>
                                            <p:cond evt="begin" delay="0">
                                              <p:tn val="162"/>
                                            </p:cond>
                                          </p:stCondLst>
                                          <p:endCondLst>
                                            <p:cond evt="onStopAudio" delay="0">
                                              <p:tgtEl>
                                                <p:sldTgt/>
                                              </p:tgtEl>
                                            </p:cond>
                                          </p:endCondLst>
                                        </p:cTn>
                                        <p:tgtEl>
                                          <p:sndTgt r:embed="rId2" name="CAMERA.WAV"/>
                                        </p:tgtEl>
                                      </p:cMediaNode>
                                    </p:audio>
                                  </p:subTnLst>
                                </p:cTn>
                              </p:par>
                            </p:childTnLst>
                          </p:cTn>
                        </p:par>
                      </p:childTnLst>
                    </p:cTn>
                  </p:par>
                  <p:par>
                    <p:cTn id="165" fill="hold" nodeType="clickPar">
                      <p:stCondLst>
                        <p:cond delay="indefinite"/>
                      </p:stCondLst>
                      <p:childTnLst>
                        <p:par>
                          <p:cTn id="166" fill="hold" nodeType="withGroup">
                            <p:stCondLst>
                              <p:cond delay="0"/>
                            </p:stCondLst>
                            <p:childTnLst>
                              <p:par>
                                <p:cTn id="167" presetID="4" presetClass="entr" presetSubtype="32" fill="hold" nodeType="clickEffect">
                                  <p:stCondLst>
                                    <p:cond delay="0"/>
                                  </p:stCondLst>
                                  <p:childTnLst>
                                    <p:set>
                                      <p:cBhvr>
                                        <p:cTn id="168" dur="1" fill="hold">
                                          <p:stCondLst>
                                            <p:cond delay="0"/>
                                          </p:stCondLst>
                                        </p:cTn>
                                        <p:tgtEl>
                                          <p:spTgt spid="25"/>
                                        </p:tgtEl>
                                        <p:attrNameLst>
                                          <p:attrName>style.visibility</p:attrName>
                                        </p:attrNameLst>
                                      </p:cBhvr>
                                      <p:to>
                                        <p:strVal val="visible"/>
                                      </p:to>
                                    </p:set>
                                    <p:animEffect transition="in" filter="box(out)">
                                      <p:cBhvr>
                                        <p:cTn id="169" dur="500"/>
                                        <p:tgtEl>
                                          <p:spTgt spid="25"/>
                                        </p:tgtEl>
                                      </p:cBhvr>
                                    </p:animEffect>
                                  </p:childTnLst>
                                  <p:subTnLst>
                                    <p:audio>
                                      <p:cMediaNode>
                                        <p:cTn display="0" masterRel="sameClick">
                                          <p:stCondLst>
                                            <p:cond evt="begin" delay="0">
                                              <p:tn val="167"/>
                                            </p:cond>
                                          </p:stCondLst>
                                          <p:endCondLst>
                                            <p:cond evt="onStopAudio" delay="0">
                                              <p:tgtEl>
                                                <p:sldTgt/>
                                              </p:tgtEl>
                                            </p:cond>
                                          </p:endCondLst>
                                        </p:cTn>
                                        <p:tgtEl>
                                          <p:sndTgt r:embed="rId2" name="CAMERA.WAV"/>
                                        </p:tgtEl>
                                      </p:cMediaNode>
                                    </p:audio>
                                  </p:subTnLst>
                                </p:cTn>
                              </p:par>
                            </p:childTnLst>
                          </p:cTn>
                        </p:par>
                      </p:childTnLst>
                    </p:cTn>
                  </p:par>
                  <p:par>
                    <p:cTn id="170" fill="hold" nodeType="clickPar">
                      <p:stCondLst>
                        <p:cond delay="indefinite"/>
                      </p:stCondLst>
                      <p:childTnLst>
                        <p:par>
                          <p:cTn id="171" fill="hold" nodeType="withGroup">
                            <p:stCondLst>
                              <p:cond delay="0"/>
                            </p:stCondLst>
                            <p:childTnLst>
                              <p:par>
                                <p:cTn id="172" presetID="4" presetClass="entr" presetSubtype="32" fill="hold" nodeType="clickEffect">
                                  <p:stCondLst>
                                    <p:cond delay="0"/>
                                  </p:stCondLst>
                                  <p:childTnLst>
                                    <p:set>
                                      <p:cBhvr>
                                        <p:cTn id="173" dur="1" fill="hold">
                                          <p:stCondLst>
                                            <p:cond delay="0"/>
                                          </p:stCondLst>
                                        </p:cTn>
                                        <p:tgtEl>
                                          <p:spTgt spid="26"/>
                                        </p:tgtEl>
                                        <p:attrNameLst>
                                          <p:attrName>style.visibility</p:attrName>
                                        </p:attrNameLst>
                                      </p:cBhvr>
                                      <p:to>
                                        <p:strVal val="visible"/>
                                      </p:to>
                                    </p:set>
                                    <p:animEffect transition="in" filter="box(out)">
                                      <p:cBhvr>
                                        <p:cTn id="174" dur="500"/>
                                        <p:tgtEl>
                                          <p:spTgt spid="26"/>
                                        </p:tgtEl>
                                      </p:cBhvr>
                                    </p:animEffect>
                                  </p:childTnLst>
                                  <p:subTnLst>
                                    <p:audio>
                                      <p:cMediaNode>
                                        <p:cTn display="0" masterRel="sameClick">
                                          <p:stCondLst>
                                            <p:cond evt="begin" delay="0">
                                              <p:tn val="172"/>
                                            </p:cond>
                                          </p:stCondLst>
                                          <p:endCondLst>
                                            <p:cond evt="onStopAudio" delay="0">
                                              <p:tgtEl>
                                                <p:sldTgt/>
                                              </p:tgtEl>
                                            </p:cond>
                                          </p:endCondLst>
                                        </p:cTn>
                                        <p:tgtEl>
                                          <p:sndTgt r:embed="rId2" name="CAMERA.WAV"/>
                                        </p:tgtEl>
                                      </p:cMediaNode>
                                    </p:audio>
                                  </p:subTnLst>
                                </p:cTn>
                              </p:par>
                            </p:childTnLst>
                          </p:cTn>
                        </p:par>
                      </p:childTnLst>
                    </p:cTn>
                  </p:par>
                  <p:par>
                    <p:cTn id="175" fill="hold" nodeType="clickPar">
                      <p:stCondLst>
                        <p:cond delay="indefinite"/>
                      </p:stCondLst>
                      <p:childTnLst>
                        <p:par>
                          <p:cTn id="176" fill="hold" nodeType="withGroup">
                            <p:stCondLst>
                              <p:cond delay="0"/>
                            </p:stCondLst>
                            <p:childTnLst>
                              <p:par>
                                <p:cTn id="177" presetID="4" presetClass="entr" presetSubtype="32" fill="hold" nodeType="clickEffect">
                                  <p:stCondLst>
                                    <p:cond delay="0"/>
                                  </p:stCondLst>
                                  <p:childTnLst>
                                    <p:set>
                                      <p:cBhvr>
                                        <p:cTn id="178" dur="1" fill="hold">
                                          <p:stCondLst>
                                            <p:cond delay="0"/>
                                          </p:stCondLst>
                                        </p:cTn>
                                        <p:tgtEl>
                                          <p:spTgt spid="27"/>
                                        </p:tgtEl>
                                        <p:attrNameLst>
                                          <p:attrName>style.visibility</p:attrName>
                                        </p:attrNameLst>
                                      </p:cBhvr>
                                      <p:to>
                                        <p:strVal val="visible"/>
                                      </p:to>
                                    </p:set>
                                    <p:animEffect transition="in" filter="box(out)">
                                      <p:cBhvr>
                                        <p:cTn id="179" dur="500"/>
                                        <p:tgtEl>
                                          <p:spTgt spid="27"/>
                                        </p:tgtEl>
                                      </p:cBhvr>
                                    </p:animEffect>
                                  </p:childTnLst>
                                  <p:subTnLst>
                                    <p:audio>
                                      <p:cMediaNode>
                                        <p:cTn display="0" masterRel="sameClick">
                                          <p:stCondLst>
                                            <p:cond evt="begin" delay="0">
                                              <p:tn val="177"/>
                                            </p:cond>
                                          </p:stCondLst>
                                          <p:endCondLst>
                                            <p:cond evt="onStopAudio" delay="0">
                                              <p:tgtEl>
                                                <p:sldTgt/>
                                              </p:tgtEl>
                                            </p:cond>
                                          </p:endCondLst>
                                        </p:cTn>
                                        <p:tgtEl>
                                          <p:sndTgt r:embed="rId2" name="CAMERA.WAV"/>
                                        </p:tgtEl>
                                      </p:cMediaNode>
                                    </p:audio>
                                  </p:subTnLst>
                                </p:cTn>
                              </p:par>
                            </p:childTnLst>
                          </p:cTn>
                        </p:par>
                      </p:childTnLst>
                    </p:cTn>
                  </p:par>
                  <p:par>
                    <p:cTn id="180" fill="hold" nodeType="clickPar">
                      <p:stCondLst>
                        <p:cond delay="indefinite"/>
                      </p:stCondLst>
                      <p:childTnLst>
                        <p:par>
                          <p:cTn id="181" fill="hold" nodeType="withGroup">
                            <p:stCondLst>
                              <p:cond delay="0"/>
                            </p:stCondLst>
                            <p:childTnLst>
                              <p:par>
                                <p:cTn id="182" presetID="4" presetClass="entr" presetSubtype="32" fill="hold" nodeType="clickEffect">
                                  <p:stCondLst>
                                    <p:cond delay="0"/>
                                  </p:stCondLst>
                                  <p:childTnLst>
                                    <p:set>
                                      <p:cBhvr>
                                        <p:cTn id="183" dur="1" fill="hold">
                                          <p:stCondLst>
                                            <p:cond delay="0"/>
                                          </p:stCondLst>
                                        </p:cTn>
                                        <p:tgtEl>
                                          <p:spTgt spid="28"/>
                                        </p:tgtEl>
                                        <p:attrNameLst>
                                          <p:attrName>style.visibility</p:attrName>
                                        </p:attrNameLst>
                                      </p:cBhvr>
                                      <p:to>
                                        <p:strVal val="visible"/>
                                      </p:to>
                                    </p:set>
                                    <p:animEffect transition="in" filter="box(out)">
                                      <p:cBhvr>
                                        <p:cTn id="184" dur="500"/>
                                        <p:tgtEl>
                                          <p:spTgt spid="28"/>
                                        </p:tgtEl>
                                      </p:cBhvr>
                                    </p:animEffect>
                                  </p:childTnLst>
                                  <p:subTnLst>
                                    <p:audio>
                                      <p:cMediaNode>
                                        <p:cTn display="0" masterRel="sameClick">
                                          <p:stCondLst>
                                            <p:cond evt="begin" delay="0">
                                              <p:tn val="182"/>
                                            </p:cond>
                                          </p:stCondLst>
                                          <p:endCondLst>
                                            <p:cond evt="onStopAudio" delay="0">
                                              <p:tgtEl>
                                                <p:sldTgt/>
                                              </p:tgtEl>
                                            </p:cond>
                                          </p:endCondLst>
                                        </p:cTn>
                                        <p:tgtEl>
                                          <p:sndTgt r:embed="rId2" name="CAMERA.WAV"/>
                                        </p:tgtEl>
                                      </p:cMediaNode>
                                    </p:audio>
                                  </p:subTnLst>
                                </p:cTn>
                              </p:par>
                            </p:childTnLst>
                          </p:cTn>
                        </p:par>
                      </p:childTnLst>
                    </p:cTn>
                  </p:par>
                  <p:par>
                    <p:cTn id="185" fill="hold" nodeType="clickPar">
                      <p:stCondLst>
                        <p:cond delay="indefinite"/>
                      </p:stCondLst>
                      <p:childTnLst>
                        <p:par>
                          <p:cTn id="186" fill="hold" nodeType="withGroup">
                            <p:stCondLst>
                              <p:cond delay="0"/>
                            </p:stCondLst>
                            <p:childTnLst>
                              <p:par>
                                <p:cTn id="187" presetID="4" presetClass="entr" presetSubtype="32" fill="hold" nodeType="clickEffect">
                                  <p:stCondLst>
                                    <p:cond delay="0"/>
                                  </p:stCondLst>
                                  <p:childTnLst>
                                    <p:set>
                                      <p:cBhvr>
                                        <p:cTn id="188" dur="1" fill="hold">
                                          <p:stCondLst>
                                            <p:cond delay="0"/>
                                          </p:stCondLst>
                                        </p:cTn>
                                        <p:tgtEl>
                                          <p:spTgt spid="29"/>
                                        </p:tgtEl>
                                        <p:attrNameLst>
                                          <p:attrName>style.visibility</p:attrName>
                                        </p:attrNameLst>
                                      </p:cBhvr>
                                      <p:to>
                                        <p:strVal val="visible"/>
                                      </p:to>
                                    </p:set>
                                    <p:animEffect transition="in" filter="box(out)">
                                      <p:cBhvr>
                                        <p:cTn id="189" dur="500"/>
                                        <p:tgtEl>
                                          <p:spTgt spid="29"/>
                                        </p:tgtEl>
                                      </p:cBhvr>
                                    </p:animEffect>
                                  </p:childTnLst>
                                  <p:subTnLst>
                                    <p:audio>
                                      <p:cMediaNode>
                                        <p:cTn display="0" masterRel="sameClick">
                                          <p:stCondLst>
                                            <p:cond evt="begin" delay="0">
                                              <p:tn val="187"/>
                                            </p:cond>
                                          </p:stCondLst>
                                          <p:endCondLst>
                                            <p:cond evt="onStopAudio" delay="0">
                                              <p:tgtEl>
                                                <p:sldTgt/>
                                              </p:tgtEl>
                                            </p:cond>
                                          </p:endCondLst>
                                        </p:cTn>
                                        <p:tgtEl>
                                          <p:sndTgt r:embed="rId2" name="CAMERA.WAV"/>
                                        </p:tgtEl>
                                      </p:cMediaNode>
                                    </p:audio>
                                  </p:subTnLst>
                                </p:cTn>
                              </p:par>
                            </p:childTnLst>
                          </p:cTn>
                        </p:par>
                      </p:childTnLst>
                    </p:cTn>
                  </p:par>
                  <p:par>
                    <p:cTn id="190" fill="hold" nodeType="clickPar">
                      <p:stCondLst>
                        <p:cond delay="indefinite"/>
                      </p:stCondLst>
                      <p:childTnLst>
                        <p:par>
                          <p:cTn id="191" fill="hold" nodeType="withGroup">
                            <p:stCondLst>
                              <p:cond delay="0"/>
                            </p:stCondLst>
                            <p:childTnLst>
                              <p:par>
                                <p:cTn id="192" presetID="4" presetClass="entr" presetSubtype="32" fill="hold" nodeType="clickEffect">
                                  <p:stCondLst>
                                    <p:cond delay="0"/>
                                  </p:stCondLst>
                                  <p:childTnLst>
                                    <p:set>
                                      <p:cBhvr>
                                        <p:cTn id="193" dur="1" fill="hold">
                                          <p:stCondLst>
                                            <p:cond delay="0"/>
                                          </p:stCondLst>
                                        </p:cTn>
                                        <p:tgtEl>
                                          <p:spTgt spid="30"/>
                                        </p:tgtEl>
                                        <p:attrNameLst>
                                          <p:attrName>style.visibility</p:attrName>
                                        </p:attrNameLst>
                                      </p:cBhvr>
                                      <p:to>
                                        <p:strVal val="visible"/>
                                      </p:to>
                                    </p:set>
                                    <p:animEffect transition="in" filter="box(out)">
                                      <p:cBhvr>
                                        <p:cTn id="194" dur="500"/>
                                        <p:tgtEl>
                                          <p:spTgt spid="30"/>
                                        </p:tgtEl>
                                      </p:cBhvr>
                                    </p:animEffect>
                                  </p:childTnLst>
                                  <p:subTnLst>
                                    <p:audio>
                                      <p:cMediaNode>
                                        <p:cTn display="0" masterRel="sameClick">
                                          <p:stCondLst>
                                            <p:cond evt="begin" delay="0">
                                              <p:tn val="192"/>
                                            </p:cond>
                                          </p:stCondLst>
                                          <p:endCondLst>
                                            <p:cond evt="onStopAudio" delay="0">
                                              <p:tgtEl>
                                                <p:sldTgt/>
                                              </p:tgtEl>
                                            </p:cond>
                                          </p:endCondLst>
                                        </p:cTn>
                                        <p:tgtEl>
                                          <p:sndTgt r:embed="rId2" name="CAMERA.WAV"/>
                                        </p:tgtEl>
                                      </p:cMediaNode>
                                    </p:audio>
                                  </p:subTnLst>
                                </p:cTn>
                              </p:par>
                            </p:childTnLst>
                          </p:cTn>
                        </p:par>
                      </p:childTnLst>
                    </p:cTn>
                  </p:par>
                  <p:par>
                    <p:cTn id="195" fill="hold" nodeType="clickPar">
                      <p:stCondLst>
                        <p:cond delay="indefinite"/>
                      </p:stCondLst>
                      <p:childTnLst>
                        <p:par>
                          <p:cTn id="196" fill="hold" nodeType="withGroup">
                            <p:stCondLst>
                              <p:cond delay="0"/>
                            </p:stCondLst>
                            <p:childTnLst>
                              <p:par>
                                <p:cTn id="197" presetID="4" presetClass="entr" presetSubtype="32" fill="hold" nodeType="clickEffect">
                                  <p:stCondLst>
                                    <p:cond delay="0"/>
                                  </p:stCondLst>
                                  <p:childTnLst>
                                    <p:set>
                                      <p:cBhvr>
                                        <p:cTn id="198" dur="1" fill="hold">
                                          <p:stCondLst>
                                            <p:cond delay="0"/>
                                          </p:stCondLst>
                                        </p:cTn>
                                        <p:tgtEl>
                                          <p:spTgt spid="31"/>
                                        </p:tgtEl>
                                        <p:attrNameLst>
                                          <p:attrName>style.visibility</p:attrName>
                                        </p:attrNameLst>
                                      </p:cBhvr>
                                      <p:to>
                                        <p:strVal val="visible"/>
                                      </p:to>
                                    </p:set>
                                    <p:animEffect transition="in" filter="box(out)">
                                      <p:cBhvr>
                                        <p:cTn id="199" dur="500"/>
                                        <p:tgtEl>
                                          <p:spTgt spid="31"/>
                                        </p:tgtEl>
                                      </p:cBhvr>
                                    </p:animEffect>
                                  </p:childTnLst>
                                  <p:subTnLst>
                                    <p:audio>
                                      <p:cMediaNode>
                                        <p:cTn display="0" masterRel="sameClick">
                                          <p:stCondLst>
                                            <p:cond evt="begin" delay="0">
                                              <p:tn val="197"/>
                                            </p:cond>
                                          </p:stCondLst>
                                          <p:endCondLst>
                                            <p:cond evt="onStopAudio" delay="0">
                                              <p:tgtEl>
                                                <p:sldTgt/>
                                              </p:tgtEl>
                                            </p:cond>
                                          </p:endCondLst>
                                        </p:cTn>
                                        <p:tgtEl>
                                          <p:sndTgt r:embed="rId2" name="CAMERA.WAV"/>
                                        </p:tgtEl>
                                      </p:cMediaNode>
                                    </p:audio>
                                  </p:subTnLst>
                                </p:cTn>
                              </p:par>
                            </p:childTnLst>
                          </p:cTn>
                        </p:par>
                      </p:childTnLst>
                    </p:cTn>
                  </p:par>
                  <p:par>
                    <p:cTn id="200" fill="hold" nodeType="clickPar">
                      <p:stCondLst>
                        <p:cond delay="indefinite"/>
                      </p:stCondLst>
                      <p:childTnLst>
                        <p:par>
                          <p:cTn id="201" fill="hold" nodeType="withGroup">
                            <p:stCondLst>
                              <p:cond delay="0"/>
                            </p:stCondLst>
                            <p:childTnLst>
                              <p:par>
                                <p:cTn id="202" presetID="4" presetClass="entr" presetSubtype="32" fill="hold" grpId="0" nodeType="clickEffect">
                                  <p:stCondLst>
                                    <p:cond delay="0"/>
                                  </p:stCondLst>
                                  <p:childTnLst>
                                    <p:set>
                                      <p:cBhvr>
                                        <p:cTn id="203" dur="1" fill="hold">
                                          <p:stCondLst>
                                            <p:cond delay="0"/>
                                          </p:stCondLst>
                                        </p:cTn>
                                        <p:tgtEl>
                                          <p:spTgt spid="50250"/>
                                        </p:tgtEl>
                                        <p:attrNameLst>
                                          <p:attrName>style.visibility</p:attrName>
                                        </p:attrNameLst>
                                      </p:cBhvr>
                                      <p:to>
                                        <p:strVal val="visible"/>
                                      </p:to>
                                    </p:set>
                                    <p:animEffect transition="in" filter="box(out)">
                                      <p:cBhvr>
                                        <p:cTn id="204" dur="500"/>
                                        <p:tgtEl>
                                          <p:spTgt spid="50250"/>
                                        </p:tgtEl>
                                      </p:cBhvr>
                                    </p:animEffect>
                                  </p:childTnLst>
                                  <p:subTnLst>
                                    <p:audio>
                                      <p:cMediaNode>
                                        <p:cTn display="0" masterRel="sameClick">
                                          <p:stCondLst>
                                            <p:cond evt="begin" delay="0">
                                              <p:tn val="202"/>
                                            </p:cond>
                                          </p:stCondLst>
                                          <p:endCondLst>
                                            <p:cond evt="onStopAudio" delay="0">
                                              <p:tgtEl>
                                                <p:sldTgt/>
                                              </p:tgtEl>
                                            </p:cond>
                                          </p:endCondLst>
                                        </p:cTn>
                                        <p:tgtEl>
                                          <p:sndTgt r:embed="rId2" name="CAMERA.WAV"/>
                                        </p:tgtEl>
                                      </p:cMediaNode>
                                    </p:audio>
                                  </p:subTnLst>
                                </p:cTn>
                              </p:par>
                            </p:childTnLst>
                          </p:cTn>
                        </p:par>
                      </p:childTnLst>
                    </p:cTn>
                  </p:par>
                  <p:par>
                    <p:cTn id="205" fill="hold" nodeType="clickPar">
                      <p:stCondLst>
                        <p:cond delay="indefinite"/>
                      </p:stCondLst>
                      <p:childTnLst>
                        <p:par>
                          <p:cTn id="206" fill="hold" nodeType="withGroup">
                            <p:stCondLst>
                              <p:cond delay="0"/>
                            </p:stCondLst>
                            <p:childTnLst>
                              <p:par>
                                <p:cTn id="207" presetID="4" presetClass="entr" presetSubtype="32" fill="hold" nodeType="clickEffect">
                                  <p:stCondLst>
                                    <p:cond delay="0"/>
                                  </p:stCondLst>
                                  <p:childTnLst>
                                    <p:set>
                                      <p:cBhvr>
                                        <p:cTn id="208" dur="1" fill="hold">
                                          <p:stCondLst>
                                            <p:cond delay="0"/>
                                          </p:stCondLst>
                                        </p:cTn>
                                        <p:tgtEl>
                                          <p:spTgt spid="21"/>
                                        </p:tgtEl>
                                        <p:attrNameLst>
                                          <p:attrName>style.visibility</p:attrName>
                                        </p:attrNameLst>
                                      </p:cBhvr>
                                      <p:to>
                                        <p:strVal val="visible"/>
                                      </p:to>
                                    </p:set>
                                    <p:animEffect transition="in" filter="box(out)">
                                      <p:cBhvr>
                                        <p:cTn id="209" dur="500"/>
                                        <p:tgtEl>
                                          <p:spTgt spid="21"/>
                                        </p:tgtEl>
                                      </p:cBhvr>
                                    </p:animEffect>
                                  </p:childTnLst>
                                  <p:subTnLst>
                                    <p:audio>
                                      <p:cMediaNode>
                                        <p:cTn display="0" masterRel="sameClick">
                                          <p:stCondLst>
                                            <p:cond evt="begin" delay="0">
                                              <p:tn val="207"/>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12" grpId="0"/>
      <p:bldP spid="50228" grpId="0" build="p"/>
      <p:bldP spid="50229" grpId="0" build="p" rev="1"/>
      <p:bldP spid="50230" grpId="0" animBg="1"/>
      <p:bldP spid="50231" grpId="0" animBg="1"/>
      <p:bldP spid="50232" grpId="0"/>
      <p:bldP spid="50250" grpId="0"/>
    </p:bldLst>
  </p:timing>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7570" name="Rectangle 2"/>
          <p:cNvSpPr/>
          <p:nvPr/>
        </p:nvSpPr>
        <p:spPr>
          <a:xfrm>
            <a:off x="107950" y="573088"/>
            <a:ext cx="7958138" cy="33972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latin typeface="Times New Roman" panose="02020603050405020304" pitchFamily="18" charset="0"/>
                <a:ea typeface="宋体" panose="02010600030101010101" pitchFamily="2" charset="-122"/>
              </a:rPr>
              <a:t>算法实现</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以邻接表作存储结构</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从源点</a:t>
            </a:r>
            <a:r>
              <a:rPr lang="en-US" altLang="zh-CN" b="1" noProof="1">
                <a:latin typeface="Times New Roman" panose="02020603050405020304" pitchFamily="18" charset="0"/>
                <a:ea typeface="宋体" panose="02010600030101010101" pitchFamily="2" charset="-122"/>
              </a:rPr>
              <a:t>v1</a:t>
            </a:r>
            <a:r>
              <a:rPr lang="zh-CN" altLang="en-US" b="1" noProof="1">
                <a:latin typeface="Times New Roman" panose="02020603050405020304" pitchFamily="18" charset="0"/>
                <a:ea typeface="宋体" panose="02010600030101010101" pitchFamily="2" charset="-122"/>
              </a:rPr>
              <a:t>出发，令</a:t>
            </a:r>
            <a:r>
              <a:rPr lang="en-US" altLang="zh-CN" b="1" noProof="1">
                <a:latin typeface="Times New Roman" panose="02020603050405020304" pitchFamily="18" charset="0"/>
                <a:ea typeface="宋体" panose="02010600030101010101" pitchFamily="2" charset="-122"/>
              </a:rPr>
              <a:t>Ve[0]=0,</a:t>
            </a:r>
            <a:r>
              <a:rPr lang="zh-CN" altLang="en-US" b="1" noProof="1">
                <a:latin typeface="Times New Roman" panose="02020603050405020304" pitchFamily="18" charset="0"/>
                <a:ea typeface="宋体" panose="02010600030101010101" pitchFamily="2" charset="-122"/>
              </a:rPr>
              <a:t>按</a:t>
            </a:r>
            <a:r>
              <a:rPr lang="zh-CN" altLang="en-US" b="1" noProof="1">
                <a:solidFill>
                  <a:srgbClr val="FF0000"/>
                </a:solidFill>
                <a:latin typeface="Times New Roman" panose="02020603050405020304" pitchFamily="18" charset="0"/>
                <a:ea typeface="宋体" panose="02010600030101010101" pitchFamily="2" charset="-122"/>
              </a:rPr>
              <a:t>拓扑序列</a:t>
            </a:r>
            <a:r>
              <a:rPr lang="zh-CN" altLang="en-US" b="1" noProof="1">
                <a:latin typeface="Times New Roman" panose="02020603050405020304" pitchFamily="18" charset="0"/>
                <a:ea typeface="宋体" panose="02010600030101010101" pitchFamily="2" charset="-122"/>
              </a:rPr>
              <a:t>求各顶点的</a:t>
            </a:r>
            <a:r>
              <a:rPr lang="en-US" altLang="zh-CN" b="1" noProof="1">
                <a:latin typeface="Times New Roman" panose="02020603050405020304" pitchFamily="18" charset="0"/>
                <a:ea typeface="宋体" panose="02010600030101010101" pitchFamily="2" charset="-122"/>
              </a:rPr>
              <a:t>Ve[j]</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从汇点</a:t>
            </a:r>
            <a:r>
              <a:rPr lang="en-US" altLang="zh-CN" b="1" noProof="1">
                <a:latin typeface="Times New Roman" panose="02020603050405020304" pitchFamily="18" charset="0"/>
                <a:ea typeface="宋体" panose="02010600030101010101" pitchFamily="2" charset="-122"/>
              </a:rPr>
              <a:t>vn</a:t>
            </a:r>
            <a:r>
              <a:rPr lang="zh-CN" altLang="en-US" b="1" noProof="1">
                <a:latin typeface="Times New Roman" panose="02020603050405020304" pitchFamily="18" charset="0"/>
                <a:ea typeface="宋体" panose="02010600030101010101" pitchFamily="2" charset="-122"/>
              </a:rPr>
              <a:t>出发，令</a:t>
            </a:r>
            <a:r>
              <a:rPr lang="en-US" altLang="zh-CN" b="1" noProof="1">
                <a:latin typeface="Times New Roman" panose="02020603050405020304" pitchFamily="18" charset="0"/>
                <a:ea typeface="宋体" panose="02010600030101010101" pitchFamily="2" charset="-122"/>
              </a:rPr>
              <a:t>Vl[n-1]=Ve[n-1],</a:t>
            </a:r>
            <a:r>
              <a:rPr lang="zh-CN" altLang="en-US" b="1" noProof="1">
                <a:latin typeface="Times New Roman" panose="02020603050405020304" pitchFamily="18" charset="0"/>
                <a:ea typeface="宋体" panose="02010600030101010101" pitchFamily="2" charset="-122"/>
              </a:rPr>
              <a:t>按</a:t>
            </a:r>
            <a:r>
              <a:rPr lang="zh-CN" altLang="en-US" b="1" noProof="1">
                <a:solidFill>
                  <a:srgbClr val="FF0000"/>
                </a:solidFill>
                <a:latin typeface="Times New Roman" panose="02020603050405020304" pitchFamily="18" charset="0"/>
                <a:ea typeface="宋体" panose="02010600030101010101" pitchFamily="2" charset="-122"/>
              </a:rPr>
              <a:t>逆拓扑序列</a:t>
            </a:r>
            <a:r>
              <a:rPr lang="zh-CN" altLang="en-US" b="1" noProof="1">
                <a:latin typeface="Times New Roman" panose="02020603050405020304" pitchFamily="18" charset="0"/>
                <a:ea typeface="宋体" panose="02010600030101010101" pitchFamily="2" charset="-122"/>
              </a:rPr>
              <a:t>求其余各顶点的</a:t>
            </a:r>
            <a:r>
              <a:rPr lang="en-US" altLang="zh-CN" b="1" noProof="1">
                <a:latin typeface="Times New Roman" panose="02020603050405020304" pitchFamily="18" charset="0"/>
                <a:ea typeface="宋体" panose="02010600030101010101" pitchFamily="2" charset="-122"/>
              </a:rPr>
              <a:t>Vl[j]</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根据各顶点的</a:t>
            </a:r>
            <a:r>
              <a:rPr lang="en-US" altLang="zh-CN" b="1" noProof="1">
                <a:latin typeface="Times New Roman" panose="02020603050405020304" pitchFamily="18" charset="0"/>
                <a:ea typeface="宋体" panose="02010600030101010101" pitchFamily="2" charset="-122"/>
              </a:rPr>
              <a:t>Ve</a:t>
            </a:r>
            <a:r>
              <a:rPr lang="zh-CN" altLang="en-US" b="1" noProof="1">
                <a:latin typeface="Times New Roman" panose="02020603050405020304" pitchFamily="18" charset="0"/>
                <a:ea typeface="宋体" panose="02010600030101010101" pitchFamily="2" charset="-122"/>
              </a:rPr>
              <a:t>和</a:t>
            </a:r>
            <a:r>
              <a:rPr lang="en-US" altLang="zh-CN" b="1" noProof="1">
                <a:latin typeface="Times New Roman" panose="02020603050405020304" pitchFamily="18" charset="0"/>
                <a:ea typeface="宋体" panose="02010600030101010101" pitchFamily="2" charset="-122"/>
              </a:rPr>
              <a:t>Vl</a:t>
            </a:r>
            <a:r>
              <a:rPr lang="zh-CN" altLang="en-US" b="1" noProof="1">
                <a:latin typeface="Times New Roman" panose="02020603050405020304" pitchFamily="18" charset="0"/>
                <a:ea typeface="宋体" panose="02010600030101010101" pitchFamily="2" charset="-122"/>
              </a:rPr>
              <a:t>值，计算每条弧的</a:t>
            </a:r>
            <a:r>
              <a:rPr lang="en-US" altLang="zh-CN" b="1" noProof="1">
                <a:latin typeface="Times New Roman" panose="02020603050405020304" pitchFamily="18" charset="0"/>
                <a:ea typeface="宋体" panose="02010600030101010101" pitchFamily="2" charset="-122"/>
              </a:rPr>
              <a:t>e[i]</a:t>
            </a:r>
            <a:r>
              <a:rPr lang="zh-CN" altLang="en-US" b="1" noProof="1">
                <a:latin typeface="Times New Roman" panose="02020603050405020304" pitchFamily="18" charset="0"/>
                <a:ea typeface="宋体" panose="02010600030101010101" pitchFamily="2" charset="-122"/>
              </a:rPr>
              <a:t>和</a:t>
            </a:r>
            <a:r>
              <a:rPr lang="en-US" altLang="zh-CN" b="1" noProof="1">
                <a:latin typeface="Times New Roman" panose="02020603050405020304" pitchFamily="18" charset="0"/>
                <a:ea typeface="宋体" panose="02010600030101010101" pitchFamily="2" charset="-122"/>
              </a:rPr>
              <a:t>l[i],</a:t>
            </a:r>
            <a:r>
              <a:rPr lang="zh-CN" altLang="en-US" b="1" noProof="1">
                <a:latin typeface="Times New Roman" panose="02020603050405020304" pitchFamily="18" charset="0"/>
                <a:ea typeface="宋体" panose="02010600030101010101" pitchFamily="2" charset="-122"/>
              </a:rPr>
              <a:t>找出</a:t>
            </a:r>
            <a:r>
              <a:rPr lang="en-US" altLang="zh-CN" b="1" noProof="1">
                <a:latin typeface="Times New Roman" panose="02020603050405020304" pitchFamily="18" charset="0"/>
                <a:ea typeface="宋体" panose="02010600030101010101" pitchFamily="2" charset="-122"/>
              </a:rPr>
              <a:t>e[i]=l[i]</a:t>
            </a:r>
            <a:r>
              <a:rPr lang="zh-CN" altLang="en-US" b="1" noProof="1">
                <a:latin typeface="Times New Roman" panose="02020603050405020304" pitchFamily="18" charset="0"/>
                <a:ea typeface="宋体" panose="02010600030101010101" pitchFamily="2" charset="-122"/>
              </a:rPr>
              <a:t>的关键活动</a:t>
            </a:r>
          </a:p>
        </p:txBody>
      </p:sp>
      <p:grpSp>
        <p:nvGrpSpPr>
          <p:cNvPr id="2" name="组合 51202"/>
          <p:cNvGrpSpPr>
            <a:grpSpLocks/>
          </p:cNvGrpSpPr>
          <p:nvPr/>
        </p:nvGrpSpPr>
        <p:grpSpPr bwMode="auto">
          <a:xfrm>
            <a:off x="1873250" y="4100513"/>
            <a:ext cx="4551363" cy="2424112"/>
            <a:chOff x="0" y="0"/>
            <a:chExt cx="2867" cy="1527"/>
          </a:xfrm>
        </p:grpSpPr>
        <p:grpSp>
          <p:nvGrpSpPr>
            <p:cNvPr id="176132" name="组合 51203"/>
            <p:cNvGrpSpPr>
              <a:grpSpLocks/>
            </p:cNvGrpSpPr>
            <p:nvPr/>
          </p:nvGrpSpPr>
          <p:grpSpPr bwMode="auto">
            <a:xfrm>
              <a:off x="0" y="0"/>
              <a:ext cx="2867" cy="1527"/>
              <a:chOff x="0" y="0"/>
              <a:chExt cx="2867" cy="1527"/>
            </a:xfrm>
          </p:grpSpPr>
          <p:sp>
            <p:nvSpPr>
              <p:cNvPr id="237580" name="Oval 8"/>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9</a:t>
                </a:r>
              </a:p>
            </p:txBody>
          </p:sp>
          <p:sp>
            <p:nvSpPr>
              <p:cNvPr id="237581" name="Oval 9"/>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8</a:t>
                </a:r>
              </a:p>
            </p:txBody>
          </p:sp>
          <p:sp>
            <p:nvSpPr>
              <p:cNvPr id="237582" name="Oval 10"/>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37583" name="Oval 11"/>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237584" name="Oval 12"/>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237585" name="Oval 13"/>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237586" name="Oval 14"/>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237587" name="Oval 15"/>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237588" name="Oval 16"/>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76149"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0"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1" name="Line 19"/>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2" name="Line 20"/>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76153" name="组合 51217"/>
              <p:cNvGrpSpPr>
                <a:grpSpLocks/>
              </p:cNvGrpSpPr>
              <p:nvPr/>
            </p:nvGrpSpPr>
            <p:grpSpPr bwMode="auto">
              <a:xfrm>
                <a:off x="166" y="107"/>
                <a:ext cx="2600" cy="733"/>
                <a:chOff x="0" y="0"/>
                <a:chExt cx="2600" cy="733"/>
              </a:xfrm>
            </p:grpSpPr>
            <p:sp>
              <p:nvSpPr>
                <p:cNvPr id="176166" name="Line 22"/>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7" name="Line 23"/>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8" name="Line 24"/>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9" name="Line 25"/>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70" name="Line 26"/>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71" name="Line 27"/>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6154" name="Line 28"/>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7595" name="Text Box 29"/>
              <p:cNvSpPr txBox="1"/>
              <p:nvPr/>
            </p:nvSpPr>
            <p:spPr>
              <a:xfrm rot="1789981">
                <a:off x="211" y="51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a2=4</a:t>
                </a:r>
              </a:p>
            </p:txBody>
          </p:sp>
          <p:sp>
            <p:nvSpPr>
              <p:cNvPr id="237596" name="Text Box 30"/>
              <p:cNvSpPr txBox="1"/>
              <p:nvPr/>
            </p:nvSpPr>
            <p:spPr>
              <a:xfrm rot="3002352">
                <a:off x="69" y="89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a3=5</a:t>
                </a:r>
              </a:p>
            </p:txBody>
          </p:sp>
          <p:sp>
            <p:nvSpPr>
              <p:cNvPr id="237597" name="Text Box 31"/>
              <p:cNvSpPr txBox="1"/>
              <p:nvPr/>
            </p:nvSpPr>
            <p:spPr>
              <a:xfrm rot="-1937476">
                <a:off x="768" y="564"/>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a5=1</a:t>
                </a:r>
              </a:p>
            </p:txBody>
          </p:sp>
          <p:sp>
            <p:nvSpPr>
              <p:cNvPr id="237598" name="Text Box 32"/>
              <p:cNvSpPr txBox="1"/>
              <p:nvPr/>
            </p:nvSpPr>
            <p:spPr>
              <a:xfrm>
                <a:off x="852" y="117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a6=2</a:t>
                </a:r>
              </a:p>
            </p:txBody>
          </p:sp>
          <p:sp>
            <p:nvSpPr>
              <p:cNvPr id="237599" name="Text Box 33"/>
              <p:cNvSpPr txBox="1"/>
              <p:nvPr/>
            </p:nvSpPr>
            <p:spPr>
              <a:xfrm rot="-2273448">
                <a:off x="1456" y="975"/>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a9=4</a:t>
                </a:r>
              </a:p>
            </p:txBody>
          </p:sp>
          <p:sp>
            <p:nvSpPr>
              <p:cNvPr id="237600" name="Text Box 34"/>
              <p:cNvSpPr txBox="1"/>
              <p:nvPr/>
            </p:nvSpPr>
            <p:spPr>
              <a:xfrm rot="-1936531">
                <a:off x="157" y="174"/>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a1=6</a:t>
                </a:r>
              </a:p>
            </p:txBody>
          </p:sp>
          <p:sp>
            <p:nvSpPr>
              <p:cNvPr id="237601" name="Text Box 35"/>
              <p:cNvSpPr txBox="1"/>
              <p:nvPr/>
            </p:nvSpPr>
            <p:spPr>
              <a:xfrm rot="2110140">
                <a:off x="900" y="152"/>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a4=1</a:t>
                </a:r>
              </a:p>
            </p:txBody>
          </p:sp>
          <p:sp>
            <p:nvSpPr>
              <p:cNvPr id="237602" name="Text Box 36"/>
              <p:cNvSpPr txBox="1"/>
              <p:nvPr/>
            </p:nvSpPr>
            <p:spPr>
              <a:xfrm rot="-2384498">
                <a:off x="1433" y="175"/>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a7=9</a:t>
                </a:r>
              </a:p>
            </p:txBody>
          </p:sp>
          <p:sp>
            <p:nvSpPr>
              <p:cNvPr id="237603" name="Text Box 37"/>
              <p:cNvSpPr txBox="1"/>
              <p:nvPr/>
            </p:nvSpPr>
            <p:spPr>
              <a:xfrm rot="1348562">
                <a:off x="1557" y="51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a8=7</a:t>
                </a:r>
              </a:p>
            </p:txBody>
          </p:sp>
          <p:sp>
            <p:nvSpPr>
              <p:cNvPr id="237604" name="Text Box 38"/>
              <p:cNvSpPr txBox="1"/>
              <p:nvPr/>
            </p:nvSpPr>
            <p:spPr>
              <a:xfrm rot="1332095">
                <a:off x="2168" y="52"/>
                <a:ext cx="53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a10=2</a:t>
                </a:r>
              </a:p>
            </p:txBody>
          </p:sp>
          <p:sp>
            <p:nvSpPr>
              <p:cNvPr id="237605" name="Text Box 39"/>
              <p:cNvSpPr txBox="1"/>
              <p:nvPr/>
            </p:nvSpPr>
            <p:spPr>
              <a:xfrm rot="-1493478">
                <a:off x="2205" y="642"/>
                <a:ext cx="522"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176133" name="组合 51236"/>
            <p:cNvGrpSpPr>
              <a:grpSpLocks/>
            </p:cNvGrpSpPr>
            <p:nvPr/>
          </p:nvGrpSpPr>
          <p:grpSpPr bwMode="auto">
            <a:xfrm>
              <a:off x="166" y="107"/>
              <a:ext cx="2600" cy="733"/>
              <a:chOff x="0" y="0"/>
              <a:chExt cx="2600" cy="733"/>
            </a:xfrm>
          </p:grpSpPr>
          <p:sp>
            <p:nvSpPr>
              <p:cNvPr id="176134" name="Line 41"/>
              <p:cNvSpPr>
                <a:spLocks noChangeShapeType="1"/>
              </p:cNvSpPr>
              <p:nvPr/>
            </p:nvSpPr>
            <p:spPr bwMode="auto">
              <a:xfrm flipV="1">
                <a:off x="0" y="89"/>
                <a:ext cx="489" cy="3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5" name="Line 42"/>
              <p:cNvSpPr>
                <a:spLocks noChangeShapeType="1"/>
              </p:cNvSpPr>
              <p:nvPr/>
            </p:nvSpPr>
            <p:spPr bwMode="auto">
              <a:xfrm>
                <a:off x="655" y="55"/>
                <a:ext cx="534" cy="334"/>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6" name="Line 43"/>
              <p:cNvSpPr>
                <a:spLocks noChangeShapeType="1"/>
              </p:cNvSpPr>
              <p:nvPr/>
            </p:nvSpPr>
            <p:spPr bwMode="auto">
              <a:xfrm flipV="1">
                <a:off x="1355" y="55"/>
                <a:ext cx="423" cy="34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7" name="Line 44"/>
              <p:cNvSpPr>
                <a:spLocks noChangeShapeType="1"/>
              </p:cNvSpPr>
              <p:nvPr/>
            </p:nvSpPr>
            <p:spPr bwMode="auto">
              <a:xfrm>
                <a:off x="1355" y="500"/>
                <a:ext cx="467" cy="211"/>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8" name="Line 45"/>
              <p:cNvSpPr>
                <a:spLocks noChangeShapeType="1"/>
              </p:cNvSpPr>
              <p:nvPr/>
            </p:nvSpPr>
            <p:spPr bwMode="auto">
              <a:xfrm>
                <a:off x="1955" y="0"/>
                <a:ext cx="645" cy="27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9" name="Line 46"/>
              <p:cNvSpPr>
                <a:spLocks noChangeShapeType="1"/>
              </p:cNvSpPr>
              <p:nvPr/>
            </p:nvSpPr>
            <p:spPr bwMode="auto">
              <a:xfrm flipV="1">
                <a:off x="1978" y="433"/>
                <a:ext cx="566" cy="3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ext Box 2"/>
          <p:cNvSpPr txBox="1"/>
          <p:nvPr/>
        </p:nvSpPr>
        <p:spPr>
          <a:xfrm>
            <a:off x="457200" y="115888"/>
            <a:ext cx="8340725" cy="14954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defRPr/>
            </a:pPr>
            <a:r>
              <a:rPr lang="zh-CN" altLang="en-US" sz="2400" b="1" noProof="1">
                <a:solidFill>
                  <a:schemeClr val="tx2"/>
                </a:solidFill>
                <a:latin typeface="Times New Roman" panose="02020603050405020304" pitchFamily="18" charset="0"/>
                <a:ea typeface="宋体" panose="02010600030101010101" pitchFamily="2" charset="-122"/>
              </a:rPr>
              <a:t>关键路径的讨论</a:t>
            </a:r>
          </a:p>
          <a:p>
            <a:pPr marL="0" indent="0">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对于</a:t>
            </a:r>
            <a:r>
              <a:rPr lang="en-US" altLang="zh-CN" sz="2400" b="1" noProof="1">
                <a:latin typeface="Times New Roman" panose="02020603050405020304" pitchFamily="18" charset="0"/>
                <a:ea typeface="宋体" panose="02010600030101010101" pitchFamily="2" charset="-122"/>
              </a:rPr>
              <a:t>AOE</a:t>
            </a:r>
            <a:r>
              <a:rPr lang="zh-CN" altLang="en-US" sz="2400" b="1" noProof="1">
                <a:latin typeface="Times New Roman" panose="02020603050405020304" pitchFamily="18" charset="0"/>
                <a:ea typeface="宋体" panose="02010600030101010101" pitchFamily="2" charset="-122"/>
              </a:rPr>
              <a:t>网，我们所关心的有两个问题：</a:t>
            </a:r>
          </a:p>
          <a:p>
            <a:pPr marL="0" indent="0">
              <a:spcBef>
                <a:spcPct val="0"/>
              </a:spcBef>
              <a:buClr>
                <a:srgbClr val="000000"/>
              </a:buClr>
              <a:buFont typeface="Arial" panose="020B0604020202020204" pitchFamily="34" charset="0"/>
              <a:buNone/>
              <a:defRPr/>
            </a:pPr>
            <a:r>
              <a:rPr lang="en-US" altLang="zh-CN" sz="2400" b="1"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、完成整个工程的时间可由</a:t>
            </a:r>
            <a:r>
              <a:rPr lang="en-US" altLang="zh-CN" sz="2400" b="1" noProof="1">
                <a:latin typeface="Times New Roman" panose="02020603050405020304" pitchFamily="18" charset="0"/>
                <a:ea typeface="宋体" panose="02010600030101010101" pitchFamily="2" charset="-122"/>
              </a:rPr>
              <a:t>Ve[n]</a:t>
            </a:r>
            <a:r>
              <a:rPr lang="zh-CN" altLang="en-US" sz="2400" b="1" noProof="1">
                <a:latin typeface="Times New Roman" panose="02020603050405020304" pitchFamily="18" charset="0"/>
                <a:ea typeface="宋体" panose="02010600030101010101" pitchFamily="2" charset="-122"/>
              </a:rPr>
              <a:t>求得</a:t>
            </a:r>
          </a:p>
          <a:p>
            <a:pPr marL="0" indent="0">
              <a:spcBef>
                <a:spcPct val="0"/>
              </a:spcBef>
              <a:buClr>
                <a:srgbClr val="000000"/>
              </a:buClr>
              <a:buFont typeface="Arial" panose="020B0604020202020204" pitchFamily="34" charset="0"/>
              <a:buNone/>
              <a:defRPr/>
            </a:pPr>
            <a:r>
              <a:rPr lang="en-US" altLang="zh-CN" sz="2400" b="1" noProof="1">
                <a:latin typeface="Times New Roman" panose="02020603050405020304" pitchFamily="18" charset="0"/>
                <a:ea typeface="宋体" panose="02010600030101010101" pitchFamily="2" charset="-122"/>
              </a:rPr>
              <a:t>2</a:t>
            </a:r>
            <a:r>
              <a:rPr lang="zh-CN" altLang="en-US" sz="2400" b="1" noProof="1">
                <a:latin typeface="Times New Roman" panose="02020603050405020304" pitchFamily="18" charset="0"/>
                <a:ea typeface="宋体" panose="02010600030101010101" pitchFamily="2" charset="-122"/>
              </a:rPr>
              <a:t>、关键活动（哪些活动的进度是影响整个工程进度的关键）</a:t>
            </a:r>
          </a:p>
        </p:txBody>
      </p:sp>
      <p:sp>
        <p:nvSpPr>
          <p:cNvPr id="238595" name="Text Box 24"/>
          <p:cNvSpPr txBox="1"/>
          <p:nvPr/>
        </p:nvSpPr>
        <p:spPr>
          <a:xfrm>
            <a:off x="1014413" y="3076575"/>
            <a:ext cx="4494212" cy="14954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在这里可以找到两条关键路径：</a:t>
            </a:r>
          </a:p>
          <a:p>
            <a:pPr marL="0" indent="0">
              <a:spcBef>
                <a:spcPct val="0"/>
              </a:spcBef>
              <a:buClr>
                <a:srgbClr val="000000"/>
              </a:buClr>
              <a:buFont typeface="Arial" panose="020B0604020202020204" pitchFamily="34" charset="0"/>
              <a:buNone/>
              <a:defRPr/>
            </a:pP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a4</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a7</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a10</a:t>
            </a:r>
          </a:p>
          <a:p>
            <a:pPr marL="0" indent="0">
              <a:spcBef>
                <a:spcPct val="0"/>
              </a:spcBef>
              <a:buClr>
                <a:srgbClr val="000000"/>
              </a:buClr>
              <a:buFont typeface="Arial" panose="020B0604020202020204" pitchFamily="34" charset="0"/>
              <a:buNone/>
              <a:defRPr/>
            </a:pP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a4</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a8</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a11   </a:t>
            </a:r>
          </a:p>
          <a:p>
            <a:pPr marL="0" indent="0">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它们的路径长度都是</a:t>
            </a:r>
            <a:r>
              <a:rPr lang="en-US" altLang="zh-CN" sz="2400" b="1" noProof="1">
                <a:latin typeface="Times New Roman" panose="02020603050405020304" pitchFamily="18" charset="0"/>
                <a:ea typeface="宋体" panose="02010600030101010101" pitchFamily="2" charset="-122"/>
              </a:rPr>
              <a:t>18</a:t>
            </a:r>
          </a:p>
        </p:txBody>
      </p:sp>
      <p:grpSp>
        <p:nvGrpSpPr>
          <p:cNvPr id="177156" name="组合 52227"/>
          <p:cNvGrpSpPr>
            <a:grpSpLocks/>
          </p:cNvGrpSpPr>
          <p:nvPr/>
        </p:nvGrpSpPr>
        <p:grpSpPr bwMode="auto">
          <a:xfrm>
            <a:off x="2195513" y="1836738"/>
            <a:ext cx="4551362" cy="1531937"/>
            <a:chOff x="0" y="0"/>
            <a:chExt cx="4551362" cy="1531855"/>
          </a:xfrm>
        </p:grpSpPr>
        <p:sp>
          <p:nvSpPr>
            <p:cNvPr id="238598" name="Oval 8"/>
            <p:cNvSpPr/>
            <p:nvPr/>
          </p:nvSpPr>
          <p:spPr>
            <a:xfrm>
              <a:off x="4251325" y="576231"/>
              <a:ext cx="300037"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9</a:t>
              </a:r>
            </a:p>
          </p:txBody>
        </p:sp>
        <p:sp>
          <p:nvSpPr>
            <p:cNvPr id="238599" name="Oval 9"/>
            <p:cNvSpPr/>
            <p:nvPr/>
          </p:nvSpPr>
          <p:spPr>
            <a:xfrm>
              <a:off x="3122612" y="1179449"/>
              <a:ext cx="300038"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8</a:t>
              </a:r>
            </a:p>
          </p:txBody>
        </p:sp>
        <p:sp>
          <p:nvSpPr>
            <p:cNvPr id="238600" name="Oval 10"/>
            <p:cNvSpPr/>
            <p:nvPr/>
          </p:nvSpPr>
          <p:spPr>
            <a:xfrm>
              <a:off x="3073400" y="0"/>
              <a:ext cx="300037"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38601" name="Oval 13"/>
            <p:cNvSpPr/>
            <p:nvPr/>
          </p:nvSpPr>
          <p:spPr>
            <a:xfrm>
              <a:off x="2138362" y="720686"/>
              <a:ext cx="300038"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238602" name="Oval 15"/>
            <p:cNvSpPr/>
            <p:nvPr/>
          </p:nvSpPr>
          <p:spPr>
            <a:xfrm>
              <a:off x="995362" y="36510"/>
              <a:ext cx="300038"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238603" name="Oval 16"/>
            <p:cNvSpPr/>
            <p:nvPr/>
          </p:nvSpPr>
          <p:spPr>
            <a:xfrm>
              <a:off x="0" y="701637"/>
              <a:ext cx="300037"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238604" name="Text Box 34"/>
            <p:cNvSpPr txBox="1"/>
            <p:nvPr/>
          </p:nvSpPr>
          <p:spPr>
            <a:xfrm rot="-1936531">
              <a:off x="249237" y="276210"/>
              <a:ext cx="715963" cy="33970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a1=6</a:t>
              </a:r>
            </a:p>
          </p:txBody>
        </p:sp>
        <p:sp>
          <p:nvSpPr>
            <p:cNvPr id="238605" name="Text Box 35"/>
            <p:cNvSpPr txBox="1"/>
            <p:nvPr/>
          </p:nvSpPr>
          <p:spPr>
            <a:xfrm rot="2110140">
              <a:off x="1428750" y="241287"/>
              <a:ext cx="715962" cy="33970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a4=1</a:t>
              </a:r>
            </a:p>
          </p:txBody>
        </p:sp>
        <p:sp>
          <p:nvSpPr>
            <p:cNvPr id="238606" name="Text Box 36"/>
            <p:cNvSpPr txBox="1"/>
            <p:nvPr/>
          </p:nvSpPr>
          <p:spPr>
            <a:xfrm rot="-2384498">
              <a:off x="2274887" y="277797"/>
              <a:ext cx="715963" cy="33970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a7=9</a:t>
              </a:r>
            </a:p>
          </p:txBody>
        </p:sp>
        <p:sp>
          <p:nvSpPr>
            <p:cNvPr id="238607" name="Text Box 37"/>
            <p:cNvSpPr txBox="1"/>
            <p:nvPr/>
          </p:nvSpPr>
          <p:spPr>
            <a:xfrm rot="1348562">
              <a:off x="2471737" y="823868"/>
              <a:ext cx="715963" cy="33970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a8=7</a:t>
              </a:r>
            </a:p>
          </p:txBody>
        </p:sp>
        <p:sp>
          <p:nvSpPr>
            <p:cNvPr id="238608" name="Text Box 38"/>
            <p:cNvSpPr txBox="1"/>
            <p:nvPr/>
          </p:nvSpPr>
          <p:spPr>
            <a:xfrm rot="1332095">
              <a:off x="3441700" y="82546"/>
              <a:ext cx="842962" cy="33970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a10=2</a:t>
              </a:r>
            </a:p>
          </p:txBody>
        </p:sp>
        <p:sp>
          <p:nvSpPr>
            <p:cNvPr id="238609" name="Text Box 39"/>
            <p:cNvSpPr txBox="1"/>
            <p:nvPr/>
          </p:nvSpPr>
          <p:spPr>
            <a:xfrm rot="-1493478">
              <a:off x="3525837" y="1047694"/>
              <a:ext cx="828675" cy="33970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a11=4</a:t>
              </a:r>
            </a:p>
          </p:txBody>
        </p:sp>
        <p:sp>
          <p:nvSpPr>
            <p:cNvPr id="177170" name="Line 41"/>
            <p:cNvSpPr>
              <a:spLocks noChangeShapeType="1"/>
            </p:cNvSpPr>
            <p:nvPr/>
          </p:nvSpPr>
          <p:spPr bwMode="auto">
            <a:xfrm flipV="1">
              <a:off x="263525" y="311151"/>
              <a:ext cx="776288" cy="47625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1" name="Line 42"/>
            <p:cNvSpPr>
              <a:spLocks noChangeShapeType="1"/>
            </p:cNvSpPr>
            <p:nvPr/>
          </p:nvSpPr>
          <p:spPr bwMode="auto">
            <a:xfrm>
              <a:off x="1303338" y="257176"/>
              <a:ext cx="847725" cy="53022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2" name="Line 44"/>
            <p:cNvSpPr>
              <a:spLocks noChangeShapeType="1"/>
            </p:cNvSpPr>
            <p:nvPr/>
          </p:nvSpPr>
          <p:spPr bwMode="auto">
            <a:xfrm>
              <a:off x="2414588" y="963613"/>
              <a:ext cx="741363" cy="334963"/>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3" name="Line 45"/>
            <p:cNvSpPr>
              <a:spLocks noChangeShapeType="1"/>
            </p:cNvSpPr>
            <p:nvPr/>
          </p:nvSpPr>
          <p:spPr bwMode="auto">
            <a:xfrm>
              <a:off x="3367088" y="169863"/>
              <a:ext cx="1023938" cy="44132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4" name="Line 46"/>
            <p:cNvSpPr>
              <a:spLocks noChangeShapeType="1"/>
            </p:cNvSpPr>
            <p:nvPr/>
          </p:nvSpPr>
          <p:spPr bwMode="auto">
            <a:xfrm flipV="1">
              <a:off x="3403600" y="857251"/>
              <a:ext cx="898525" cy="47625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5" name="Line 43"/>
            <p:cNvSpPr>
              <a:spLocks noChangeShapeType="1"/>
            </p:cNvSpPr>
            <p:nvPr/>
          </p:nvSpPr>
          <p:spPr bwMode="auto">
            <a:xfrm flipV="1">
              <a:off x="2416397" y="201989"/>
              <a:ext cx="671513" cy="54768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38597" name="Text Box 2"/>
          <p:cNvSpPr txBox="1"/>
          <p:nvPr/>
        </p:nvSpPr>
        <p:spPr>
          <a:xfrm>
            <a:off x="604838" y="4659313"/>
            <a:ext cx="8143875" cy="19383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624205" indent="-624205">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如果一个活动处于所有的关键路径上，那么提高这个活动的速度，就能缩短整个工程的完成时间。如：</a:t>
            </a: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a4</a:t>
            </a:r>
            <a:r>
              <a:rPr lang="zh-CN" altLang="en-US" sz="2400" b="1" noProof="1">
                <a:latin typeface="Times New Roman" panose="02020603050405020304" pitchFamily="18" charset="0"/>
                <a:ea typeface="宋体" panose="02010600030101010101" pitchFamily="2" charset="-122"/>
              </a:rPr>
              <a:t>。但是，完成时间不能缩短太多，否则会使原来的关键路径变成不是关键路径，这时，必须重新寻找关键路径。如：</a:t>
            </a: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由</a:t>
            </a:r>
            <a:r>
              <a:rPr lang="en-US" altLang="zh-CN" sz="2400" b="1" noProof="1">
                <a:latin typeface="Times New Roman" panose="02020603050405020304" pitchFamily="18" charset="0"/>
                <a:ea typeface="宋体" panose="02010600030101010101" pitchFamily="2" charset="-122"/>
              </a:rPr>
              <a:t>6</a:t>
            </a:r>
            <a:r>
              <a:rPr lang="zh-CN" altLang="en-US" sz="2400" b="1" noProof="1">
                <a:latin typeface="Times New Roman" panose="02020603050405020304" pitchFamily="18" charset="0"/>
                <a:ea typeface="宋体" panose="02010600030101010101" pitchFamily="2" charset="-122"/>
              </a:rPr>
              <a:t>天变成</a:t>
            </a:r>
            <a:r>
              <a:rPr lang="en-US" altLang="zh-CN" sz="2400" b="1" noProof="1">
                <a:latin typeface="Times New Roman" panose="02020603050405020304" pitchFamily="18" charset="0"/>
                <a:ea typeface="宋体" panose="02010600030101010101" pitchFamily="2" charset="-122"/>
              </a:rPr>
              <a:t>3</a:t>
            </a:r>
            <a:r>
              <a:rPr lang="zh-CN" altLang="en-US" sz="2400" b="1" noProof="1">
                <a:latin typeface="Times New Roman" panose="02020603050405020304" pitchFamily="18" charset="0"/>
                <a:ea typeface="宋体" panose="02010600030101010101" pitchFamily="2" charset="-122"/>
              </a:rPr>
              <a:t>天，就会改变关键路径。</a:t>
            </a: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3"/>
          <p:cNvSpPr>
            <a:spLocks noGrp="1" noChangeArrowheads="1"/>
          </p:cNvSpPr>
          <p:nvPr>
            <p:ph type="title"/>
          </p:nvPr>
        </p:nvSpPr>
        <p:spPr>
          <a:xfrm>
            <a:off x="86816" y="188640"/>
            <a:ext cx="8229600" cy="583778"/>
          </a:xfrm>
        </p:spPr>
        <p:txBody>
          <a:bodyPr/>
          <a:lstStyle/>
          <a:p>
            <a:pPr eaLnBrk="1" hangingPunct="1">
              <a:lnSpc>
                <a:spcPct val="90000"/>
              </a:lnSpc>
            </a:pPr>
            <a:r>
              <a:rPr lang="zh-CN" altLang="en-US" b="1" dirty="0" smtClean="0">
                <a:solidFill>
                  <a:srgbClr val="0000FF"/>
                </a:solidFill>
                <a:latin typeface="Times New Roman" panose="02020603050405020304" pitchFamily="18" charset="0"/>
                <a:ea typeface="宋体" panose="02010600030101010101" pitchFamily="2" charset="-122"/>
              </a:rPr>
              <a:t>关键路径法算法</a:t>
            </a:r>
          </a:p>
        </p:txBody>
      </p:sp>
      <p:sp>
        <p:nvSpPr>
          <p:cNvPr id="250884" name="Rectangle 4"/>
          <p:cNvSpPr>
            <a:spLocks noGrp="1" noChangeArrowheads="1"/>
          </p:cNvSpPr>
          <p:nvPr>
            <p:ph idx="1"/>
          </p:nvPr>
        </p:nvSpPr>
        <p:spPr>
          <a:xfrm>
            <a:off x="395536" y="1124744"/>
            <a:ext cx="8229600" cy="4681537"/>
          </a:xfrm>
        </p:spPr>
        <p:txBody>
          <a:bodyPr>
            <a:prstTxWarp prst="textNoShape">
              <a:avLst/>
            </a:prstTxWarp>
          </a:bodyPr>
          <a:lstStyle/>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template &lt;class </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class</a:t>
            </a:r>
            <a:r>
              <a:rPr lang="en-US" altLang="zh-CN" sz="2400" dirty="0" smtClean="0">
                <a:latin typeface="Times New Roman" panose="02020603050405020304" pitchFamily="18" charset="0"/>
                <a:ea typeface="隶书" panose="02010509060101010101" pitchFamily="49" charset="-122"/>
              </a:rPr>
              <a:t> E</a:t>
            </a:r>
            <a:r>
              <a:rPr lang="en-US" altLang="zh-CN" sz="2400" b="1" dirty="0" smtClean="0">
                <a:latin typeface="Times New Roman" panose="02020603050405020304" pitchFamily="18" charset="0"/>
                <a:ea typeface="隶书" panose="02010509060101010101" pitchFamily="49" charset="-122"/>
              </a:rPr>
              <a:t>&gt;void </a:t>
            </a:r>
            <a:r>
              <a:rPr lang="en-US" altLang="zh-CN" sz="2400" dirty="0" err="1" smtClean="0">
                <a:latin typeface="Times New Roman" panose="02020603050405020304" pitchFamily="18" charset="0"/>
                <a:ea typeface="隶书" panose="02010509060101010101" pitchFamily="49" charset="-122"/>
              </a:rPr>
              <a:t>CriticalPath</a:t>
            </a:r>
            <a:r>
              <a:rPr lang="en-US" altLang="zh-CN" sz="2400" dirty="0" smtClean="0">
                <a:latin typeface="Times New Roman" panose="02020603050405020304" pitchFamily="18" charset="0"/>
                <a:ea typeface="隶书" panose="02010509060101010101" pitchFamily="49" charset="-122"/>
              </a:rPr>
              <a:t>(graph</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&gt;&amp; </a:t>
            </a:r>
            <a:r>
              <a:rPr lang="en-US" altLang="zh-CN" sz="2400" dirty="0" smtClean="0">
                <a:latin typeface="Times New Roman" panose="02020603050405020304" pitchFamily="18" charset="0"/>
                <a:ea typeface="隶书" panose="02010509060101010101" pitchFamily="49" charset="-122"/>
              </a:rPr>
              <a:t>G)</a:t>
            </a:r>
            <a:r>
              <a:rPr lang="en-US" altLang="zh-CN" sz="24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sym typeface="楷体_GB2312" pitchFamily="1" charset="-122"/>
              </a:rPr>
              <a:t>求</a:t>
            </a:r>
            <a:r>
              <a:rPr lang="en-US" altLang="zh-CN" sz="2400" dirty="0">
                <a:solidFill>
                  <a:schemeClr val="tx2"/>
                </a:solidFill>
                <a:latin typeface="Times New Roman" panose="02020603050405020304" pitchFamily="18" charset="0"/>
                <a:ea typeface="隶书" panose="02010509060101010101" pitchFamily="49" charset="-122"/>
                <a:sym typeface="楷体_GB2312" pitchFamily="1" charset="-122"/>
              </a:rPr>
              <a:t>AOE</a:t>
            </a:r>
            <a:r>
              <a:rPr lang="zh-CN" altLang="en-US" sz="2400" dirty="0">
                <a:solidFill>
                  <a:schemeClr val="tx2"/>
                </a:solidFill>
                <a:latin typeface="Times New Roman" panose="02020603050405020304" pitchFamily="18" charset="0"/>
                <a:ea typeface="隶书" panose="02010509060101010101" pitchFamily="49" charset="-122"/>
                <a:sym typeface="楷体_GB2312" pitchFamily="1" charset="-122"/>
              </a:rPr>
              <a:t>网的各关键活动</a:t>
            </a:r>
            <a:endParaRPr lang="zh-CN" altLang="en-US" sz="2400" dirty="0">
              <a:solidFill>
                <a:schemeClr val="tx2"/>
              </a:solidFill>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j</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k</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 </a:t>
            </a:r>
            <a:r>
              <a:rPr lang="en-US" altLang="zh-CN" sz="2400" dirty="0" err="1" smtClean="0">
                <a:latin typeface="Times New Roman" panose="02020603050405020304" pitchFamily="18" charset="0"/>
                <a:ea typeface="隶书" panose="02010509060101010101" pitchFamily="49" charset="-122"/>
              </a:rPr>
              <a:t>Ae</a:t>
            </a:r>
            <a:r>
              <a:rPr lang="en-US" altLang="zh-CN" sz="2400" b="1" dirty="0" smtClean="0">
                <a:latin typeface="Times New Roman" panose="02020603050405020304" pitchFamily="18" charset="0"/>
                <a:ea typeface="隶书" panose="02010509060101010101" pitchFamily="49" charset="-122"/>
              </a:rPr>
              <a:t>,</a:t>
            </a:r>
            <a:r>
              <a:rPr lang="en-US" altLang="zh-CN" sz="2400" dirty="0" smtClean="0">
                <a:latin typeface="Times New Roman" panose="02020603050405020304" pitchFamily="18" charset="0"/>
                <a:ea typeface="隶书" panose="02010509060101010101" pitchFamily="49" charset="-122"/>
              </a:rPr>
              <a:t> Al</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w</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n = </a:t>
            </a:r>
            <a:r>
              <a:rPr lang="en-US" altLang="zh-CN" sz="2400" dirty="0" err="1" smtClean="0">
                <a:latin typeface="Times New Roman" panose="02020603050405020304" pitchFamily="18" charset="0"/>
                <a:ea typeface="隶书" panose="02010509060101010101" pitchFamily="49" charset="-122"/>
              </a:rPr>
              <a:t>G.NumberOfVertices</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Ve</a:t>
            </a:r>
            <a:r>
              <a:rPr lang="en-US" altLang="zh-CN" sz="2400" b="1" dirty="0" smtClean="0">
                <a:latin typeface="Times New Roman" panose="02020603050405020304" pitchFamily="18" charset="0"/>
                <a:ea typeface="隶书" panose="02010509060101010101" pitchFamily="49" charset="-122"/>
              </a:rPr>
              <a:t> = new </a:t>
            </a:r>
            <a:r>
              <a:rPr lang="en-US" altLang="zh-CN" sz="2400" dirty="0" smtClean="0">
                <a:latin typeface="Times New Roman" panose="02020603050405020304" pitchFamily="18" charset="0"/>
                <a:ea typeface="隶书" panose="02010509060101010101" pitchFamily="49" charset="-122"/>
              </a:rPr>
              <a:t>E[n]</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Vl</a:t>
            </a:r>
            <a:r>
              <a:rPr lang="en-US" altLang="zh-CN" sz="2400" b="1" dirty="0" smtClean="0">
                <a:latin typeface="Times New Roman" panose="02020603050405020304" pitchFamily="18" charset="0"/>
                <a:ea typeface="隶书" panose="02010509060101010101" pitchFamily="49" charset="-122"/>
              </a:rPr>
              <a:t> = new </a:t>
            </a:r>
            <a:r>
              <a:rPr lang="en-US" altLang="zh-CN" sz="2400" dirty="0" smtClean="0">
                <a:latin typeface="Times New Roman" panose="02020603050405020304" pitchFamily="18" charset="0"/>
                <a:ea typeface="隶书" panose="02010509060101010101" pitchFamily="49" charset="-122"/>
              </a:rPr>
              <a:t>E[n]</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for </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i</a:t>
            </a:r>
            <a:r>
              <a:rPr lang="en-US" altLang="zh-CN" sz="2400" b="1" dirty="0" smtClean="0">
                <a:latin typeface="Times New Roman" panose="02020603050405020304" pitchFamily="18" charset="0"/>
                <a:ea typeface="隶书" panose="02010509060101010101" pitchFamily="49" charset="-122"/>
              </a:rPr>
              <a:t> = </a:t>
            </a:r>
            <a:r>
              <a:rPr lang="en-US" altLang="zh-CN" sz="2400" dirty="0" smtClean="0">
                <a:latin typeface="Times New Roman" panose="02020603050405020304" pitchFamily="18" charset="0"/>
                <a:ea typeface="隶书" panose="02010509060101010101" pitchFamily="49" charset="-122"/>
              </a:rPr>
              <a:t>0</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b="1" dirty="0" smtClean="0">
                <a:latin typeface="Times New Roman" panose="02020603050405020304" pitchFamily="18" charset="0"/>
                <a:ea typeface="隶书" panose="02010509060101010101" pitchFamily="49" charset="-122"/>
              </a:rPr>
              <a:t> &lt; </a:t>
            </a:r>
            <a:r>
              <a:rPr lang="en-US" altLang="zh-CN" sz="2400" dirty="0" smtClean="0">
                <a:latin typeface="Times New Roman" panose="02020603050405020304" pitchFamily="18" charset="0"/>
                <a:ea typeface="隶书" panose="02010509060101010101" pitchFamily="49" charset="-122"/>
              </a:rPr>
              <a:t>n</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Ve</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 = 0</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for </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i</a:t>
            </a:r>
            <a:r>
              <a:rPr lang="en-US" altLang="zh-CN" sz="2400" b="1" dirty="0" smtClean="0">
                <a:latin typeface="Times New Roman" panose="02020603050405020304" pitchFamily="18" charset="0"/>
                <a:ea typeface="隶书" panose="02010509060101010101" pitchFamily="49" charset="-122"/>
              </a:rPr>
              <a:t> = </a:t>
            </a:r>
            <a:r>
              <a:rPr lang="en-US" altLang="zh-CN" sz="2400" dirty="0" smtClean="0">
                <a:latin typeface="Times New Roman" panose="02020603050405020304" pitchFamily="18" charset="0"/>
                <a:ea typeface="隶书" panose="02010509060101010101" pitchFamily="49" charset="-122"/>
              </a:rPr>
              <a:t>0</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b="1" dirty="0" smtClean="0">
                <a:latin typeface="Times New Roman" panose="02020603050405020304" pitchFamily="18" charset="0"/>
                <a:ea typeface="隶书" panose="02010509060101010101" pitchFamily="49" charset="-122"/>
              </a:rPr>
              <a:t> &lt; </a:t>
            </a:r>
            <a:r>
              <a:rPr lang="en-US" altLang="zh-CN" sz="2400" dirty="0" smtClean="0">
                <a:latin typeface="Times New Roman" panose="02020603050405020304" pitchFamily="18" charset="0"/>
                <a:ea typeface="隶书" panose="02010509060101010101" pitchFamily="49" charset="-122"/>
              </a:rPr>
              <a:t>n</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正向计算</a:t>
            </a:r>
            <a:r>
              <a:rPr lang="en-US" altLang="zh-CN" sz="2400" b="1" dirty="0" err="1" smtClean="0">
                <a:solidFill>
                  <a:schemeClr val="tx2"/>
                </a:solidFill>
                <a:latin typeface="Times New Roman" panose="02020603050405020304" pitchFamily="18" charset="0"/>
                <a:ea typeface="隶书" panose="02010509060101010101" pitchFamily="49" charset="-122"/>
              </a:rPr>
              <a:t>Ve</a:t>
            </a:r>
            <a:r>
              <a:rPr lang="en-US" altLang="zh-CN" sz="2400" b="1" dirty="0" smtClean="0">
                <a:solidFill>
                  <a:schemeClr val="tx2"/>
                </a:solidFill>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j = </a:t>
            </a:r>
            <a:r>
              <a:rPr lang="en-US" altLang="zh-CN" sz="2400" dirty="0" err="1" smtClean="0">
                <a:latin typeface="Times New Roman" panose="02020603050405020304" pitchFamily="18" charset="0"/>
                <a:ea typeface="隶书" panose="02010509060101010101" pitchFamily="49" charset="-122"/>
              </a:rPr>
              <a:t>G.getFirstNeighbor</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while </a:t>
            </a:r>
            <a:r>
              <a:rPr lang="en-US" altLang="zh-CN" sz="2400" dirty="0" smtClean="0">
                <a:latin typeface="Times New Roman" panose="02020603050405020304" pitchFamily="18" charset="0"/>
                <a:ea typeface="隶书" panose="02010509060101010101" pitchFamily="49" charset="-122"/>
              </a:rPr>
              <a:t>(j</a:t>
            </a:r>
            <a:r>
              <a:rPr lang="en-US" altLang="zh-CN" sz="2400" b="1" dirty="0" smtClean="0">
                <a:latin typeface="Times New Roman" panose="02020603050405020304" pitchFamily="18" charset="0"/>
                <a:ea typeface="隶书" panose="02010509060101010101" pitchFamily="49" charset="-122"/>
              </a:rPr>
              <a:t> != </a:t>
            </a:r>
            <a:r>
              <a:rPr lang="en-US" altLang="zh-CN" sz="2400" dirty="0" smtClean="0">
                <a:latin typeface="Courier New" panose="02070309020205020404" pitchFamily="49" charset="0"/>
                <a:ea typeface="隶书" panose="02010509060101010101" pitchFamily="49" charset="-122"/>
              </a:rPr>
              <a:t>-</a:t>
            </a:r>
            <a:r>
              <a:rPr lang="en-US" altLang="zh-CN" sz="2400" dirty="0" smtClean="0">
                <a:latin typeface="Times New Roman" panose="02020603050405020304" pitchFamily="18" charset="0"/>
                <a:ea typeface="隶书" panose="02010509060101010101" pitchFamily="49" charset="-122"/>
              </a:rPr>
              <a:t>1)</a:t>
            </a:r>
            <a:r>
              <a:rPr lang="en-US" altLang="zh-CN" sz="24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w</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G.getWeight</a:t>
            </a: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j)</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 &gt;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[j])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G.getNextNeighbor</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1907" name="Rectangle 3"/>
          <p:cNvSpPr>
            <a:spLocks noGrp="1" noChangeArrowheads="1"/>
          </p:cNvSpPr>
          <p:nvPr>
            <p:ph idx="1"/>
          </p:nvPr>
        </p:nvSpPr>
        <p:spPr>
          <a:xfrm>
            <a:off x="467544" y="116632"/>
            <a:ext cx="8229600" cy="5870575"/>
          </a:xfrm>
        </p:spPr>
        <p:txBody>
          <a:bodyPr>
            <a:prstTxWarp prst="textNoShape">
              <a:avLst/>
            </a:prstTxWarp>
          </a:bodyPr>
          <a:lstStyle/>
          <a:p>
            <a:pPr eaLnBrk="1" hangingPunct="1">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Vl</a:t>
            </a:r>
            <a:r>
              <a:rPr lang="en-US" altLang="zh-CN" sz="2000" dirty="0" smtClean="0">
                <a:latin typeface="Times New Roman" panose="02020603050405020304" pitchFamily="18" charset="0"/>
                <a:ea typeface="隶书" panose="02010509060101010101" pitchFamily="49" charset="-122"/>
              </a:rPr>
              <a:t>[n</a:t>
            </a:r>
            <a:r>
              <a:rPr lang="en-US" altLang="zh-CN" sz="2000" dirty="0" smtClean="0">
                <a:latin typeface="Courier New" panose="02070309020205020404" pitchFamily="49"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1]</a:t>
            </a:r>
            <a:r>
              <a:rPr lang="en-US" altLang="zh-CN" sz="2000" b="1" dirty="0" smtClean="0">
                <a:latin typeface="Times New Roman" panose="02020603050405020304" pitchFamily="18" charset="0"/>
                <a:ea typeface="隶书" panose="02010509060101010101" pitchFamily="49" charset="-122"/>
              </a:rPr>
              <a:t> = </a:t>
            </a:r>
            <a:r>
              <a:rPr lang="en-US" altLang="zh-CN" sz="2000" dirty="0" err="1" smtClean="0">
                <a:latin typeface="Times New Roman" panose="02020603050405020304" pitchFamily="18" charset="0"/>
                <a:ea typeface="隶书" panose="02010509060101010101" pitchFamily="49" charset="-122"/>
              </a:rPr>
              <a:t>Ve</a:t>
            </a:r>
            <a:r>
              <a:rPr lang="en-US" altLang="zh-CN" sz="2000" dirty="0" smtClean="0">
                <a:latin typeface="Times New Roman" panose="02020603050405020304" pitchFamily="18" charset="0"/>
                <a:ea typeface="隶书" panose="02010509060101010101" pitchFamily="49" charset="-122"/>
              </a:rPr>
              <a:t>[n</a:t>
            </a:r>
            <a:r>
              <a:rPr lang="en-US" altLang="zh-CN" sz="2000" dirty="0" smtClean="0">
                <a:latin typeface="Courier New" panose="02070309020205020404" pitchFamily="49"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1]</a:t>
            </a:r>
            <a:r>
              <a:rPr lang="en-US" altLang="zh-CN" sz="20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for </a:t>
            </a:r>
            <a:r>
              <a:rPr lang="en-US" altLang="zh-CN" sz="2000" dirty="0" smtClean="0">
                <a:latin typeface="Times New Roman" panose="02020603050405020304" pitchFamily="18" charset="0"/>
                <a:ea typeface="隶书" panose="02010509060101010101" pitchFamily="49" charset="-122"/>
              </a:rPr>
              <a:t>(j</a:t>
            </a:r>
            <a:r>
              <a:rPr lang="en-US" altLang="zh-CN" sz="2000" b="1" dirty="0" smtClean="0">
                <a:latin typeface="Times New Roman" panose="02020603050405020304" pitchFamily="18" charset="0"/>
                <a:ea typeface="隶书" panose="02010509060101010101" pitchFamily="49" charset="-122"/>
              </a:rPr>
              <a:t> = </a:t>
            </a:r>
            <a:r>
              <a:rPr lang="en-US" altLang="zh-CN" sz="2000" dirty="0" smtClean="0">
                <a:latin typeface="Times New Roman" panose="02020603050405020304" pitchFamily="18" charset="0"/>
                <a:ea typeface="隶书" panose="02010509060101010101" pitchFamily="49" charset="-122"/>
              </a:rPr>
              <a:t>n</a:t>
            </a:r>
            <a:r>
              <a:rPr lang="en-US" altLang="zh-CN" sz="2000" dirty="0" smtClean="0">
                <a:latin typeface="Courier New" panose="02070309020205020404" pitchFamily="49"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2</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j</a:t>
            </a:r>
            <a:r>
              <a:rPr lang="en-US" altLang="zh-CN" sz="2000" b="1" dirty="0" smtClean="0">
                <a:latin typeface="Times New Roman" panose="02020603050405020304" pitchFamily="18" charset="0"/>
                <a:ea typeface="隶书" panose="02010509060101010101" pitchFamily="49" charset="-122"/>
              </a:rPr>
              <a:t> &gt; </a:t>
            </a:r>
            <a:r>
              <a:rPr lang="en-US" altLang="zh-CN" sz="2000" dirty="0" smtClean="0">
                <a:latin typeface="Times New Roman" panose="02020603050405020304" pitchFamily="18" charset="0"/>
                <a:ea typeface="隶书" panose="02010509060101010101" pitchFamily="49" charset="-122"/>
              </a:rPr>
              <a:t>0</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j</a:t>
            </a:r>
            <a:r>
              <a:rPr lang="en-US" altLang="zh-CN" sz="2000" i="1" dirty="0" smtClean="0">
                <a:latin typeface="Courier New" panose="02070309020205020404" pitchFamily="49"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逆向计算</a:t>
            </a:r>
            <a:r>
              <a:rPr lang="en-US" altLang="zh-CN" sz="2000" b="1" dirty="0" err="1" smtClean="0">
                <a:solidFill>
                  <a:schemeClr val="tx2"/>
                </a:solidFill>
                <a:latin typeface="Times New Roman" panose="02020603050405020304" pitchFamily="18" charset="0"/>
                <a:ea typeface="隶书" panose="02010509060101010101" pitchFamily="49" charset="-122"/>
              </a:rPr>
              <a:t>Vl</a:t>
            </a:r>
            <a:r>
              <a:rPr lang="en-US" altLang="zh-CN" sz="2000" b="1" dirty="0" smtClean="0">
                <a:solidFill>
                  <a:schemeClr val="tx2"/>
                </a:solidFill>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k = </a:t>
            </a:r>
            <a:r>
              <a:rPr lang="en-US" altLang="zh-CN" sz="2000" dirty="0" err="1" smtClean="0">
                <a:latin typeface="Times New Roman" panose="02020603050405020304" pitchFamily="18" charset="0"/>
                <a:ea typeface="隶书" panose="02010509060101010101" pitchFamily="49" charset="-122"/>
              </a:rPr>
              <a:t>G.getFirstNrighbor</a:t>
            </a:r>
            <a:r>
              <a:rPr lang="en-US" altLang="zh-CN" sz="2000" dirty="0" smtClean="0">
                <a:latin typeface="Times New Roman" panose="02020603050405020304" pitchFamily="18" charset="0"/>
                <a:ea typeface="隶书" panose="02010509060101010101" pitchFamily="49" charset="-122"/>
              </a:rPr>
              <a:t> (j)</a:t>
            </a:r>
            <a:r>
              <a:rPr lang="en-US" altLang="zh-CN" sz="20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while </a:t>
            </a:r>
            <a:r>
              <a:rPr lang="en-US" altLang="zh-CN" sz="2000" dirty="0" smtClean="0">
                <a:latin typeface="Times New Roman" panose="02020603050405020304" pitchFamily="18" charset="0"/>
                <a:ea typeface="隶书" panose="02010509060101010101" pitchFamily="49" charset="-122"/>
              </a:rPr>
              <a:t>(k</a:t>
            </a:r>
            <a:r>
              <a:rPr lang="en-US" altLang="zh-CN" sz="2000" b="1" dirty="0" smtClean="0">
                <a:latin typeface="Times New Roman" panose="02020603050405020304" pitchFamily="18" charset="0"/>
                <a:ea typeface="隶书" panose="02010509060101010101" pitchFamily="49" charset="-122"/>
              </a:rPr>
              <a:t> != </a:t>
            </a:r>
            <a:r>
              <a:rPr lang="en-US" altLang="zh-CN" sz="2000" dirty="0" smtClean="0">
                <a:latin typeface="Courier New" panose="02070309020205020404" pitchFamily="49"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1)</a:t>
            </a:r>
            <a:r>
              <a:rPr lang="en-US" altLang="zh-CN" sz="20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w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G.getWeight</a:t>
            </a:r>
            <a:r>
              <a:rPr lang="en-US" altLang="zh-CN" sz="2000" dirty="0" smtClean="0">
                <a:latin typeface="Times New Roman" panose="02020603050405020304" pitchFamily="18" charset="0"/>
                <a:ea typeface="隶书" panose="02010509060101010101" pitchFamily="49" charset="-122"/>
              </a:rPr>
              <a:t> (j</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k)</a:t>
            </a:r>
            <a:r>
              <a:rPr lang="en-US" altLang="zh-CN" sz="20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if </a:t>
            </a:r>
            <a:r>
              <a:rPr lang="en-US" altLang="zh-CN" sz="2000" dirty="0" smtClean="0">
                <a:latin typeface="Times New Roman" panose="02020603050405020304" pitchFamily="18" charset="0"/>
                <a:ea typeface="隶书" panose="02010509060101010101" pitchFamily="49" charset="-122"/>
              </a:rPr>
              <a:t>(</a:t>
            </a:r>
            <a:r>
              <a:rPr lang="en-US" altLang="zh-CN" sz="2000" dirty="0" err="1" smtClean="0">
                <a:latin typeface="Times New Roman" panose="02020603050405020304" pitchFamily="18" charset="0"/>
                <a:ea typeface="隶书" panose="02010509060101010101" pitchFamily="49" charset="-122"/>
              </a:rPr>
              <a:t>Vl</a:t>
            </a:r>
            <a:r>
              <a:rPr lang="en-US" altLang="zh-CN" sz="2000" dirty="0" smtClean="0">
                <a:latin typeface="Times New Roman" panose="02020603050405020304" pitchFamily="18" charset="0"/>
                <a:ea typeface="隶书" panose="02010509060101010101" pitchFamily="49" charset="-122"/>
              </a:rPr>
              <a:t>[k]</a:t>
            </a:r>
            <a:r>
              <a:rPr lang="en-US" altLang="zh-CN" sz="2000" dirty="0" smtClean="0">
                <a:latin typeface="Courier New" panose="02070309020205020404" pitchFamily="49"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w</a:t>
            </a:r>
            <a:r>
              <a:rPr lang="en-US" altLang="zh-CN" sz="2000" b="1" dirty="0" smtClean="0">
                <a:latin typeface="Times New Roman" panose="02020603050405020304" pitchFamily="18" charset="0"/>
                <a:ea typeface="隶书" panose="02010509060101010101" pitchFamily="49" charset="-122"/>
              </a:rPr>
              <a:t> &lt; </a:t>
            </a:r>
            <a:r>
              <a:rPr lang="en-US" altLang="zh-CN" sz="2000" dirty="0" err="1" smtClean="0">
                <a:latin typeface="Times New Roman" panose="02020603050405020304" pitchFamily="18" charset="0"/>
                <a:ea typeface="隶书" panose="02010509060101010101" pitchFamily="49" charset="-122"/>
              </a:rPr>
              <a:t>Vl</a:t>
            </a:r>
            <a:r>
              <a:rPr lang="en-US" altLang="zh-CN" sz="2000" dirty="0" smtClean="0">
                <a:latin typeface="Times New Roman" panose="02020603050405020304" pitchFamily="18" charset="0"/>
                <a:ea typeface="隶书" panose="02010509060101010101" pitchFamily="49" charset="-122"/>
              </a:rPr>
              <a:t>[j]) </a:t>
            </a:r>
            <a:r>
              <a:rPr lang="en-US" altLang="zh-CN" sz="2000" dirty="0" err="1" smtClean="0">
                <a:latin typeface="Times New Roman" panose="02020603050405020304" pitchFamily="18" charset="0"/>
                <a:ea typeface="隶书" panose="02010509060101010101" pitchFamily="49" charset="-122"/>
              </a:rPr>
              <a:t>Vl</a:t>
            </a:r>
            <a:r>
              <a:rPr lang="en-US" altLang="zh-CN" sz="2000" dirty="0" smtClean="0">
                <a:latin typeface="Times New Roman" panose="02020603050405020304" pitchFamily="18" charset="0"/>
                <a:ea typeface="隶书" panose="02010509060101010101" pitchFamily="49" charset="-122"/>
              </a:rPr>
              <a:t>[j]</a:t>
            </a:r>
            <a:r>
              <a:rPr lang="en-US" altLang="zh-CN" sz="2000" b="1" dirty="0" smtClean="0">
                <a:latin typeface="Times New Roman" panose="02020603050405020304" pitchFamily="18" charset="0"/>
                <a:ea typeface="隶书" panose="02010509060101010101" pitchFamily="49" charset="-122"/>
              </a:rPr>
              <a:t> = </a:t>
            </a:r>
            <a:r>
              <a:rPr lang="en-US" altLang="zh-CN" sz="2000" dirty="0" err="1" smtClean="0">
                <a:latin typeface="Times New Roman" panose="02020603050405020304" pitchFamily="18" charset="0"/>
                <a:ea typeface="隶书" panose="02010509060101010101" pitchFamily="49" charset="-122"/>
              </a:rPr>
              <a:t>Vl</a:t>
            </a:r>
            <a:r>
              <a:rPr lang="en-US" altLang="zh-CN" sz="2000" dirty="0" smtClean="0">
                <a:latin typeface="Times New Roman" panose="02020603050405020304" pitchFamily="18" charset="0"/>
                <a:ea typeface="隶书" panose="02010509060101010101" pitchFamily="49" charset="-122"/>
              </a:rPr>
              <a:t>[k]</a:t>
            </a:r>
            <a:r>
              <a:rPr lang="en-US" altLang="zh-CN" sz="2000" dirty="0" smtClean="0">
                <a:latin typeface="Courier New" panose="02070309020205020404" pitchFamily="49"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w</a:t>
            </a:r>
            <a:r>
              <a:rPr lang="en-US" altLang="zh-CN" sz="20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k</a:t>
            </a:r>
            <a:r>
              <a:rPr lang="en-US" altLang="zh-CN" sz="2000" b="1" dirty="0" smtClean="0">
                <a:latin typeface="Times New Roman" panose="02020603050405020304" pitchFamily="18" charset="0"/>
                <a:ea typeface="隶书" panose="02010509060101010101" pitchFamily="49" charset="-122"/>
              </a:rPr>
              <a:t> = </a:t>
            </a:r>
            <a:r>
              <a:rPr lang="en-US" altLang="zh-CN" sz="2000" dirty="0" err="1" smtClean="0">
                <a:latin typeface="Times New Roman" panose="02020603050405020304" pitchFamily="18" charset="0"/>
                <a:ea typeface="隶书" panose="02010509060101010101" pitchFamily="49" charset="-122"/>
              </a:rPr>
              <a:t>G.getNextNeighbor</a:t>
            </a:r>
            <a:r>
              <a:rPr lang="en-US" altLang="zh-CN" sz="2000" dirty="0" smtClean="0">
                <a:latin typeface="Times New Roman" panose="02020603050405020304" pitchFamily="18" charset="0"/>
                <a:ea typeface="隶书" panose="02010509060101010101" pitchFamily="49" charset="-122"/>
              </a:rPr>
              <a:t> (j</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k)</a:t>
            </a:r>
            <a:r>
              <a:rPr lang="en-US" altLang="zh-CN" sz="20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for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0</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 &lt;</a:t>
            </a:r>
            <a:r>
              <a:rPr lang="en-US" altLang="zh-CN" sz="2000" dirty="0">
                <a:latin typeface="Times New Roman" panose="02020603050405020304" pitchFamily="18" charset="0"/>
                <a:ea typeface="隶书" panose="02010509060101010101" pitchFamily="49" charset="-122"/>
              </a:rPr>
              <a:t> 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求各活动的</a:t>
            </a:r>
            <a:r>
              <a:rPr lang="en-US" altLang="zh-CN" sz="2000" b="1" i="1" dirty="0">
                <a:solidFill>
                  <a:schemeClr val="tx2"/>
                </a:solidFill>
                <a:latin typeface="Times New Roman" panose="02020603050405020304" pitchFamily="18" charset="0"/>
                <a:ea typeface="隶书" panose="02010509060101010101" pitchFamily="49" charset="-122"/>
              </a:rPr>
              <a:t>e</a:t>
            </a: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b="1" i="1" dirty="0">
                <a:solidFill>
                  <a:schemeClr val="tx2"/>
                </a:solidFill>
                <a:latin typeface="Times New Roman" panose="02020603050405020304" pitchFamily="18" charset="0"/>
                <a:ea typeface="隶书" panose="02010509060101010101" pitchFamily="49" charset="-122"/>
              </a:rPr>
              <a:t>l</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a:t>
            </a:r>
            <a:r>
              <a:rPr lang="en-US" altLang="zh-CN" sz="2000" dirty="0" err="1">
                <a:latin typeface="Times New Roman" panose="02020603050405020304" pitchFamily="18" charset="0"/>
                <a:ea typeface="隶书" panose="02010509060101010101" pitchFamily="49" charset="-122"/>
              </a:rPr>
              <a:t>G.getFirstNeighbor</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 </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Ae</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Ve</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Al </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[k]</a:t>
            </a:r>
            <a:r>
              <a:rPr lang="en-US" altLang="zh-CN" sz="2000" dirty="0">
                <a:latin typeface="Courier New" panose="02070309020205020404" pitchFamily="49"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(Al</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Ae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cout</a:t>
            </a:r>
            <a:r>
              <a:rPr lang="en-US" altLang="zh-CN" sz="2000" b="1" dirty="0">
                <a:latin typeface="Times New Roman" panose="02020603050405020304" pitchFamily="18" charset="0"/>
                <a:ea typeface="隶书" panose="02010509060101010101" pitchFamily="49" charset="-122"/>
              </a:rPr>
              <a:t> &lt;&lt; "&lt;" &lt;&lt; </a:t>
            </a:r>
            <a:r>
              <a:rPr lang="en-US" altLang="zh-CN" sz="2000" dirty="0" err="1">
                <a:latin typeface="Times New Roman" panose="02020603050405020304" pitchFamily="18" charset="0"/>
                <a:ea typeface="隶书" panose="02010509060101010101" pitchFamily="49" charset="-122"/>
              </a:rPr>
              <a:t>G.getValue</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&lt;&lt; </a:t>
            </a:r>
            <a:r>
              <a:rPr lang="en-US" altLang="zh-CN" sz="2000" b="1" dirty="0" smtClean="0">
                <a:latin typeface="Times New Roman" panose="02020603050405020304" pitchFamily="18" charset="0"/>
                <a:ea typeface="隶书" panose="02010509060101010101" pitchFamily="49" charset="-122"/>
              </a:rPr>
              <a:t>","&lt;&lt; </a:t>
            </a:r>
            <a:r>
              <a:rPr lang="en-US" altLang="zh-CN" sz="2000" dirty="0" err="1">
                <a:latin typeface="Times New Roman" panose="02020603050405020304" pitchFamily="18" charset="0"/>
                <a:ea typeface="隶书" panose="02010509060101010101" pitchFamily="49" charset="-122"/>
              </a:rPr>
              <a:t>G.getValue</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&lt;&lt; “&gt;”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&lt;&lt; "</a:t>
            </a:r>
            <a:r>
              <a:rPr lang="zh-CN" altLang="en-US" sz="2000" dirty="0">
                <a:solidFill>
                  <a:srgbClr val="008000"/>
                </a:solidFill>
                <a:latin typeface="Times New Roman" panose="02020603050405020304" pitchFamily="18" charset="0"/>
                <a:ea typeface="隶书" panose="02010509060101010101" pitchFamily="49" charset="-122"/>
              </a:rPr>
              <a:t>是关键活动</a:t>
            </a:r>
            <a:r>
              <a:rPr lang="en-US" altLang="zh-CN" sz="2000" b="1" dirty="0">
                <a:latin typeface="Times New Roman" panose="02020603050405020304" pitchFamily="18" charset="0"/>
                <a:ea typeface="隶书" panose="02010509060101010101" pitchFamily="49" charset="-122"/>
              </a:rPr>
              <a:t>" &lt;&lt;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a:t>
            </a:r>
            <a:r>
              <a:rPr lang="en-US" altLang="zh-CN" sz="2000" dirty="0" err="1">
                <a:latin typeface="Times New Roman" panose="02020603050405020304" pitchFamily="18" charset="0"/>
                <a:ea typeface="隶书" panose="02010509060101010101" pitchFamily="49" charset="-122"/>
              </a:rPr>
              <a:t>G.getNextNeighbor</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j)</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delete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Ve</a:t>
            </a:r>
            <a:r>
              <a:rPr lang="en-US" altLang="zh-CN" sz="2000" b="1" dirty="0">
                <a:latin typeface="Times New Roman" panose="02020603050405020304" pitchFamily="18" charset="0"/>
                <a:ea typeface="隶书" panose="02010509060101010101" pitchFamily="49" charset="-122"/>
              </a:rPr>
              <a:t>;  delete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Vl</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1251" name="组合 54275"/>
          <p:cNvGrpSpPr>
            <a:grpSpLocks/>
          </p:cNvGrpSpPr>
          <p:nvPr/>
        </p:nvGrpSpPr>
        <p:grpSpPr bwMode="auto">
          <a:xfrm>
            <a:off x="142875" y="1857375"/>
            <a:ext cx="4743450" cy="3536950"/>
            <a:chOff x="0" y="0"/>
            <a:chExt cx="4159" cy="1843"/>
          </a:xfrm>
        </p:grpSpPr>
        <p:sp>
          <p:nvSpPr>
            <p:cNvPr id="243717" name="Oval 4"/>
            <p:cNvSpPr/>
            <p:nvPr/>
          </p:nvSpPr>
          <p:spPr>
            <a:xfrm>
              <a:off x="47" y="835"/>
              <a:ext cx="337" cy="242"/>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v1</a:t>
              </a:r>
            </a:p>
          </p:txBody>
        </p:sp>
        <p:sp>
          <p:nvSpPr>
            <p:cNvPr id="243718" name="Oval 5"/>
            <p:cNvSpPr/>
            <p:nvPr/>
          </p:nvSpPr>
          <p:spPr>
            <a:xfrm>
              <a:off x="768" y="67"/>
              <a:ext cx="334"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v2</a:t>
              </a:r>
            </a:p>
          </p:txBody>
        </p:sp>
        <p:sp>
          <p:nvSpPr>
            <p:cNvPr id="243719" name="Oval 6"/>
            <p:cNvSpPr/>
            <p:nvPr/>
          </p:nvSpPr>
          <p:spPr>
            <a:xfrm>
              <a:off x="1249" y="835"/>
              <a:ext cx="335" cy="242"/>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v4</a:t>
              </a:r>
            </a:p>
          </p:txBody>
        </p:sp>
        <p:sp>
          <p:nvSpPr>
            <p:cNvPr id="243720" name="Oval 7"/>
            <p:cNvSpPr/>
            <p:nvPr/>
          </p:nvSpPr>
          <p:spPr>
            <a:xfrm>
              <a:off x="1727" y="67"/>
              <a:ext cx="337"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v5</a:t>
              </a:r>
            </a:p>
          </p:txBody>
        </p:sp>
        <p:sp>
          <p:nvSpPr>
            <p:cNvPr id="243721" name="Oval 8"/>
            <p:cNvSpPr/>
            <p:nvPr/>
          </p:nvSpPr>
          <p:spPr>
            <a:xfrm>
              <a:off x="2736" y="67"/>
              <a:ext cx="334"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v8</a:t>
              </a:r>
            </a:p>
          </p:txBody>
        </p:sp>
        <p:sp>
          <p:nvSpPr>
            <p:cNvPr id="243722" name="Oval 9"/>
            <p:cNvSpPr/>
            <p:nvPr/>
          </p:nvSpPr>
          <p:spPr>
            <a:xfrm>
              <a:off x="3552" y="883"/>
              <a:ext cx="384" cy="256"/>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v10</a:t>
              </a:r>
            </a:p>
          </p:txBody>
        </p:sp>
        <p:sp>
          <p:nvSpPr>
            <p:cNvPr id="243723" name="Oval 10"/>
            <p:cNvSpPr/>
            <p:nvPr/>
          </p:nvSpPr>
          <p:spPr>
            <a:xfrm>
              <a:off x="2256" y="835"/>
              <a:ext cx="334" cy="242"/>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v7</a:t>
              </a:r>
            </a:p>
          </p:txBody>
        </p:sp>
        <p:sp>
          <p:nvSpPr>
            <p:cNvPr id="243724" name="Oval 11"/>
            <p:cNvSpPr/>
            <p:nvPr/>
          </p:nvSpPr>
          <p:spPr>
            <a:xfrm>
              <a:off x="1727" y="1555"/>
              <a:ext cx="337"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v6</a:t>
              </a:r>
            </a:p>
          </p:txBody>
        </p:sp>
        <p:sp>
          <p:nvSpPr>
            <p:cNvPr id="243725" name="Oval 12"/>
            <p:cNvSpPr/>
            <p:nvPr/>
          </p:nvSpPr>
          <p:spPr>
            <a:xfrm>
              <a:off x="720" y="1507"/>
              <a:ext cx="337"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v3</a:t>
              </a:r>
            </a:p>
          </p:txBody>
        </p:sp>
        <p:sp>
          <p:nvSpPr>
            <p:cNvPr id="243726" name="Oval 13"/>
            <p:cNvSpPr/>
            <p:nvPr/>
          </p:nvSpPr>
          <p:spPr>
            <a:xfrm>
              <a:off x="2976" y="1603"/>
              <a:ext cx="335"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v9</a:t>
              </a:r>
            </a:p>
          </p:txBody>
        </p:sp>
        <p:sp>
          <p:nvSpPr>
            <p:cNvPr id="181264" name="Line 14"/>
            <p:cNvSpPr>
              <a:spLocks noChangeShapeType="1"/>
            </p:cNvSpPr>
            <p:nvPr/>
          </p:nvSpPr>
          <p:spPr bwMode="auto">
            <a:xfrm flipV="1">
              <a:off x="288" y="307"/>
              <a:ext cx="528"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65" name="Line 15"/>
            <p:cNvSpPr>
              <a:spLocks noChangeShapeType="1"/>
            </p:cNvSpPr>
            <p:nvPr/>
          </p:nvSpPr>
          <p:spPr bwMode="auto">
            <a:xfrm>
              <a:off x="336" y="1027"/>
              <a:ext cx="432"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66" name="Line 16"/>
            <p:cNvSpPr>
              <a:spLocks noChangeShapeType="1"/>
            </p:cNvSpPr>
            <p:nvPr/>
          </p:nvSpPr>
          <p:spPr bwMode="auto">
            <a:xfrm>
              <a:off x="1008" y="307"/>
              <a:ext cx="336"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67" name="Line 17"/>
            <p:cNvSpPr>
              <a:spLocks noChangeShapeType="1"/>
            </p:cNvSpPr>
            <p:nvPr/>
          </p:nvSpPr>
          <p:spPr bwMode="auto">
            <a:xfrm flipV="1">
              <a:off x="960" y="1075"/>
              <a:ext cx="384"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68" name="Line 18"/>
            <p:cNvSpPr>
              <a:spLocks noChangeShapeType="1"/>
            </p:cNvSpPr>
            <p:nvPr/>
          </p:nvSpPr>
          <p:spPr bwMode="auto">
            <a:xfrm>
              <a:off x="1104" y="163"/>
              <a:ext cx="6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69" name="Line 19"/>
            <p:cNvSpPr>
              <a:spLocks noChangeShapeType="1"/>
            </p:cNvSpPr>
            <p:nvPr/>
          </p:nvSpPr>
          <p:spPr bwMode="auto">
            <a:xfrm flipV="1">
              <a:off x="1488" y="307"/>
              <a:ext cx="384"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0" name="Line 20"/>
            <p:cNvSpPr>
              <a:spLocks noChangeShapeType="1"/>
            </p:cNvSpPr>
            <p:nvPr/>
          </p:nvSpPr>
          <p:spPr bwMode="auto">
            <a:xfrm>
              <a:off x="1488" y="1075"/>
              <a:ext cx="336"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1" name="Line 21"/>
            <p:cNvSpPr>
              <a:spLocks noChangeShapeType="1"/>
            </p:cNvSpPr>
            <p:nvPr/>
          </p:nvSpPr>
          <p:spPr bwMode="auto">
            <a:xfrm>
              <a:off x="2064" y="211"/>
              <a:ext cx="6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2" name="Line 22"/>
            <p:cNvSpPr>
              <a:spLocks noChangeShapeType="1"/>
            </p:cNvSpPr>
            <p:nvPr/>
          </p:nvSpPr>
          <p:spPr bwMode="auto">
            <a:xfrm>
              <a:off x="2016" y="307"/>
              <a:ext cx="336"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3" name="Line 23"/>
            <p:cNvSpPr>
              <a:spLocks noChangeShapeType="1"/>
            </p:cNvSpPr>
            <p:nvPr/>
          </p:nvSpPr>
          <p:spPr bwMode="auto">
            <a:xfrm flipV="1">
              <a:off x="1968" y="1075"/>
              <a:ext cx="384"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4" name="Line 24"/>
            <p:cNvSpPr>
              <a:spLocks noChangeShapeType="1"/>
            </p:cNvSpPr>
            <p:nvPr/>
          </p:nvSpPr>
          <p:spPr bwMode="auto">
            <a:xfrm>
              <a:off x="2064" y="1651"/>
              <a:ext cx="9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5" name="Line 25"/>
            <p:cNvSpPr>
              <a:spLocks noChangeShapeType="1"/>
            </p:cNvSpPr>
            <p:nvPr/>
          </p:nvSpPr>
          <p:spPr bwMode="auto">
            <a:xfrm>
              <a:off x="3024" y="259"/>
              <a:ext cx="624" cy="6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6" name="Line 26"/>
            <p:cNvSpPr>
              <a:spLocks noChangeShapeType="1"/>
            </p:cNvSpPr>
            <p:nvPr/>
          </p:nvSpPr>
          <p:spPr bwMode="auto">
            <a:xfrm>
              <a:off x="2592" y="979"/>
              <a:ext cx="9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7" name="Line 27"/>
            <p:cNvSpPr>
              <a:spLocks noChangeShapeType="1"/>
            </p:cNvSpPr>
            <p:nvPr/>
          </p:nvSpPr>
          <p:spPr bwMode="auto">
            <a:xfrm flipV="1">
              <a:off x="3312" y="1171"/>
              <a:ext cx="336"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3741" name="Text Box 28"/>
            <p:cNvSpPr txBox="1"/>
            <p:nvPr/>
          </p:nvSpPr>
          <p:spPr>
            <a:xfrm>
              <a:off x="56" y="381"/>
              <a:ext cx="626" cy="1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a1=3</a:t>
              </a:r>
            </a:p>
          </p:txBody>
        </p:sp>
        <p:sp>
          <p:nvSpPr>
            <p:cNvPr id="243742" name="Text Box 29"/>
            <p:cNvSpPr txBox="1"/>
            <p:nvPr/>
          </p:nvSpPr>
          <p:spPr>
            <a:xfrm>
              <a:off x="0" y="1219"/>
              <a:ext cx="626" cy="1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a2=2</a:t>
              </a:r>
            </a:p>
          </p:txBody>
        </p:sp>
        <p:sp>
          <p:nvSpPr>
            <p:cNvPr id="243743" name="Text Box 30"/>
            <p:cNvSpPr txBox="1"/>
            <p:nvPr/>
          </p:nvSpPr>
          <p:spPr>
            <a:xfrm>
              <a:off x="672" y="547"/>
              <a:ext cx="702" cy="1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a3=6</a:t>
              </a:r>
            </a:p>
          </p:txBody>
        </p:sp>
        <p:sp>
          <p:nvSpPr>
            <p:cNvPr id="243744" name="Text Box 31"/>
            <p:cNvSpPr txBox="1"/>
            <p:nvPr/>
          </p:nvSpPr>
          <p:spPr>
            <a:xfrm>
              <a:off x="816" y="1145"/>
              <a:ext cx="626"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a4=3</a:t>
              </a:r>
            </a:p>
          </p:txBody>
        </p:sp>
        <p:sp>
          <p:nvSpPr>
            <p:cNvPr id="243745" name="Text Box 32"/>
            <p:cNvSpPr txBox="1"/>
            <p:nvPr/>
          </p:nvSpPr>
          <p:spPr>
            <a:xfrm>
              <a:off x="1065" y="0"/>
              <a:ext cx="628"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a5=8</a:t>
              </a:r>
            </a:p>
          </p:txBody>
        </p:sp>
        <p:sp>
          <p:nvSpPr>
            <p:cNvPr id="243746" name="Text Box 33"/>
            <p:cNvSpPr txBox="1"/>
            <p:nvPr/>
          </p:nvSpPr>
          <p:spPr>
            <a:xfrm>
              <a:off x="1296" y="403"/>
              <a:ext cx="628"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a6=4</a:t>
              </a:r>
            </a:p>
          </p:txBody>
        </p:sp>
        <p:sp>
          <p:nvSpPr>
            <p:cNvPr id="243747" name="Text Box 34"/>
            <p:cNvSpPr txBox="1"/>
            <p:nvPr/>
          </p:nvSpPr>
          <p:spPr>
            <a:xfrm>
              <a:off x="1340" y="1293"/>
              <a:ext cx="628"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a7=2</a:t>
              </a:r>
            </a:p>
          </p:txBody>
        </p:sp>
        <p:sp>
          <p:nvSpPr>
            <p:cNvPr id="181285" name="Line 35"/>
            <p:cNvSpPr>
              <a:spLocks noChangeShapeType="1"/>
            </p:cNvSpPr>
            <p:nvPr/>
          </p:nvSpPr>
          <p:spPr bwMode="auto">
            <a:xfrm>
              <a:off x="1056" y="1651"/>
              <a:ext cx="6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3749" name="Text Box 36"/>
            <p:cNvSpPr txBox="1"/>
            <p:nvPr/>
          </p:nvSpPr>
          <p:spPr>
            <a:xfrm>
              <a:off x="1056" y="1662"/>
              <a:ext cx="625"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a8=7</a:t>
              </a:r>
            </a:p>
          </p:txBody>
        </p:sp>
        <p:sp>
          <p:nvSpPr>
            <p:cNvPr id="243750" name="Text Box 37"/>
            <p:cNvSpPr txBox="1"/>
            <p:nvPr/>
          </p:nvSpPr>
          <p:spPr>
            <a:xfrm>
              <a:off x="2112" y="33"/>
              <a:ext cx="629"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a9=4</a:t>
              </a:r>
            </a:p>
          </p:txBody>
        </p:sp>
        <p:sp>
          <p:nvSpPr>
            <p:cNvPr id="243751" name="Text Box 38"/>
            <p:cNvSpPr txBox="1"/>
            <p:nvPr/>
          </p:nvSpPr>
          <p:spPr>
            <a:xfrm>
              <a:off x="1776" y="595"/>
              <a:ext cx="739"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a10=6</a:t>
              </a:r>
            </a:p>
          </p:txBody>
        </p:sp>
        <p:sp>
          <p:nvSpPr>
            <p:cNvPr id="243752" name="Text Box 39"/>
            <p:cNvSpPr txBox="1"/>
            <p:nvPr/>
          </p:nvSpPr>
          <p:spPr>
            <a:xfrm>
              <a:off x="1725" y="1145"/>
              <a:ext cx="728"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a11=9</a:t>
              </a:r>
            </a:p>
          </p:txBody>
        </p:sp>
        <p:sp>
          <p:nvSpPr>
            <p:cNvPr id="243753" name="Text Box 40"/>
            <p:cNvSpPr txBox="1"/>
            <p:nvPr/>
          </p:nvSpPr>
          <p:spPr>
            <a:xfrm>
              <a:off x="2134" y="1662"/>
              <a:ext cx="739"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a12=6</a:t>
              </a:r>
            </a:p>
          </p:txBody>
        </p:sp>
        <p:sp>
          <p:nvSpPr>
            <p:cNvPr id="243754" name="Text Box 41"/>
            <p:cNvSpPr txBox="1"/>
            <p:nvPr/>
          </p:nvSpPr>
          <p:spPr>
            <a:xfrm>
              <a:off x="2688" y="691"/>
              <a:ext cx="739"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a13=5</a:t>
              </a:r>
            </a:p>
          </p:txBody>
        </p:sp>
        <p:sp>
          <p:nvSpPr>
            <p:cNvPr id="243755" name="Text Box 42"/>
            <p:cNvSpPr txBox="1"/>
            <p:nvPr/>
          </p:nvSpPr>
          <p:spPr>
            <a:xfrm>
              <a:off x="3174" y="403"/>
              <a:ext cx="739"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a14=4</a:t>
              </a:r>
            </a:p>
          </p:txBody>
        </p:sp>
        <p:sp>
          <p:nvSpPr>
            <p:cNvPr id="243756" name="Text Box 43"/>
            <p:cNvSpPr txBox="1"/>
            <p:nvPr/>
          </p:nvSpPr>
          <p:spPr>
            <a:xfrm>
              <a:off x="3420" y="1322"/>
              <a:ext cx="739"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a15=8</a:t>
              </a:r>
            </a:p>
          </p:txBody>
        </p:sp>
      </p:grpSp>
      <p:pic>
        <p:nvPicPr>
          <p:cNvPr id="45" name="图片 4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1788" y="115888"/>
            <a:ext cx="11588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矩形标注 45"/>
          <p:cNvSpPr/>
          <p:nvPr/>
        </p:nvSpPr>
        <p:spPr>
          <a:xfrm>
            <a:off x="4736325" y="1478174"/>
            <a:ext cx="4374338" cy="1230745"/>
          </a:xfrm>
          <a:prstGeom prst="wedgeRectCallout">
            <a:avLst>
              <a:gd name="adj1" fmla="val -63864"/>
              <a:gd name="adj2" fmla="val 2173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000" dirty="0" smtClean="0"/>
              <a:t>作业</a:t>
            </a:r>
            <a:r>
              <a:rPr lang="en-US" altLang="zh-CN" sz="2000" dirty="0" smtClean="0"/>
              <a:t>3</a:t>
            </a:r>
            <a:r>
              <a:rPr lang="zh-CN" altLang="en-US" sz="2000" dirty="0" smtClean="0"/>
              <a:t>：</a:t>
            </a:r>
            <a:r>
              <a:rPr lang="en-US" altLang="zh-CN" sz="2000" dirty="0"/>
              <a:t>1</a:t>
            </a:r>
            <a:r>
              <a:rPr lang="zh-CN" altLang="en-US" sz="2000" dirty="0"/>
              <a:t>、写出计算左图的拓扑序列的</a:t>
            </a:r>
            <a:r>
              <a:rPr lang="zh-CN" altLang="en-US" sz="2000" dirty="0" smtClean="0"/>
              <a:t>过程；</a:t>
            </a:r>
            <a:r>
              <a:rPr lang="en-US" altLang="zh-CN" sz="2000" dirty="0" smtClean="0"/>
              <a:t>2</a:t>
            </a:r>
            <a:r>
              <a:rPr lang="zh-CN" altLang="en-US" sz="2000" dirty="0"/>
              <a:t>、基于</a:t>
            </a:r>
            <a:r>
              <a:rPr lang="en-US" altLang="zh-CN" sz="2000" dirty="0"/>
              <a:t>1</a:t>
            </a:r>
            <a:r>
              <a:rPr lang="zh-CN" altLang="en-US" sz="2000" dirty="0"/>
              <a:t>的结果计算左图的关键路径，写出计算过程</a:t>
            </a:r>
          </a:p>
          <a:p>
            <a:pPr>
              <a:defRPr/>
            </a:pP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635896" y="2924944"/>
            <a:ext cx="5500611"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4018" name="标题 1"/>
          <p:cNvSpPr>
            <a:spLocks noGrp="1"/>
          </p:cNvSpPr>
          <p:nvPr>
            <p:ph type="title"/>
          </p:nvPr>
        </p:nvSpPr>
        <p:spPr>
          <a:xfrm>
            <a:off x="179512" y="116632"/>
            <a:ext cx="6480720" cy="581124"/>
          </a:xfrm>
        </p:spPr>
        <p:txBody>
          <a:bodyPr/>
          <a:lstStyle/>
          <a:p>
            <a:r>
              <a:rPr lang="zh-CN" altLang="en-US" sz="2800" dirty="0" smtClean="0"/>
              <a:t>第三次</a:t>
            </a:r>
            <a:r>
              <a:rPr lang="zh-CN" altLang="en-US" sz="2800" dirty="0"/>
              <a:t>上机作业（</a:t>
            </a:r>
            <a:r>
              <a:rPr lang="en-US" altLang="zh-CN" sz="2800" dirty="0"/>
              <a:t>2019</a:t>
            </a:r>
            <a:r>
              <a:rPr lang="zh-CN" altLang="en-US" sz="2800" dirty="0" smtClean="0"/>
              <a:t>年</a:t>
            </a:r>
            <a:r>
              <a:rPr lang="en-US" altLang="zh-CN" sz="2800" dirty="0" smtClean="0"/>
              <a:t>11.19</a:t>
            </a:r>
            <a:r>
              <a:rPr lang="zh-CN" altLang="en-US" sz="2800" dirty="0" smtClean="0"/>
              <a:t>前</a:t>
            </a:r>
            <a:r>
              <a:rPr lang="zh-CN" altLang="en-US" sz="2800" dirty="0"/>
              <a:t>完成）</a:t>
            </a:r>
            <a:endParaRPr lang="zh-CN" altLang="en-US" sz="2400" dirty="0" smtClean="0"/>
          </a:p>
        </p:txBody>
      </p:sp>
      <p:sp>
        <p:nvSpPr>
          <p:cNvPr id="214019" name="Rectangle 10"/>
          <p:cNvSpPr>
            <a:spLocks noChangeArrowheads="1"/>
          </p:cNvSpPr>
          <p:nvPr/>
        </p:nvSpPr>
        <p:spPr bwMode="auto">
          <a:xfrm>
            <a:off x="395536" y="1196752"/>
            <a:ext cx="7776864" cy="485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Bef>
                <a:spcPct val="20000"/>
              </a:spcBef>
              <a:buClr>
                <a:schemeClr val="accent2"/>
              </a:buClr>
              <a:buSzPct val="80000"/>
              <a:buFont typeface="Wingdings" panose="05000000000000000000" pitchFamily="2" charset="2"/>
              <a:buNone/>
            </a:pPr>
            <a:r>
              <a:rPr lang="en-US" altLang="zh-CN" sz="2600" dirty="0"/>
              <a:t> </a:t>
            </a:r>
            <a:r>
              <a:rPr lang="zh-CN" altLang="en-US" sz="2600" dirty="0"/>
              <a:t>题目</a:t>
            </a:r>
            <a:r>
              <a:rPr lang="zh-CN" altLang="en-US" sz="2600" dirty="0" smtClean="0"/>
              <a:t>：三种算法的同步演示</a:t>
            </a:r>
            <a:endParaRPr lang="en-US" altLang="zh-CN" sz="2600" dirty="0" smtClean="0"/>
          </a:p>
          <a:p>
            <a:pPr>
              <a:lnSpc>
                <a:spcPct val="90000"/>
              </a:lnSpc>
              <a:spcBef>
                <a:spcPct val="20000"/>
              </a:spcBef>
              <a:buClr>
                <a:schemeClr val="accent2"/>
              </a:buClr>
              <a:buSzPct val="80000"/>
              <a:buFont typeface="Wingdings" panose="05000000000000000000" pitchFamily="2" charset="2"/>
              <a:buNone/>
            </a:pPr>
            <a:r>
              <a:rPr lang="zh-CN" altLang="en-US" sz="2600" dirty="0" smtClean="0"/>
              <a:t> 需求：</a:t>
            </a:r>
            <a:endParaRPr lang="en-US" altLang="zh-CN" sz="26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smtClean="0"/>
              <a:t>	1</a:t>
            </a:r>
            <a:r>
              <a:rPr lang="zh-CN" altLang="en-US" sz="2000" dirty="0" smtClean="0"/>
              <a:t>、基于下图构造图；</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smtClean="0"/>
              <a:t>	2</a:t>
            </a:r>
            <a:r>
              <a:rPr lang="zh-CN" altLang="en-US" sz="2000" dirty="0" smtClean="0"/>
              <a:t>、分别使用深度优先遍历</a:t>
            </a:r>
            <a:r>
              <a:rPr lang="en-US" altLang="zh-CN" sz="2000" dirty="0" smtClean="0"/>
              <a:t>(DFS)</a:t>
            </a:r>
            <a:r>
              <a:rPr lang="zh-CN" altLang="en-US" sz="2000" dirty="0" smtClean="0"/>
              <a:t>、</a:t>
            </a:r>
            <a:r>
              <a:rPr lang="en-US" altLang="zh-CN" sz="2000" dirty="0" smtClean="0"/>
              <a:t>Prim</a:t>
            </a:r>
            <a:r>
              <a:rPr lang="zh-CN" altLang="en-US" sz="2000" dirty="0" smtClean="0"/>
              <a:t>、</a:t>
            </a:r>
            <a:r>
              <a:rPr lang="en-US" altLang="zh-CN" sz="2000" dirty="0" err="1" smtClean="0"/>
              <a:t>Dijkstra</a:t>
            </a:r>
            <a:r>
              <a:rPr lang="zh-CN" altLang="en-US" sz="2000" dirty="0" smtClean="0"/>
              <a:t>算法从任意用户输入的节点开始对图进行遍历、求</a:t>
            </a:r>
            <a:r>
              <a:rPr lang="en-US" altLang="zh-CN" sz="2000" dirty="0" smtClean="0"/>
              <a:t>MST</a:t>
            </a:r>
            <a:r>
              <a:rPr lang="zh-CN" altLang="en-US" sz="2000" dirty="0" smtClean="0"/>
              <a:t>及最短路径；</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3</a:t>
            </a:r>
            <a:r>
              <a:rPr lang="zh-CN" altLang="en-US" sz="2000" dirty="0" smtClean="0"/>
              <a:t>、三个算法同时动态显示构造过程（非节点动态打印）；</a:t>
            </a:r>
            <a:endParaRPr lang="en-US" altLang="zh-CN" sz="2000" dirty="0" smtClean="0"/>
          </a:p>
          <a:p>
            <a:pPr>
              <a:lnSpc>
                <a:spcPct val="90000"/>
              </a:lnSpc>
              <a:spcBef>
                <a:spcPct val="20000"/>
              </a:spcBef>
              <a:buClr>
                <a:schemeClr val="accent2"/>
              </a:buClr>
              <a:buSzPct val="80000"/>
            </a:pPr>
            <a:r>
              <a:rPr lang="en-US" altLang="zh-CN" sz="2000" dirty="0"/>
              <a:t>	</a:t>
            </a:r>
            <a:r>
              <a:rPr lang="en-US" altLang="zh-CN" sz="2000" dirty="0" smtClean="0"/>
              <a:t>4</a:t>
            </a:r>
            <a:r>
              <a:rPr lang="zh-CN" altLang="en-US" sz="2000" dirty="0" smtClean="0"/>
              <a:t>、每一步都要求显示</a:t>
            </a:r>
            <a:r>
              <a:rPr lang="en-US" altLang="zh-CN" sz="2000" dirty="0" smtClean="0"/>
              <a:t>/</a:t>
            </a:r>
            <a:r>
              <a:rPr lang="zh-CN" altLang="en-US" sz="2000" dirty="0" smtClean="0"/>
              <a:t>打印所有试探的路径</a:t>
            </a:r>
            <a:r>
              <a:rPr lang="en-US" altLang="zh-CN" sz="2000" dirty="0" smtClean="0"/>
              <a:t>(</a:t>
            </a:r>
            <a:r>
              <a:rPr lang="zh-CN" altLang="en-US" sz="2000" dirty="0" smtClean="0"/>
              <a:t>见下一张</a:t>
            </a:r>
            <a:r>
              <a:rPr lang="en-US" altLang="zh-CN" sz="2000" dirty="0" err="1" smtClean="0"/>
              <a:t>ppt</a:t>
            </a:r>
            <a:r>
              <a:rPr lang="en-US" altLang="zh-CN" sz="2000" dirty="0" smtClean="0"/>
              <a:t>)</a:t>
            </a:r>
            <a:r>
              <a:rPr lang="zh-CN" altLang="en-US" sz="2000" dirty="0" smtClean="0"/>
              <a:t>。</a:t>
            </a:r>
            <a:endParaRPr lang="en-US" altLang="zh-CN" sz="2600" dirty="0"/>
          </a:p>
          <a:p>
            <a:pPr>
              <a:lnSpc>
                <a:spcPct val="90000"/>
              </a:lnSpc>
              <a:spcBef>
                <a:spcPct val="20000"/>
              </a:spcBef>
              <a:buClr>
                <a:schemeClr val="accent2"/>
              </a:buClr>
              <a:buSzPct val="80000"/>
              <a:buFont typeface="Wingdings" panose="05000000000000000000" pitchFamily="2" charset="2"/>
              <a:buNone/>
            </a:pPr>
            <a:endParaRPr lang="en-US" altLang="zh-CN" sz="2000" dirty="0" smtClean="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r>
              <a:rPr lang="zh-CN" altLang="en-US" sz="2000" dirty="0" smtClean="0"/>
              <a:t>补充需求：</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smtClean="0"/>
              <a:t>	1</a:t>
            </a:r>
            <a:r>
              <a:rPr lang="zh-CN" altLang="en-US" sz="2000" dirty="0" smtClean="0"/>
              <a:t>、务必掌握单步调试，不会单步调试扣分；</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smtClean="0"/>
              <a:t>	2</a:t>
            </a:r>
            <a:r>
              <a:rPr lang="zh-CN" altLang="en-US" sz="2000" dirty="0" smtClean="0"/>
              <a:t>、鼓励使用</a:t>
            </a:r>
            <a:r>
              <a:rPr lang="en-US" altLang="zh-CN" sz="2000" dirty="0" smtClean="0"/>
              <a:t>MFC</a:t>
            </a:r>
            <a:r>
              <a:rPr lang="zh-CN" altLang="en-US" sz="2000" dirty="0" smtClean="0"/>
              <a:t>进行可视化；</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3</a:t>
            </a:r>
            <a:r>
              <a:rPr lang="zh-CN" altLang="en-US" sz="2000" dirty="0" smtClean="0"/>
              <a:t>、使用命令行程序时可考虑使用清屏</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   (</a:t>
            </a:r>
            <a:r>
              <a:rPr lang="zh-CN" altLang="en-US" sz="2000" dirty="0" smtClean="0"/>
              <a:t>命令</a:t>
            </a:r>
            <a:r>
              <a:rPr lang="en-US" altLang="zh-CN" sz="2000" dirty="0" err="1" smtClean="0"/>
              <a:t>cls</a:t>
            </a:r>
            <a:r>
              <a:rPr lang="en-US" altLang="zh-CN" sz="2000" dirty="0" smtClean="0"/>
              <a:t>)</a:t>
            </a:r>
            <a:r>
              <a:rPr lang="zh-CN" altLang="en-US" sz="2000" dirty="0" smtClean="0"/>
              <a:t>后重新绘图进行动画演示。</a:t>
            </a:r>
            <a:endParaRPr lang="en-US" altLang="zh-CN" sz="2000" dirty="0" smtClean="0"/>
          </a:p>
        </p:txBody>
      </p:sp>
      <p:sp>
        <p:nvSpPr>
          <p:cNvPr id="6" name="文本框 5"/>
          <p:cNvSpPr txBox="1"/>
          <p:nvPr/>
        </p:nvSpPr>
        <p:spPr>
          <a:xfrm>
            <a:off x="7452320" y="4252446"/>
            <a:ext cx="288032" cy="161583"/>
          </a:xfrm>
          <a:prstGeom prst="rect">
            <a:avLst/>
          </a:prstGeom>
          <a:solidFill>
            <a:srgbClr val="008000"/>
          </a:solidFill>
        </p:spPr>
        <p:txBody>
          <a:bodyPr wrap="square" lIns="0" tIns="0" rIns="0" bIns="0" rtlCol="0">
            <a:spAutoFit/>
          </a:bodyPr>
          <a:lstStyle/>
          <a:p>
            <a:r>
              <a:rPr lang="en-US" altLang="zh-CN" sz="1050" dirty="0" smtClean="0">
                <a:solidFill>
                  <a:schemeClr val="accent1">
                    <a:lumMod val="60000"/>
                    <a:lumOff val="40000"/>
                  </a:schemeClr>
                </a:solidFill>
              </a:rPr>
              <a:t>680</a:t>
            </a:r>
            <a:endParaRPr lang="zh-CN" altLang="en-US" sz="1050" dirty="0">
              <a:solidFill>
                <a:schemeClr val="accent1">
                  <a:lumMod val="60000"/>
                  <a:lumOff val="40000"/>
                </a:schemeClr>
              </a:solidFill>
            </a:endParaRPr>
          </a:p>
        </p:txBody>
      </p:sp>
      <p:sp>
        <p:nvSpPr>
          <p:cNvPr id="7" name="文本框 6"/>
          <p:cNvSpPr txBox="1"/>
          <p:nvPr/>
        </p:nvSpPr>
        <p:spPr>
          <a:xfrm>
            <a:off x="7020272" y="4005064"/>
            <a:ext cx="288032" cy="161583"/>
          </a:xfrm>
          <a:prstGeom prst="rect">
            <a:avLst/>
          </a:prstGeom>
          <a:solidFill>
            <a:srgbClr val="008000"/>
          </a:solidFill>
        </p:spPr>
        <p:txBody>
          <a:bodyPr wrap="square" lIns="0" tIns="0" rIns="0" bIns="0" rtlCol="0">
            <a:spAutoFit/>
          </a:bodyPr>
          <a:lstStyle/>
          <a:p>
            <a:r>
              <a:rPr lang="en-US" altLang="zh-CN" sz="1050" dirty="0" smtClean="0">
                <a:solidFill>
                  <a:schemeClr val="accent1">
                    <a:lumMod val="60000"/>
                    <a:lumOff val="40000"/>
                  </a:schemeClr>
                </a:solidFill>
              </a:rPr>
              <a:t>750</a:t>
            </a:r>
            <a:endParaRPr lang="zh-CN" altLang="en-US" sz="1050" dirty="0">
              <a:solidFill>
                <a:schemeClr val="accent1">
                  <a:lumMod val="60000"/>
                  <a:lumOff val="40000"/>
                </a:schemeClr>
              </a:solidFill>
            </a:endParaRPr>
          </a:p>
        </p:txBody>
      </p:sp>
      <p:sp>
        <p:nvSpPr>
          <p:cNvPr id="8" name="文本框 7"/>
          <p:cNvSpPr txBox="1"/>
          <p:nvPr/>
        </p:nvSpPr>
        <p:spPr>
          <a:xfrm>
            <a:off x="6372200" y="4445496"/>
            <a:ext cx="360040"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1140</a:t>
            </a:r>
            <a:endParaRPr lang="zh-CN" altLang="en-US" sz="1000" dirty="0">
              <a:solidFill>
                <a:schemeClr val="accent1">
                  <a:lumMod val="60000"/>
                  <a:lumOff val="40000"/>
                </a:schemeClr>
              </a:solidFill>
            </a:endParaRPr>
          </a:p>
        </p:txBody>
      </p:sp>
      <p:sp>
        <p:nvSpPr>
          <p:cNvPr id="9" name="文本框 8"/>
          <p:cNvSpPr txBox="1"/>
          <p:nvPr/>
        </p:nvSpPr>
        <p:spPr>
          <a:xfrm>
            <a:off x="7092280" y="4427240"/>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800</a:t>
            </a:r>
            <a:endParaRPr lang="zh-CN" altLang="en-US" sz="1000" dirty="0">
              <a:solidFill>
                <a:schemeClr val="accent1">
                  <a:lumMod val="60000"/>
                  <a:lumOff val="40000"/>
                </a:schemeClr>
              </a:solidFill>
            </a:endParaRPr>
          </a:p>
        </p:txBody>
      </p:sp>
      <p:sp>
        <p:nvSpPr>
          <p:cNvPr id="10" name="文本框 9"/>
          <p:cNvSpPr txBox="1"/>
          <p:nvPr/>
        </p:nvSpPr>
        <p:spPr>
          <a:xfrm>
            <a:off x="6732240" y="4579640"/>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650</a:t>
            </a:r>
            <a:endParaRPr lang="zh-CN" altLang="en-US" sz="1000" dirty="0">
              <a:solidFill>
                <a:schemeClr val="accent1">
                  <a:lumMod val="60000"/>
                  <a:lumOff val="40000"/>
                </a:schemeClr>
              </a:solidFill>
            </a:endParaRPr>
          </a:p>
        </p:txBody>
      </p:sp>
      <p:sp>
        <p:nvSpPr>
          <p:cNvPr id="11" name="文本框 10"/>
          <p:cNvSpPr txBox="1"/>
          <p:nvPr/>
        </p:nvSpPr>
        <p:spPr>
          <a:xfrm>
            <a:off x="7380312" y="4787280"/>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960</a:t>
            </a:r>
            <a:endParaRPr lang="zh-CN" altLang="en-US" sz="1000" dirty="0">
              <a:solidFill>
                <a:schemeClr val="accent1">
                  <a:lumMod val="60000"/>
                  <a:lumOff val="40000"/>
                </a:schemeClr>
              </a:solidFill>
            </a:endParaRPr>
          </a:p>
        </p:txBody>
      </p:sp>
      <p:sp>
        <p:nvSpPr>
          <p:cNvPr id="12" name="文本框 11"/>
          <p:cNvSpPr txBox="1"/>
          <p:nvPr/>
        </p:nvSpPr>
        <p:spPr>
          <a:xfrm>
            <a:off x="7020272" y="4931296"/>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1200</a:t>
            </a:r>
            <a:endParaRPr lang="zh-CN" altLang="en-US" sz="1000" dirty="0">
              <a:solidFill>
                <a:schemeClr val="accent1">
                  <a:lumMod val="60000"/>
                  <a:lumOff val="40000"/>
                </a:schemeClr>
              </a:solidFill>
            </a:endParaRPr>
          </a:p>
        </p:txBody>
      </p:sp>
      <p:sp>
        <p:nvSpPr>
          <p:cNvPr id="13" name="文本框 12"/>
          <p:cNvSpPr txBox="1"/>
          <p:nvPr/>
        </p:nvSpPr>
        <p:spPr>
          <a:xfrm>
            <a:off x="5868144" y="4931296"/>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840</a:t>
            </a:r>
            <a:endParaRPr lang="zh-CN" altLang="en-US" sz="1000" dirty="0">
              <a:solidFill>
                <a:schemeClr val="accent1">
                  <a:lumMod val="60000"/>
                  <a:lumOff val="40000"/>
                </a:schemeClr>
              </a:solidFill>
            </a:endParaRPr>
          </a:p>
        </p:txBody>
      </p:sp>
      <p:sp>
        <p:nvSpPr>
          <p:cNvPr id="14" name="文本框 13"/>
          <p:cNvSpPr txBox="1"/>
          <p:nvPr/>
        </p:nvSpPr>
        <p:spPr>
          <a:xfrm>
            <a:off x="5724128" y="5363344"/>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340</a:t>
            </a:r>
            <a:endParaRPr lang="zh-CN" altLang="en-US" sz="1000" dirty="0">
              <a:solidFill>
                <a:schemeClr val="accent1">
                  <a:lumMod val="60000"/>
                  <a:lumOff val="40000"/>
                </a:schemeClr>
              </a:solidFill>
            </a:endParaRPr>
          </a:p>
        </p:txBody>
      </p:sp>
      <p:sp>
        <p:nvSpPr>
          <p:cNvPr id="15" name="文本框 14"/>
          <p:cNvSpPr txBox="1"/>
          <p:nvPr/>
        </p:nvSpPr>
        <p:spPr>
          <a:xfrm>
            <a:off x="6084168" y="5579368"/>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2500</a:t>
            </a:r>
            <a:endParaRPr lang="zh-CN" altLang="en-US" sz="1000" dirty="0">
              <a:solidFill>
                <a:schemeClr val="accent1">
                  <a:lumMod val="60000"/>
                  <a:lumOff val="40000"/>
                </a:schemeClr>
              </a:solidFill>
            </a:endParaRPr>
          </a:p>
        </p:txBody>
      </p:sp>
      <p:sp>
        <p:nvSpPr>
          <p:cNvPr id="16" name="文本框 15"/>
          <p:cNvSpPr txBox="1"/>
          <p:nvPr/>
        </p:nvSpPr>
        <p:spPr>
          <a:xfrm>
            <a:off x="6372200" y="5147320"/>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9</a:t>
            </a:r>
            <a:r>
              <a:rPr lang="en-US" altLang="zh-CN" sz="1000" dirty="0" smtClean="0">
                <a:solidFill>
                  <a:schemeClr val="accent1">
                    <a:lumMod val="60000"/>
                    <a:lumOff val="40000"/>
                  </a:schemeClr>
                </a:solidFill>
              </a:rPr>
              <a:t>00</a:t>
            </a:r>
            <a:endParaRPr lang="zh-CN" altLang="en-US" sz="1000" dirty="0">
              <a:solidFill>
                <a:schemeClr val="accent1">
                  <a:lumMod val="60000"/>
                  <a:lumOff val="40000"/>
                </a:schemeClr>
              </a:solidFill>
            </a:endParaRPr>
          </a:p>
        </p:txBody>
      </p:sp>
      <p:sp>
        <p:nvSpPr>
          <p:cNvPr id="17" name="文本框 16"/>
          <p:cNvSpPr txBox="1"/>
          <p:nvPr/>
        </p:nvSpPr>
        <p:spPr>
          <a:xfrm>
            <a:off x="6732240" y="5507360"/>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1380</a:t>
            </a:r>
            <a:endParaRPr lang="zh-CN" altLang="en-US" sz="1000" dirty="0">
              <a:solidFill>
                <a:schemeClr val="accent1">
                  <a:lumMod val="60000"/>
                  <a:lumOff val="40000"/>
                </a:schemeClr>
              </a:solidFill>
            </a:endParaRPr>
          </a:p>
        </p:txBody>
      </p:sp>
      <p:sp>
        <p:nvSpPr>
          <p:cNvPr id="18" name="文本框 17"/>
          <p:cNvSpPr txBox="1"/>
          <p:nvPr/>
        </p:nvSpPr>
        <p:spPr>
          <a:xfrm>
            <a:off x="7164288" y="5507360"/>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2600</a:t>
            </a:r>
            <a:endParaRPr lang="zh-CN" altLang="en-US" sz="1000" dirty="0">
              <a:solidFill>
                <a:schemeClr val="accent1">
                  <a:lumMod val="60000"/>
                  <a:lumOff val="40000"/>
                </a:schemeClr>
              </a:solidFill>
            </a:endParaRPr>
          </a:p>
        </p:txBody>
      </p:sp>
      <p:sp>
        <p:nvSpPr>
          <p:cNvPr id="19" name="文本框 18"/>
          <p:cNvSpPr txBox="1"/>
          <p:nvPr/>
        </p:nvSpPr>
        <p:spPr>
          <a:xfrm>
            <a:off x="6660232" y="5003304"/>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530</a:t>
            </a:r>
            <a:endParaRPr lang="zh-CN" altLang="en-US" sz="1000" dirty="0">
              <a:solidFill>
                <a:schemeClr val="accent1">
                  <a:lumMod val="60000"/>
                  <a:lumOff val="40000"/>
                </a:schemeClr>
              </a:solidFill>
            </a:endParaRPr>
          </a:p>
        </p:txBody>
      </p:sp>
      <p:sp>
        <p:nvSpPr>
          <p:cNvPr id="20" name="文本框 19"/>
          <p:cNvSpPr txBox="1"/>
          <p:nvPr/>
        </p:nvSpPr>
        <p:spPr>
          <a:xfrm>
            <a:off x="7020272" y="5157192"/>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680</a:t>
            </a:r>
            <a:endParaRPr lang="zh-CN" altLang="en-US" sz="1000" dirty="0">
              <a:solidFill>
                <a:schemeClr val="accent1">
                  <a:lumMod val="60000"/>
                  <a:lumOff val="40000"/>
                </a:schemeClr>
              </a:solidFill>
            </a:endParaRPr>
          </a:p>
        </p:txBody>
      </p:sp>
      <p:sp>
        <p:nvSpPr>
          <p:cNvPr id="21" name="文本框 20"/>
          <p:cNvSpPr txBox="1"/>
          <p:nvPr/>
        </p:nvSpPr>
        <p:spPr>
          <a:xfrm>
            <a:off x="6444208" y="4797152"/>
            <a:ext cx="279648"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570</a:t>
            </a:r>
            <a:endParaRPr lang="zh-CN" altLang="en-US" sz="1000" dirty="0">
              <a:solidFill>
                <a:schemeClr val="accent1">
                  <a:lumMod val="60000"/>
                  <a:lumOff val="40000"/>
                </a:schemeClr>
              </a:solidFill>
            </a:endParaRPr>
          </a:p>
        </p:txBody>
      </p:sp>
      <p:sp>
        <p:nvSpPr>
          <p:cNvPr id="22" name="文本框 21"/>
          <p:cNvSpPr txBox="1"/>
          <p:nvPr/>
        </p:nvSpPr>
        <p:spPr>
          <a:xfrm>
            <a:off x="6948264" y="4715272"/>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820</a:t>
            </a:r>
            <a:endParaRPr lang="zh-CN" altLang="en-US" sz="1000" dirty="0">
              <a:solidFill>
                <a:schemeClr val="accent1">
                  <a:lumMod val="60000"/>
                  <a:lumOff val="40000"/>
                </a:schemeClr>
              </a:solidFill>
            </a:endParaRPr>
          </a:p>
        </p:txBody>
      </p:sp>
    </p:spTree>
    <p:extLst>
      <p:ext uri="{BB962C8B-B14F-4D97-AF65-F5344CB8AC3E}">
        <p14:creationId xmlns:p14="http://schemas.microsoft.com/office/powerpoint/2010/main" val="194091591"/>
      </p:ext>
    </p:extLst>
  </p:cSld>
  <p:clrMapOvr>
    <a:masterClrMapping/>
  </p:clrMapOvr>
  <p:transition spd="slow"/>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4" name="Group 58"/>
          <p:cNvGrpSpPr>
            <a:grpSpLocks/>
          </p:cNvGrpSpPr>
          <p:nvPr/>
        </p:nvGrpSpPr>
        <p:grpSpPr bwMode="auto">
          <a:xfrm>
            <a:off x="107504" y="1700808"/>
            <a:ext cx="2797176" cy="2868613"/>
            <a:chOff x="408" y="310"/>
            <a:chExt cx="1762" cy="1807"/>
          </a:xfrm>
        </p:grpSpPr>
        <p:sp>
          <p:nvSpPr>
            <p:cNvPr id="5"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Oval 10" descr="羊皮纸"/>
            <p:cNvSpPr/>
            <p:nvPr/>
          </p:nvSpPr>
          <p:spPr>
            <a:xfrm>
              <a:off x="40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00FF"/>
                  </a:solidFill>
                  <a:latin typeface="Arial" panose="020B0604020202020204" pitchFamily="34" charset="0"/>
                  <a:ea typeface="宋体" panose="02010600030101010101" pitchFamily="2" charset="-122"/>
                </a:rPr>
                <a:t>5</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14" name="Oval 11" descr="羊皮纸"/>
            <p:cNvSpPr/>
            <p:nvPr/>
          </p:nvSpPr>
          <p:spPr>
            <a:xfrm>
              <a:off x="74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00FF"/>
                  </a:solidFill>
                  <a:latin typeface="Arial" panose="020B0604020202020204" pitchFamily="34" charset="0"/>
                  <a:ea typeface="宋体" panose="02010600030101010101" pitchFamily="2" charset="-122"/>
                </a:rPr>
                <a:t>0</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15" name="Oval 12" descr="羊皮纸"/>
            <p:cNvSpPr/>
            <p:nvPr/>
          </p:nvSpPr>
          <p:spPr>
            <a:xfrm>
              <a:off x="74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6" name="Oval 13" descr="羊皮纸"/>
            <p:cNvSpPr/>
            <p:nvPr/>
          </p:nvSpPr>
          <p:spPr>
            <a:xfrm>
              <a:off x="112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7" name="Oval 14" descr="羊皮纸"/>
            <p:cNvSpPr/>
            <p:nvPr/>
          </p:nvSpPr>
          <p:spPr>
            <a:xfrm>
              <a:off x="146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8" name="Oval 15" descr="羊皮纸"/>
            <p:cNvSpPr/>
            <p:nvPr/>
          </p:nvSpPr>
          <p:spPr>
            <a:xfrm>
              <a:off x="146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9" name="Oval 16" descr="羊皮纸"/>
            <p:cNvSpPr/>
            <p:nvPr/>
          </p:nvSpPr>
          <p:spPr>
            <a:xfrm flipH="1">
              <a:off x="184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20"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21"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22"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23"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24"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25"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26"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27"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28"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grpSp>
        <p:nvGrpSpPr>
          <p:cNvPr id="29" name="Group 58"/>
          <p:cNvGrpSpPr>
            <a:grpSpLocks/>
          </p:cNvGrpSpPr>
          <p:nvPr/>
        </p:nvGrpSpPr>
        <p:grpSpPr bwMode="auto">
          <a:xfrm>
            <a:off x="3242817" y="1700808"/>
            <a:ext cx="2797176" cy="2868613"/>
            <a:chOff x="408" y="310"/>
            <a:chExt cx="1762" cy="1807"/>
          </a:xfrm>
        </p:grpSpPr>
        <p:sp>
          <p:nvSpPr>
            <p:cNvPr id="30"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Oval 10" descr="羊皮纸"/>
            <p:cNvSpPr/>
            <p:nvPr/>
          </p:nvSpPr>
          <p:spPr>
            <a:xfrm>
              <a:off x="40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00FF"/>
                  </a:solidFill>
                  <a:latin typeface="Arial" panose="020B0604020202020204" pitchFamily="34" charset="0"/>
                  <a:ea typeface="宋体" panose="02010600030101010101" pitchFamily="2" charset="-122"/>
                </a:rPr>
                <a:t>5</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39" name="Oval 11" descr="羊皮纸"/>
            <p:cNvSpPr/>
            <p:nvPr/>
          </p:nvSpPr>
          <p:spPr>
            <a:xfrm>
              <a:off x="74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00FF"/>
                  </a:solidFill>
                  <a:latin typeface="Arial" panose="020B0604020202020204" pitchFamily="34" charset="0"/>
                  <a:ea typeface="宋体" panose="02010600030101010101" pitchFamily="2" charset="-122"/>
                </a:rPr>
                <a:t>0</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40" name="Oval 12" descr="羊皮纸"/>
            <p:cNvSpPr/>
            <p:nvPr/>
          </p:nvSpPr>
          <p:spPr>
            <a:xfrm>
              <a:off x="74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41" name="Oval 13" descr="羊皮纸"/>
            <p:cNvSpPr/>
            <p:nvPr/>
          </p:nvSpPr>
          <p:spPr>
            <a:xfrm>
              <a:off x="112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42" name="Oval 14" descr="羊皮纸"/>
            <p:cNvSpPr/>
            <p:nvPr/>
          </p:nvSpPr>
          <p:spPr>
            <a:xfrm>
              <a:off x="146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43" name="Oval 15" descr="羊皮纸"/>
            <p:cNvSpPr/>
            <p:nvPr/>
          </p:nvSpPr>
          <p:spPr>
            <a:xfrm>
              <a:off x="146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44" name="Oval 16" descr="羊皮纸"/>
            <p:cNvSpPr/>
            <p:nvPr/>
          </p:nvSpPr>
          <p:spPr>
            <a:xfrm flipH="1">
              <a:off x="184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45"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46"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47"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48"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49"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50"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51"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52"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53"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grpSp>
        <p:nvGrpSpPr>
          <p:cNvPr id="54" name="Group 58"/>
          <p:cNvGrpSpPr>
            <a:grpSpLocks/>
          </p:cNvGrpSpPr>
          <p:nvPr/>
        </p:nvGrpSpPr>
        <p:grpSpPr bwMode="auto">
          <a:xfrm>
            <a:off x="6307039" y="1690489"/>
            <a:ext cx="2797176" cy="2868613"/>
            <a:chOff x="408" y="310"/>
            <a:chExt cx="1762" cy="1807"/>
          </a:xfrm>
        </p:grpSpPr>
        <p:sp>
          <p:nvSpPr>
            <p:cNvPr id="55"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Oval 10" descr="羊皮纸"/>
            <p:cNvSpPr/>
            <p:nvPr/>
          </p:nvSpPr>
          <p:spPr>
            <a:xfrm>
              <a:off x="40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00FF"/>
                  </a:solidFill>
                  <a:latin typeface="Arial" panose="020B0604020202020204" pitchFamily="34" charset="0"/>
                  <a:ea typeface="宋体" panose="02010600030101010101" pitchFamily="2" charset="-122"/>
                </a:rPr>
                <a:t>5</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64" name="Oval 11" descr="羊皮纸"/>
            <p:cNvSpPr/>
            <p:nvPr/>
          </p:nvSpPr>
          <p:spPr>
            <a:xfrm>
              <a:off x="74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00FF"/>
                  </a:solidFill>
                  <a:latin typeface="Arial" panose="020B0604020202020204" pitchFamily="34" charset="0"/>
                  <a:ea typeface="宋体" panose="02010600030101010101" pitchFamily="2" charset="-122"/>
                </a:rPr>
                <a:t>0</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65" name="Oval 12" descr="羊皮纸"/>
            <p:cNvSpPr/>
            <p:nvPr/>
          </p:nvSpPr>
          <p:spPr>
            <a:xfrm>
              <a:off x="74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66" name="Oval 13" descr="羊皮纸"/>
            <p:cNvSpPr/>
            <p:nvPr/>
          </p:nvSpPr>
          <p:spPr>
            <a:xfrm>
              <a:off x="112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67" name="Oval 14" descr="羊皮纸"/>
            <p:cNvSpPr/>
            <p:nvPr/>
          </p:nvSpPr>
          <p:spPr>
            <a:xfrm>
              <a:off x="146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68" name="Oval 15" descr="羊皮纸"/>
            <p:cNvSpPr/>
            <p:nvPr/>
          </p:nvSpPr>
          <p:spPr>
            <a:xfrm>
              <a:off x="146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69" name="Oval 16" descr="羊皮纸"/>
            <p:cNvSpPr/>
            <p:nvPr/>
          </p:nvSpPr>
          <p:spPr>
            <a:xfrm flipH="1">
              <a:off x="184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70"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71"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72"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73"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74"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75"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76"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77"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78"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sp>
        <p:nvSpPr>
          <p:cNvPr id="79" name="文本框 78"/>
          <p:cNvSpPr txBox="1"/>
          <p:nvPr/>
        </p:nvSpPr>
        <p:spPr>
          <a:xfrm>
            <a:off x="993888" y="4653558"/>
            <a:ext cx="1447800" cy="461665"/>
          </a:xfrm>
          <a:prstGeom prst="rect">
            <a:avLst/>
          </a:prstGeom>
          <a:noFill/>
        </p:spPr>
        <p:txBody>
          <a:bodyPr wrap="square" rtlCol="0">
            <a:spAutoFit/>
          </a:bodyPr>
          <a:lstStyle/>
          <a:p>
            <a:r>
              <a:rPr lang="en-US" altLang="zh-CN" dirty="0" smtClean="0"/>
              <a:t>DFS</a:t>
            </a:r>
            <a:endParaRPr lang="zh-CN" altLang="en-US" dirty="0"/>
          </a:p>
        </p:txBody>
      </p:sp>
      <p:sp>
        <p:nvSpPr>
          <p:cNvPr id="80" name="文本框 79"/>
          <p:cNvSpPr txBox="1"/>
          <p:nvPr/>
        </p:nvSpPr>
        <p:spPr>
          <a:xfrm>
            <a:off x="7221439" y="4653558"/>
            <a:ext cx="1371600" cy="461665"/>
          </a:xfrm>
          <a:prstGeom prst="rect">
            <a:avLst/>
          </a:prstGeom>
          <a:noFill/>
        </p:spPr>
        <p:txBody>
          <a:bodyPr wrap="square" rtlCol="0">
            <a:spAutoFit/>
          </a:bodyPr>
          <a:lstStyle/>
          <a:p>
            <a:r>
              <a:rPr lang="en-US" altLang="zh-CN" dirty="0" err="1"/>
              <a:t>Dijkstra</a:t>
            </a:r>
            <a:endParaRPr lang="zh-CN" altLang="en-US" dirty="0"/>
          </a:p>
        </p:txBody>
      </p:sp>
      <p:sp>
        <p:nvSpPr>
          <p:cNvPr id="81" name="文本框 80"/>
          <p:cNvSpPr txBox="1"/>
          <p:nvPr/>
        </p:nvSpPr>
        <p:spPr>
          <a:xfrm>
            <a:off x="4112322" y="4650402"/>
            <a:ext cx="1447800" cy="461665"/>
          </a:xfrm>
          <a:prstGeom prst="rect">
            <a:avLst/>
          </a:prstGeom>
          <a:noFill/>
        </p:spPr>
        <p:txBody>
          <a:bodyPr wrap="square" rtlCol="0">
            <a:spAutoFit/>
          </a:bodyPr>
          <a:lstStyle/>
          <a:p>
            <a:r>
              <a:rPr lang="en-US" altLang="zh-CN" dirty="0" smtClean="0"/>
              <a:t>Prim</a:t>
            </a:r>
            <a:endParaRPr lang="zh-CN" altLang="en-US" dirty="0"/>
          </a:p>
        </p:txBody>
      </p:sp>
      <p:cxnSp>
        <p:nvCxnSpPr>
          <p:cNvPr id="94" name="直接连接符 93"/>
          <p:cNvCxnSpPr>
            <a:stCxn id="30" idx="0"/>
            <a:endCxn id="42" idx="2"/>
          </p:cNvCxnSpPr>
          <p:nvPr/>
        </p:nvCxnSpPr>
        <p:spPr bwMode="auto">
          <a:xfrm>
            <a:off x="4233417" y="2208808"/>
            <a:ext cx="685801" cy="0"/>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cxnSp>
        <p:nvCxnSpPr>
          <p:cNvPr id="96" name="直接连接符 95"/>
          <p:cNvCxnSpPr/>
          <p:nvPr/>
        </p:nvCxnSpPr>
        <p:spPr bwMode="auto">
          <a:xfrm>
            <a:off x="3563888" y="3361053"/>
            <a:ext cx="371755" cy="524155"/>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cxnSp>
        <p:nvCxnSpPr>
          <p:cNvPr id="98" name="直接连接符 97"/>
          <p:cNvCxnSpPr/>
          <p:nvPr/>
        </p:nvCxnSpPr>
        <p:spPr bwMode="auto">
          <a:xfrm>
            <a:off x="6648517" y="3350734"/>
            <a:ext cx="371755" cy="524155"/>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sp>
        <p:nvSpPr>
          <p:cNvPr id="99" name="文本框 98"/>
          <p:cNvSpPr txBox="1"/>
          <p:nvPr/>
        </p:nvSpPr>
        <p:spPr>
          <a:xfrm>
            <a:off x="869504" y="5399484"/>
            <a:ext cx="7875936" cy="1200329"/>
          </a:xfrm>
          <a:prstGeom prst="rect">
            <a:avLst/>
          </a:prstGeom>
          <a:noFill/>
        </p:spPr>
        <p:txBody>
          <a:bodyPr wrap="square" rtlCol="0">
            <a:spAutoFit/>
          </a:bodyPr>
          <a:lstStyle/>
          <a:p>
            <a:r>
              <a:rPr lang="zh-CN" altLang="en-US" dirty="0"/>
              <a:t>三</a:t>
            </a:r>
            <a:r>
              <a:rPr lang="zh-CN" altLang="en-US" dirty="0" smtClean="0"/>
              <a:t>个算法同时运行，每一步需要把所有试探</a:t>
            </a:r>
            <a:r>
              <a:rPr lang="en-US" altLang="zh-CN" dirty="0" smtClean="0"/>
              <a:t>/</a:t>
            </a:r>
            <a:r>
              <a:rPr lang="zh-CN" altLang="en-US" dirty="0" smtClean="0"/>
              <a:t>考虑的边突出显示（上图中的绿色边），并分别基于三个算法打印出辅助数据以便进行下一步路径的判定</a:t>
            </a:r>
            <a:endParaRPr lang="zh-CN" altLang="en-US" dirty="0"/>
          </a:p>
        </p:txBody>
      </p:sp>
      <p:cxnSp>
        <p:nvCxnSpPr>
          <p:cNvPr id="82" name="直接连接符 81"/>
          <p:cNvCxnSpPr>
            <a:stCxn id="13" idx="5"/>
          </p:cNvCxnSpPr>
          <p:nvPr/>
        </p:nvCxnSpPr>
        <p:spPr bwMode="auto">
          <a:xfrm>
            <a:off x="497749" y="3361053"/>
            <a:ext cx="295555" cy="513836"/>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8442559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6"/>
          <p:cNvSpPr txBox="1">
            <a:spLocks noChangeArrowheads="1"/>
          </p:cNvSpPr>
          <p:nvPr/>
        </p:nvSpPr>
        <p:spPr bwMode="auto">
          <a:xfrm>
            <a:off x="179512" y="260648"/>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Summary</a:t>
            </a:r>
          </a:p>
        </p:txBody>
      </p:sp>
      <p:sp>
        <p:nvSpPr>
          <p:cNvPr id="216067" name="Text Box 7"/>
          <p:cNvSpPr txBox="1">
            <a:spLocks noChangeArrowheads="1"/>
          </p:cNvSpPr>
          <p:nvPr/>
        </p:nvSpPr>
        <p:spPr bwMode="auto">
          <a:xfrm>
            <a:off x="3132137" y="1131508"/>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3200" b="0" dirty="0">
                <a:solidFill>
                  <a:srgbClr val="0000FF"/>
                </a:solidFill>
                <a:latin typeface="Arial" panose="020B0604020202020204" pitchFamily="34" charset="0"/>
              </a:rPr>
              <a:t>课堂小结</a:t>
            </a:r>
          </a:p>
        </p:txBody>
      </p:sp>
      <p:sp>
        <p:nvSpPr>
          <p:cNvPr id="216068" name="Line 19"/>
          <p:cNvSpPr>
            <a:spLocks noChangeShapeType="1"/>
          </p:cNvSpPr>
          <p:nvPr/>
        </p:nvSpPr>
        <p:spPr bwMode="auto">
          <a:xfrm>
            <a:off x="1331913" y="350043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69" name="Line 20"/>
          <p:cNvSpPr>
            <a:spLocks noChangeShapeType="1"/>
          </p:cNvSpPr>
          <p:nvPr/>
        </p:nvSpPr>
        <p:spPr bwMode="auto">
          <a:xfrm>
            <a:off x="1331913"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70" name="AutoShape 3"/>
          <p:cNvSpPr>
            <a:spLocks noChangeArrowheads="1"/>
          </p:cNvSpPr>
          <p:nvPr/>
        </p:nvSpPr>
        <p:spPr bwMode="auto">
          <a:xfrm>
            <a:off x="468313" y="2060575"/>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216071" name="Text Box 11"/>
          <p:cNvSpPr txBox="1">
            <a:spLocks noChangeArrowheads="1"/>
          </p:cNvSpPr>
          <p:nvPr/>
        </p:nvSpPr>
        <p:spPr bwMode="auto">
          <a:xfrm>
            <a:off x="5003800" y="2205038"/>
            <a:ext cx="31686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概念</a:t>
            </a: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smtClean="0">
                <a:latin typeface="楷体_GB2312" pitchFamily="49" charset="-122"/>
                <a:ea typeface="楷体_GB2312" pitchFamily="49" charset="-122"/>
              </a:rPr>
              <a:t>存储结构</a:t>
            </a:r>
            <a:endParaRPr kumimoji="0" lang="en-US" altLang="zh-CN" sz="2400" dirty="0">
              <a:latin typeface="楷体_GB2312" pitchFamily="49" charset="-122"/>
              <a:ea typeface="楷体_GB2312" pitchFamily="49" charset="-122"/>
            </a:endParaRPr>
          </a:p>
          <a:p>
            <a:pPr eaLnBrk="1" hangingPunct="1">
              <a:spcBef>
                <a:spcPct val="10000"/>
              </a:spcBef>
            </a:pPr>
            <a:endParaRPr kumimoji="0" lang="zh-CN" altLang="en-US" sz="2400" dirty="0">
              <a:latin typeface="楷体_GB2312" pitchFamily="49" charset="-122"/>
              <a:ea typeface="楷体_GB2312" pitchFamily="49" charset="-122"/>
            </a:endParaRPr>
          </a:p>
        </p:txBody>
      </p:sp>
      <p:grpSp>
        <p:nvGrpSpPr>
          <p:cNvPr id="216072" name="Group 15"/>
          <p:cNvGrpSpPr>
            <a:grpSpLocks/>
          </p:cNvGrpSpPr>
          <p:nvPr/>
        </p:nvGrpSpPr>
        <p:grpSpPr bwMode="auto">
          <a:xfrm>
            <a:off x="827088" y="2349500"/>
            <a:ext cx="4752975" cy="935038"/>
            <a:chOff x="521" y="1480"/>
            <a:chExt cx="2994" cy="589"/>
          </a:xfrm>
        </p:grpSpPr>
        <p:sp>
          <p:nvSpPr>
            <p:cNvPr id="216081"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2" name="Text Box 17"/>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2800" dirty="0">
                  <a:solidFill>
                    <a:srgbClr val="C62400"/>
                  </a:solidFill>
                  <a:latin typeface="Arial" panose="020B0604020202020204" pitchFamily="34" charset="0"/>
                </a:rPr>
                <a:t>                   </a:t>
              </a:r>
              <a:r>
                <a:rPr kumimoji="0" lang="zh-CN" altLang="en-US" sz="2800" dirty="0" smtClean="0">
                  <a:solidFill>
                    <a:srgbClr val="C62400"/>
                  </a:solidFill>
                  <a:latin typeface="Arial" panose="020B0604020202020204" pitchFamily="34" charset="0"/>
                </a:rPr>
                <a:t>图</a:t>
              </a:r>
              <a:endParaRPr kumimoji="0" lang="zh-CN" altLang="en-US" sz="2800" dirty="0">
                <a:solidFill>
                  <a:srgbClr val="C62400"/>
                </a:solidFill>
                <a:latin typeface="Arial" panose="020B0604020202020204" pitchFamily="34" charset="0"/>
              </a:endParaRPr>
            </a:p>
          </p:txBody>
        </p:sp>
      </p:grpSp>
      <p:grpSp>
        <p:nvGrpSpPr>
          <p:cNvPr id="216073" name="Group 18"/>
          <p:cNvGrpSpPr>
            <a:grpSpLocks/>
          </p:cNvGrpSpPr>
          <p:nvPr/>
        </p:nvGrpSpPr>
        <p:grpSpPr bwMode="auto">
          <a:xfrm>
            <a:off x="826679" y="3789363"/>
            <a:ext cx="4032660" cy="935037"/>
            <a:chOff x="539" y="2387"/>
            <a:chExt cx="2522" cy="589"/>
          </a:xfrm>
        </p:grpSpPr>
        <p:sp>
          <p:nvSpPr>
            <p:cNvPr id="216079"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0" name="Text Box 20"/>
            <p:cNvSpPr txBox="1">
              <a:spLocks noChangeArrowheads="1"/>
            </p:cNvSpPr>
            <p:nvPr/>
          </p:nvSpPr>
          <p:spPr bwMode="auto">
            <a:xfrm>
              <a:off x="539" y="2523"/>
              <a:ext cx="252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kumimoji="0" lang="en-US" altLang="zh-CN" sz="2800" dirty="0">
                  <a:solidFill>
                    <a:srgbClr val="C62400"/>
                  </a:solidFill>
                  <a:latin typeface="Arial" panose="020B0604020202020204" pitchFamily="34" charset="0"/>
                </a:rPr>
                <a:t> </a:t>
              </a:r>
              <a:r>
                <a:rPr kumimoji="0" lang="en-US" altLang="zh-CN" sz="2800" dirty="0" smtClean="0">
                  <a:solidFill>
                    <a:srgbClr val="C62400"/>
                  </a:solidFill>
                  <a:latin typeface="Arial" panose="020B0604020202020204" pitchFamily="34" charset="0"/>
                </a:rPr>
                <a:t>   </a:t>
              </a:r>
              <a:r>
                <a:rPr kumimoji="0" lang="zh-CN" altLang="en-US" sz="2800" dirty="0" smtClean="0">
                  <a:solidFill>
                    <a:srgbClr val="C62400"/>
                  </a:solidFill>
                  <a:latin typeface="Arial" panose="020B0604020202020204" pitchFamily="34" charset="0"/>
                </a:rPr>
                <a:t>三大典型算法</a:t>
              </a:r>
              <a:endParaRPr kumimoji="0" lang="zh-CN" altLang="en-US" sz="2800" dirty="0">
                <a:solidFill>
                  <a:srgbClr val="C62400"/>
                </a:solidFill>
                <a:latin typeface="Arial" panose="020B0604020202020204" pitchFamily="34" charset="0"/>
              </a:endParaRPr>
            </a:p>
          </p:txBody>
        </p:sp>
      </p:grpSp>
      <p:grpSp>
        <p:nvGrpSpPr>
          <p:cNvPr id="216074" name="Group 21"/>
          <p:cNvGrpSpPr>
            <a:grpSpLocks/>
          </p:cNvGrpSpPr>
          <p:nvPr/>
        </p:nvGrpSpPr>
        <p:grpSpPr bwMode="auto">
          <a:xfrm>
            <a:off x="971550" y="5208588"/>
            <a:ext cx="4248150" cy="935037"/>
            <a:chOff x="612" y="3281"/>
            <a:chExt cx="2676" cy="589"/>
          </a:xfrm>
        </p:grpSpPr>
        <p:sp>
          <p:nvSpPr>
            <p:cNvPr id="216077"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kumimoji="0" lang="zh-CN" altLang="zh-CN" sz="2800">
                <a:solidFill>
                  <a:srgbClr val="C62400"/>
                </a:solidFill>
                <a:latin typeface="Arial" panose="020B0604020202020204" pitchFamily="34" charset="0"/>
              </a:endParaRPr>
            </a:p>
          </p:txBody>
        </p:sp>
        <p:sp>
          <p:nvSpPr>
            <p:cNvPr id="216078"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kumimoji="0" lang="en-US" altLang="zh-CN" sz="2800" dirty="0">
                  <a:solidFill>
                    <a:srgbClr val="C62400"/>
                  </a:solidFill>
                  <a:latin typeface="Arial" panose="020B0604020202020204" pitchFamily="34" charset="0"/>
                </a:rPr>
                <a:t>   </a:t>
              </a:r>
              <a:r>
                <a:rPr kumimoji="0" lang="en-US" altLang="zh-CN" sz="2800" dirty="0" smtClean="0">
                  <a:solidFill>
                    <a:srgbClr val="C62400"/>
                  </a:solidFill>
                  <a:latin typeface="Arial" panose="020B0604020202020204" pitchFamily="34" charset="0"/>
                </a:rPr>
                <a:t>      </a:t>
              </a:r>
              <a:r>
                <a:rPr kumimoji="0" lang="zh-CN" altLang="en-US" sz="2800" dirty="0" smtClean="0">
                  <a:solidFill>
                    <a:srgbClr val="C62400"/>
                  </a:solidFill>
                  <a:latin typeface="Arial" panose="020B0604020202020204" pitchFamily="34" charset="0"/>
                </a:rPr>
                <a:t>两种典型应用</a:t>
              </a:r>
              <a:endParaRPr kumimoji="0" lang="en-US" altLang="zh-CN" sz="2800" b="0" dirty="0">
                <a:latin typeface="Arial" panose="020B0604020202020204" pitchFamily="34" charset="0"/>
              </a:endParaRPr>
            </a:p>
          </p:txBody>
        </p:sp>
      </p:grpSp>
      <p:sp>
        <p:nvSpPr>
          <p:cNvPr id="216075" name="Text Box 11"/>
          <p:cNvSpPr txBox="1">
            <a:spLocks noChangeArrowheads="1"/>
          </p:cNvSpPr>
          <p:nvPr/>
        </p:nvSpPr>
        <p:spPr bwMode="auto">
          <a:xfrm>
            <a:off x="5003800" y="3597275"/>
            <a:ext cx="3168650"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smtClean="0">
                <a:latin typeface="楷体_GB2312" pitchFamily="49" charset="-122"/>
                <a:ea typeface="楷体_GB2312" pitchFamily="49" charset="-122"/>
              </a:rPr>
              <a:t>遍历</a:t>
            </a:r>
            <a:endParaRPr kumimoji="0" lang="en-US" altLang="zh-CN" sz="2400" dirty="0">
              <a:latin typeface="楷体_GB2312" pitchFamily="49" charset="-122"/>
              <a:ea typeface="楷体_GB2312" pitchFamily="49" charset="-122"/>
            </a:endParaRP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smtClean="0">
                <a:latin typeface="楷体_GB2312" pitchFamily="49" charset="-122"/>
                <a:ea typeface="楷体_GB2312" pitchFamily="49" charset="-122"/>
              </a:rPr>
              <a:t>最小生成树</a:t>
            </a:r>
            <a:endParaRPr kumimoji="0" lang="en-US" altLang="zh-CN" sz="2400" dirty="0">
              <a:latin typeface="楷体_GB2312" pitchFamily="49" charset="-122"/>
              <a:ea typeface="楷体_GB2312" pitchFamily="49" charset="-122"/>
            </a:endParaRP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smtClean="0">
                <a:latin typeface="楷体_GB2312" pitchFamily="49" charset="-122"/>
                <a:ea typeface="楷体_GB2312" pitchFamily="49" charset="-122"/>
              </a:rPr>
              <a:t>最短路径</a:t>
            </a:r>
            <a:endParaRPr kumimoji="0" lang="zh-CN" altLang="en-US" sz="2400" dirty="0">
              <a:latin typeface="楷体_GB2312" pitchFamily="49" charset="-122"/>
              <a:ea typeface="楷体_GB2312" pitchFamily="49" charset="-122"/>
            </a:endParaRPr>
          </a:p>
        </p:txBody>
      </p:sp>
      <p:sp>
        <p:nvSpPr>
          <p:cNvPr id="216076" name="Text Box 11"/>
          <p:cNvSpPr txBox="1">
            <a:spLocks noChangeArrowheads="1"/>
          </p:cNvSpPr>
          <p:nvPr/>
        </p:nvSpPr>
        <p:spPr bwMode="auto">
          <a:xfrm>
            <a:off x="5003800" y="5106988"/>
            <a:ext cx="3168650"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smtClean="0">
                <a:latin typeface="楷体_GB2312" pitchFamily="49" charset="-122"/>
                <a:ea typeface="楷体_GB2312" pitchFamily="49" charset="-122"/>
              </a:rPr>
              <a:t>拓扑排序</a:t>
            </a:r>
            <a:endParaRPr kumimoji="0" lang="zh-CN" altLang="en-US" sz="2400" dirty="0">
              <a:latin typeface="楷体_GB2312" pitchFamily="49" charset="-122"/>
              <a:ea typeface="楷体_GB2312" pitchFamily="49" charset="-122"/>
            </a:endParaRP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smtClean="0">
                <a:latin typeface="楷体_GB2312" pitchFamily="49" charset="-122"/>
                <a:ea typeface="楷体_GB2312" pitchFamily="49" charset="-122"/>
              </a:rPr>
              <a:t>关键路径</a:t>
            </a:r>
            <a:endParaRPr kumimoji="0" lang="zh-CN" altLang="en-US" sz="2400" dirty="0">
              <a:latin typeface="楷体_GB2312" pitchFamily="49" charset="-122"/>
              <a:ea typeface="楷体_GB2312" pitchFamily="49" charset="-122"/>
            </a:endParaRPr>
          </a:p>
        </p:txBody>
      </p:sp>
    </p:spTree>
    <p:extLst>
      <p:ext uri="{BB962C8B-B14F-4D97-AF65-F5344CB8AC3E}">
        <p14:creationId xmlns:p14="http://schemas.microsoft.com/office/powerpoint/2010/main" val="396834877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3"/>
          <p:cNvSpPr>
            <a:spLocks noGrp="1" noChangeArrowheads="1"/>
          </p:cNvSpPr>
          <p:nvPr>
            <p:ph type="body" idx="4294967295"/>
          </p:nvPr>
        </p:nvSpPr>
        <p:spPr>
          <a:xfrm>
            <a:off x="-26988" y="333375"/>
            <a:ext cx="8763001" cy="6400800"/>
          </a:xfrm>
        </p:spPr>
        <p:txBody>
          <a:bodyPr/>
          <a:lstStyle/>
          <a:p>
            <a:pPr eaLnBrk="1" hangingPunct="1">
              <a:defRPr/>
            </a:pPr>
            <a:r>
              <a:rPr kumimoji="1" lang="zh-CN" altLang="en-US" sz="2800" b="1" dirty="0" smtClean="0">
                <a:latin typeface="Times New Roman" panose="02020603050405020304" pitchFamily="18" charset="0"/>
              </a:rPr>
              <a:t>度、入度和出度</a:t>
            </a:r>
          </a:p>
          <a:p>
            <a:pPr eaLnBrk="1" hangingPunct="1">
              <a:buFont typeface="Wingdings" panose="05000000000000000000" pitchFamily="2" charset="2"/>
              <a:buNone/>
              <a:defRPr/>
            </a:pPr>
            <a:endParaRPr kumimoji="1" lang="zh-CN" altLang="en-US" sz="700" b="1" dirty="0" smtClean="0">
              <a:latin typeface="Times New Roman" panose="02020603050405020304" pitchFamily="18" charset="0"/>
            </a:endParaRPr>
          </a:p>
          <a:p>
            <a:pPr algn="just"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(1) </a:t>
            </a:r>
            <a:r>
              <a:rPr kumimoji="1" lang="zh-CN" altLang="en-US" sz="2400" b="1" dirty="0" smtClean="0">
                <a:solidFill>
                  <a:schemeClr val="folHlink"/>
                </a:solidFill>
                <a:latin typeface="Times New Roman" panose="02020603050405020304" pitchFamily="18" charset="0"/>
              </a:rPr>
              <a:t>度</a:t>
            </a:r>
            <a:r>
              <a:rPr kumimoji="1" lang="en-US" altLang="zh-CN" sz="2400" b="1" dirty="0" smtClean="0">
                <a:solidFill>
                  <a:schemeClr val="folHlink"/>
                </a:solidFill>
                <a:latin typeface="Times New Roman" panose="02020603050405020304" pitchFamily="18" charset="0"/>
              </a:rPr>
              <a:t>(</a:t>
            </a:r>
            <a:r>
              <a:rPr kumimoji="1" lang="zh-CN" altLang="en-US" sz="2400" b="1" dirty="0" smtClean="0">
                <a:solidFill>
                  <a:schemeClr val="folHlink"/>
                </a:solidFill>
                <a:latin typeface="Times New Roman" panose="02020603050405020304" pitchFamily="18" charset="0"/>
              </a:rPr>
              <a:t>无向图中</a:t>
            </a:r>
            <a:r>
              <a:rPr kumimoji="1" lang="en-US" altLang="zh-CN" sz="2400" b="1" dirty="0" smtClean="0">
                <a:solidFill>
                  <a:schemeClr val="folHlink"/>
                </a:solidFill>
                <a:latin typeface="Times New Roman" panose="02020603050405020304" pitchFamily="18" charset="0"/>
              </a:rPr>
              <a:t>)</a:t>
            </a:r>
          </a:p>
          <a:p>
            <a:pPr eaLnBrk="1" hangingPunct="1">
              <a:buFont typeface="Wingdings" panose="05000000000000000000" pitchFamily="2" charset="2"/>
              <a:buNone/>
              <a:defRPr/>
            </a:pPr>
            <a:r>
              <a:rPr kumimoji="1" lang="en-US" altLang="zh-CN" sz="2400" b="1" dirty="0" smtClean="0">
                <a:latin typeface="Times New Roman" panose="02020603050405020304" pitchFamily="18" charset="0"/>
              </a:rPr>
              <a:t>             </a:t>
            </a:r>
            <a:r>
              <a:rPr kumimoji="1" lang="zh-CN" altLang="en-US" sz="2400" b="1" dirty="0" smtClean="0">
                <a:solidFill>
                  <a:srgbClr val="FF0000"/>
                </a:solidFill>
                <a:latin typeface="Times New Roman" panose="02020603050405020304" pitchFamily="18" charset="0"/>
              </a:rPr>
              <a:t>顶点</a:t>
            </a:r>
            <a:r>
              <a:rPr kumimoji="1" lang="en-US" altLang="zh-CN" sz="2400" b="1" dirty="0" smtClean="0">
                <a:solidFill>
                  <a:srgbClr val="FF0000"/>
                </a:solidFill>
                <a:latin typeface="Times New Roman" panose="02020603050405020304" pitchFamily="18" charset="0"/>
              </a:rPr>
              <a:t>v</a:t>
            </a:r>
            <a:r>
              <a:rPr kumimoji="1" lang="en-US" altLang="zh-CN" sz="2400" b="1" baseline="-30000" dirty="0" smtClean="0">
                <a:solidFill>
                  <a:srgbClr val="FF0000"/>
                </a:solidFill>
                <a:latin typeface="Times New Roman" panose="02020603050405020304" pitchFamily="18" charset="0"/>
              </a:rPr>
              <a:t>i</a:t>
            </a:r>
            <a:r>
              <a:rPr kumimoji="1" lang="zh-CN" altLang="en-US" sz="2400" b="1" dirty="0" smtClean="0">
                <a:solidFill>
                  <a:srgbClr val="FF0000"/>
                </a:solidFill>
                <a:latin typeface="Times New Roman" panose="02020603050405020304" pitchFamily="18" charset="0"/>
              </a:rPr>
              <a:t>的度</a:t>
            </a:r>
            <a:r>
              <a:rPr kumimoji="1" lang="en-US" altLang="zh-CN" sz="2400" b="1" dirty="0" smtClean="0">
                <a:solidFill>
                  <a:srgbClr val="FF0000"/>
                </a:solidFill>
                <a:latin typeface="Times New Roman" panose="02020603050405020304" pitchFamily="18" charset="0"/>
              </a:rPr>
              <a:t>(total  degree) </a:t>
            </a:r>
            <a:r>
              <a:rPr kumimoji="1" lang="zh-CN" altLang="en-US" sz="2400" b="1" dirty="0" smtClean="0">
                <a:latin typeface="Times New Roman" panose="02020603050405020304" pitchFamily="18" charset="0"/>
              </a:rPr>
              <a:t>：是和</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i</a:t>
            </a:r>
            <a:r>
              <a:rPr kumimoji="1" lang="zh-CN" altLang="en-US" sz="2400" b="1" dirty="0" smtClean="0">
                <a:latin typeface="Times New Roman" panose="02020603050405020304" pitchFamily="18" charset="0"/>
              </a:rPr>
              <a:t>相关联的边的</a:t>
            </a: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数目，记作</a:t>
            </a:r>
            <a:r>
              <a:rPr kumimoji="1" lang="en-US" altLang="zh-CN" sz="2400" b="1" dirty="0" smtClean="0">
                <a:latin typeface="Times New Roman" panose="02020603050405020304" pitchFamily="18" charset="0"/>
              </a:rPr>
              <a:t>TD(v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a:t>
            </a:r>
          </a:p>
          <a:p>
            <a:pPr algn="just" eaLnBrk="1" hangingPunct="1">
              <a:buFont typeface="Wingdings" panose="05000000000000000000" pitchFamily="2" charset="2"/>
              <a:buNone/>
              <a:defRPr/>
            </a:pPr>
            <a:r>
              <a:rPr kumimoji="1" lang="zh-CN" altLang="en-US" sz="900" b="1" dirty="0" smtClean="0">
                <a:latin typeface="Times New Roman" panose="02020603050405020304" pitchFamily="18" charset="0"/>
              </a:rPr>
              <a:t>     </a:t>
            </a:r>
          </a:p>
          <a:p>
            <a:pPr algn="just"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(2) </a:t>
            </a:r>
            <a:r>
              <a:rPr kumimoji="1" lang="zh-CN" altLang="en-US" sz="2400" b="1" dirty="0" smtClean="0">
                <a:solidFill>
                  <a:schemeClr val="folHlink"/>
                </a:solidFill>
                <a:latin typeface="Times New Roman" panose="02020603050405020304" pitchFamily="18" charset="0"/>
              </a:rPr>
              <a:t>入度、出度、度</a:t>
            </a:r>
            <a:r>
              <a:rPr kumimoji="1" lang="en-US" altLang="zh-CN" sz="2400" b="1" dirty="0" smtClean="0">
                <a:solidFill>
                  <a:schemeClr val="folHlink"/>
                </a:solidFill>
                <a:latin typeface="Times New Roman" panose="02020603050405020304" pitchFamily="18" charset="0"/>
              </a:rPr>
              <a:t>(</a:t>
            </a:r>
            <a:r>
              <a:rPr kumimoji="1" lang="zh-CN" altLang="en-US" sz="2400" b="1" dirty="0" smtClean="0">
                <a:solidFill>
                  <a:schemeClr val="folHlink"/>
                </a:solidFill>
                <a:latin typeface="Times New Roman" panose="02020603050405020304" pitchFamily="18" charset="0"/>
              </a:rPr>
              <a:t>有向图中</a:t>
            </a:r>
            <a:r>
              <a:rPr kumimoji="1" lang="en-US" altLang="zh-CN" sz="2400" b="1" dirty="0" smtClean="0">
                <a:solidFill>
                  <a:schemeClr val="folHlink"/>
                </a:solidFill>
                <a:latin typeface="Times New Roman" panose="02020603050405020304" pitchFamily="18" charset="0"/>
              </a:rPr>
              <a:t>)</a:t>
            </a:r>
          </a:p>
          <a:p>
            <a:pPr eaLnBrk="1" hangingPunct="1">
              <a:buFont typeface="Wingdings" panose="05000000000000000000" pitchFamily="2" charset="2"/>
              <a:buNone/>
              <a:defRPr/>
            </a:pPr>
            <a:r>
              <a:rPr kumimoji="1" lang="en-US" altLang="zh-CN" sz="2400" b="1" dirty="0" smtClean="0">
                <a:solidFill>
                  <a:srgbClr val="FF6600"/>
                </a:solidFill>
                <a:latin typeface="Times New Roman" panose="02020603050405020304" pitchFamily="18" charset="0"/>
              </a:rPr>
              <a:t>            </a:t>
            </a:r>
            <a:r>
              <a:rPr kumimoji="1" lang="zh-CN" altLang="en-US" sz="2400" b="1" dirty="0" smtClean="0">
                <a:solidFill>
                  <a:srgbClr val="FF0000"/>
                </a:solidFill>
                <a:latin typeface="Times New Roman" panose="02020603050405020304" pitchFamily="18" charset="0"/>
              </a:rPr>
              <a:t>顶点</a:t>
            </a:r>
            <a:r>
              <a:rPr kumimoji="1" lang="en-US" altLang="zh-CN" sz="2400" b="1" dirty="0" smtClean="0">
                <a:solidFill>
                  <a:srgbClr val="FF0000"/>
                </a:solidFill>
                <a:latin typeface="Times New Roman" panose="02020603050405020304" pitchFamily="18" charset="0"/>
              </a:rPr>
              <a:t>v</a:t>
            </a:r>
            <a:r>
              <a:rPr kumimoji="1" lang="en-US" altLang="zh-CN" sz="2400" b="1" baseline="-30000" dirty="0" smtClean="0">
                <a:solidFill>
                  <a:srgbClr val="FF0000"/>
                </a:solidFill>
                <a:latin typeface="Times New Roman" panose="02020603050405020304" pitchFamily="18" charset="0"/>
              </a:rPr>
              <a:t>i</a:t>
            </a:r>
            <a:r>
              <a:rPr kumimoji="1" lang="zh-CN" altLang="en-US" sz="2400" b="1" dirty="0" smtClean="0">
                <a:solidFill>
                  <a:srgbClr val="FF0000"/>
                </a:solidFill>
                <a:latin typeface="Times New Roman" panose="02020603050405020304" pitchFamily="18" charset="0"/>
              </a:rPr>
              <a:t>的入度</a:t>
            </a:r>
            <a:r>
              <a:rPr kumimoji="1" lang="en-US" altLang="zh-CN" sz="2400" b="1" dirty="0" smtClean="0">
                <a:solidFill>
                  <a:srgbClr val="FF0000"/>
                </a:solidFill>
                <a:latin typeface="Times New Roman" panose="02020603050405020304" pitchFamily="18" charset="0"/>
              </a:rPr>
              <a:t>(in degree)</a:t>
            </a:r>
            <a:r>
              <a:rPr kumimoji="1" lang="zh-CN" altLang="en-US" sz="2400" b="1" dirty="0" smtClean="0">
                <a:latin typeface="Times New Roman" panose="02020603050405020304" pitchFamily="18" charset="0"/>
              </a:rPr>
              <a:t>：是以顶点</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i</a:t>
            </a:r>
            <a:r>
              <a:rPr kumimoji="1" lang="zh-CN" altLang="en-US" sz="2400" b="1" dirty="0" smtClean="0">
                <a:latin typeface="Times New Roman" panose="02020603050405020304" pitchFamily="18" charset="0"/>
              </a:rPr>
              <a:t>为头</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终端点</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的弧的数目，记作</a:t>
            </a:r>
            <a:r>
              <a:rPr kumimoji="1" lang="en-US" altLang="zh-CN" sz="2400" b="1" dirty="0" smtClean="0">
                <a:latin typeface="Times New Roman" panose="02020603050405020304" pitchFamily="18" charset="0"/>
              </a:rPr>
              <a:t>ID(v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a:t>
            </a:r>
          </a:p>
          <a:p>
            <a:pPr algn="just" eaLnBrk="1" hangingPunct="1">
              <a:buFont typeface="Wingdings" panose="05000000000000000000" pitchFamily="2" charset="2"/>
              <a:buNone/>
              <a:defRPr/>
            </a:pPr>
            <a:endParaRPr kumimoji="1" lang="zh-CN" altLang="en-US" sz="800" b="1" dirty="0" smtClean="0">
              <a:latin typeface="Times New Roman" panose="02020603050405020304" pitchFamily="18" charset="0"/>
            </a:endParaRP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zh-CN" altLang="en-US" sz="2400" b="1" dirty="0" smtClean="0">
                <a:solidFill>
                  <a:srgbClr val="FF0000"/>
                </a:solidFill>
                <a:latin typeface="Times New Roman" panose="02020603050405020304" pitchFamily="18" charset="0"/>
              </a:rPr>
              <a:t> 顶点</a:t>
            </a:r>
            <a:r>
              <a:rPr kumimoji="1" lang="en-US" altLang="zh-CN" sz="2400" b="1" dirty="0" smtClean="0">
                <a:solidFill>
                  <a:srgbClr val="FF0000"/>
                </a:solidFill>
                <a:latin typeface="Times New Roman" panose="02020603050405020304" pitchFamily="18" charset="0"/>
              </a:rPr>
              <a:t>v</a:t>
            </a:r>
            <a:r>
              <a:rPr kumimoji="1" lang="en-US" altLang="zh-CN" sz="2400" b="1" baseline="-30000" dirty="0" smtClean="0">
                <a:solidFill>
                  <a:srgbClr val="FF0000"/>
                </a:solidFill>
                <a:latin typeface="Times New Roman" panose="02020603050405020304" pitchFamily="18" charset="0"/>
              </a:rPr>
              <a:t>i</a:t>
            </a:r>
            <a:r>
              <a:rPr kumimoji="1" lang="zh-CN" altLang="en-US" sz="2400" b="1" dirty="0" smtClean="0">
                <a:solidFill>
                  <a:srgbClr val="FF0000"/>
                </a:solidFill>
                <a:latin typeface="Times New Roman" panose="02020603050405020304" pitchFamily="18" charset="0"/>
              </a:rPr>
              <a:t>的出度</a:t>
            </a:r>
            <a:r>
              <a:rPr kumimoji="1" lang="en-US" altLang="zh-CN" sz="2400" b="1" dirty="0" smtClean="0">
                <a:solidFill>
                  <a:srgbClr val="FF0000"/>
                </a:solidFill>
                <a:latin typeface="Times New Roman" panose="02020603050405020304" pitchFamily="18" charset="0"/>
              </a:rPr>
              <a:t>(out degree)</a:t>
            </a:r>
            <a:r>
              <a:rPr kumimoji="1" lang="zh-CN" altLang="en-US" sz="2400" b="1" dirty="0" smtClean="0">
                <a:latin typeface="Times New Roman" panose="02020603050405020304" pitchFamily="18" charset="0"/>
              </a:rPr>
              <a:t>：是以顶点</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i</a:t>
            </a:r>
            <a:r>
              <a:rPr kumimoji="1" lang="zh-CN" altLang="en-US" sz="2400" b="1" dirty="0" smtClean="0">
                <a:latin typeface="Times New Roman" panose="02020603050405020304" pitchFamily="18" charset="0"/>
              </a:rPr>
              <a:t>为尾</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初始点</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的弧的数目，记作</a:t>
            </a:r>
            <a:r>
              <a:rPr kumimoji="1" lang="en-US" altLang="zh-CN" sz="2400" b="1" dirty="0" smtClean="0">
                <a:latin typeface="Times New Roman" panose="02020603050405020304" pitchFamily="18" charset="0"/>
              </a:rPr>
              <a:t>OD(v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a:t>
            </a:r>
          </a:p>
          <a:p>
            <a:pPr algn="just" eaLnBrk="1" hangingPunct="1">
              <a:buFont typeface="Wingdings" panose="05000000000000000000" pitchFamily="2" charset="2"/>
              <a:buNone/>
              <a:defRPr/>
            </a:pPr>
            <a:endParaRPr kumimoji="1" lang="zh-CN" altLang="en-US" sz="700" b="1" dirty="0" smtClean="0">
              <a:latin typeface="Times New Roman" panose="02020603050405020304" pitchFamily="18" charset="0"/>
            </a:endParaRPr>
          </a:p>
          <a:p>
            <a:pPr algn="just"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zh-CN" altLang="en-US" sz="2400" b="1" dirty="0" smtClean="0">
                <a:solidFill>
                  <a:srgbClr val="FF0000"/>
                </a:solidFill>
                <a:latin typeface="Times New Roman" panose="02020603050405020304" pitchFamily="18" charset="0"/>
              </a:rPr>
              <a:t>顶点</a:t>
            </a:r>
            <a:r>
              <a:rPr kumimoji="1" lang="en-US" altLang="zh-CN" sz="2400" b="1" dirty="0" smtClean="0">
                <a:solidFill>
                  <a:srgbClr val="FF0000"/>
                </a:solidFill>
                <a:latin typeface="Times New Roman" panose="02020603050405020304" pitchFamily="18" charset="0"/>
              </a:rPr>
              <a:t>v</a:t>
            </a:r>
            <a:r>
              <a:rPr kumimoji="1" lang="en-US" altLang="zh-CN" sz="2400" b="1" baseline="-30000" dirty="0" smtClean="0">
                <a:solidFill>
                  <a:srgbClr val="FF0000"/>
                </a:solidFill>
                <a:latin typeface="Times New Roman" panose="02020603050405020304" pitchFamily="18" charset="0"/>
              </a:rPr>
              <a:t>i</a:t>
            </a:r>
            <a:r>
              <a:rPr kumimoji="1" lang="zh-CN" altLang="en-US" sz="2400" b="1" dirty="0" smtClean="0">
                <a:solidFill>
                  <a:srgbClr val="FF0000"/>
                </a:solidFill>
                <a:latin typeface="Times New Roman" panose="02020603050405020304" pitchFamily="18" charset="0"/>
              </a:rPr>
              <a:t>的度</a:t>
            </a:r>
            <a:r>
              <a:rPr kumimoji="1" lang="en-US" altLang="zh-CN" sz="2400" b="1" dirty="0" smtClean="0">
                <a:solidFill>
                  <a:srgbClr val="FF0000"/>
                </a:solidFill>
                <a:latin typeface="Times New Roman" panose="02020603050405020304" pitchFamily="18" charset="0"/>
              </a:rPr>
              <a:t>(total degree)</a:t>
            </a:r>
            <a:r>
              <a:rPr kumimoji="1" lang="zh-CN" altLang="en-US" sz="2400" b="1" dirty="0" smtClean="0">
                <a:latin typeface="Times New Roman" panose="02020603050405020304" pitchFamily="18" charset="0"/>
              </a:rPr>
              <a:t>：入度和出度之和，记作</a:t>
            </a:r>
            <a:r>
              <a:rPr kumimoji="1" lang="en-US" altLang="zh-CN" sz="2400" b="1" dirty="0" smtClean="0">
                <a:latin typeface="Times New Roman" panose="02020603050405020304" pitchFamily="18" charset="0"/>
              </a:rPr>
              <a:t>TD(v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a:t>
            </a:r>
            <a:r>
              <a:rPr kumimoji="1" lang="en-US" altLang="zh-CN" sz="2400" b="1" dirty="0" smtClean="0">
                <a:latin typeface="Times New Roman" panose="02020603050405020304" pitchFamily="18" charset="0"/>
              </a:rPr>
              <a:t>TD(v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)=ID(v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)+OD(v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a:t>
            </a:r>
            <a:endParaRPr kumimoji="1" lang="en-US" altLang="zh-CN" sz="2400" b="1" dirty="0" smtClean="0">
              <a:latin typeface="Times New Roman" panose="02020603050405020304" pitchFamily="18" charset="0"/>
            </a:endParaRPr>
          </a:p>
        </p:txBody>
      </p:sp>
      <p:grpSp>
        <p:nvGrpSpPr>
          <p:cNvPr id="3" name="Group 1077"/>
          <p:cNvGrpSpPr>
            <a:grpSpLocks/>
          </p:cNvGrpSpPr>
          <p:nvPr/>
        </p:nvGrpSpPr>
        <p:grpSpPr bwMode="auto">
          <a:xfrm>
            <a:off x="7524328" y="692696"/>
            <a:ext cx="1619672" cy="1944216"/>
            <a:chOff x="720" y="1728"/>
            <a:chExt cx="1584" cy="2208"/>
          </a:xfrm>
        </p:grpSpPr>
        <p:sp>
          <p:nvSpPr>
            <p:cNvPr id="4" name="Oval 1078"/>
            <p:cNvSpPr>
              <a:spLocks noChangeArrowheads="1"/>
            </p:cNvSpPr>
            <p:nvPr/>
          </p:nvSpPr>
          <p:spPr bwMode="auto">
            <a:xfrm>
              <a:off x="720" y="1886"/>
              <a:ext cx="1008" cy="946"/>
            </a:xfrm>
            <a:prstGeom prst="ellipse">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grpSp>
          <p:nvGrpSpPr>
            <p:cNvPr id="5" name="Group 1079"/>
            <p:cNvGrpSpPr>
              <a:grpSpLocks/>
            </p:cNvGrpSpPr>
            <p:nvPr/>
          </p:nvGrpSpPr>
          <p:grpSpPr bwMode="auto">
            <a:xfrm>
              <a:off x="1088" y="1728"/>
              <a:ext cx="336" cy="353"/>
              <a:chOff x="2700" y="10488"/>
              <a:chExt cx="360" cy="349"/>
            </a:xfrm>
          </p:grpSpPr>
          <p:sp>
            <p:nvSpPr>
              <p:cNvPr id="16" name="AutoShape 1080"/>
              <p:cNvSpPr>
                <a:spLocks noChangeArrowheads="1"/>
              </p:cNvSpPr>
              <p:nvPr/>
            </p:nvSpPr>
            <p:spPr bwMode="auto">
              <a:xfrm>
                <a:off x="2700" y="10488"/>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7" name="Text Box 1081"/>
              <p:cNvSpPr txBox="1">
                <a:spLocks noChangeArrowheads="1"/>
              </p:cNvSpPr>
              <p:nvPr/>
            </p:nvSpPr>
            <p:spPr bwMode="auto">
              <a:xfrm>
                <a:off x="2700" y="10488"/>
                <a:ext cx="36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1</a:t>
                </a:r>
              </a:p>
            </p:txBody>
          </p:sp>
        </p:grpSp>
        <p:sp>
          <p:nvSpPr>
            <p:cNvPr id="6" name="Line 1082"/>
            <p:cNvSpPr>
              <a:spLocks noChangeShapeType="1"/>
            </p:cNvSpPr>
            <p:nvPr/>
          </p:nvSpPr>
          <p:spPr bwMode="auto">
            <a:xfrm rot="8775436" flipH="1">
              <a:off x="965" y="1943"/>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grpSp>
          <p:nvGrpSpPr>
            <p:cNvPr id="7" name="Group 1083"/>
            <p:cNvGrpSpPr>
              <a:grpSpLocks/>
            </p:cNvGrpSpPr>
            <p:nvPr/>
          </p:nvGrpSpPr>
          <p:grpSpPr bwMode="auto">
            <a:xfrm>
              <a:off x="1056" y="3593"/>
              <a:ext cx="443" cy="343"/>
              <a:chOff x="2225" y="11556"/>
              <a:chExt cx="475" cy="339"/>
            </a:xfrm>
          </p:grpSpPr>
          <p:sp>
            <p:nvSpPr>
              <p:cNvPr id="14" name="AutoShape 1084"/>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5" name="Text Box 1085"/>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3</a:t>
                </a:r>
              </a:p>
            </p:txBody>
          </p:sp>
        </p:grpSp>
        <p:grpSp>
          <p:nvGrpSpPr>
            <p:cNvPr id="8" name="Group 1086"/>
            <p:cNvGrpSpPr>
              <a:grpSpLocks/>
            </p:cNvGrpSpPr>
            <p:nvPr/>
          </p:nvGrpSpPr>
          <p:grpSpPr bwMode="auto">
            <a:xfrm>
              <a:off x="1056" y="2647"/>
              <a:ext cx="443" cy="343"/>
              <a:chOff x="2225" y="11556"/>
              <a:chExt cx="475" cy="339"/>
            </a:xfrm>
          </p:grpSpPr>
          <p:sp>
            <p:nvSpPr>
              <p:cNvPr id="12" name="AutoShape 1087"/>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3" name="Text Box 1088"/>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dirty="0"/>
                  <a:t>2</a:t>
                </a:r>
              </a:p>
            </p:txBody>
          </p:sp>
        </p:grpSp>
        <p:sp>
          <p:nvSpPr>
            <p:cNvPr id="9" name="Line 1089"/>
            <p:cNvSpPr>
              <a:spLocks noChangeShapeType="1"/>
            </p:cNvSpPr>
            <p:nvPr/>
          </p:nvSpPr>
          <p:spPr bwMode="auto">
            <a:xfrm rot="20779255" flipH="1">
              <a:off x="1372" y="2809"/>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0" name="Line 1090"/>
            <p:cNvSpPr>
              <a:spLocks noChangeShapeType="1"/>
            </p:cNvSpPr>
            <p:nvPr/>
          </p:nvSpPr>
          <p:spPr bwMode="auto">
            <a:xfrm>
              <a:off x="1222" y="2993"/>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1" name="Text Box 1091"/>
            <p:cNvSpPr txBox="1">
              <a:spLocks noChangeArrowheads="1"/>
            </p:cNvSpPr>
            <p:nvPr/>
          </p:nvSpPr>
          <p:spPr bwMode="auto">
            <a:xfrm>
              <a:off x="1632" y="3072"/>
              <a:ext cx="672"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G</a:t>
              </a:r>
              <a:r>
                <a:rPr kumimoji="0" lang="en-US" altLang="zh-CN" sz="2000" b="1" baseline="-25000"/>
                <a:t>1</a:t>
              </a:r>
              <a:endParaRPr kumimoji="0" lang="en-US" altLang="zh-CN" sz="2000" b="1"/>
            </a:p>
          </p:txBody>
        </p:sp>
      </p:grpSp>
      <p:pic>
        <p:nvPicPr>
          <p:cNvPr id="18" name="Picture 2" descr="http://ts1.mm.bing.net/th?&amp;id=HN.608022753602833226&amp;w=300&amp;h=300&amp;c=0&amp;pid=1.9&amp;rs=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2404" y="5190618"/>
            <a:ext cx="1211596" cy="1667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9"/>
          <p:cNvSpPr txBox="1">
            <a:spLocks noChangeArrowheads="1"/>
          </p:cNvSpPr>
          <p:nvPr/>
        </p:nvSpPr>
        <p:spPr bwMode="auto">
          <a:xfrm>
            <a:off x="7141105" y="5861584"/>
            <a:ext cx="100811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smtClean="0">
                <a:solidFill>
                  <a:srgbClr val="0000FF"/>
                </a:solidFill>
                <a:latin typeface="Times New Roman" panose="02020603050405020304" pitchFamily="18" charset="0"/>
              </a:rPr>
              <a:t>树的度</a:t>
            </a:r>
            <a:endParaRPr lang="en-US" altLang="zh-CN" sz="2000" dirty="0">
              <a:solidFill>
                <a:srgbClr val="0000FF"/>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2274" name="标题 1"/>
          <p:cNvSpPr>
            <a:spLocks noGrp="1" noChangeArrowheads="1"/>
          </p:cNvSpPr>
          <p:nvPr>
            <p:ph type="title" idx="4294967295"/>
          </p:nvPr>
        </p:nvSpPr>
        <p:spPr>
          <a:xfrm>
            <a:off x="666750" y="617538"/>
            <a:ext cx="7793038" cy="1143000"/>
          </a:xfrm>
        </p:spPr>
        <p:txBody>
          <a:bodyPr/>
          <a:lstStyle/>
          <a:p>
            <a:pPr eaLnBrk="1" hangingPunct="1"/>
            <a:r>
              <a:rPr lang="zh-CN" altLang="en-US" b="1" smtClean="0"/>
              <a:t>第三次上机实习</a:t>
            </a:r>
            <a:r>
              <a:rPr lang="en-US" altLang="zh-CN" b="1" smtClean="0"/>
              <a:t>——</a:t>
            </a:r>
            <a:r>
              <a:rPr lang="zh-CN" altLang="en-US" b="1" smtClean="0"/>
              <a:t>全国铁路运输网最佳经由问题</a:t>
            </a:r>
            <a:endParaRPr lang="zh-CN" altLang="en-US" smtClean="0"/>
          </a:p>
        </p:txBody>
      </p:sp>
      <p:sp>
        <p:nvSpPr>
          <p:cNvPr id="256003" name="内容占位符 2"/>
          <p:cNvSpPr>
            <a:spLocks noGrp="1" noChangeArrowheads="1"/>
          </p:cNvSpPr>
          <p:nvPr>
            <p:ph idx="4294967295"/>
          </p:nvPr>
        </p:nvSpPr>
        <p:spPr>
          <a:xfrm>
            <a:off x="687388" y="2017713"/>
            <a:ext cx="7772400" cy="4114800"/>
          </a:xfrm>
        </p:spPr>
        <p:txBody>
          <a:bodyPr/>
          <a:lstStyle/>
          <a:p>
            <a:pPr eaLnBrk="1" hangingPunct="1">
              <a:defRPr/>
            </a:pPr>
            <a:r>
              <a:rPr kumimoji="1" lang="zh-CN" altLang="en-US" b="1" smtClean="0">
                <a:latin typeface="Times New Roman" panose="02020603050405020304" pitchFamily="18" charset="0"/>
                <a:cs typeface="Times New Roman" panose="02020603050405020304" pitchFamily="18" charset="0"/>
              </a:rPr>
              <a:t>铁路运输网络中有铁路线和火车站两个主要概念，譬如：</a:t>
            </a:r>
            <a:r>
              <a:rPr kumimoji="1" lang="en-US" altLang="zh-CN" b="1" smtClean="0">
                <a:latin typeface="Times New Roman" panose="02020603050405020304" pitchFamily="18" charset="0"/>
                <a:cs typeface="Times New Roman" panose="02020603050405020304" pitchFamily="18" charset="0"/>
              </a:rPr>
              <a:t>1</a:t>
            </a:r>
            <a:r>
              <a:rPr kumimoji="1" lang="zh-CN" altLang="en-US" b="1" smtClean="0">
                <a:latin typeface="Times New Roman" panose="02020603050405020304" pitchFamily="18" charset="0"/>
                <a:cs typeface="Times New Roman" panose="02020603050405020304" pitchFamily="18" charset="0"/>
              </a:rPr>
              <a:t>号铁路线表示京广线，</a:t>
            </a:r>
            <a:r>
              <a:rPr kumimoji="1" lang="en-US" altLang="zh-CN" b="1" smtClean="0">
                <a:latin typeface="Times New Roman" panose="02020603050405020304" pitchFamily="18" charset="0"/>
                <a:cs typeface="Times New Roman" panose="02020603050405020304" pitchFamily="18" charset="0"/>
              </a:rPr>
              <a:t>2</a:t>
            </a:r>
            <a:r>
              <a:rPr kumimoji="1" lang="zh-CN" altLang="en-US" b="1" smtClean="0">
                <a:latin typeface="Times New Roman" panose="02020603050405020304" pitchFamily="18" charset="0"/>
                <a:cs typeface="Times New Roman" panose="02020603050405020304" pitchFamily="18" charset="0"/>
              </a:rPr>
              <a:t>号铁路线表示京沪线等。</a:t>
            </a:r>
          </a:p>
          <a:p>
            <a:pPr lvl="1" eaLnBrk="1" hangingPunct="1">
              <a:defRPr/>
            </a:pPr>
            <a:r>
              <a:rPr kumimoji="1" lang="zh-CN" altLang="en-US" b="1" smtClean="0">
                <a:latin typeface="Times New Roman" panose="02020603050405020304" pitchFamily="18" charset="0"/>
                <a:cs typeface="Times New Roman" panose="02020603050405020304" pitchFamily="18" charset="0"/>
              </a:rPr>
              <a:t>铁路线对象包括铁路线编号、铁路线名称、起始站编号、终点站编号、该铁路线长度、通行标志（</a:t>
            </a:r>
            <a:r>
              <a:rPr kumimoji="1" lang="en-US" altLang="zh-CN" b="1" smtClean="0">
                <a:latin typeface="Times New Roman" panose="02020603050405020304" pitchFamily="18" charset="0"/>
                <a:cs typeface="Times New Roman" panose="02020603050405020304" pitchFamily="18" charset="0"/>
              </a:rPr>
              <a:t>00B</a:t>
            </a:r>
            <a:r>
              <a:rPr kumimoji="1" lang="zh-CN" altLang="en-US" b="1" smtClean="0">
                <a:latin typeface="Times New Roman" panose="02020603050405020304" pitchFamily="18" charset="0"/>
                <a:cs typeface="Times New Roman" panose="02020603050405020304" pitchFamily="18" charset="0"/>
              </a:rPr>
              <a:t>客货运禁行，</a:t>
            </a:r>
            <a:r>
              <a:rPr kumimoji="1" lang="en-US" altLang="zh-CN" b="1" smtClean="0">
                <a:latin typeface="Times New Roman" panose="02020603050405020304" pitchFamily="18" charset="0"/>
                <a:cs typeface="Times New Roman" panose="02020603050405020304" pitchFamily="18" charset="0"/>
              </a:rPr>
              <a:t>01B</a:t>
            </a:r>
            <a:r>
              <a:rPr kumimoji="1" lang="zh-CN" altLang="en-US" b="1" smtClean="0">
                <a:latin typeface="Times New Roman" panose="02020603050405020304" pitchFamily="18" charset="0"/>
                <a:cs typeface="Times New Roman" panose="02020603050405020304" pitchFamily="18" charset="0"/>
              </a:rPr>
              <a:t>货运通行专线，</a:t>
            </a:r>
            <a:r>
              <a:rPr kumimoji="1" lang="en-US" altLang="zh-CN" b="1" smtClean="0">
                <a:latin typeface="Times New Roman" panose="02020603050405020304" pitchFamily="18" charset="0"/>
                <a:cs typeface="Times New Roman" panose="02020603050405020304" pitchFamily="18" charset="0"/>
              </a:rPr>
              <a:t>10B</a:t>
            </a:r>
            <a:r>
              <a:rPr kumimoji="1" lang="zh-CN" altLang="en-US" b="1" smtClean="0">
                <a:latin typeface="Times New Roman" panose="02020603050405020304" pitchFamily="18" charset="0"/>
                <a:cs typeface="Times New Roman" panose="02020603050405020304" pitchFamily="18" charset="0"/>
              </a:rPr>
              <a:t>客运通行专线，</a:t>
            </a:r>
            <a:r>
              <a:rPr kumimoji="1" lang="en-US" altLang="zh-CN" b="1" smtClean="0">
                <a:latin typeface="Times New Roman" panose="02020603050405020304" pitchFamily="18" charset="0"/>
                <a:cs typeface="Times New Roman" panose="02020603050405020304" pitchFamily="18" charset="0"/>
              </a:rPr>
              <a:t>11B</a:t>
            </a:r>
            <a:r>
              <a:rPr kumimoji="1" lang="zh-CN" altLang="en-US" b="1" smtClean="0">
                <a:latin typeface="Times New Roman" panose="02020603050405020304" pitchFamily="18" charset="0"/>
                <a:cs typeface="Times New Roman" panose="02020603050405020304" pitchFamily="18" charset="0"/>
              </a:rPr>
              <a:t>客货运通行）。</a:t>
            </a:r>
          </a:p>
        </p:txBody>
      </p:sp>
    </p:spTree>
  </p:cSld>
  <p:clrMapOvr>
    <a:masterClrMapping/>
  </p:clrMapOvr>
  <p:transition spd="slow"/>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58050" name="内容占位符 2"/>
          <p:cNvSpPr>
            <a:spLocks noGrp="1" noChangeArrowheads="1"/>
          </p:cNvSpPr>
          <p:nvPr>
            <p:ph idx="4294967295"/>
          </p:nvPr>
        </p:nvSpPr>
        <p:spPr>
          <a:xfrm>
            <a:off x="684213" y="1104900"/>
            <a:ext cx="7853362" cy="5637213"/>
          </a:xfrm>
        </p:spPr>
        <p:txBody>
          <a:bodyPr/>
          <a:lstStyle/>
          <a:p>
            <a:pPr marL="1905" lvl="1" indent="455930" eaLnBrk="1" hangingPunct="1">
              <a:lnSpc>
                <a:spcPct val="90000"/>
              </a:lnSpc>
              <a:defRPr/>
            </a:pPr>
            <a:r>
              <a:rPr kumimoji="1" lang="zh-CN" altLang="en-US" b="1" smtClean="0">
                <a:latin typeface="Times New Roman" panose="02020603050405020304" pitchFamily="18" charset="0"/>
                <a:cs typeface="Times New Roman" panose="02020603050405020304" pitchFamily="18" charset="0"/>
              </a:rPr>
              <a:t>火车站对象包括所属铁路线编号、车站代码、车站名、车站简称、离该铁路线起点站路程及终点站路程。</a:t>
            </a:r>
          </a:p>
          <a:p>
            <a:pPr eaLnBrk="1" hangingPunct="1">
              <a:lnSpc>
                <a:spcPct val="90000"/>
              </a:lnSpc>
              <a:defRPr/>
            </a:pPr>
            <a:r>
              <a:rPr kumimoji="1" lang="zh-CN" altLang="en-US" b="1" smtClean="0">
                <a:latin typeface="Times New Roman" panose="02020603050405020304" pitchFamily="18" charset="0"/>
                <a:cs typeface="Times New Roman" panose="02020603050405020304" pitchFamily="18" charset="0"/>
              </a:rPr>
              <a:t>要求：</a:t>
            </a:r>
          </a:p>
          <a:p>
            <a:pPr marL="1905" lvl="1" indent="455930" eaLnBrk="1" hangingPunct="1">
              <a:lnSpc>
                <a:spcPct val="90000"/>
              </a:lnSpc>
              <a:defRPr/>
            </a:pPr>
            <a:r>
              <a:rPr kumimoji="1" lang="en-US" altLang="zh-CN" b="1" smtClean="0">
                <a:latin typeface="Times New Roman" panose="02020603050405020304" pitchFamily="18" charset="0"/>
                <a:cs typeface="Times New Roman" panose="02020603050405020304" pitchFamily="18" charset="0"/>
              </a:rPr>
              <a:t>1</a:t>
            </a:r>
            <a:r>
              <a:rPr kumimoji="1" lang="zh-CN" altLang="en-US" b="1" smtClean="0">
                <a:latin typeface="Times New Roman" panose="02020603050405020304" pitchFamily="18" charset="0"/>
                <a:cs typeface="Times New Roman" panose="02020603050405020304" pitchFamily="18" charset="0"/>
              </a:rPr>
              <a:t>）查询某站所属的铁路线。</a:t>
            </a:r>
          </a:p>
          <a:p>
            <a:pPr marL="1905" lvl="1" indent="455930" eaLnBrk="1" hangingPunct="1">
              <a:lnSpc>
                <a:spcPct val="90000"/>
              </a:lnSpc>
              <a:defRPr/>
            </a:pPr>
            <a:r>
              <a:rPr kumimoji="1" lang="en-US" altLang="zh-CN" b="1" smtClean="0">
                <a:latin typeface="Times New Roman" panose="02020603050405020304" pitchFamily="18" charset="0"/>
                <a:cs typeface="Times New Roman" panose="02020603050405020304" pitchFamily="18" charset="0"/>
              </a:rPr>
              <a:t>2</a:t>
            </a:r>
            <a:r>
              <a:rPr kumimoji="1" lang="zh-CN" altLang="en-US" b="1" smtClean="0">
                <a:latin typeface="Times New Roman" panose="02020603050405020304" pitchFamily="18" charset="0"/>
                <a:cs typeface="Times New Roman" panose="02020603050405020304" pitchFamily="18" charset="0"/>
              </a:rPr>
              <a:t>）要求具备新增铁路线的管理功能。</a:t>
            </a:r>
          </a:p>
          <a:p>
            <a:pPr marL="1905" lvl="1" indent="455930" eaLnBrk="1" hangingPunct="1">
              <a:lnSpc>
                <a:spcPct val="90000"/>
              </a:lnSpc>
              <a:defRPr/>
            </a:pPr>
            <a:r>
              <a:rPr kumimoji="1" lang="en-US" altLang="zh-CN" b="1" smtClean="0">
                <a:latin typeface="Times New Roman" panose="02020603050405020304" pitchFamily="18" charset="0"/>
                <a:cs typeface="Times New Roman" panose="02020603050405020304" pitchFamily="18" charset="0"/>
              </a:rPr>
              <a:t>3</a:t>
            </a:r>
            <a:r>
              <a:rPr kumimoji="1" lang="zh-CN" altLang="en-US" b="1" smtClean="0">
                <a:latin typeface="Times New Roman" panose="02020603050405020304" pitchFamily="18" charset="0"/>
                <a:cs typeface="Times New Roman" panose="02020603050405020304" pitchFamily="18" charset="0"/>
              </a:rPr>
              <a:t>）要求具备新增车站的管理功能。</a:t>
            </a:r>
          </a:p>
          <a:p>
            <a:pPr marL="1905" lvl="1" indent="455930" eaLnBrk="1" hangingPunct="1">
              <a:lnSpc>
                <a:spcPct val="90000"/>
              </a:lnSpc>
              <a:defRPr/>
            </a:pPr>
            <a:r>
              <a:rPr kumimoji="1" lang="en-US" altLang="zh-CN" b="1" smtClean="0">
                <a:latin typeface="Times New Roman" panose="02020603050405020304" pitchFamily="18" charset="0"/>
                <a:cs typeface="Times New Roman" panose="02020603050405020304" pitchFamily="18" charset="0"/>
              </a:rPr>
              <a:t>4</a:t>
            </a:r>
            <a:r>
              <a:rPr kumimoji="1" lang="zh-CN" altLang="en-US" b="1" smtClean="0">
                <a:latin typeface="Times New Roman" panose="02020603050405020304" pitchFamily="18" charset="0"/>
                <a:cs typeface="Times New Roman" panose="02020603050405020304" pitchFamily="18" charset="0"/>
              </a:rPr>
              <a:t>）针对客运、货运情况能计算任何一个起始车站到任何一个终点站之间的最短路径。并且要求能够显示出该最短路径的各个火车站的经由顺序。</a:t>
            </a:r>
          </a:p>
          <a:p>
            <a:pPr eaLnBrk="1" hangingPunct="1">
              <a:lnSpc>
                <a:spcPct val="90000"/>
              </a:lnSpc>
              <a:defRPr/>
            </a:pPr>
            <a:endParaRPr kumimoji="1" lang="zh-CN" altLang="en-US" sz="2800" b="1" smtClean="0">
              <a:latin typeface="Times New Roman" panose="02020603050405020304" pitchFamily="18" charset="0"/>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3"/>
          <p:cNvSpPr>
            <a:spLocks noGrp="1" noChangeArrowheads="1"/>
          </p:cNvSpPr>
          <p:nvPr>
            <p:ph type="body" idx="4294967295"/>
          </p:nvPr>
        </p:nvSpPr>
        <p:spPr>
          <a:xfrm>
            <a:off x="35496" y="332656"/>
            <a:ext cx="8839201" cy="6400800"/>
          </a:xfrm>
        </p:spPr>
        <p:txBody>
          <a:bodyPr/>
          <a:lstStyle/>
          <a:p>
            <a:pPr eaLnBrk="1" hangingPunct="1">
              <a:lnSpc>
                <a:spcPct val="90000"/>
              </a:lnSpc>
              <a:defRPr/>
            </a:pPr>
            <a:r>
              <a:rPr kumimoji="1" lang="zh-CN" altLang="en-US" sz="2800" b="1" dirty="0" smtClean="0">
                <a:latin typeface="Times New Roman" panose="02020603050405020304" pitchFamily="18" charset="0"/>
              </a:rPr>
              <a:t>路径、回路</a:t>
            </a:r>
            <a:endParaRPr kumimoji="1" lang="en-US" altLang="zh-CN" sz="2800" b="1" dirty="0" smtClean="0">
              <a:latin typeface="Times New Roman" panose="02020603050405020304" pitchFamily="18" charset="0"/>
            </a:endParaRPr>
          </a:p>
          <a:p>
            <a:pPr eaLnBrk="1" hangingPunct="1">
              <a:lnSpc>
                <a:spcPct val="90000"/>
              </a:lnSpc>
              <a:defRPr/>
            </a:pPr>
            <a:endParaRPr kumimoji="1" lang="zh-CN" altLang="en-US" sz="2800" b="1" dirty="0" smtClean="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zh-CN" altLang="en-US" sz="7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(1) </a:t>
            </a:r>
            <a:r>
              <a:rPr kumimoji="1" lang="zh-CN" altLang="en-US" sz="2400" b="1" dirty="0" smtClean="0">
                <a:solidFill>
                  <a:schemeClr val="folHlink"/>
                </a:solidFill>
                <a:latin typeface="Times New Roman" panose="02020603050405020304" pitchFamily="18" charset="0"/>
              </a:rPr>
              <a:t>路径</a:t>
            </a:r>
            <a:r>
              <a:rPr kumimoji="1" lang="en-US" altLang="zh-CN" sz="2400" b="1" dirty="0" smtClean="0">
                <a:solidFill>
                  <a:schemeClr val="folHlink"/>
                </a:solidFill>
                <a:latin typeface="Times New Roman" panose="02020603050405020304" pitchFamily="18" charset="0"/>
              </a:rPr>
              <a:t>(path)</a:t>
            </a:r>
            <a:endParaRPr kumimoji="1" lang="zh-CN" altLang="en-US" sz="2400" b="1" dirty="0" smtClean="0">
              <a:solidFill>
                <a:schemeClr val="folHlink"/>
              </a:solidFill>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2400" b="1" dirty="0" smtClean="0">
                <a:latin typeface="Times New Roman" panose="02020603050405020304" pitchFamily="18" charset="0"/>
              </a:rPr>
              <a:t>            在无向图</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中，从顶点</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p</a:t>
            </a:r>
            <a:r>
              <a:rPr kumimoji="1" lang="zh-CN" altLang="en-US" sz="2400" b="1" dirty="0" smtClean="0">
                <a:latin typeface="Times New Roman" panose="02020603050405020304" pitchFamily="18" charset="0"/>
              </a:rPr>
              <a:t>到顶点</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q</a:t>
            </a:r>
            <a:r>
              <a:rPr kumimoji="1" lang="zh-CN" altLang="en-US" sz="2400" b="1" dirty="0" smtClean="0">
                <a:latin typeface="Times New Roman" panose="02020603050405020304" pitchFamily="18" charset="0"/>
              </a:rPr>
              <a:t>的一条路径是</a:t>
            </a:r>
            <a:r>
              <a:rPr kumimoji="1" lang="zh-CN" altLang="en-US" sz="2400" b="1" dirty="0" smtClean="0">
                <a:solidFill>
                  <a:schemeClr val="hlink"/>
                </a:solidFill>
                <a:latin typeface="Times New Roman" panose="02020603050405020304" pitchFamily="18" charset="0"/>
              </a:rPr>
              <a:t>顶点的序列</a:t>
            </a:r>
            <a:r>
              <a:rPr kumimoji="1" lang="en-US" altLang="zh-CN" sz="2400" b="1" dirty="0" smtClean="0">
                <a:solidFill>
                  <a:schemeClr val="hlink"/>
                </a:solidFill>
                <a:latin typeface="Times New Roman" panose="02020603050405020304" pitchFamily="18" charset="0"/>
              </a:rPr>
              <a:t>&lt;v</a:t>
            </a:r>
            <a:r>
              <a:rPr kumimoji="1" lang="en-US" altLang="zh-CN" sz="2400" b="1" baseline="-30000" dirty="0" smtClean="0">
                <a:solidFill>
                  <a:schemeClr val="hlink"/>
                </a:solidFill>
                <a:latin typeface="Times New Roman" panose="02020603050405020304" pitchFamily="18" charset="0"/>
              </a:rPr>
              <a:t>p</a:t>
            </a:r>
            <a:r>
              <a:rPr kumimoji="1" lang="en-US" altLang="zh-CN" sz="2400" b="1" dirty="0" smtClean="0">
                <a:solidFill>
                  <a:schemeClr val="hlink"/>
                </a:solidFill>
                <a:latin typeface="Times New Roman" panose="02020603050405020304" pitchFamily="18" charset="0"/>
              </a:rPr>
              <a:t>,v</a:t>
            </a:r>
            <a:r>
              <a:rPr kumimoji="1" lang="en-US" altLang="zh-CN" sz="2400" b="1" baseline="-30000" dirty="0" smtClean="0">
                <a:solidFill>
                  <a:schemeClr val="hlink"/>
                </a:solidFill>
                <a:latin typeface="Times New Roman" panose="02020603050405020304" pitchFamily="18" charset="0"/>
              </a:rPr>
              <a:t>i1</a:t>
            </a:r>
            <a:r>
              <a:rPr kumimoji="1" lang="en-US" altLang="zh-CN" sz="2400" b="1" dirty="0" smtClean="0">
                <a:solidFill>
                  <a:schemeClr val="hlink"/>
                </a:solidFill>
                <a:latin typeface="Times New Roman" panose="02020603050405020304" pitchFamily="18" charset="0"/>
              </a:rPr>
              <a:t>,v</a:t>
            </a:r>
            <a:r>
              <a:rPr kumimoji="1" lang="en-US" altLang="zh-CN" sz="2400" b="1" baseline="-30000" dirty="0" smtClean="0">
                <a:solidFill>
                  <a:schemeClr val="hlink"/>
                </a:solidFill>
                <a:latin typeface="Times New Roman" panose="02020603050405020304" pitchFamily="18" charset="0"/>
              </a:rPr>
              <a:t>i2</a:t>
            </a:r>
            <a:r>
              <a:rPr kumimoji="1" lang="en-US" altLang="zh-CN" sz="2400" b="1" dirty="0" smtClean="0">
                <a:solidFill>
                  <a:schemeClr val="hlink"/>
                </a:solidFill>
                <a:latin typeface="Times New Roman" panose="02020603050405020304" pitchFamily="18" charset="0"/>
              </a:rPr>
              <a:t>,…, </a:t>
            </a:r>
            <a:r>
              <a:rPr kumimoji="1" lang="en-US" altLang="zh-CN" sz="2400" b="1" dirty="0" err="1" smtClean="0">
                <a:solidFill>
                  <a:schemeClr val="hlink"/>
                </a:solidFill>
                <a:latin typeface="Times New Roman" panose="02020603050405020304" pitchFamily="18" charset="0"/>
              </a:rPr>
              <a:t>v</a:t>
            </a:r>
            <a:r>
              <a:rPr kumimoji="1" lang="en-US" altLang="zh-CN" sz="2400" b="1" baseline="-30000" dirty="0" err="1" smtClean="0">
                <a:solidFill>
                  <a:schemeClr val="hlink"/>
                </a:solidFill>
                <a:latin typeface="Times New Roman" panose="02020603050405020304" pitchFamily="18" charset="0"/>
              </a:rPr>
              <a:t>in</a:t>
            </a:r>
            <a:r>
              <a:rPr kumimoji="1" lang="en-US" altLang="zh-CN" sz="2400" b="1" dirty="0" err="1" smtClean="0">
                <a:solidFill>
                  <a:schemeClr val="hlink"/>
                </a:solidFill>
                <a:latin typeface="Times New Roman" panose="02020603050405020304" pitchFamily="18" charset="0"/>
              </a:rPr>
              <a:t>,v</a:t>
            </a:r>
            <a:r>
              <a:rPr kumimoji="1" lang="en-US" altLang="zh-CN" sz="2400" b="1" baseline="-30000" dirty="0" err="1" smtClean="0">
                <a:solidFill>
                  <a:schemeClr val="hlink"/>
                </a:solidFill>
                <a:latin typeface="Times New Roman" panose="02020603050405020304" pitchFamily="18" charset="0"/>
              </a:rPr>
              <a:t>q</a:t>
            </a:r>
            <a:r>
              <a:rPr kumimoji="1" lang="en-US" altLang="zh-CN" sz="2400" b="1" dirty="0" smtClean="0">
                <a:solidFill>
                  <a:schemeClr val="hlink"/>
                </a:solidFill>
                <a:latin typeface="Times New Roman" panose="02020603050405020304" pitchFamily="18" charset="0"/>
              </a:rPr>
              <a:t>&gt;</a:t>
            </a:r>
            <a:r>
              <a:rPr kumimoji="1" lang="zh-CN" altLang="en-US" sz="2400" b="1" dirty="0" smtClean="0">
                <a:latin typeface="Times New Roman" panose="02020603050405020304" pitchFamily="18" charset="0"/>
              </a:rPr>
              <a:t>，且 </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p</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i1</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i1</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i2</a:t>
            </a:r>
            <a:r>
              <a:rPr kumimoji="1" lang="en-US" altLang="zh-CN" sz="2400" b="1" dirty="0" smtClean="0">
                <a:latin typeface="Times New Roman" panose="02020603050405020304" pitchFamily="18" charset="0"/>
              </a:rPr>
              <a:t>), … , (</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in</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q</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都是</a:t>
            </a:r>
            <a:r>
              <a:rPr kumimoji="1" lang="en-US" altLang="zh-CN" sz="2400" b="1" dirty="0" smtClean="0">
                <a:latin typeface="Times New Roman" panose="02020603050405020304" pitchFamily="18" charset="0"/>
              </a:rPr>
              <a:t>E(G)</a:t>
            </a:r>
            <a:r>
              <a:rPr kumimoji="1" lang="zh-CN" altLang="en-US" sz="2400" b="1" dirty="0" smtClean="0">
                <a:latin typeface="Times New Roman" panose="02020603050405020304" pitchFamily="18" charset="0"/>
              </a:rPr>
              <a:t>中的边。</a:t>
            </a:r>
          </a:p>
          <a:p>
            <a:pPr algn="just" eaLnBrk="1" hangingPunct="1">
              <a:lnSpc>
                <a:spcPct val="90000"/>
              </a:lnSpc>
              <a:buFont typeface="Wingdings" panose="05000000000000000000" pitchFamily="2" charset="2"/>
              <a:buNone/>
              <a:defRPr/>
            </a:pPr>
            <a:r>
              <a:rPr kumimoji="1" lang="zh-CN" altLang="en-US" sz="2400" b="1" dirty="0" smtClean="0">
                <a:latin typeface="Times New Roman" panose="02020603050405020304" pitchFamily="18" charset="0"/>
              </a:rPr>
              <a:t>            路径上边的数目称为该路径的长度</a:t>
            </a:r>
            <a:r>
              <a:rPr kumimoji="1" lang="en-US" altLang="zh-CN" sz="2400" b="1" dirty="0" smtClean="0">
                <a:latin typeface="Times New Roman" panose="02020603050405020304" pitchFamily="18" charset="0"/>
              </a:rPr>
              <a:t>(path length) </a:t>
            </a:r>
            <a:r>
              <a:rPr kumimoji="1" lang="zh-CN" altLang="en-US" sz="2400" b="1" dirty="0" smtClean="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zh-CN" altLang="en-US" sz="2400" b="1" dirty="0" smtClean="0">
                <a:latin typeface="Times New Roman" panose="02020603050405020304" pitchFamily="18" charset="0"/>
              </a:rPr>
              <a:t>    </a:t>
            </a:r>
            <a:endParaRPr kumimoji="1" lang="zh-CN" altLang="en-US" sz="11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2400" b="1" dirty="0" smtClean="0">
                <a:latin typeface="Times New Roman" panose="02020603050405020304" pitchFamily="18" charset="0"/>
              </a:rPr>
              <a:t>            对于有向图，其路径也是有向的，其</a:t>
            </a:r>
            <a:r>
              <a:rPr kumimoji="1" lang="zh-CN" altLang="en-US" sz="2400" b="1" dirty="0" smtClean="0">
                <a:solidFill>
                  <a:schemeClr val="hlink"/>
                </a:solidFill>
                <a:latin typeface="Times New Roman" panose="02020603050405020304" pitchFamily="18" charset="0"/>
              </a:rPr>
              <a:t>顶点序列为</a:t>
            </a:r>
            <a:r>
              <a:rPr kumimoji="1" lang="en-US" altLang="zh-CN" sz="2400" b="1" dirty="0" smtClean="0">
                <a:solidFill>
                  <a:schemeClr val="hlink"/>
                </a:solidFill>
                <a:latin typeface="Times New Roman" panose="02020603050405020304" pitchFamily="18" charset="0"/>
              </a:rPr>
              <a:t>&lt;v</a:t>
            </a:r>
            <a:r>
              <a:rPr kumimoji="1" lang="en-US" altLang="zh-CN" sz="2400" b="1" baseline="-30000" dirty="0" smtClean="0">
                <a:solidFill>
                  <a:schemeClr val="hlink"/>
                </a:solidFill>
                <a:latin typeface="Times New Roman" panose="02020603050405020304" pitchFamily="18" charset="0"/>
              </a:rPr>
              <a:t>p</a:t>
            </a:r>
            <a:r>
              <a:rPr kumimoji="1" lang="en-US" altLang="zh-CN" sz="2400" b="1" dirty="0" smtClean="0">
                <a:solidFill>
                  <a:schemeClr val="hlink"/>
                </a:solidFill>
                <a:latin typeface="Times New Roman" panose="02020603050405020304" pitchFamily="18" charset="0"/>
              </a:rPr>
              <a:t>,v</a:t>
            </a:r>
            <a:r>
              <a:rPr kumimoji="1" lang="en-US" altLang="zh-CN" sz="2400" b="1" baseline="-30000" dirty="0" smtClean="0">
                <a:solidFill>
                  <a:schemeClr val="hlink"/>
                </a:solidFill>
                <a:latin typeface="Times New Roman" panose="02020603050405020304" pitchFamily="18" charset="0"/>
              </a:rPr>
              <a:t>i1</a:t>
            </a:r>
            <a:r>
              <a:rPr kumimoji="1" lang="en-US" altLang="zh-CN" sz="2400" b="1" dirty="0" smtClean="0">
                <a:solidFill>
                  <a:schemeClr val="hlink"/>
                </a:solidFill>
                <a:latin typeface="Times New Roman" panose="02020603050405020304" pitchFamily="18" charset="0"/>
              </a:rPr>
              <a:t>,v</a:t>
            </a:r>
            <a:r>
              <a:rPr kumimoji="1" lang="en-US" altLang="zh-CN" sz="2400" b="1" baseline="-30000" dirty="0" smtClean="0">
                <a:solidFill>
                  <a:schemeClr val="hlink"/>
                </a:solidFill>
                <a:latin typeface="Times New Roman" panose="02020603050405020304" pitchFamily="18" charset="0"/>
              </a:rPr>
              <a:t>i2</a:t>
            </a:r>
            <a:r>
              <a:rPr kumimoji="1" lang="en-US" altLang="zh-CN" sz="2400" b="1" dirty="0" smtClean="0">
                <a:solidFill>
                  <a:schemeClr val="hlink"/>
                </a:solidFill>
                <a:latin typeface="Times New Roman" panose="02020603050405020304" pitchFamily="18" charset="0"/>
              </a:rPr>
              <a:t>,…, </a:t>
            </a:r>
            <a:r>
              <a:rPr kumimoji="1" lang="en-US" altLang="zh-CN" sz="2400" b="1" dirty="0" err="1" smtClean="0">
                <a:solidFill>
                  <a:schemeClr val="hlink"/>
                </a:solidFill>
                <a:latin typeface="Times New Roman" panose="02020603050405020304" pitchFamily="18" charset="0"/>
              </a:rPr>
              <a:t>v</a:t>
            </a:r>
            <a:r>
              <a:rPr kumimoji="1" lang="en-US" altLang="zh-CN" sz="2400" b="1" baseline="-30000" dirty="0" err="1" smtClean="0">
                <a:solidFill>
                  <a:schemeClr val="hlink"/>
                </a:solidFill>
                <a:latin typeface="Times New Roman" panose="02020603050405020304" pitchFamily="18" charset="0"/>
              </a:rPr>
              <a:t>in</a:t>
            </a:r>
            <a:r>
              <a:rPr kumimoji="1" lang="en-US" altLang="zh-CN" sz="2400" b="1" dirty="0" err="1" smtClean="0">
                <a:solidFill>
                  <a:schemeClr val="hlink"/>
                </a:solidFill>
                <a:latin typeface="Times New Roman" panose="02020603050405020304" pitchFamily="18" charset="0"/>
              </a:rPr>
              <a:t>,v</a:t>
            </a:r>
            <a:r>
              <a:rPr kumimoji="1" lang="en-US" altLang="zh-CN" sz="2400" b="1" baseline="-30000" dirty="0" err="1" smtClean="0">
                <a:solidFill>
                  <a:schemeClr val="hlink"/>
                </a:solidFill>
                <a:latin typeface="Times New Roman" panose="02020603050405020304" pitchFamily="18" charset="0"/>
              </a:rPr>
              <a:t>q</a:t>
            </a:r>
            <a:r>
              <a:rPr kumimoji="1" lang="en-US" altLang="zh-CN" sz="2400" b="1" dirty="0" smtClean="0">
                <a:solidFill>
                  <a:schemeClr val="hlink"/>
                </a:solidFill>
                <a:latin typeface="Times New Roman" panose="02020603050405020304" pitchFamily="18" charset="0"/>
              </a:rPr>
              <a:t>&gt;</a:t>
            </a:r>
            <a:r>
              <a:rPr kumimoji="1" lang="zh-CN" altLang="en-US" sz="2400" b="1" dirty="0" smtClean="0">
                <a:latin typeface="Times New Roman" panose="02020603050405020304" pitchFamily="18" charset="0"/>
              </a:rPr>
              <a:t>，且</a:t>
            </a:r>
            <a:r>
              <a:rPr kumimoji="1" lang="en-US" altLang="zh-CN" sz="2400" b="1" dirty="0" smtClean="0">
                <a:latin typeface="Times New Roman" panose="02020603050405020304" pitchFamily="18" charset="0"/>
              </a:rPr>
              <a:t>&lt;v</a:t>
            </a:r>
            <a:r>
              <a:rPr kumimoji="1" lang="en-US" altLang="zh-CN" sz="2400" b="1" baseline="-30000" dirty="0" smtClean="0">
                <a:latin typeface="Times New Roman" panose="02020603050405020304" pitchFamily="18" charset="0"/>
              </a:rPr>
              <a:t>p</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i1</a:t>
            </a:r>
            <a:r>
              <a:rPr kumimoji="1" lang="en-US" altLang="zh-CN" sz="2400" b="1" dirty="0" smtClean="0">
                <a:latin typeface="Times New Roman" panose="02020603050405020304" pitchFamily="18" charset="0"/>
              </a:rPr>
              <a:t>&gt;, &lt;v</a:t>
            </a:r>
            <a:r>
              <a:rPr kumimoji="1" lang="en-US" altLang="zh-CN" sz="2400" b="1" baseline="-30000" dirty="0" smtClean="0">
                <a:latin typeface="Times New Roman" panose="02020603050405020304" pitchFamily="18" charset="0"/>
              </a:rPr>
              <a:t>i1</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i2</a:t>
            </a:r>
            <a:r>
              <a:rPr kumimoji="1" lang="en-US" altLang="zh-CN" sz="2400" b="1" dirty="0" smtClean="0">
                <a:latin typeface="Times New Roman" panose="02020603050405020304" pitchFamily="18" charset="0"/>
              </a:rPr>
              <a:t>&gt; , … , &lt;</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in</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q</a:t>
            </a:r>
            <a:r>
              <a:rPr kumimoji="1" lang="en-US" altLang="zh-CN" sz="2400" b="1" dirty="0" smtClean="0">
                <a:latin typeface="Times New Roman" panose="02020603050405020304" pitchFamily="18" charset="0"/>
              </a:rPr>
              <a:t>&gt;</a:t>
            </a:r>
            <a:r>
              <a:rPr kumimoji="1" lang="zh-CN" altLang="en-US" sz="2400" b="1" dirty="0" smtClean="0">
                <a:latin typeface="Times New Roman" panose="02020603050405020304" pitchFamily="18" charset="0"/>
              </a:rPr>
              <a:t>都是</a:t>
            </a:r>
            <a:r>
              <a:rPr kumimoji="1" lang="en-US" altLang="zh-CN" sz="2400" b="1" dirty="0" smtClean="0">
                <a:latin typeface="Times New Roman" panose="02020603050405020304" pitchFamily="18" charset="0"/>
              </a:rPr>
              <a:t>E(G)</a:t>
            </a:r>
            <a:r>
              <a:rPr kumimoji="1" lang="zh-CN" altLang="en-US" sz="2400" b="1" dirty="0" smtClean="0">
                <a:latin typeface="Times New Roman" panose="02020603050405020304" pitchFamily="18" charset="0"/>
              </a:rPr>
              <a:t>中的弧。</a:t>
            </a:r>
            <a:endParaRPr kumimoji="1" lang="en-US" altLang="zh-CN" sz="24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endParaRPr kumimoji="1" lang="zh-CN" altLang="en-US" sz="24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2400" b="1" dirty="0" smtClean="0">
                <a:latin typeface="Times New Roman" panose="02020603050405020304" pitchFamily="18" charset="0"/>
              </a:rPr>
              <a:t>            路径上弧的数目称为该路径的长度。</a:t>
            </a:r>
          </a:p>
          <a:p>
            <a:pPr algn="just" eaLnBrk="1" hangingPunct="1">
              <a:lnSpc>
                <a:spcPct val="90000"/>
              </a:lnSpc>
              <a:buFont typeface="Wingdings" panose="05000000000000000000" pitchFamily="2" charset="2"/>
              <a:buNone/>
              <a:defRPr/>
            </a:pPr>
            <a:r>
              <a:rPr kumimoji="1" lang="zh-CN" altLang="en-US" sz="2400" b="1" dirty="0" smtClean="0">
                <a:latin typeface="Times New Roman" panose="02020603050405020304" pitchFamily="18" charset="0"/>
              </a:rPr>
              <a:t>    </a:t>
            </a:r>
          </a:p>
        </p:txBody>
      </p:sp>
      <p:grpSp>
        <p:nvGrpSpPr>
          <p:cNvPr id="3" name="Group 3"/>
          <p:cNvGrpSpPr>
            <a:grpSpLocks/>
          </p:cNvGrpSpPr>
          <p:nvPr/>
        </p:nvGrpSpPr>
        <p:grpSpPr bwMode="auto">
          <a:xfrm>
            <a:off x="6833993" y="4725144"/>
            <a:ext cx="2014537" cy="1943100"/>
            <a:chOff x="2064" y="482"/>
            <a:chExt cx="1269" cy="1224"/>
          </a:xfrm>
        </p:grpSpPr>
        <p:sp>
          <p:nvSpPr>
            <p:cNvPr id="4" name="Oval 4"/>
            <p:cNvSpPr>
              <a:spLocks noChangeArrowheads="1"/>
            </p:cNvSpPr>
            <p:nvPr/>
          </p:nvSpPr>
          <p:spPr bwMode="auto">
            <a:xfrm>
              <a:off x="2563" y="48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1</a:t>
              </a:r>
            </a:p>
          </p:txBody>
        </p:sp>
        <p:sp>
          <p:nvSpPr>
            <p:cNvPr id="5" name="Oval 5"/>
            <p:cNvSpPr>
              <a:spLocks noChangeArrowheads="1"/>
            </p:cNvSpPr>
            <p:nvPr/>
          </p:nvSpPr>
          <p:spPr bwMode="auto">
            <a:xfrm>
              <a:off x="2563" y="1434"/>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4</a:t>
              </a:r>
            </a:p>
          </p:txBody>
        </p:sp>
        <p:sp>
          <p:nvSpPr>
            <p:cNvPr id="6" name="Oval 6"/>
            <p:cNvSpPr>
              <a:spLocks noChangeArrowheads="1"/>
            </p:cNvSpPr>
            <p:nvPr/>
          </p:nvSpPr>
          <p:spPr bwMode="auto">
            <a:xfrm>
              <a:off x="2064"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2</a:t>
              </a:r>
            </a:p>
          </p:txBody>
        </p:sp>
        <p:sp>
          <p:nvSpPr>
            <p:cNvPr id="7" name="Oval 7"/>
            <p:cNvSpPr>
              <a:spLocks noChangeArrowheads="1"/>
            </p:cNvSpPr>
            <p:nvPr/>
          </p:nvSpPr>
          <p:spPr bwMode="auto">
            <a:xfrm>
              <a:off x="3061"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3</a:t>
              </a:r>
            </a:p>
          </p:txBody>
        </p:sp>
        <p:sp>
          <p:nvSpPr>
            <p:cNvPr id="8" name="Line 8"/>
            <p:cNvSpPr>
              <a:spLocks noChangeShapeType="1"/>
            </p:cNvSpPr>
            <p:nvPr/>
          </p:nvSpPr>
          <p:spPr bwMode="auto">
            <a:xfrm>
              <a:off x="2336" y="1071"/>
              <a:ext cx="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9"/>
            <p:cNvSpPr>
              <a:spLocks noChangeShapeType="1"/>
            </p:cNvSpPr>
            <p:nvPr/>
          </p:nvSpPr>
          <p:spPr bwMode="auto">
            <a:xfrm>
              <a:off x="2699" y="754"/>
              <a:ext cx="0" cy="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10"/>
            <p:cNvSpPr>
              <a:spLocks noChangeShapeType="1"/>
            </p:cNvSpPr>
            <p:nvPr/>
          </p:nvSpPr>
          <p:spPr bwMode="auto">
            <a:xfrm>
              <a:off x="2290" y="1207"/>
              <a:ext cx="272"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11"/>
            <p:cNvSpPr>
              <a:spLocks noChangeShapeType="1"/>
            </p:cNvSpPr>
            <p:nvPr/>
          </p:nvSpPr>
          <p:spPr bwMode="auto">
            <a:xfrm flipV="1">
              <a:off x="2835" y="1207"/>
              <a:ext cx="317"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2"/>
            <p:cNvSpPr>
              <a:spLocks noChangeShapeType="1"/>
            </p:cNvSpPr>
            <p:nvPr/>
          </p:nvSpPr>
          <p:spPr bwMode="auto">
            <a:xfrm>
              <a:off x="283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3"/>
            <p:cNvSpPr>
              <a:spLocks noChangeShapeType="1"/>
            </p:cNvSpPr>
            <p:nvPr/>
          </p:nvSpPr>
          <p:spPr bwMode="auto">
            <a:xfrm flipH="1">
              <a:off x="224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 name="Rectangle 15"/>
          <p:cNvSpPr>
            <a:spLocks noChangeArrowheads="1"/>
          </p:cNvSpPr>
          <p:nvPr/>
        </p:nvSpPr>
        <p:spPr bwMode="auto">
          <a:xfrm>
            <a:off x="279578" y="5865572"/>
            <a:ext cx="8568952" cy="936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r>
              <a:rPr lang="zh-CN" altLang="en-US" sz="2400"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例：（</a:t>
            </a:r>
            <a:r>
              <a:rPr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V1, V2, V4, V3</a:t>
            </a:r>
            <a:r>
              <a:rPr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）是</a:t>
            </a:r>
            <a:r>
              <a:rPr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V1</a:t>
            </a:r>
            <a:r>
              <a:rPr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到</a:t>
            </a:r>
            <a:r>
              <a:rPr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V3</a:t>
            </a:r>
            <a:r>
              <a:rPr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的一条路径</a:t>
            </a:r>
            <a:r>
              <a:rPr lang="zh-CN" altLang="en-US" sz="2400"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endParaRPr lang="en-US" altLang="zh-CN" sz="2400"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endParaRPr>
          </a:p>
          <a:p>
            <a:pPr algn="l">
              <a:lnSpc>
                <a:spcPct val="120000"/>
              </a:lnSpc>
            </a:pPr>
            <a:r>
              <a:rPr lang="zh-CN" altLang="en-US" sz="2400"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路径</a:t>
            </a:r>
            <a:r>
              <a:rPr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长度为</a:t>
            </a:r>
            <a:r>
              <a:rPr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3</a:t>
            </a:r>
            <a:r>
              <a:rPr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vertic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1027"/>
          <p:cNvSpPr>
            <a:spLocks noGrp="1" noChangeArrowheads="1"/>
          </p:cNvSpPr>
          <p:nvPr>
            <p:ph type="body" idx="4294967295"/>
          </p:nvPr>
        </p:nvSpPr>
        <p:spPr>
          <a:xfrm>
            <a:off x="179388" y="174848"/>
            <a:ext cx="8839200" cy="5486400"/>
          </a:xfrm>
        </p:spPr>
        <p:txBody>
          <a:bodyPr/>
          <a:lstStyle/>
          <a:p>
            <a:pPr algn="just" eaLnBrk="1" hangingPunct="1">
              <a:buFont typeface="Wingdings" panose="05000000000000000000" pitchFamily="2" charset="2"/>
              <a:buNone/>
              <a:defRPr/>
            </a:pPr>
            <a:r>
              <a:rPr kumimoji="1" lang="en-US" altLang="zh-CN" sz="2400" b="1" dirty="0" smtClean="0">
                <a:latin typeface="Times New Roman" panose="02020603050405020304" pitchFamily="18" charset="0"/>
              </a:rPr>
              <a:t>   (2) </a:t>
            </a:r>
            <a:r>
              <a:rPr kumimoji="1" lang="zh-CN" altLang="en-US" sz="2400" b="1" dirty="0" smtClean="0">
                <a:solidFill>
                  <a:schemeClr val="folHlink"/>
                </a:solidFill>
                <a:latin typeface="Times New Roman" panose="02020603050405020304" pitchFamily="18" charset="0"/>
              </a:rPr>
              <a:t>回路</a:t>
            </a:r>
            <a:r>
              <a:rPr kumimoji="1" lang="en-US" altLang="zh-CN" sz="2400" b="1" dirty="0" smtClean="0">
                <a:solidFill>
                  <a:schemeClr val="folHlink"/>
                </a:solidFill>
                <a:latin typeface="Times New Roman" panose="02020603050405020304" pitchFamily="18" charset="0"/>
              </a:rPr>
              <a:t>( cycle, </a:t>
            </a:r>
            <a:r>
              <a:rPr kumimoji="1" lang="zh-CN" altLang="en-US" sz="2400" b="1" dirty="0" smtClean="0">
                <a:solidFill>
                  <a:schemeClr val="folHlink"/>
                </a:solidFill>
                <a:latin typeface="Times New Roman" panose="02020603050405020304" pitchFamily="18" charset="0"/>
              </a:rPr>
              <a:t>环</a:t>
            </a:r>
            <a:r>
              <a:rPr kumimoji="1" lang="en-US" altLang="zh-CN" sz="2400" b="1" dirty="0" smtClean="0">
                <a:solidFill>
                  <a:schemeClr val="folHlink"/>
                </a:solidFill>
                <a:latin typeface="Times New Roman" panose="02020603050405020304" pitchFamily="18" charset="0"/>
              </a:rPr>
              <a:t>)</a:t>
            </a:r>
            <a:endParaRPr kumimoji="1" lang="zh-CN" altLang="en-US" sz="2400" b="1" dirty="0" smtClean="0">
              <a:solidFill>
                <a:schemeClr val="folHlink"/>
              </a:solidFill>
              <a:latin typeface="Times New Roman" panose="02020603050405020304" pitchFamily="18" charset="0"/>
            </a:endParaRPr>
          </a:p>
          <a:p>
            <a:pPr algn="just" eaLnBrk="1" hangingPunct="1">
              <a:buNone/>
              <a:defRPr/>
            </a:pPr>
            <a:r>
              <a:rPr kumimoji="1" lang="zh-CN" altLang="en-US" sz="2400" b="1" dirty="0" smtClean="0">
                <a:latin typeface="Times New Roman" panose="02020603050405020304" pitchFamily="18" charset="0"/>
              </a:rPr>
              <a:t>    </a:t>
            </a:r>
            <a:endParaRPr kumimoji="1" lang="en-US" altLang="zh-CN" sz="2400" b="1" dirty="0" smtClean="0">
              <a:latin typeface="Times New Roman" panose="02020603050405020304" pitchFamily="18" charset="0"/>
            </a:endParaRPr>
          </a:p>
          <a:p>
            <a:pPr algn="just" eaLnBrk="1" hangingPunct="1">
              <a:buNone/>
              <a:defRPr/>
            </a:pPr>
            <a:r>
              <a:rPr kumimoji="1" lang="en-US" altLang="zh-CN" sz="2400" b="1" dirty="0">
                <a:latin typeface="Times New Roman" panose="02020603050405020304" pitchFamily="18" charset="0"/>
              </a:rPr>
              <a:t> </a:t>
            </a:r>
            <a:r>
              <a:rPr kumimoji="1" lang="en-US" altLang="zh-CN" sz="2400" b="1" dirty="0" smtClean="0">
                <a:latin typeface="Times New Roman" panose="02020603050405020304" pitchFamily="18" charset="0"/>
              </a:rPr>
              <a:t>    </a:t>
            </a:r>
            <a:r>
              <a:rPr kumimoji="1" lang="zh-CN" altLang="en-US" sz="2400" b="1" dirty="0">
                <a:solidFill>
                  <a:schemeClr val="folHlink"/>
                </a:solidFill>
                <a:latin typeface="Times New Roman" panose="02020603050405020304" pitchFamily="18" charset="0"/>
              </a:rPr>
              <a:t>回路或</a:t>
            </a:r>
            <a:r>
              <a:rPr kumimoji="1" lang="zh-CN" altLang="en-US" sz="2400" b="1" dirty="0" smtClean="0">
                <a:solidFill>
                  <a:schemeClr val="folHlink"/>
                </a:solidFill>
                <a:latin typeface="Times New Roman" panose="02020603050405020304" pitchFamily="18" charset="0"/>
              </a:rPr>
              <a:t>环</a:t>
            </a:r>
            <a:r>
              <a:rPr kumimoji="1" lang="zh-CN" altLang="en-US" sz="2400" b="1" dirty="0">
                <a:latin typeface="Times New Roman" panose="02020603050405020304" pitchFamily="18" charset="0"/>
              </a:rPr>
              <a:t>：</a:t>
            </a:r>
            <a:r>
              <a:rPr kumimoji="1" lang="zh-CN" altLang="en-US" sz="2400" b="1" dirty="0" smtClean="0">
                <a:latin typeface="Times New Roman" panose="02020603050405020304" pitchFamily="18" charset="0"/>
              </a:rPr>
              <a:t>第一个顶点和最后一个顶点相同的路径。</a:t>
            </a:r>
          </a:p>
          <a:p>
            <a:pPr algn="just" eaLnBrk="1" hangingPunct="1">
              <a:buFont typeface="Wingdings" panose="05000000000000000000" pitchFamily="2" charset="2"/>
              <a:buNone/>
              <a:defRPr/>
            </a:pPr>
            <a:endParaRPr kumimoji="1" lang="zh-CN" altLang="en-US" sz="800" b="1" dirty="0" smtClean="0">
              <a:latin typeface="Times New Roman" panose="02020603050405020304" pitchFamily="18" charset="0"/>
            </a:endParaRPr>
          </a:p>
          <a:p>
            <a:pPr algn="just" eaLnBrk="1" hangingPunct="1">
              <a:buFont typeface="Wingdings" panose="05000000000000000000" pitchFamily="2" charset="2"/>
              <a:buNone/>
              <a:defRPr/>
            </a:pPr>
            <a:r>
              <a:rPr kumimoji="1" lang="zh-CN" altLang="en-US" sz="2400" b="1" dirty="0" smtClean="0">
                <a:solidFill>
                  <a:schemeClr val="folHlink"/>
                </a:solidFill>
                <a:latin typeface="Times New Roman" panose="02020603050405020304" pitchFamily="18" charset="0"/>
              </a:rPr>
              <a:t>     简单路径</a:t>
            </a:r>
            <a:r>
              <a:rPr kumimoji="1" lang="en-US" altLang="zh-CN" sz="2400" b="1" dirty="0" smtClean="0">
                <a:solidFill>
                  <a:schemeClr val="folHlink"/>
                </a:solidFill>
                <a:latin typeface="Times New Roman" panose="02020603050405020304" pitchFamily="18" charset="0"/>
              </a:rPr>
              <a:t>(simple path)</a:t>
            </a:r>
            <a:r>
              <a:rPr kumimoji="1" lang="zh-CN" altLang="en-US" sz="2400" b="1" dirty="0" smtClean="0">
                <a:latin typeface="Times New Roman" panose="02020603050405020304" pitchFamily="18" charset="0"/>
              </a:rPr>
              <a:t>：序列中各顶点不重复出现的路径。</a:t>
            </a:r>
          </a:p>
          <a:p>
            <a:pPr eaLnBrk="1" hangingPunct="1">
              <a:buFont typeface="Wingdings" panose="05000000000000000000" pitchFamily="2" charset="2"/>
              <a:buNone/>
              <a:defRPr/>
            </a:pPr>
            <a:r>
              <a:rPr kumimoji="1" lang="zh-CN" altLang="en-US" sz="700" b="1" dirty="0" smtClean="0">
                <a:latin typeface="Times New Roman" panose="02020603050405020304" pitchFamily="18" charset="0"/>
              </a:rPr>
              <a:t>   </a:t>
            </a: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zh-CN" altLang="en-US" sz="2400" b="1" dirty="0" smtClean="0">
                <a:solidFill>
                  <a:schemeClr val="folHlink"/>
                </a:solidFill>
                <a:latin typeface="Times New Roman" panose="02020603050405020304" pitchFamily="18" charset="0"/>
              </a:rPr>
              <a:t>简单回路</a:t>
            </a:r>
            <a:r>
              <a:rPr kumimoji="1" lang="zh-CN" altLang="en-US" sz="2400" b="1" dirty="0" smtClean="0">
                <a:latin typeface="Times New Roman" panose="02020603050405020304" pitchFamily="18" charset="0"/>
              </a:rPr>
              <a:t>：第一个顶点和最后一个顶点相同的简单</a:t>
            </a: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路径称为简单回路</a:t>
            </a:r>
            <a:r>
              <a:rPr kumimoji="1" lang="en-US" altLang="zh-CN" sz="2400" b="1" dirty="0" smtClean="0">
                <a:latin typeface="Times New Roman" panose="02020603050405020304" pitchFamily="18" charset="0"/>
              </a:rPr>
              <a:t>(simple cycle)</a:t>
            </a:r>
            <a:r>
              <a:rPr kumimoji="1" lang="zh-CN" altLang="en-US" sz="2400" b="1" dirty="0" smtClean="0">
                <a:latin typeface="Times New Roman" panose="02020603050405020304" pitchFamily="18" charset="0"/>
              </a:rPr>
              <a:t>。</a:t>
            </a:r>
          </a:p>
          <a:p>
            <a:pPr algn="just" eaLnBrk="1" hangingPunct="1">
              <a:buFont typeface="Wingdings" panose="05000000000000000000" pitchFamily="2" charset="2"/>
              <a:buNone/>
              <a:defRPr/>
            </a:pPr>
            <a:endParaRPr kumimoji="1" lang="zh-CN" altLang="en-US" sz="900" b="1" dirty="0" smtClean="0">
              <a:latin typeface="Times New Roman" panose="02020603050405020304" pitchFamily="18" charset="0"/>
            </a:endParaRPr>
          </a:p>
          <a:p>
            <a:pPr algn="just" eaLnBrk="1" hangingPunct="1">
              <a:buFont typeface="Wingdings" panose="05000000000000000000" pitchFamily="2" charset="2"/>
              <a:buNone/>
              <a:defRPr/>
            </a:pPr>
            <a:r>
              <a:rPr kumimoji="1" lang="zh-CN" altLang="en-US" sz="2400" b="1" dirty="0" smtClean="0">
                <a:latin typeface="Times New Roman" panose="02020603050405020304" pitchFamily="18" charset="0"/>
              </a:rPr>
              <a:t>     例：图</a:t>
            </a:r>
            <a:r>
              <a:rPr kumimoji="1" lang="en-US" altLang="zh-CN" sz="2400" b="1" dirty="0" smtClean="0">
                <a:latin typeface="Times New Roman" panose="02020603050405020304" pitchFamily="18" charset="0"/>
              </a:rPr>
              <a:t>G</a:t>
            </a:r>
            <a:r>
              <a:rPr kumimoji="1" lang="en-US" altLang="zh-CN" sz="2400" b="1" baseline="-30000" dirty="0" smtClean="0">
                <a:latin typeface="Times New Roman" panose="02020603050405020304" pitchFamily="18" charset="0"/>
              </a:rPr>
              <a:t>2</a:t>
            </a:r>
            <a:r>
              <a:rPr kumimoji="1" lang="zh-CN" altLang="en-US" sz="2400" b="1" dirty="0" smtClean="0">
                <a:latin typeface="Times New Roman" panose="02020603050405020304" pitchFamily="18" charset="0"/>
              </a:rPr>
              <a:t>中， </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1</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2</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4</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3</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是一条简单路径；</a:t>
            </a:r>
          </a:p>
          <a:p>
            <a:pPr algn="just"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1</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2</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4</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3 </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1</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是一条简单回路；</a:t>
            </a:r>
          </a:p>
          <a:p>
            <a:pPr algn="just"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1</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2</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4</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3 </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2 </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1</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是一条回路。</a:t>
            </a:r>
          </a:p>
        </p:txBody>
      </p:sp>
      <p:grpSp>
        <p:nvGrpSpPr>
          <p:cNvPr id="28675" name="Group 1028"/>
          <p:cNvGrpSpPr>
            <a:grpSpLocks/>
          </p:cNvGrpSpPr>
          <p:nvPr/>
        </p:nvGrpSpPr>
        <p:grpSpPr bwMode="auto">
          <a:xfrm>
            <a:off x="3059832" y="4595813"/>
            <a:ext cx="2808312" cy="2145555"/>
            <a:chOff x="0" y="0"/>
            <a:chExt cx="2160" cy="1560"/>
          </a:xfrm>
        </p:grpSpPr>
        <p:grpSp>
          <p:nvGrpSpPr>
            <p:cNvPr id="28676" name="Group 1029"/>
            <p:cNvGrpSpPr>
              <a:grpSpLocks/>
            </p:cNvGrpSpPr>
            <p:nvPr/>
          </p:nvGrpSpPr>
          <p:grpSpPr bwMode="auto">
            <a:xfrm>
              <a:off x="1440" y="597"/>
              <a:ext cx="475" cy="339"/>
              <a:chOff x="0" y="0"/>
              <a:chExt cx="475" cy="339"/>
            </a:xfrm>
          </p:grpSpPr>
          <p:sp>
            <p:nvSpPr>
              <p:cNvPr id="32789" name="AutoShape 103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2790" name="Text Box 103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8677" name="Group 1032"/>
            <p:cNvGrpSpPr>
              <a:grpSpLocks/>
            </p:cNvGrpSpPr>
            <p:nvPr/>
          </p:nvGrpSpPr>
          <p:grpSpPr bwMode="auto">
            <a:xfrm>
              <a:off x="720" y="0"/>
              <a:ext cx="475" cy="339"/>
              <a:chOff x="0" y="0"/>
              <a:chExt cx="475" cy="339"/>
            </a:xfrm>
          </p:grpSpPr>
          <p:sp>
            <p:nvSpPr>
              <p:cNvPr id="2" name="AutoShape 103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 name="Text Box 1034"/>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8678" name="Group 1035"/>
            <p:cNvGrpSpPr>
              <a:grpSpLocks/>
            </p:cNvGrpSpPr>
            <p:nvPr/>
          </p:nvGrpSpPr>
          <p:grpSpPr bwMode="auto">
            <a:xfrm>
              <a:off x="0" y="597"/>
              <a:ext cx="475" cy="339"/>
              <a:chOff x="0" y="0"/>
              <a:chExt cx="475" cy="339"/>
            </a:xfrm>
          </p:grpSpPr>
          <p:sp>
            <p:nvSpPr>
              <p:cNvPr id="4" name="AutoShape 103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 name="Text Box 103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8679" name="Group 1038"/>
            <p:cNvGrpSpPr>
              <a:grpSpLocks/>
            </p:cNvGrpSpPr>
            <p:nvPr/>
          </p:nvGrpSpPr>
          <p:grpSpPr bwMode="auto">
            <a:xfrm>
              <a:off x="720" y="1092"/>
              <a:ext cx="475" cy="339"/>
              <a:chOff x="0" y="0"/>
              <a:chExt cx="475" cy="339"/>
            </a:xfrm>
          </p:grpSpPr>
          <p:sp>
            <p:nvSpPr>
              <p:cNvPr id="6" name="AutoShape 1039"/>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7" name="Text Box 1040"/>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28680" name="Line 1041"/>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1" name="Line 1042"/>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2" name="Line 1043"/>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3" name="Line 1044"/>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4" name="Line 1045"/>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5" name="Line 1046"/>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2" name="Text Box 1047"/>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https://ss0.bdstatic.com/70cFuHSh_Q1YnxGkpoWK1HF6hhy/it/u=576664560,851399572&amp;fm=26&amp;gp=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7131" y="4821401"/>
            <a:ext cx="3041031" cy="1700808"/>
          </a:xfrm>
          <a:prstGeom prst="rect">
            <a:avLst/>
          </a:prstGeom>
          <a:noFill/>
          <a:extLst>
            <a:ext uri="{909E8E84-426E-40DD-AFC4-6F175D3DCCD1}">
              <a14:hiddenFill xmlns:a14="http://schemas.microsoft.com/office/drawing/2010/main">
                <a:solidFill>
                  <a:srgbClr val="FFFFFF"/>
                </a:solidFill>
              </a14:hiddenFill>
            </a:ext>
          </a:extLst>
        </p:spPr>
      </p:pic>
      <p:sp>
        <p:nvSpPr>
          <p:cNvPr id="11266" name="Rectangle 2"/>
          <p:cNvSpPr>
            <a:spLocks noGrp="1" noChangeArrowheads="1"/>
          </p:cNvSpPr>
          <p:nvPr>
            <p:ph type="title" idx="4294967295"/>
          </p:nvPr>
        </p:nvSpPr>
        <p:spPr>
          <a:xfrm>
            <a:off x="93235" y="116632"/>
            <a:ext cx="3097213" cy="5778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200" b="1" dirty="0" smtClean="0"/>
              <a:t>第</a:t>
            </a:r>
            <a:r>
              <a:rPr lang="zh-CN" altLang="en-US" dirty="0" smtClean="0"/>
              <a:t>七</a:t>
            </a:r>
            <a:r>
              <a:rPr lang="zh-CN" altLang="en-US" sz="3200" b="1" dirty="0" smtClean="0"/>
              <a:t>章要点回顾</a:t>
            </a:r>
          </a:p>
        </p:txBody>
      </p:sp>
      <p:sp>
        <p:nvSpPr>
          <p:cNvPr id="8195" name="Rectangle 3"/>
          <p:cNvSpPr>
            <a:spLocks noGrp="1" noChangeArrowheads="1"/>
          </p:cNvSpPr>
          <p:nvPr>
            <p:ph type="body" idx="4294967295"/>
          </p:nvPr>
        </p:nvSpPr>
        <p:spPr>
          <a:xfrm>
            <a:off x="395536" y="1196752"/>
            <a:ext cx="7772400" cy="4114800"/>
          </a:xfrm>
        </p:spPr>
        <p:txBody>
          <a:bodyPr/>
          <a:lstStyle/>
          <a:p>
            <a:pPr>
              <a:buClr>
                <a:srgbClr val="FF0000"/>
              </a:buClr>
              <a:defRPr/>
            </a:pPr>
            <a:r>
              <a:rPr lang="zh-CN" altLang="en-US" b="1" dirty="0" smtClean="0"/>
              <a:t>静态搜索</a:t>
            </a:r>
            <a:endParaRPr lang="en-US" altLang="zh-CN" b="1" dirty="0" smtClean="0"/>
          </a:p>
          <a:p>
            <a:pPr lvl="1">
              <a:buClr>
                <a:srgbClr val="FF0000"/>
              </a:buClr>
              <a:defRPr/>
            </a:pPr>
            <a:r>
              <a:rPr lang="zh-CN" altLang="en-US" b="1" dirty="0" smtClean="0"/>
              <a:t>顺序、折半、分块</a:t>
            </a:r>
            <a:endParaRPr lang="en-US" altLang="zh-CN" b="1" dirty="0" smtClean="0"/>
          </a:p>
          <a:p>
            <a:pPr>
              <a:buClr>
                <a:srgbClr val="FF0000"/>
              </a:buClr>
              <a:defRPr/>
            </a:pPr>
            <a:r>
              <a:rPr lang="zh-CN" altLang="en-US" b="1" dirty="0" smtClean="0"/>
              <a:t>动态搜索</a:t>
            </a:r>
            <a:endParaRPr lang="en-US" altLang="zh-CN" b="1" dirty="0" smtClean="0"/>
          </a:p>
          <a:p>
            <a:pPr lvl="1">
              <a:buClr>
                <a:srgbClr val="FF0000"/>
              </a:buClr>
              <a:defRPr/>
            </a:pPr>
            <a:r>
              <a:rPr lang="en-US" altLang="zh-CN" b="1" dirty="0" smtClean="0"/>
              <a:t>BST</a:t>
            </a:r>
            <a:r>
              <a:rPr lang="zh-CN" altLang="en-US" b="1" dirty="0" smtClean="0"/>
              <a:t>、</a:t>
            </a:r>
            <a:r>
              <a:rPr lang="en-US" altLang="zh-CN" b="1" dirty="0" smtClean="0"/>
              <a:t>AVL</a:t>
            </a:r>
            <a:r>
              <a:rPr lang="zh-CN" altLang="en-US" b="1" dirty="0" smtClean="0"/>
              <a:t>、</a:t>
            </a:r>
            <a:r>
              <a:rPr lang="en-US" altLang="zh-CN" b="1" dirty="0" smtClean="0"/>
              <a:t>RBT</a:t>
            </a:r>
          </a:p>
          <a:p>
            <a:pPr>
              <a:buClr>
                <a:srgbClr val="FF0000"/>
              </a:buClr>
              <a:defRPr/>
            </a:pPr>
            <a:r>
              <a:rPr lang="zh-CN" altLang="en-US" b="1" dirty="0" smtClean="0"/>
              <a:t>外部搜索</a:t>
            </a:r>
            <a:endParaRPr lang="en-US" altLang="zh-CN" b="1" dirty="0" smtClean="0"/>
          </a:p>
          <a:p>
            <a:pPr lvl="1">
              <a:buClr>
                <a:srgbClr val="FF0000"/>
              </a:buClr>
              <a:defRPr/>
            </a:pPr>
            <a:r>
              <a:rPr lang="en-US" altLang="zh-CN" b="1" dirty="0" smtClean="0"/>
              <a:t>B-Tree</a:t>
            </a:r>
            <a:r>
              <a:rPr lang="zh-CN" altLang="en-US" b="1" dirty="0" smtClean="0"/>
              <a:t>、</a:t>
            </a:r>
            <a:r>
              <a:rPr lang="en-US" altLang="zh-CN" b="1" dirty="0" smtClean="0"/>
              <a:t>B+-Tree</a:t>
            </a:r>
          </a:p>
        </p:txBody>
      </p:sp>
      <p:pic>
        <p:nvPicPr>
          <p:cNvPr id="2" name="图片 1"/>
          <p:cNvPicPr>
            <a:picLocks noChangeAspect="1"/>
          </p:cNvPicPr>
          <p:nvPr/>
        </p:nvPicPr>
        <p:blipFill>
          <a:blip r:embed="rId3"/>
          <a:stretch>
            <a:fillRect/>
          </a:stretch>
        </p:blipFill>
        <p:spPr>
          <a:xfrm>
            <a:off x="4355976" y="1052736"/>
            <a:ext cx="4851360" cy="3492603"/>
          </a:xfrm>
          <a:prstGeom prst="rect">
            <a:avLst/>
          </a:prstGeom>
        </p:spPr>
      </p:pic>
      <p:sp>
        <p:nvSpPr>
          <p:cNvPr id="3" name="文本框 2"/>
          <p:cNvSpPr txBox="1"/>
          <p:nvPr/>
        </p:nvSpPr>
        <p:spPr>
          <a:xfrm>
            <a:off x="5071046" y="1385481"/>
            <a:ext cx="1733202" cy="1323439"/>
          </a:xfrm>
          <a:prstGeom prst="rect">
            <a:avLst/>
          </a:prstGeom>
          <a:noFill/>
        </p:spPr>
        <p:txBody>
          <a:bodyPr wrap="square" rtlCol="0">
            <a:spAutoFit/>
          </a:bodyPr>
          <a:lstStyle/>
          <a:p>
            <a:r>
              <a:rPr lang="zh-CN" altLang="en-US" sz="2000" b="0" dirty="0" smtClean="0">
                <a:solidFill>
                  <a:schemeClr val="bg1"/>
                </a:solidFill>
              </a:rPr>
              <a:t>海量内部数据搜索用什么？海量外部数据查找用什么？</a:t>
            </a:r>
            <a:endParaRPr lang="zh-CN" altLang="en-US" sz="2000" b="0" dirty="0">
              <a:solidFill>
                <a:schemeClr val="bg1"/>
              </a:solidFill>
            </a:endParaRPr>
          </a:p>
        </p:txBody>
      </p:sp>
      <p:pic>
        <p:nvPicPr>
          <p:cNvPr id="10" name="Picture 4" descr="https://timgsa.baidu.com/timg?image&amp;quality=80&amp;size=b9999_10000&amp;sec=1571456799010&amp;di=8f14e04744e94a7d2ba4078a4fc67c85&amp;imgtype=0&amp;src=http%3A%2F%2Fe.hiphotos.baidu.com%2Fzhidao%2Fpic%2Fitem%2F37d12f2eb9389b502b9fcbba8735e5dde6116ef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653136"/>
            <a:ext cx="2304256" cy="19465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timgsa.baidu.com/timg?image&amp;quality=80&amp;size=b9999_10000&amp;sec=1571457320680&amp;di=f06398444c3c09d466471f68cf7ddafd&amp;imgtype=jpg&amp;src=http%3A%2F%2Fwww.51cto.com%2Ffiles%2Fuploadimg%2F20080305%2F093711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4923" y="4675656"/>
            <a:ext cx="1872208" cy="18812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See the source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8333" y="4860404"/>
            <a:ext cx="1661805" cy="1661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941792"/>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3"/>
          <p:cNvSpPr>
            <a:spLocks noGrp="1" noChangeArrowheads="1"/>
          </p:cNvSpPr>
          <p:nvPr>
            <p:ph type="body" idx="4294967295"/>
          </p:nvPr>
        </p:nvSpPr>
        <p:spPr>
          <a:xfrm>
            <a:off x="179512" y="347464"/>
            <a:ext cx="8839200" cy="3657600"/>
          </a:xfrm>
        </p:spPr>
        <p:txBody>
          <a:bodyPr/>
          <a:lstStyle/>
          <a:p>
            <a:pPr eaLnBrk="1" hangingPunct="1">
              <a:lnSpc>
                <a:spcPct val="80000"/>
              </a:lnSpc>
              <a:defRPr/>
            </a:pPr>
            <a:r>
              <a:rPr kumimoji="1" lang="zh-CN" altLang="en-US" sz="2800" b="1" dirty="0" smtClean="0">
                <a:latin typeface="Times New Roman" panose="02020603050405020304" pitchFamily="18" charset="0"/>
              </a:rPr>
              <a:t>连通图、连通分量和生成树</a:t>
            </a:r>
            <a:endParaRPr kumimoji="1" lang="en-US" altLang="zh-CN" sz="2800" b="1" dirty="0" smtClean="0">
              <a:latin typeface="Times New Roman" panose="02020603050405020304" pitchFamily="18" charset="0"/>
            </a:endParaRPr>
          </a:p>
          <a:p>
            <a:pPr eaLnBrk="1" hangingPunct="1">
              <a:lnSpc>
                <a:spcPct val="80000"/>
              </a:lnSpc>
              <a:defRPr/>
            </a:pPr>
            <a:endParaRPr kumimoji="1" lang="zh-CN" altLang="en-US" sz="2800" b="1" dirty="0" smtClean="0">
              <a:latin typeface="Times New Roman" panose="02020603050405020304" pitchFamily="18" charset="0"/>
            </a:endParaRPr>
          </a:p>
          <a:p>
            <a:pPr eaLnBrk="1" hangingPunct="1">
              <a:lnSpc>
                <a:spcPct val="80000"/>
              </a:lnSpc>
              <a:buFont typeface="Wingdings" panose="05000000000000000000" pitchFamily="2" charset="2"/>
              <a:buNone/>
              <a:defRPr/>
            </a:pPr>
            <a:endParaRPr kumimoji="1" lang="zh-CN" altLang="en-US" sz="700" b="1" dirty="0" smtClean="0">
              <a:latin typeface="Times New Roman" panose="02020603050405020304" pitchFamily="18" charset="0"/>
            </a:endParaRPr>
          </a:p>
          <a:p>
            <a:pPr algn="just" eaLnBrk="1" hangingPunct="1">
              <a:lnSpc>
                <a:spcPct val="80000"/>
              </a:lnSpc>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(1) </a:t>
            </a:r>
            <a:r>
              <a:rPr kumimoji="1" lang="zh-CN" altLang="en-US" sz="2400" b="1" dirty="0" smtClean="0">
                <a:latin typeface="Times New Roman" panose="02020603050405020304" pitchFamily="18" charset="0"/>
              </a:rPr>
              <a:t>在</a:t>
            </a:r>
            <a:r>
              <a:rPr kumimoji="1" lang="zh-CN" altLang="en-US" sz="2400" b="1" u="sng" dirty="0" smtClean="0">
                <a:latin typeface="Times New Roman" panose="02020603050405020304" pitchFamily="18" charset="0"/>
              </a:rPr>
              <a:t>无向图</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中，若</a:t>
            </a:r>
            <a:r>
              <a:rPr kumimoji="1" lang="en-US" altLang="zh-CN" sz="2400" b="1" dirty="0" smtClean="0">
                <a:latin typeface="Times New Roman" panose="02020603050405020304" pitchFamily="18" charset="0"/>
              </a:rPr>
              <a:t>V(G)</a:t>
            </a:r>
            <a:r>
              <a:rPr kumimoji="1" lang="zh-CN" altLang="en-US" sz="2400" b="1" dirty="0" smtClean="0">
                <a:latin typeface="Times New Roman" panose="02020603050405020304" pitchFamily="18" charset="0"/>
              </a:rPr>
              <a:t>中的</a:t>
            </a:r>
            <a:r>
              <a:rPr kumimoji="1" lang="zh-CN" altLang="en-US" sz="2400" b="1" dirty="0" smtClean="0">
                <a:solidFill>
                  <a:srgbClr val="FF0000"/>
                </a:solidFill>
                <a:latin typeface="Times New Roman" panose="02020603050405020304" pitchFamily="18" charset="0"/>
              </a:rPr>
              <a:t>每一对不同的顶点</a:t>
            </a:r>
            <a:r>
              <a:rPr kumimoji="1" lang="en-US" altLang="zh-CN" sz="2400" b="1" dirty="0" smtClean="0">
                <a:solidFill>
                  <a:srgbClr val="FF0000"/>
                </a:solidFill>
                <a:latin typeface="Times New Roman" panose="02020603050405020304" pitchFamily="18" charset="0"/>
              </a:rPr>
              <a:t>v</a:t>
            </a:r>
            <a:r>
              <a:rPr kumimoji="1" lang="en-US" altLang="zh-CN" sz="2400" b="1" baseline="-30000" dirty="0" smtClean="0">
                <a:solidFill>
                  <a:srgbClr val="FF0000"/>
                </a:solidFill>
                <a:latin typeface="Times New Roman" panose="02020603050405020304" pitchFamily="18" charset="0"/>
              </a:rPr>
              <a:t>i</a:t>
            </a:r>
            <a:r>
              <a:rPr kumimoji="1" lang="zh-CN" altLang="en-US" sz="2400" b="1" dirty="0" smtClean="0">
                <a:solidFill>
                  <a:srgbClr val="FF0000"/>
                </a:solidFill>
                <a:latin typeface="Times New Roman" panose="02020603050405020304" pitchFamily="18" charset="0"/>
              </a:rPr>
              <a:t>和</a:t>
            </a:r>
            <a:r>
              <a:rPr kumimoji="1" lang="en-US" altLang="zh-CN" sz="2400" b="1" dirty="0" err="1" smtClean="0">
                <a:solidFill>
                  <a:srgbClr val="FF0000"/>
                </a:solidFill>
                <a:latin typeface="Times New Roman" panose="02020603050405020304" pitchFamily="18" charset="0"/>
              </a:rPr>
              <a:t>v</a:t>
            </a:r>
            <a:r>
              <a:rPr kumimoji="1" lang="en-US" altLang="zh-CN" sz="2400" b="1" baseline="-30000" dirty="0" err="1" smtClean="0">
                <a:solidFill>
                  <a:srgbClr val="FF0000"/>
                </a:solidFill>
                <a:latin typeface="Times New Roman" panose="02020603050405020304" pitchFamily="18" charset="0"/>
              </a:rPr>
              <a:t>j</a:t>
            </a:r>
            <a:r>
              <a:rPr kumimoji="1" lang="zh-CN" altLang="en-US" sz="2400" b="1" dirty="0" smtClean="0">
                <a:solidFill>
                  <a:srgbClr val="FF0000"/>
                </a:solidFill>
                <a:latin typeface="Times New Roman" panose="02020603050405020304" pitchFamily="18" charset="0"/>
              </a:rPr>
              <a:t>都是连通的</a:t>
            </a:r>
            <a:r>
              <a:rPr kumimoji="1" lang="zh-CN" altLang="en-US" sz="2400" b="1" dirty="0" smtClean="0">
                <a:latin typeface="Times New Roman" panose="02020603050405020304" pitchFamily="18" charset="0"/>
              </a:rPr>
              <a:t>，则称</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为</a:t>
            </a:r>
            <a:r>
              <a:rPr kumimoji="1" lang="zh-CN" altLang="en-US" sz="2400" b="1" dirty="0" smtClean="0">
                <a:solidFill>
                  <a:schemeClr val="folHlink"/>
                </a:solidFill>
                <a:latin typeface="Times New Roman" panose="02020603050405020304" pitchFamily="18" charset="0"/>
              </a:rPr>
              <a:t>连通图</a:t>
            </a:r>
            <a:r>
              <a:rPr kumimoji="1" lang="en-US" altLang="zh-CN" sz="2400" b="1" dirty="0" smtClean="0">
                <a:solidFill>
                  <a:schemeClr val="folHlink"/>
                </a:solidFill>
                <a:latin typeface="Times New Roman" panose="02020603050405020304" pitchFamily="18" charset="0"/>
              </a:rPr>
              <a:t>(connected graph)</a:t>
            </a:r>
            <a:r>
              <a:rPr kumimoji="1" lang="zh-CN" altLang="en-US" sz="2400" b="1" dirty="0" smtClean="0">
                <a:latin typeface="Times New Roman" panose="02020603050405020304" pitchFamily="18" charset="0"/>
              </a:rPr>
              <a:t>。</a:t>
            </a:r>
            <a:endParaRPr kumimoji="1" lang="en-US" altLang="zh-CN" sz="2400" b="1" dirty="0" smtClean="0">
              <a:latin typeface="Times New Roman" panose="02020603050405020304" pitchFamily="18" charset="0"/>
            </a:endParaRPr>
          </a:p>
          <a:p>
            <a:pPr algn="just" eaLnBrk="1" hangingPunct="1">
              <a:lnSpc>
                <a:spcPct val="80000"/>
              </a:lnSpc>
              <a:buFont typeface="Wingdings" panose="05000000000000000000" pitchFamily="2" charset="2"/>
              <a:buNone/>
              <a:defRPr/>
            </a:pPr>
            <a:endParaRPr kumimoji="1" lang="zh-CN" altLang="en-US" sz="2400" b="1" dirty="0" smtClean="0">
              <a:latin typeface="Times New Roman" panose="02020603050405020304" pitchFamily="18" charset="0"/>
            </a:endParaRPr>
          </a:p>
          <a:p>
            <a:pPr algn="just" eaLnBrk="1" hangingPunct="1">
              <a:lnSpc>
                <a:spcPct val="80000"/>
              </a:lnSpc>
              <a:buFont typeface="Wingdings" panose="05000000000000000000" pitchFamily="2" charset="2"/>
              <a:buNone/>
              <a:defRPr/>
            </a:pPr>
            <a:r>
              <a:rPr kumimoji="1" lang="zh-CN" altLang="en-US" sz="2400" b="1" dirty="0" smtClean="0"/>
              <a:t>         </a:t>
            </a:r>
            <a:r>
              <a:rPr kumimoji="1" lang="zh-CN" altLang="en-US" sz="2400" b="1" dirty="0" smtClean="0">
                <a:latin typeface="Times New Roman" panose="02020603050405020304" pitchFamily="18" charset="0"/>
              </a:rPr>
              <a:t>在</a:t>
            </a:r>
            <a:r>
              <a:rPr kumimoji="1" lang="zh-CN" altLang="en-US" sz="2400" b="1" u="sng" dirty="0" smtClean="0">
                <a:latin typeface="Times New Roman" panose="02020603050405020304" pitchFamily="18" charset="0"/>
              </a:rPr>
              <a:t>无向图</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中，</a:t>
            </a:r>
            <a:r>
              <a:rPr kumimoji="1" lang="zh-CN" altLang="en-US" sz="2400" b="1" u="sng" dirty="0" smtClean="0">
                <a:solidFill>
                  <a:schemeClr val="hlink"/>
                </a:solidFill>
                <a:latin typeface="Times New Roman" panose="02020603050405020304" pitchFamily="18" charset="0"/>
              </a:rPr>
              <a:t>最大</a:t>
            </a:r>
            <a:r>
              <a:rPr kumimoji="1" lang="zh-CN" altLang="en-US" sz="2400" b="1" u="sng" dirty="0" smtClean="0">
                <a:solidFill>
                  <a:srgbClr val="FF0000"/>
                </a:solidFill>
                <a:latin typeface="Times New Roman" panose="02020603050405020304" pitchFamily="18" charset="0"/>
              </a:rPr>
              <a:t>的连通子图</a:t>
            </a:r>
            <a:r>
              <a:rPr kumimoji="1" lang="zh-CN" altLang="en-US" sz="2400" b="1" dirty="0" smtClean="0">
                <a:latin typeface="Times New Roman" panose="02020603050405020304" pitchFamily="18" charset="0"/>
              </a:rPr>
              <a:t>称为</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的</a:t>
            </a:r>
            <a:r>
              <a:rPr kumimoji="1" lang="zh-CN" altLang="en-US" sz="2400" b="1" dirty="0" smtClean="0">
                <a:solidFill>
                  <a:schemeClr val="folHlink"/>
                </a:solidFill>
                <a:latin typeface="Times New Roman" panose="02020603050405020304" pitchFamily="18" charset="0"/>
              </a:rPr>
              <a:t>连通分量</a:t>
            </a:r>
            <a:r>
              <a:rPr kumimoji="1" lang="en-US" altLang="zh-CN" sz="2400" b="1" dirty="0" smtClean="0">
                <a:solidFill>
                  <a:schemeClr val="folHlink"/>
                </a:solidFill>
                <a:latin typeface="Times New Roman" panose="02020603050405020304" pitchFamily="18" charset="0"/>
                <a:cs typeface="Times New Roman" panose="02020603050405020304" pitchFamily="18" charset="0"/>
              </a:rPr>
              <a:t>(connect </a:t>
            </a:r>
            <a:r>
              <a:rPr kumimoji="1" lang="en-US" altLang="zh-CN" sz="2400" b="1" dirty="0" err="1" smtClean="0">
                <a:solidFill>
                  <a:schemeClr val="folHlink"/>
                </a:solidFill>
                <a:latin typeface="Times New Roman" panose="02020603050405020304" pitchFamily="18" charset="0"/>
                <a:cs typeface="Times New Roman" panose="02020603050405020304" pitchFamily="18" charset="0"/>
              </a:rPr>
              <a:t>compoent</a:t>
            </a:r>
            <a:r>
              <a:rPr kumimoji="1" lang="en-US" altLang="zh-CN" sz="2400" b="1" dirty="0" smtClean="0">
                <a:solidFill>
                  <a:schemeClr val="folHlink"/>
                </a:solidFill>
                <a:latin typeface="Times New Roman" panose="02020603050405020304" pitchFamily="18" charset="0"/>
                <a:cs typeface="Times New Roman" panose="02020603050405020304" pitchFamily="18" charset="0"/>
              </a:rPr>
              <a:t>)</a:t>
            </a:r>
            <a:r>
              <a:rPr kumimoji="1" lang="zh-CN" altLang="en-US" sz="2400" b="1" dirty="0" smtClean="0">
                <a:latin typeface="Times New Roman" panose="02020603050405020304" pitchFamily="18" charset="0"/>
              </a:rPr>
              <a:t>。</a:t>
            </a:r>
          </a:p>
          <a:p>
            <a:pPr algn="just" eaLnBrk="1" hangingPunct="1">
              <a:lnSpc>
                <a:spcPct val="80000"/>
              </a:lnSpc>
              <a:buFont typeface="Wingdings" panose="05000000000000000000" pitchFamily="2" charset="2"/>
              <a:buNone/>
              <a:defRPr/>
            </a:pPr>
            <a:endParaRPr kumimoji="1" lang="zh-CN" altLang="en-US" sz="2400" b="1" dirty="0" smtClean="0">
              <a:latin typeface="Times New Roman" panose="02020603050405020304" pitchFamily="18" charset="0"/>
            </a:endParaRPr>
          </a:p>
          <a:p>
            <a:pPr eaLnBrk="1" hangingPunct="1">
              <a:lnSpc>
                <a:spcPct val="80000"/>
              </a:lnSpc>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zh-CN" altLang="en-US" sz="900" b="1" dirty="0" smtClean="0">
                <a:latin typeface="Times New Roman" panose="02020603050405020304" pitchFamily="18" charset="0"/>
              </a:rPr>
              <a:t> </a:t>
            </a:r>
          </a:p>
          <a:p>
            <a:pPr eaLnBrk="1" hangingPunct="1">
              <a:lnSpc>
                <a:spcPct val="80000"/>
              </a:lnSpc>
              <a:buFont typeface="Wingdings" panose="05000000000000000000" pitchFamily="2" charset="2"/>
              <a:buNone/>
              <a:defRPr/>
            </a:pPr>
            <a:r>
              <a:rPr kumimoji="1" lang="zh-CN" altLang="en-US" sz="2400" b="1" dirty="0" smtClean="0">
                <a:latin typeface="Times New Roman" panose="02020603050405020304" pitchFamily="18" charset="0"/>
              </a:rPr>
              <a:t>     例：</a:t>
            </a:r>
          </a:p>
        </p:txBody>
      </p:sp>
      <p:grpSp>
        <p:nvGrpSpPr>
          <p:cNvPr id="29699" name="Group 21"/>
          <p:cNvGrpSpPr>
            <a:grpSpLocks/>
          </p:cNvGrpSpPr>
          <p:nvPr/>
        </p:nvGrpSpPr>
        <p:grpSpPr bwMode="auto">
          <a:xfrm>
            <a:off x="1042988" y="3873500"/>
            <a:ext cx="2624137" cy="2508250"/>
            <a:chOff x="0" y="0"/>
            <a:chExt cx="1915" cy="1730"/>
          </a:xfrm>
        </p:grpSpPr>
        <p:grpSp>
          <p:nvGrpSpPr>
            <p:cNvPr id="29721" name="Group 22"/>
            <p:cNvGrpSpPr>
              <a:grpSpLocks/>
            </p:cNvGrpSpPr>
            <p:nvPr/>
          </p:nvGrpSpPr>
          <p:grpSpPr bwMode="auto">
            <a:xfrm>
              <a:off x="1440" y="597"/>
              <a:ext cx="475" cy="339"/>
              <a:chOff x="0" y="0"/>
              <a:chExt cx="475" cy="339"/>
            </a:xfrm>
          </p:grpSpPr>
          <p:sp>
            <p:nvSpPr>
              <p:cNvPr id="34858" name="AutoShape 2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4859" name="Text Box 24"/>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9722" name="Group 25"/>
            <p:cNvGrpSpPr>
              <a:grpSpLocks/>
            </p:cNvGrpSpPr>
            <p:nvPr/>
          </p:nvGrpSpPr>
          <p:grpSpPr bwMode="auto">
            <a:xfrm>
              <a:off x="720" y="0"/>
              <a:ext cx="475" cy="339"/>
              <a:chOff x="0" y="0"/>
              <a:chExt cx="475" cy="339"/>
            </a:xfrm>
          </p:grpSpPr>
          <p:sp>
            <p:nvSpPr>
              <p:cNvPr id="7" name="AutoShape 26"/>
              <p:cNvSpPr/>
              <p:nvPr/>
            </p:nvSpPr>
            <p:spPr>
              <a:xfrm>
                <a:off x="-4" y="0"/>
                <a:ext cx="364"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2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9723" name="Group 28"/>
            <p:cNvGrpSpPr>
              <a:grpSpLocks/>
            </p:cNvGrpSpPr>
            <p:nvPr/>
          </p:nvGrpSpPr>
          <p:grpSpPr bwMode="auto">
            <a:xfrm>
              <a:off x="0" y="597"/>
              <a:ext cx="475" cy="339"/>
              <a:chOff x="0" y="0"/>
              <a:chExt cx="475" cy="339"/>
            </a:xfrm>
          </p:grpSpPr>
          <p:sp>
            <p:nvSpPr>
              <p:cNvPr id="9" name="AutoShape 2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0" name="Text Box 3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9724" name="Group 31"/>
            <p:cNvGrpSpPr>
              <a:grpSpLocks/>
            </p:cNvGrpSpPr>
            <p:nvPr/>
          </p:nvGrpSpPr>
          <p:grpSpPr bwMode="auto">
            <a:xfrm>
              <a:off x="720" y="1092"/>
              <a:ext cx="475" cy="339"/>
              <a:chOff x="0" y="0"/>
              <a:chExt cx="475" cy="339"/>
            </a:xfrm>
          </p:grpSpPr>
          <p:sp>
            <p:nvSpPr>
              <p:cNvPr id="11" name="AutoShape 32"/>
              <p:cNvSpPr/>
              <p:nvPr/>
            </p:nvSpPr>
            <p:spPr>
              <a:xfrm>
                <a:off x="-4" y="0"/>
                <a:ext cx="364"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2" name="Text Box 3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29725" name="Line 34"/>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6" name="Line 35"/>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7" name="Line 36"/>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8" name="Line 37"/>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9" name="Line 38"/>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0" name="Line 39"/>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51" name="Text Box 40"/>
            <p:cNvSpPr txBox="1"/>
            <p:nvPr/>
          </p:nvSpPr>
          <p:spPr>
            <a:xfrm>
              <a:off x="158" y="1262"/>
              <a:ext cx="578" cy="46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34820" name="矩形 39"/>
          <p:cNvSpPr/>
          <p:nvPr/>
        </p:nvSpPr>
        <p:spPr>
          <a:xfrm>
            <a:off x="3779838" y="4365625"/>
            <a:ext cx="2338387" cy="4381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zh-CN" altLang="en-US" sz="2800" b="1" noProof="1">
                <a:solidFill>
                  <a:srgbClr val="000000"/>
                </a:solidFill>
                <a:latin typeface="Times New Roman" panose="02020603050405020304" pitchFamily="18" charset="0"/>
                <a:ea typeface="宋体" panose="02010600030101010101" pitchFamily="2" charset="-122"/>
              </a:rPr>
              <a:t>的连通分量：</a:t>
            </a:r>
            <a:endParaRPr lang="zh-CN" altLang="en-US" sz="2400" b="1" noProof="1">
              <a:latin typeface="Times New Roman" panose="02020603050405020304" pitchFamily="18" charset="0"/>
              <a:ea typeface="宋体" panose="02010600030101010101" pitchFamily="2" charset="-122"/>
            </a:endParaRPr>
          </a:p>
        </p:txBody>
      </p:sp>
      <p:grpSp>
        <p:nvGrpSpPr>
          <p:cNvPr id="26648" name="Group 21"/>
          <p:cNvGrpSpPr>
            <a:grpSpLocks/>
          </p:cNvGrpSpPr>
          <p:nvPr/>
        </p:nvGrpSpPr>
        <p:grpSpPr bwMode="auto">
          <a:xfrm>
            <a:off x="6053138" y="3695700"/>
            <a:ext cx="2622550" cy="2076450"/>
            <a:chOff x="0" y="0"/>
            <a:chExt cx="1915" cy="1431"/>
          </a:xfrm>
        </p:grpSpPr>
        <p:grpSp>
          <p:nvGrpSpPr>
            <p:cNvPr id="29703" name="Group 22"/>
            <p:cNvGrpSpPr>
              <a:grpSpLocks/>
            </p:cNvGrpSpPr>
            <p:nvPr/>
          </p:nvGrpSpPr>
          <p:grpSpPr bwMode="auto">
            <a:xfrm>
              <a:off x="1440" y="597"/>
              <a:ext cx="475" cy="339"/>
              <a:chOff x="0" y="0"/>
              <a:chExt cx="475" cy="339"/>
            </a:xfrm>
          </p:grpSpPr>
          <p:sp>
            <p:nvSpPr>
              <p:cNvPr id="34839" name="AutoShape 23"/>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 name="Text Box 24"/>
              <p:cNvSpPr txBox="1"/>
              <p:nvPr/>
            </p:nvSpPr>
            <p:spPr>
              <a:xfrm>
                <a:off x="113" y="30"/>
                <a:ext cx="362" cy="315"/>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9704" name="Group 25"/>
            <p:cNvGrpSpPr>
              <a:grpSpLocks/>
            </p:cNvGrpSpPr>
            <p:nvPr/>
          </p:nvGrpSpPr>
          <p:grpSpPr bwMode="auto">
            <a:xfrm>
              <a:off x="720" y="0"/>
              <a:ext cx="475" cy="339"/>
              <a:chOff x="0" y="0"/>
              <a:chExt cx="475" cy="339"/>
            </a:xfrm>
          </p:grpSpPr>
          <p:sp>
            <p:nvSpPr>
              <p:cNvPr id="34837" name="AutoShape 26"/>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4838" name="Text Box 27"/>
              <p:cNvSpPr txBox="1"/>
              <p:nvPr/>
            </p:nvSpPr>
            <p:spPr>
              <a:xfrm>
                <a:off x="115" y="27"/>
                <a:ext cx="364"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9705" name="Group 28"/>
            <p:cNvGrpSpPr>
              <a:grpSpLocks/>
            </p:cNvGrpSpPr>
            <p:nvPr/>
          </p:nvGrpSpPr>
          <p:grpSpPr bwMode="auto">
            <a:xfrm>
              <a:off x="0" y="597"/>
              <a:ext cx="475" cy="339"/>
              <a:chOff x="0" y="0"/>
              <a:chExt cx="475" cy="339"/>
            </a:xfrm>
          </p:grpSpPr>
          <p:sp>
            <p:nvSpPr>
              <p:cNvPr id="3" name="AutoShape 29"/>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30"/>
              <p:cNvSpPr txBox="1"/>
              <p:nvPr/>
            </p:nvSpPr>
            <p:spPr>
              <a:xfrm>
                <a:off x="115" y="30"/>
                <a:ext cx="364" cy="315"/>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9706" name="Group 31"/>
            <p:cNvGrpSpPr>
              <a:grpSpLocks/>
            </p:cNvGrpSpPr>
            <p:nvPr/>
          </p:nvGrpSpPr>
          <p:grpSpPr bwMode="auto">
            <a:xfrm>
              <a:off x="720" y="1092"/>
              <a:ext cx="475" cy="339"/>
              <a:chOff x="0" y="0"/>
              <a:chExt cx="475" cy="339"/>
            </a:xfrm>
          </p:grpSpPr>
          <p:sp>
            <p:nvSpPr>
              <p:cNvPr id="5" name="AutoShape 32"/>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6" name="Text Box 33"/>
              <p:cNvSpPr txBox="1"/>
              <p:nvPr/>
            </p:nvSpPr>
            <p:spPr>
              <a:xfrm>
                <a:off x="115" y="27"/>
                <a:ext cx="364"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29707" name="Line 34"/>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8" name="Line 35"/>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9" name="Line 36"/>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0" name="Line 37"/>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1" name="Line 38"/>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2" name="Line 39"/>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 name="Rectangle 44"/>
          <p:cNvSpPr/>
          <p:nvPr/>
        </p:nvSpPr>
        <p:spPr>
          <a:xfrm>
            <a:off x="5868988" y="3573463"/>
            <a:ext cx="2951162" cy="2376487"/>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noProof="1">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6648"/>
                                        </p:tgtEl>
                                        <p:attrNameLst>
                                          <p:attrName>style.visibility</p:attrName>
                                        </p:attrNameLst>
                                      </p:cBhvr>
                                      <p:to>
                                        <p:strVal val="visible"/>
                                      </p:to>
                                    </p:set>
                                    <p:animEffect transition="in" filter="wipe(left)">
                                      <p:cBhvr>
                                        <p:cTn id="7" dur="500"/>
                                        <p:tgtEl>
                                          <p:spTgt spid="26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Text Box 19"/>
          <p:cNvSpPr txBox="1"/>
          <p:nvPr/>
        </p:nvSpPr>
        <p:spPr>
          <a:xfrm>
            <a:off x="3324225" y="709613"/>
            <a:ext cx="919163" cy="6699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endParaRPr lang="zh-CN" altLang="en-US" sz="2800" noProof="1">
              <a:latin typeface="Times New Roman" panose="02020603050405020304" pitchFamily="18" charset="0"/>
              <a:ea typeface="宋体" panose="02010600030101010101" pitchFamily="2" charset="-122"/>
            </a:endParaRPr>
          </a:p>
        </p:txBody>
      </p:sp>
      <p:grpSp>
        <p:nvGrpSpPr>
          <p:cNvPr id="30723" name="组合 80"/>
          <p:cNvGrpSpPr>
            <a:grpSpLocks/>
          </p:cNvGrpSpPr>
          <p:nvPr/>
        </p:nvGrpSpPr>
        <p:grpSpPr bwMode="auto">
          <a:xfrm>
            <a:off x="70302" y="1252979"/>
            <a:ext cx="3024188" cy="2808288"/>
            <a:chOff x="0" y="0"/>
            <a:chExt cx="3024336" cy="2807804"/>
          </a:xfrm>
        </p:grpSpPr>
        <p:sp>
          <p:nvSpPr>
            <p:cNvPr id="36888" name="AutoShape 5"/>
            <p:cNvSpPr/>
            <p:nvPr/>
          </p:nvSpPr>
          <p:spPr>
            <a:xfrm>
              <a:off x="574703" y="901545"/>
              <a:ext cx="458810"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6889" name="Text Box 6"/>
            <p:cNvSpPr txBox="1"/>
            <p:nvPr/>
          </p:nvSpPr>
          <p:spPr>
            <a:xfrm>
              <a:off x="458810" y="836469"/>
              <a:ext cx="689009" cy="7206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sp>
          <p:nvSpPr>
            <p:cNvPr id="4" name="AutoShape 7"/>
            <p:cNvSpPr/>
            <p:nvPr/>
          </p:nvSpPr>
          <p:spPr>
            <a:xfrm>
              <a:off x="1262125" y="1758647"/>
              <a:ext cx="460398"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 name="Text Box 8"/>
            <p:cNvSpPr txBox="1"/>
            <p:nvPr/>
          </p:nvSpPr>
          <p:spPr>
            <a:xfrm>
              <a:off x="1247836" y="1715792"/>
              <a:ext cx="689009" cy="73488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sp>
          <p:nvSpPr>
            <p:cNvPr id="36892" name="AutoShape 9"/>
            <p:cNvSpPr/>
            <p:nvPr/>
          </p:nvSpPr>
          <p:spPr>
            <a:xfrm>
              <a:off x="1300227" y="60315"/>
              <a:ext cx="460398" cy="4809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6893" name="Text Box 10"/>
            <p:cNvSpPr txBox="1"/>
            <p:nvPr/>
          </p:nvSpPr>
          <p:spPr>
            <a:xfrm>
              <a:off x="1281176" y="17460"/>
              <a:ext cx="460398" cy="4983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sp>
          <p:nvSpPr>
            <p:cNvPr id="36894" name="AutoShape 11"/>
            <p:cNvSpPr/>
            <p:nvPr/>
          </p:nvSpPr>
          <p:spPr>
            <a:xfrm>
              <a:off x="2557588" y="1622145"/>
              <a:ext cx="458809"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6895" name="Text Box 12"/>
            <p:cNvSpPr txBox="1"/>
            <p:nvPr/>
          </p:nvSpPr>
          <p:spPr>
            <a:xfrm>
              <a:off x="2546475" y="1557070"/>
              <a:ext cx="477861" cy="68250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5</a:t>
              </a:r>
            </a:p>
          </p:txBody>
        </p:sp>
        <p:sp>
          <p:nvSpPr>
            <p:cNvPr id="36896" name="AutoShape 13"/>
            <p:cNvSpPr/>
            <p:nvPr/>
          </p:nvSpPr>
          <p:spPr>
            <a:xfrm>
              <a:off x="2465509" y="38093"/>
              <a:ext cx="458809"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6897" name="Text Box 14"/>
            <p:cNvSpPr txBox="1"/>
            <p:nvPr/>
          </p:nvSpPr>
          <p:spPr>
            <a:xfrm>
              <a:off x="2465509" y="0"/>
              <a:ext cx="458809"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sp>
          <p:nvSpPr>
            <p:cNvPr id="30754" name="Line 15"/>
            <p:cNvSpPr>
              <a:spLocks noChangeShapeType="1"/>
            </p:cNvSpPr>
            <p:nvPr/>
          </p:nvSpPr>
          <p:spPr bwMode="auto">
            <a:xfrm flipH="1">
              <a:off x="918291" y="506349"/>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5" name="Line 16"/>
            <p:cNvSpPr>
              <a:spLocks noChangeShapeType="1"/>
            </p:cNvSpPr>
            <p:nvPr/>
          </p:nvSpPr>
          <p:spPr bwMode="auto">
            <a:xfrm>
              <a:off x="918291" y="1377440"/>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6" name="Line 17"/>
            <p:cNvSpPr>
              <a:spLocks noChangeShapeType="1"/>
            </p:cNvSpPr>
            <p:nvPr/>
          </p:nvSpPr>
          <p:spPr bwMode="auto">
            <a:xfrm>
              <a:off x="2695281" y="506349"/>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01" name="Text Box 18"/>
            <p:cNvSpPr txBox="1"/>
            <p:nvPr/>
          </p:nvSpPr>
          <p:spPr>
            <a:xfrm>
              <a:off x="0" y="441249"/>
              <a:ext cx="917620"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endParaRPr lang="zh-CN" altLang="en-US" sz="2800" b="1" noProof="1">
                <a:latin typeface="Times New Roman" panose="02020603050405020304" pitchFamily="18" charset="0"/>
                <a:ea typeface="宋体" panose="02010600030101010101" pitchFamily="2" charset="-122"/>
              </a:endParaRPr>
            </a:p>
          </p:txBody>
        </p:sp>
        <p:sp>
          <p:nvSpPr>
            <p:cNvPr id="36902" name="Text Box 20"/>
            <p:cNvSpPr txBox="1"/>
            <p:nvPr/>
          </p:nvSpPr>
          <p:spPr>
            <a:xfrm>
              <a:off x="1616154" y="2137994"/>
              <a:ext cx="760450"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4</a:t>
              </a:r>
              <a:endParaRPr lang="en-US" altLang="zh-CN" sz="2800" b="1" noProof="1">
                <a:latin typeface="Times New Roman" panose="02020603050405020304" pitchFamily="18" charset="0"/>
                <a:ea typeface="宋体" panose="02010600030101010101" pitchFamily="2" charset="-122"/>
              </a:endParaRPr>
            </a:p>
          </p:txBody>
        </p:sp>
      </p:grpSp>
      <p:sp>
        <p:nvSpPr>
          <p:cNvPr id="36868" name="矩形 60"/>
          <p:cNvSpPr/>
          <p:nvPr/>
        </p:nvSpPr>
        <p:spPr>
          <a:xfrm>
            <a:off x="3489325" y="1845625"/>
            <a:ext cx="2339975" cy="4381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zh-CN" altLang="en-US" sz="2800" b="1" noProof="1">
                <a:solidFill>
                  <a:srgbClr val="000000"/>
                </a:solidFill>
                <a:latin typeface="Times New Roman" panose="02020603050405020304" pitchFamily="18" charset="0"/>
                <a:ea typeface="宋体" panose="02010600030101010101" pitchFamily="2" charset="-122"/>
              </a:rPr>
              <a:t>的连通分量：</a:t>
            </a:r>
            <a:endParaRPr lang="zh-CN" altLang="en-US" sz="2400" b="1" noProof="1">
              <a:latin typeface="Times New Roman" panose="02020603050405020304" pitchFamily="18" charset="0"/>
              <a:ea typeface="宋体" panose="02010600030101010101" pitchFamily="2" charset="-122"/>
            </a:endParaRPr>
          </a:p>
        </p:txBody>
      </p:sp>
      <p:grpSp>
        <p:nvGrpSpPr>
          <p:cNvPr id="28692" name="组合 81"/>
          <p:cNvGrpSpPr>
            <a:grpSpLocks/>
          </p:cNvGrpSpPr>
          <p:nvPr/>
        </p:nvGrpSpPr>
        <p:grpSpPr bwMode="auto">
          <a:xfrm>
            <a:off x="4351338" y="3014663"/>
            <a:ext cx="1477962" cy="2962275"/>
            <a:chOff x="0" y="0"/>
            <a:chExt cx="1476917" cy="2962922"/>
          </a:xfrm>
        </p:grpSpPr>
        <p:sp>
          <p:nvSpPr>
            <p:cNvPr id="3" name="AutoShape 5"/>
            <p:cNvSpPr/>
            <p:nvPr/>
          </p:nvSpPr>
          <p:spPr>
            <a:xfrm>
              <a:off x="114219" y="884430"/>
              <a:ext cx="460049" cy="4795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6880" name="Text Box 6"/>
            <p:cNvSpPr txBox="1"/>
            <p:nvPr/>
          </p:nvSpPr>
          <p:spPr>
            <a:xfrm>
              <a:off x="0" y="819329"/>
              <a:ext cx="688488" cy="72088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sp>
          <p:nvSpPr>
            <p:cNvPr id="36881" name="AutoShape 7"/>
            <p:cNvSpPr/>
            <p:nvPr/>
          </p:nvSpPr>
          <p:spPr>
            <a:xfrm>
              <a:off x="804293" y="1741867"/>
              <a:ext cx="458464" cy="481118"/>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6882" name="Text Box 8"/>
            <p:cNvSpPr txBox="1"/>
            <p:nvPr/>
          </p:nvSpPr>
          <p:spPr>
            <a:xfrm>
              <a:off x="788429" y="1698996"/>
              <a:ext cx="688488" cy="73358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sp>
          <p:nvSpPr>
            <p:cNvPr id="36883" name="AutoShape 9"/>
            <p:cNvSpPr/>
            <p:nvPr/>
          </p:nvSpPr>
          <p:spPr>
            <a:xfrm>
              <a:off x="842366" y="42871"/>
              <a:ext cx="458464" cy="48111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6884" name="Text Box 10"/>
            <p:cNvSpPr txBox="1"/>
            <p:nvPr/>
          </p:nvSpPr>
          <p:spPr>
            <a:xfrm>
              <a:off x="823329" y="0"/>
              <a:ext cx="458464" cy="4985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sp>
          <p:nvSpPr>
            <p:cNvPr id="30741" name="Line 15"/>
            <p:cNvSpPr>
              <a:spLocks noChangeShapeType="1"/>
            </p:cNvSpPr>
            <p:nvPr/>
          </p:nvSpPr>
          <p:spPr bwMode="auto">
            <a:xfrm flipH="1">
              <a:off x="459145" y="489185"/>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2" name="Line 16"/>
            <p:cNvSpPr>
              <a:spLocks noChangeShapeType="1"/>
            </p:cNvSpPr>
            <p:nvPr/>
          </p:nvSpPr>
          <p:spPr bwMode="auto">
            <a:xfrm>
              <a:off x="459145" y="1360276"/>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87" name="TextBox 78"/>
            <p:cNvSpPr txBox="1"/>
            <p:nvPr/>
          </p:nvSpPr>
          <p:spPr>
            <a:xfrm>
              <a:off x="652001" y="2575487"/>
              <a:ext cx="647242" cy="38743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en-US" altLang="zh-CN" sz="2400" b="1" noProof="1">
                  <a:latin typeface="宋体" panose="02010600030101010101" pitchFamily="2" charset="-122"/>
                  <a:ea typeface="宋体" panose="02010600030101010101" pitchFamily="2" charset="-122"/>
                </a:rPr>
                <a:t>(1)</a:t>
              </a:r>
              <a:endParaRPr lang="zh-CN" altLang="en-US" sz="2400" b="1" noProof="1">
                <a:latin typeface="宋体" panose="02010600030101010101" pitchFamily="2" charset="-122"/>
                <a:ea typeface="宋体" panose="02010600030101010101" pitchFamily="2" charset="-122"/>
              </a:endParaRPr>
            </a:p>
          </p:txBody>
        </p:sp>
      </p:grpSp>
      <p:grpSp>
        <p:nvGrpSpPr>
          <p:cNvPr id="28702" name="组合 82"/>
          <p:cNvGrpSpPr>
            <a:grpSpLocks/>
          </p:cNvGrpSpPr>
          <p:nvPr/>
        </p:nvGrpSpPr>
        <p:grpSpPr bwMode="auto">
          <a:xfrm>
            <a:off x="7107238" y="2997200"/>
            <a:ext cx="703262" cy="2979738"/>
            <a:chOff x="0" y="0"/>
            <a:chExt cx="703976" cy="2980086"/>
          </a:xfrm>
        </p:grpSpPr>
        <p:sp>
          <p:nvSpPr>
            <p:cNvPr id="36873" name="AutoShape 11"/>
            <p:cNvSpPr/>
            <p:nvPr/>
          </p:nvSpPr>
          <p:spPr>
            <a:xfrm>
              <a:off x="92168" y="1622614"/>
              <a:ext cx="459253" cy="479481"/>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6874" name="Text Box 12"/>
            <p:cNvSpPr txBox="1"/>
            <p:nvPr/>
          </p:nvSpPr>
          <p:spPr>
            <a:xfrm>
              <a:off x="81044" y="1557520"/>
              <a:ext cx="478323" cy="68270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5</a:t>
              </a:r>
            </a:p>
          </p:txBody>
        </p:sp>
        <p:sp>
          <p:nvSpPr>
            <p:cNvPr id="36875" name="AutoShape 13"/>
            <p:cNvSpPr/>
            <p:nvPr/>
          </p:nvSpPr>
          <p:spPr>
            <a:xfrm>
              <a:off x="0" y="38104"/>
              <a:ext cx="459253" cy="481069"/>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6876" name="Text Box 14"/>
            <p:cNvSpPr txBox="1"/>
            <p:nvPr/>
          </p:nvSpPr>
          <p:spPr>
            <a:xfrm>
              <a:off x="0" y="0"/>
              <a:ext cx="459253" cy="6700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sp>
          <p:nvSpPr>
            <p:cNvPr id="30733" name="Line 17"/>
            <p:cNvSpPr>
              <a:spLocks noChangeShapeType="1"/>
            </p:cNvSpPr>
            <p:nvPr/>
          </p:nvSpPr>
          <p:spPr bwMode="auto">
            <a:xfrm>
              <a:off x="229572" y="506349"/>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TextBox 79"/>
            <p:cNvSpPr txBox="1"/>
            <p:nvPr/>
          </p:nvSpPr>
          <p:spPr>
            <a:xfrm>
              <a:off x="57208" y="2592691"/>
              <a:ext cx="646768" cy="3873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en-US" altLang="zh-CN" sz="2400" b="1" noProof="1">
                  <a:latin typeface="宋体" panose="02010600030101010101" pitchFamily="2" charset="-122"/>
                  <a:ea typeface="宋体" panose="02010600030101010101" pitchFamily="2" charset="-122"/>
                </a:rPr>
                <a:t>(2)</a:t>
              </a:r>
              <a:endParaRPr lang="zh-CN" altLang="en-US" sz="2400" b="1" noProof="1">
                <a:latin typeface="宋体" panose="02010600030101010101" pitchFamily="2" charset="-122"/>
                <a:ea typeface="宋体" panose="02010600030101010101" pitchFamily="2" charset="-122"/>
              </a:endParaRPr>
            </a:p>
          </p:txBody>
        </p:sp>
      </p:grpSp>
      <p:sp>
        <p:nvSpPr>
          <p:cNvPr id="36871" name="Rectangle 38"/>
          <p:cNvSpPr/>
          <p:nvPr/>
        </p:nvSpPr>
        <p:spPr>
          <a:xfrm>
            <a:off x="4140200" y="2852738"/>
            <a:ext cx="4176713" cy="3240087"/>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noProof="1">
              <a:latin typeface="Times New Roman" panose="02020603050405020304" pitchFamily="18" charset="0"/>
              <a:ea typeface="宋体" panose="02010600030101010101" pitchFamily="2" charset="-122"/>
            </a:endParaRPr>
          </a:p>
        </p:txBody>
      </p:sp>
      <p:sp>
        <p:nvSpPr>
          <p:cNvPr id="28710" name="Line 39"/>
          <p:cNvSpPr>
            <a:spLocks noChangeShapeType="1"/>
          </p:cNvSpPr>
          <p:nvPr/>
        </p:nvSpPr>
        <p:spPr bwMode="auto">
          <a:xfrm>
            <a:off x="6227763" y="2852738"/>
            <a:ext cx="0" cy="3240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28692"/>
                                        </p:tgtEl>
                                        <p:attrNameLst>
                                          <p:attrName>style.visibility</p:attrName>
                                        </p:attrNameLst>
                                      </p:cBhvr>
                                      <p:to>
                                        <p:strVal val="visible"/>
                                      </p:to>
                                    </p:set>
                                    <p:animEffect transition="in" filter="wipe(down)">
                                      <p:cBhvr>
                                        <p:cTn id="7" dur="580">
                                          <p:stCondLst>
                                            <p:cond delay="0"/>
                                          </p:stCondLst>
                                        </p:cTn>
                                        <p:tgtEl>
                                          <p:spTgt spid="28692"/>
                                        </p:tgtEl>
                                      </p:cBhvr>
                                    </p:animEffect>
                                    <p:anim calcmode="lin" valueType="num">
                                      <p:cBhvr>
                                        <p:cTn id="8" dur="1822" tmFilter="0,0; 0.14,0.36; 0.43,0.73; 0.71,0.91; 1.0,1.0">
                                          <p:stCondLst>
                                            <p:cond delay="0"/>
                                          </p:stCondLst>
                                        </p:cTn>
                                        <p:tgtEl>
                                          <p:spTgt spid="2869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869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869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869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8692"/>
                                        </p:tgtEl>
                                        <p:attrNameLst>
                                          <p:attrName>ppt_y</p:attrName>
                                        </p:attrNameLst>
                                      </p:cBhvr>
                                      <p:tavLst>
                                        <p:tav tm="0" fmla="#ppt_y-sin(pi*$)/81">
                                          <p:val>
                                            <p:fltVal val="0"/>
                                          </p:val>
                                        </p:tav>
                                        <p:tav tm="100000">
                                          <p:val>
                                            <p:fltVal val="1"/>
                                          </p:val>
                                        </p:tav>
                                      </p:tavLst>
                                    </p:anim>
                                    <p:animScale>
                                      <p:cBhvr>
                                        <p:cTn id="13" dur="26">
                                          <p:stCondLst>
                                            <p:cond delay="650"/>
                                          </p:stCondLst>
                                        </p:cTn>
                                        <p:tgtEl>
                                          <p:spTgt spid="28692"/>
                                        </p:tgtEl>
                                      </p:cBhvr>
                                      <p:to x="100000" y="60000"/>
                                    </p:animScale>
                                    <p:animScale>
                                      <p:cBhvr>
                                        <p:cTn id="14" dur="166" decel="50000">
                                          <p:stCondLst>
                                            <p:cond delay="676"/>
                                          </p:stCondLst>
                                        </p:cTn>
                                        <p:tgtEl>
                                          <p:spTgt spid="28692"/>
                                        </p:tgtEl>
                                      </p:cBhvr>
                                      <p:to x="100000" y="100000"/>
                                    </p:animScale>
                                    <p:animScale>
                                      <p:cBhvr>
                                        <p:cTn id="15" dur="26">
                                          <p:stCondLst>
                                            <p:cond delay="1312"/>
                                          </p:stCondLst>
                                        </p:cTn>
                                        <p:tgtEl>
                                          <p:spTgt spid="28692"/>
                                        </p:tgtEl>
                                      </p:cBhvr>
                                      <p:to x="100000" y="80000"/>
                                    </p:animScale>
                                    <p:animScale>
                                      <p:cBhvr>
                                        <p:cTn id="16" dur="166" decel="50000">
                                          <p:stCondLst>
                                            <p:cond delay="1338"/>
                                          </p:stCondLst>
                                        </p:cTn>
                                        <p:tgtEl>
                                          <p:spTgt spid="28692"/>
                                        </p:tgtEl>
                                      </p:cBhvr>
                                      <p:to x="100000" y="100000"/>
                                    </p:animScale>
                                    <p:animScale>
                                      <p:cBhvr>
                                        <p:cTn id="17" dur="26">
                                          <p:stCondLst>
                                            <p:cond delay="1642"/>
                                          </p:stCondLst>
                                        </p:cTn>
                                        <p:tgtEl>
                                          <p:spTgt spid="28692"/>
                                        </p:tgtEl>
                                      </p:cBhvr>
                                      <p:to x="100000" y="90000"/>
                                    </p:animScale>
                                    <p:animScale>
                                      <p:cBhvr>
                                        <p:cTn id="18" dur="166" decel="50000">
                                          <p:stCondLst>
                                            <p:cond delay="1668"/>
                                          </p:stCondLst>
                                        </p:cTn>
                                        <p:tgtEl>
                                          <p:spTgt spid="28692"/>
                                        </p:tgtEl>
                                      </p:cBhvr>
                                      <p:to x="100000" y="100000"/>
                                    </p:animScale>
                                    <p:animScale>
                                      <p:cBhvr>
                                        <p:cTn id="19" dur="26">
                                          <p:stCondLst>
                                            <p:cond delay="1808"/>
                                          </p:stCondLst>
                                        </p:cTn>
                                        <p:tgtEl>
                                          <p:spTgt spid="28692"/>
                                        </p:tgtEl>
                                      </p:cBhvr>
                                      <p:to x="100000" y="95000"/>
                                    </p:animScale>
                                    <p:animScale>
                                      <p:cBhvr>
                                        <p:cTn id="20" dur="166" decel="50000">
                                          <p:stCondLst>
                                            <p:cond delay="1834"/>
                                          </p:stCondLst>
                                        </p:cTn>
                                        <p:tgtEl>
                                          <p:spTgt spid="28692"/>
                                        </p:tgtEl>
                                      </p:cBhvr>
                                      <p:to x="100000" y="100000"/>
                                    </p:animScale>
                                  </p:childTnLst>
                                </p:cTn>
                              </p:par>
                            </p:childTnLst>
                          </p:cTn>
                        </p:par>
                        <p:par>
                          <p:cTn id="21" fill="hold" nodeType="afterGroup">
                            <p:stCondLst>
                              <p:cond delay="2000"/>
                            </p:stCondLst>
                            <p:childTnLst>
                              <p:par>
                                <p:cTn id="22" presetID="3" presetClass="entr" presetSubtype="10" fill="hold" grpId="0" nodeType="afterEffect">
                                  <p:stCondLst>
                                    <p:cond delay="0"/>
                                  </p:stCondLst>
                                  <p:childTnLst>
                                    <p:set>
                                      <p:cBhvr>
                                        <p:cTn id="23" dur="1" fill="hold">
                                          <p:stCondLst>
                                            <p:cond delay="0"/>
                                          </p:stCondLst>
                                        </p:cTn>
                                        <p:tgtEl>
                                          <p:spTgt spid="28710"/>
                                        </p:tgtEl>
                                        <p:attrNameLst>
                                          <p:attrName>style.visibility</p:attrName>
                                        </p:attrNameLst>
                                      </p:cBhvr>
                                      <p:to>
                                        <p:strVal val="visible"/>
                                      </p:to>
                                    </p:set>
                                    <p:animEffect transition="in" filter="blinds(horizontal)">
                                      <p:cBhvr>
                                        <p:cTn id="24" dur="500"/>
                                        <p:tgtEl>
                                          <p:spTgt spid="2871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6" presetClass="entr" presetSubtype="0" fill="hold" nodeType="clickEffect">
                                  <p:stCondLst>
                                    <p:cond delay="0"/>
                                  </p:stCondLst>
                                  <p:childTnLst>
                                    <p:set>
                                      <p:cBhvr>
                                        <p:cTn id="28" dur="1" fill="hold">
                                          <p:stCondLst>
                                            <p:cond delay="0"/>
                                          </p:stCondLst>
                                        </p:cTn>
                                        <p:tgtEl>
                                          <p:spTgt spid="28702"/>
                                        </p:tgtEl>
                                        <p:attrNameLst>
                                          <p:attrName>style.visibility</p:attrName>
                                        </p:attrNameLst>
                                      </p:cBhvr>
                                      <p:to>
                                        <p:strVal val="visible"/>
                                      </p:to>
                                    </p:set>
                                    <p:animEffect transition="in" filter="wipe(down)">
                                      <p:cBhvr>
                                        <p:cTn id="29" dur="580">
                                          <p:stCondLst>
                                            <p:cond delay="0"/>
                                          </p:stCondLst>
                                        </p:cTn>
                                        <p:tgtEl>
                                          <p:spTgt spid="28702"/>
                                        </p:tgtEl>
                                      </p:cBhvr>
                                    </p:animEffect>
                                    <p:anim calcmode="lin" valueType="num">
                                      <p:cBhvr>
                                        <p:cTn id="30" dur="1822" tmFilter="0,0; 0.14,0.36; 0.43,0.73; 0.71,0.91; 1.0,1.0">
                                          <p:stCondLst>
                                            <p:cond delay="0"/>
                                          </p:stCondLst>
                                        </p:cTn>
                                        <p:tgtEl>
                                          <p:spTgt spid="28702"/>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28702"/>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28702"/>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28702"/>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28702"/>
                                        </p:tgtEl>
                                        <p:attrNameLst>
                                          <p:attrName>ppt_y</p:attrName>
                                        </p:attrNameLst>
                                      </p:cBhvr>
                                      <p:tavLst>
                                        <p:tav tm="0" fmla="#ppt_y-sin(pi*$)/81">
                                          <p:val>
                                            <p:fltVal val="0"/>
                                          </p:val>
                                        </p:tav>
                                        <p:tav tm="100000">
                                          <p:val>
                                            <p:fltVal val="1"/>
                                          </p:val>
                                        </p:tav>
                                      </p:tavLst>
                                    </p:anim>
                                    <p:animScale>
                                      <p:cBhvr>
                                        <p:cTn id="35" dur="26">
                                          <p:stCondLst>
                                            <p:cond delay="650"/>
                                          </p:stCondLst>
                                        </p:cTn>
                                        <p:tgtEl>
                                          <p:spTgt spid="28702"/>
                                        </p:tgtEl>
                                      </p:cBhvr>
                                      <p:to x="100000" y="60000"/>
                                    </p:animScale>
                                    <p:animScale>
                                      <p:cBhvr>
                                        <p:cTn id="36" dur="166" decel="50000">
                                          <p:stCondLst>
                                            <p:cond delay="676"/>
                                          </p:stCondLst>
                                        </p:cTn>
                                        <p:tgtEl>
                                          <p:spTgt spid="28702"/>
                                        </p:tgtEl>
                                      </p:cBhvr>
                                      <p:to x="100000" y="100000"/>
                                    </p:animScale>
                                    <p:animScale>
                                      <p:cBhvr>
                                        <p:cTn id="37" dur="26">
                                          <p:stCondLst>
                                            <p:cond delay="1312"/>
                                          </p:stCondLst>
                                        </p:cTn>
                                        <p:tgtEl>
                                          <p:spTgt spid="28702"/>
                                        </p:tgtEl>
                                      </p:cBhvr>
                                      <p:to x="100000" y="80000"/>
                                    </p:animScale>
                                    <p:animScale>
                                      <p:cBhvr>
                                        <p:cTn id="38" dur="166" decel="50000">
                                          <p:stCondLst>
                                            <p:cond delay="1338"/>
                                          </p:stCondLst>
                                        </p:cTn>
                                        <p:tgtEl>
                                          <p:spTgt spid="28702"/>
                                        </p:tgtEl>
                                      </p:cBhvr>
                                      <p:to x="100000" y="100000"/>
                                    </p:animScale>
                                    <p:animScale>
                                      <p:cBhvr>
                                        <p:cTn id="39" dur="26">
                                          <p:stCondLst>
                                            <p:cond delay="1642"/>
                                          </p:stCondLst>
                                        </p:cTn>
                                        <p:tgtEl>
                                          <p:spTgt spid="28702"/>
                                        </p:tgtEl>
                                      </p:cBhvr>
                                      <p:to x="100000" y="90000"/>
                                    </p:animScale>
                                    <p:animScale>
                                      <p:cBhvr>
                                        <p:cTn id="40" dur="166" decel="50000">
                                          <p:stCondLst>
                                            <p:cond delay="1668"/>
                                          </p:stCondLst>
                                        </p:cTn>
                                        <p:tgtEl>
                                          <p:spTgt spid="28702"/>
                                        </p:tgtEl>
                                      </p:cBhvr>
                                      <p:to x="100000" y="100000"/>
                                    </p:animScale>
                                    <p:animScale>
                                      <p:cBhvr>
                                        <p:cTn id="41" dur="26">
                                          <p:stCondLst>
                                            <p:cond delay="1808"/>
                                          </p:stCondLst>
                                        </p:cTn>
                                        <p:tgtEl>
                                          <p:spTgt spid="28702"/>
                                        </p:tgtEl>
                                      </p:cBhvr>
                                      <p:to x="100000" y="95000"/>
                                    </p:animScale>
                                    <p:animScale>
                                      <p:cBhvr>
                                        <p:cTn id="42" dur="166" decel="50000">
                                          <p:stCondLst>
                                            <p:cond delay="1834"/>
                                          </p:stCondLst>
                                        </p:cTn>
                                        <p:tgtEl>
                                          <p:spTgt spid="2870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10"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3"/>
          <p:cNvSpPr>
            <a:spLocks noGrp="1" noChangeArrowheads="1"/>
          </p:cNvSpPr>
          <p:nvPr>
            <p:ph type="body" idx="4294967295"/>
          </p:nvPr>
        </p:nvSpPr>
        <p:spPr>
          <a:xfrm>
            <a:off x="251520" y="1006840"/>
            <a:ext cx="8610600" cy="3733800"/>
          </a:xfrm>
        </p:spPr>
        <p:txBody>
          <a:bodyPr/>
          <a:lstStyle/>
          <a:p>
            <a:pPr algn="just" eaLnBrk="1" hangingPunct="1">
              <a:lnSpc>
                <a:spcPct val="90000"/>
              </a:lnSpc>
              <a:buFont typeface="Wingdings" panose="05000000000000000000" pitchFamily="2" charset="2"/>
              <a:buNone/>
              <a:defRPr/>
            </a:pPr>
            <a:r>
              <a:rPr kumimoji="1" lang="en-US" altLang="zh-CN" sz="2800" b="1" dirty="0" smtClean="0">
                <a:latin typeface="Times New Roman" panose="02020603050405020304" pitchFamily="18" charset="0"/>
              </a:rPr>
              <a:t>(2) </a:t>
            </a:r>
            <a:r>
              <a:rPr kumimoji="1" lang="zh-CN" altLang="en-US" sz="2800" b="1" dirty="0" smtClean="0">
                <a:latin typeface="Times New Roman" panose="02020603050405020304" pitchFamily="18" charset="0"/>
              </a:rPr>
              <a:t>在</a:t>
            </a:r>
            <a:r>
              <a:rPr kumimoji="1" lang="zh-CN" altLang="en-US" sz="2800" b="1" u="sng" dirty="0" smtClean="0">
                <a:latin typeface="Times New Roman" panose="02020603050405020304" pitchFamily="18" charset="0"/>
              </a:rPr>
              <a:t>有向图</a:t>
            </a:r>
            <a:r>
              <a:rPr kumimoji="1" lang="en-US" altLang="zh-CN" sz="2800" b="1" dirty="0" smtClean="0">
                <a:latin typeface="Times New Roman" panose="02020603050405020304" pitchFamily="18" charset="0"/>
              </a:rPr>
              <a:t>G</a:t>
            </a:r>
            <a:r>
              <a:rPr kumimoji="1" lang="zh-CN" altLang="en-US" sz="2800" b="1" dirty="0" smtClean="0">
                <a:latin typeface="Times New Roman" panose="02020603050405020304" pitchFamily="18" charset="0"/>
              </a:rPr>
              <a:t>中，若对于</a:t>
            </a:r>
            <a:r>
              <a:rPr kumimoji="1" lang="en-US" altLang="zh-CN" sz="2800" b="1" dirty="0" smtClean="0">
                <a:latin typeface="Times New Roman" panose="02020603050405020304" pitchFamily="18" charset="0"/>
              </a:rPr>
              <a:t>V(G)</a:t>
            </a:r>
            <a:r>
              <a:rPr kumimoji="1" lang="zh-CN" altLang="en-US" sz="2800" b="1" dirty="0" smtClean="0">
                <a:latin typeface="Times New Roman" panose="02020603050405020304" pitchFamily="18" charset="0"/>
              </a:rPr>
              <a:t>中</a:t>
            </a:r>
            <a:r>
              <a:rPr kumimoji="1" lang="zh-CN" altLang="en-US" sz="2800" b="1" dirty="0" smtClean="0">
                <a:solidFill>
                  <a:srgbClr val="FF0000"/>
                </a:solidFill>
                <a:latin typeface="Times New Roman" panose="02020603050405020304" pitchFamily="18" charset="0"/>
              </a:rPr>
              <a:t>每一对不同顶点</a:t>
            </a:r>
            <a:r>
              <a:rPr kumimoji="1" lang="en-US" altLang="zh-CN" sz="2800" b="1" dirty="0" smtClean="0">
                <a:solidFill>
                  <a:srgbClr val="FF0000"/>
                </a:solidFill>
                <a:latin typeface="Times New Roman" panose="02020603050405020304" pitchFamily="18" charset="0"/>
              </a:rPr>
              <a:t>v</a:t>
            </a:r>
            <a:r>
              <a:rPr kumimoji="1" lang="en-US" altLang="zh-CN" sz="2800" b="1" baseline="-30000" dirty="0" smtClean="0">
                <a:solidFill>
                  <a:srgbClr val="FF0000"/>
                </a:solidFill>
                <a:latin typeface="Times New Roman" panose="02020603050405020304" pitchFamily="18" charset="0"/>
              </a:rPr>
              <a:t>i</a:t>
            </a:r>
            <a:r>
              <a:rPr kumimoji="1" lang="zh-CN" altLang="en-US" sz="2800" b="1" dirty="0" smtClean="0">
                <a:solidFill>
                  <a:srgbClr val="FF0000"/>
                </a:solidFill>
                <a:latin typeface="Times New Roman" panose="02020603050405020304" pitchFamily="18" charset="0"/>
              </a:rPr>
              <a:t>和</a:t>
            </a:r>
          </a:p>
          <a:p>
            <a:pPr algn="just" eaLnBrk="1" hangingPunct="1">
              <a:lnSpc>
                <a:spcPct val="90000"/>
              </a:lnSpc>
              <a:buFont typeface="Wingdings" panose="05000000000000000000" pitchFamily="2" charset="2"/>
              <a:buNone/>
              <a:defRPr/>
            </a:pPr>
            <a:r>
              <a:rPr kumimoji="1" lang="zh-CN" altLang="en-US" sz="2800" b="1" dirty="0" smtClean="0">
                <a:solidFill>
                  <a:srgbClr val="FF0000"/>
                </a:solidFill>
                <a:latin typeface="Times New Roman" panose="02020603050405020304" pitchFamily="18" charset="0"/>
              </a:rPr>
              <a:t>     </a:t>
            </a:r>
            <a:r>
              <a:rPr kumimoji="1" lang="en-US" altLang="zh-CN" sz="2800" b="1" dirty="0" err="1" smtClean="0">
                <a:solidFill>
                  <a:srgbClr val="FF0000"/>
                </a:solidFill>
                <a:latin typeface="Times New Roman" panose="02020603050405020304" pitchFamily="18" charset="0"/>
              </a:rPr>
              <a:t>v</a:t>
            </a:r>
            <a:r>
              <a:rPr kumimoji="1" lang="en-US" altLang="zh-CN" sz="2800" b="1" baseline="-30000" dirty="0" err="1" smtClean="0">
                <a:solidFill>
                  <a:srgbClr val="FF0000"/>
                </a:solidFill>
                <a:latin typeface="Times New Roman" panose="02020603050405020304" pitchFamily="18" charset="0"/>
              </a:rPr>
              <a:t>j</a:t>
            </a:r>
            <a:r>
              <a:rPr kumimoji="1" lang="en-US" altLang="zh-CN" sz="2800" b="1" baseline="-30000" dirty="0" smtClean="0">
                <a:solidFill>
                  <a:srgbClr val="FF0000"/>
                </a:solidFill>
                <a:latin typeface="Times New Roman" panose="02020603050405020304" pitchFamily="18" charset="0"/>
              </a:rPr>
              <a:t> </a:t>
            </a:r>
            <a:r>
              <a:rPr kumimoji="1" lang="zh-CN" altLang="en-US" sz="2800" b="1" dirty="0" smtClean="0">
                <a:solidFill>
                  <a:srgbClr val="FF0000"/>
                </a:solidFill>
                <a:latin typeface="Times New Roman" panose="02020603050405020304" pitchFamily="18" charset="0"/>
              </a:rPr>
              <a:t>之间，都存在从</a:t>
            </a:r>
            <a:r>
              <a:rPr kumimoji="1" lang="en-US" altLang="zh-CN" sz="2800" b="1" dirty="0" smtClean="0">
                <a:solidFill>
                  <a:srgbClr val="FF0000"/>
                </a:solidFill>
                <a:latin typeface="Times New Roman" panose="02020603050405020304" pitchFamily="18" charset="0"/>
              </a:rPr>
              <a:t>v</a:t>
            </a:r>
            <a:r>
              <a:rPr kumimoji="1" lang="en-US" altLang="zh-CN" sz="2800" b="1" baseline="-30000" dirty="0" smtClean="0">
                <a:solidFill>
                  <a:srgbClr val="FF0000"/>
                </a:solidFill>
                <a:latin typeface="Times New Roman" panose="02020603050405020304" pitchFamily="18" charset="0"/>
              </a:rPr>
              <a:t>i</a:t>
            </a:r>
            <a:r>
              <a:rPr kumimoji="1" lang="zh-CN" altLang="en-US" sz="2800" b="1" dirty="0" smtClean="0">
                <a:solidFill>
                  <a:srgbClr val="FF0000"/>
                </a:solidFill>
                <a:latin typeface="Times New Roman" panose="02020603050405020304" pitchFamily="18" charset="0"/>
              </a:rPr>
              <a:t>到</a:t>
            </a:r>
            <a:r>
              <a:rPr kumimoji="1" lang="en-US" altLang="zh-CN" sz="2800" b="1" dirty="0" err="1" smtClean="0">
                <a:solidFill>
                  <a:srgbClr val="FF0000"/>
                </a:solidFill>
                <a:latin typeface="Times New Roman" panose="02020603050405020304" pitchFamily="18" charset="0"/>
              </a:rPr>
              <a:t>v</a:t>
            </a:r>
            <a:r>
              <a:rPr kumimoji="1" lang="en-US" altLang="zh-CN" sz="2800" b="1" baseline="-30000" dirty="0" err="1" smtClean="0">
                <a:solidFill>
                  <a:srgbClr val="FF0000"/>
                </a:solidFill>
                <a:latin typeface="Times New Roman" panose="02020603050405020304" pitchFamily="18" charset="0"/>
              </a:rPr>
              <a:t>j</a:t>
            </a:r>
            <a:r>
              <a:rPr kumimoji="1" lang="zh-CN" altLang="en-US" sz="2800" b="1" dirty="0" smtClean="0">
                <a:solidFill>
                  <a:srgbClr val="FF0000"/>
                </a:solidFill>
                <a:latin typeface="Times New Roman" panose="02020603050405020304" pitchFamily="18" charset="0"/>
              </a:rPr>
              <a:t>以及从</a:t>
            </a:r>
            <a:r>
              <a:rPr kumimoji="1" lang="en-US" altLang="zh-CN" sz="2800" b="1" dirty="0" err="1" smtClean="0">
                <a:solidFill>
                  <a:srgbClr val="FF0000"/>
                </a:solidFill>
                <a:latin typeface="Times New Roman" panose="02020603050405020304" pitchFamily="18" charset="0"/>
              </a:rPr>
              <a:t>v</a:t>
            </a:r>
            <a:r>
              <a:rPr kumimoji="1" lang="en-US" altLang="zh-CN" sz="2800" b="1" baseline="-30000" dirty="0" err="1" smtClean="0">
                <a:solidFill>
                  <a:srgbClr val="FF0000"/>
                </a:solidFill>
                <a:latin typeface="Times New Roman" panose="02020603050405020304" pitchFamily="18" charset="0"/>
              </a:rPr>
              <a:t>j</a:t>
            </a:r>
            <a:r>
              <a:rPr kumimoji="1" lang="zh-CN" altLang="en-US" sz="2800" b="1" dirty="0" smtClean="0">
                <a:solidFill>
                  <a:srgbClr val="FF0000"/>
                </a:solidFill>
                <a:latin typeface="Times New Roman" panose="02020603050405020304" pitchFamily="18" charset="0"/>
              </a:rPr>
              <a:t>到</a:t>
            </a:r>
            <a:r>
              <a:rPr kumimoji="1" lang="en-US" altLang="zh-CN" sz="2800" b="1" dirty="0" smtClean="0">
                <a:solidFill>
                  <a:srgbClr val="FF0000"/>
                </a:solidFill>
                <a:latin typeface="Times New Roman" panose="02020603050405020304" pitchFamily="18" charset="0"/>
              </a:rPr>
              <a:t>v</a:t>
            </a:r>
            <a:r>
              <a:rPr kumimoji="1" lang="en-US" altLang="zh-CN" sz="2800" b="1" baseline="-30000" dirty="0" smtClean="0">
                <a:solidFill>
                  <a:srgbClr val="FF0000"/>
                </a:solidFill>
                <a:latin typeface="Times New Roman" panose="02020603050405020304" pitchFamily="18" charset="0"/>
              </a:rPr>
              <a:t>i</a:t>
            </a:r>
            <a:r>
              <a:rPr kumimoji="1" lang="zh-CN" altLang="en-US" sz="2800" b="1" dirty="0" smtClean="0">
                <a:solidFill>
                  <a:srgbClr val="FF0000"/>
                </a:solidFill>
                <a:latin typeface="Times New Roman" panose="02020603050405020304" pitchFamily="18" charset="0"/>
              </a:rPr>
              <a:t>的路径</a:t>
            </a:r>
            <a:r>
              <a:rPr kumimoji="1" lang="zh-CN" altLang="en-US" sz="2800" b="1" dirty="0" smtClean="0">
                <a:latin typeface="Times New Roman" panose="02020603050405020304" pitchFamily="18" charset="0"/>
              </a:rPr>
              <a:t>，则称</a:t>
            </a:r>
          </a:p>
          <a:p>
            <a:pPr algn="just" eaLnBrk="1" hangingPunct="1">
              <a:lnSpc>
                <a:spcPct val="90000"/>
              </a:lnSpc>
              <a:buFont typeface="Wingdings" panose="05000000000000000000" pitchFamily="2" charset="2"/>
              <a:buNone/>
              <a:defRPr/>
            </a:pPr>
            <a:r>
              <a:rPr kumimoji="1" lang="zh-CN" altLang="en-US" sz="2800" b="1" dirty="0" smtClean="0">
                <a:latin typeface="Times New Roman" panose="02020603050405020304" pitchFamily="18" charset="0"/>
              </a:rPr>
              <a:t>     </a:t>
            </a:r>
            <a:r>
              <a:rPr kumimoji="1" lang="en-US" altLang="zh-CN" sz="2800" b="1" dirty="0" smtClean="0">
                <a:latin typeface="Times New Roman" panose="02020603050405020304" pitchFamily="18" charset="0"/>
              </a:rPr>
              <a:t>G</a:t>
            </a:r>
            <a:r>
              <a:rPr kumimoji="1" lang="zh-CN" altLang="en-US" sz="2800" b="1" dirty="0" smtClean="0">
                <a:latin typeface="Times New Roman" panose="02020603050405020304" pitchFamily="18" charset="0"/>
              </a:rPr>
              <a:t>为</a:t>
            </a:r>
            <a:r>
              <a:rPr kumimoji="1" lang="zh-CN" altLang="en-US" sz="2800" b="1" dirty="0" smtClean="0">
                <a:solidFill>
                  <a:schemeClr val="folHlink"/>
                </a:solidFill>
                <a:latin typeface="Times New Roman" panose="02020603050405020304" pitchFamily="18" charset="0"/>
              </a:rPr>
              <a:t>强连通图</a:t>
            </a:r>
            <a:r>
              <a:rPr kumimoji="1" lang="zh-CN" altLang="en-US" sz="2800" b="1" dirty="0" smtClean="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zh-CN" altLang="en-US" sz="2800" b="1" dirty="0" smtClean="0">
                <a:latin typeface="Times New Roman" panose="02020603050405020304" pitchFamily="18" charset="0"/>
              </a:rPr>
              <a:t>     </a:t>
            </a:r>
            <a:r>
              <a:rPr kumimoji="1" lang="zh-CN" altLang="en-US" sz="2800" b="1" u="sng" dirty="0" smtClean="0">
                <a:latin typeface="Times New Roman" panose="02020603050405020304" pitchFamily="18" charset="0"/>
              </a:rPr>
              <a:t>有向图</a:t>
            </a:r>
            <a:r>
              <a:rPr kumimoji="1" lang="zh-CN" altLang="en-US" sz="2800" b="1" dirty="0" smtClean="0">
                <a:latin typeface="Times New Roman" panose="02020603050405020304" pitchFamily="18" charset="0"/>
              </a:rPr>
              <a:t>中</a:t>
            </a:r>
            <a:r>
              <a:rPr kumimoji="1" lang="zh-CN" altLang="en-US" sz="2800" b="1" u="sng" dirty="0" smtClean="0">
                <a:solidFill>
                  <a:srgbClr val="FF0000"/>
                </a:solidFill>
                <a:latin typeface="Times New Roman" panose="02020603050405020304" pitchFamily="18" charset="0"/>
              </a:rPr>
              <a:t>最大的强连通子图</a:t>
            </a:r>
            <a:r>
              <a:rPr kumimoji="1" lang="zh-CN" altLang="en-US" sz="2800" b="1" dirty="0" smtClean="0">
                <a:latin typeface="Times New Roman" panose="02020603050405020304" pitchFamily="18" charset="0"/>
              </a:rPr>
              <a:t>称为它的</a:t>
            </a:r>
            <a:r>
              <a:rPr kumimoji="1" lang="zh-CN" altLang="en-US" sz="2800" b="1" dirty="0" smtClean="0">
                <a:solidFill>
                  <a:schemeClr val="folHlink"/>
                </a:solidFill>
                <a:latin typeface="Times New Roman" panose="02020603050405020304" pitchFamily="18" charset="0"/>
              </a:rPr>
              <a:t>强连通分量</a:t>
            </a:r>
            <a:r>
              <a:rPr kumimoji="1" lang="zh-CN" altLang="en-US" sz="2800" b="1" dirty="0" smtClean="0">
                <a:latin typeface="Times New Roman" panose="02020603050405020304" pitchFamily="18" charset="0"/>
              </a:rPr>
              <a:t>。 </a:t>
            </a:r>
          </a:p>
          <a:p>
            <a:pPr algn="just" eaLnBrk="1" hangingPunct="1">
              <a:lnSpc>
                <a:spcPct val="90000"/>
              </a:lnSpc>
              <a:buFont typeface="Wingdings" panose="05000000000000000000" pitchFamily="2" charset="2"/>
              <a:buNone/>
              <a:defRPr/>
            </a:pPr>
            <a:endParaRPr kumimoji="1" lang="zh-CN" altLang="en-US" sz="2800" dirty="0" smtClean="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zh-CN" altLang="en-US" sz="1200" dirty="0" smtClean="0">
              <a:latin typeface="Times New Roman" panose="02020603050405020304" pitchFamily="18" charset="0"/>
            </a:endParaRPr>
          </a:p>
          <a:p>
            <a:pPr eaLnBrk="1" hangingPunct="1">
              <a:lnSpc>
                <a:spcPct val="90000"/>
              </a:lnSpc>
              <a:buFont typeface="Wingdings" panose="05000000000000000000" pitchFamily="2" charset="2"/>
              <a:buNone/>
              <a:defRPr/>
            </a:pPr>
            <a:r>
              <a:rPr kumimoji="1" lang="zh-CN" altLang="en-US" dirty="0" smtClean="0">
                <a:latin typeface="Times New Roman" panose="02020603050405020304" pitchFamily="18" charset="0"/>
              </a:rPr>
              <a:t>      </a:t>
            </a:r>
            <a:r>
              <a:rPr kumimoji="1" lang="zh-CN" altLang="en-US" sz="1400" dirty="0" smtClean="0">
                <a:latin typeface="Times New Roman" panose="02020603050405020304" pitchFamily="18" charset="0"/>
              </a:rPr>
              <a:t>        </a:t>
            </a:r>
          </a:p>
          <a:p>
            <a:pPr eaLnBrk="1" hangingPunct="1">
              <a:lnSpc>
                <a:spcPct val="90000"/>
              </a:lnSpc>
              <a:buFont typeface="Wingdings" panose="05000000000000000000" pitchFamily="2" charset="2"/>
              <a:buNone/>
              <a:defRPr/>
            </a:pPr>
            <a:r>
              <a:rPr kumimoji="1" lang="zh-CN" altLang="en-US" sz="2800" dirty="0" smtClean="0">
                <a:latin typeface="Times New Roman" panose="02020603050405020304" pitchFamily="18" charset="0"/>
              </a:rPr>
              <a:t>  </a:t>
            </a:r>
            <a:r>
              <a:rPr kumimoji="1" lang="zh-CN" altLang="en-US" sz="2800" b="1" dirty="0" smtClean="0">
                <a:latin typeface="Times New Roman" panose="02020603050405020304" pitchFamily="18" charset="0"/>
              </a:rPr>
              <a:t>例：</a:t>
            </a:r>
          </a:p>
        </p:txBody>
      </p:sp>
      <p:grpSp>
        <p:nvGrpSpPr>
          <p:cNvPr id="31747" name="Group 31"/>
          <p:cNvGrpSpPr>
            <a:grpSpLocks/>
          </p:cNvGrpSpPr>
          <p:nvPr/>
        </p:nvGrpSpPr>
        <p:grpSpPr bwMode="auto">
          <a:xfrm>
            <a:off x="1447800" y="3357563"/>
            <a:ext cx="2209800" cy="2819400"/>
            <a:chOff x="0" y="0"/>
            <a:chExt cx="1584" cy="2208"/>
          </a:xfrm>
        </p:grpSpPr>
        <p:sp>
          <p:nvSpPr>
            <p:cNvPr id="3" name="Oval 32"/>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grpSp>
          <p:nvGrpSpPr>
            <p:cNvPr id="31768" name="Group 33"/>
            <p:cNvGrpSpPr>
              <a:grpSpLocks/>
            </p:cNvGrpSpPr>
            <p:nvPr/>
          </p:nvGrpSpPr>
          <p:grpSpPr bwMode="auto">
            <a:xfrm>
              <a:off x="368" y="0"/>
              <a:ext cx="336" cy="353"/>
              <a:chOff x="0" y="0"/>
              <a:chExt cx="360" cy="349"/>
            </a:xfrm>
          </p:grpSpPr>
          <p:sp>
            <p:nvSpPr>
              <p:cNvPr id="38947" name="AutoShape 34"/>
              <p:cNvSpPr/>
              <p:nvPr/>
            </p:nvSpPr>
            <p:spPr>
              <a:xfrm>
                <a:off x="0"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8948" name="Text Box 35"/>
              <p:cNvSpPr txBox="1"/>
              <p:nvPr/>
            </p:nvSpPr>
            <p:spPr>
              <a:xfrm>
                <a:off x="0" y="0"/>
                <a:ext cx="363"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sp>
          <p:nvSpPr>
            <p:cNvPr id="31769" name="Line 36"/>
            <p:cNvSpPr>
              <a:spLocks noChangeShapeType="1"/>
            </p:cNvSpPr>
            <p:nvPr/>
          </p:nvSpPr>
          <p:spPr bwMode="auto">
            <a:xfrm rot="8775436" flipH="1">
              <a:off x="251"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31770" name="Group 37"/>
            <p:cNvGrpSpPr>
              <a:grpSpLocks/>
            </p:cNvGrpSpPr>
            <p:nvPr/>
          </p:nvGrpSpPr>
          <p:grpSpPr bwMode="auto">
            <a:xfrm>
              <a:off x="336" y="1865"/>
              <a:ext cx="443" cy="343"/>
              <a:chOff x="0" y="0"/>
              <a:chExt cx="475" cy="339"/>
            </a:xfrm>
          </p:grpSpPr>
          <p:sp>
            <p:nvSpPr>
              <p:cNvPr id="38945" name="AutoShape 38"/>
              <p:cNvSpPr/>
              <p:nvPr/>
            </p:nvSpPr>
            <p:spPr>
              <a:xfrm>
                <a:off x="0" y="0"/>
                <a:ext cx="361"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8946" name="Text Box 39"/>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1771" name="Group 40"/>
            <p:cNvGrpSpPr>
              <a:grpSpLocks/>
            </p:cNvGrpSpPr>
            <p:nvPr/>
          </p:nvGrpSpPr>
          <p:grpSpPr bwMode="auto">
            <a:xfrm>
              <a:off x="336" y="919"/>
              <a:ext cx="443" cy="343"/>
              <a:chOff x="0" y="0"/>
              <a:chExt cx="475" cy="339"/>
            </a:xfrm>
          </p:grpSpPr>
          <p:sp>
            <p:nvSpPr>
              <p:cNvPr id="38943" name="AutoShape 41"/>
              <p:cNvSpPr/>
              <p:nvPr/>
            </p:nvSpPr>
            <p:spPr>
              <a:xfrm>
                <a:off x="0" y="0"/>
                <a:ext cx="361"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8944" name="Text Box 42"/>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sp>
          <p:nvSpPr>
            <p:cNvPr id="31772" name="Line 43"/>
            <p:cNvSpPr>
              <a:spLocks noChangeShapeType="1"/>
            </p:cNvSpPr>
            <p:nvPr/>
          </p:nvSpPr>
          <p:spPr bwMode="auto">
            <a:xfrm rot="20779255" flipH="1">
              <a:off x="652" y="1080"/>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1773" name="Line 44"/>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 name="Text Box 45"/>
            <p:cNvSpPr txBox="1"/>
            <p:nvPr/>
          </p:nvSpPr>
          <p:spPr>
            <a:xfrm>
              <a:off x="911" y="1344"/>
              <a:ext cx="673"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sp>
        <p:nvSpPr>
          <p:cNvPr id="2" name="矩形 17"/>
          <p:cNvSpPr/>
          <p:nvPr/>
        </p:nvSpPr>
        <p:spPr>
          <a:xfrm>
            <a:off x="2987675" y="3716338"/>
            <a:ext cx="2351088"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zh-CN" altLang="en-US" sz="2400" b="1" noProof="1">
                <a:latin typeface="Times New Roman" panose="02020603050405020304" pitchFamily="18" charset="0"/>
                <a:ea typeface="宋体" panose="02010600030101010101" pitchFamily="2" charset="-122"/>
              </a:rPr>
              <a:t>的强连通分量：</a:t>
            </a:r>
          </a:p>
        </p:txBody>
      </p:sp>
      <p:grpSp>
        <p:nvGrpSpPr>
          <p:cNvPr id="30739" name="Group 37"/>
          <p:cNvGrpSpPr>
            <a:grpSpLocks/>
          </p:cNvGrpSpPr>
          <p:nvPr/>
        </p:nvGrpSpPr>
        <p:grpSpPr bwMode="auto">
          <a:xfrm>
            <a:off x="4791075" y="4564063"/>
            <a:ext cx="1406525" cy="2128837"/>
            <a:chOff x="0" y="0"/>
            <a:chExt cx="886" cy="1341"/>
          </a:xfrm>
        </p:grpSpPr>
        <p:sp>
          <p:nvSpPr>
            <p:cNvPr id="38925" name="Oval 32"/>
            <p:cNvSpPr/>
            <p:nvPr/>
          </p:nvSpPr>
          <p:spPr>
            <a:xfrm>
              <a:off x="0" y="127"/>
              <a:ext cx="886" cy="761"/>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grpSp>
          <p:nvGrpSpPr>
            <p:cNvPr id="31758" name="Group 33"/>
            <p:cNvGrpSpPr>
              <a:grpSpLocks/>
            </p:cNvGrpSpPr>
            <p:nvPr/>
          </p:nvGrpSpPr>
          <p:grpSpPr bwMode="auto">
            <a:xfrm>
              <a:off x="323" y="0"/>
              <a:ext cx="296" cy="284"/>
              <a:chOff x="0" y="0"/>
              <a:chExt cx="360" cy="349"/>
            </a:xfrm>
          </p:grpSpPr>
          <p:sp>
            <p:nvSpPr>
              <p:cNvPr id="38933" name="AutoShape 34"/>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8934" name="Text Box 35"/>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sp>
          <p:nvSpPr>
            <p:cNvPr id="31759" name="Line 36"/>
            <p:cNvSpPr>
              <a:spLocks noChangeShapeType="1"/>
            </p:cNvSpPr>
            <p:nvPr/>
          </p:nvSpPr>
          <p:spPr bwMode="auto">
            <a:xfrm rot="8775436" flipH="1">
              <a:off x="226" y="173"/>
              <a:ext cx="147"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31760" name="Group 40"/>
            <p:cNvGrpSpPr>
              <a:grpSpLocks/>
            </p:cNvGrpSpPr>
            <p:nvPr/>
          </p:nvGrpSpPr>
          <p:grpSpPr bwMode="auto">
            <a:xfrm>
              <a:off x="295" y="739"/>
              <a:ext cx="389" cy="276"/>
              <a:chOff x="0" y="0"/>
              <a:chExt cx="475" cy="339"/>
            </a:xfrm>
          </p:grpSpPr>
          <p:sp>
            <p:nvSpPr>
              <p:cNvPr id="38931" name="AutoShape 4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4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sp>
          <p:nvSpPr>
            <p:cNvPr id="31761" name="Line 43"/>
            <p:cNvSpPr>
              <a:spLocks noChangeShapeType="1"/>
            </p:cNvSpPr>
            <p:nvPr/>
          </p:nvSpPr>
          <p:spPr bwMode="auto">
            <a:xfrm rot="20779255" flipH="1">
              <a:off x="590" y="873"/>
              <a:ext cx="8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8930" name="TextBox 31"/>
            <p:cNvSpPr txBox="1"/>
            <p:nvPr/>
          </p:nvSpPr>
          <p:spPr>
            <a:xfrm>
              <a:off x="226" y="1097"/>
              <a:ext cx="407"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en-US" altLang="zh-CN" sz="2400" b="1" noProof="1">
                  <a:latin typeface="宋体" panose="02010600030101010101" pitchFamily="2" charset="-122"/>
                  <a:ea typeface="宋体" panose="02010600030101010101" pitchFamily="2" charset="-122"/>
                </a:rPr>
                <a:t>(1)</a:t>
              </a:r>
              <a:endParaRPr lang="zh-CN" altLang="en-US" sz="2400" b="1" noProof="1">
                <a:latin typeface="宋体" panose="02010600030101010101" pitchFamily="2" charset="-122"/>
                <a:ea typeface="宋体" panose="02010600030101010101" pitchFamily="2" charset="-122"/>
              </a:endParaRPr>
            </a:p>
          </p:txBody>
        </p:sp>
      </p:grpSp>
      <p:grpSp>
        <p:nvGrpSpPr>
          <p:cNvPr id="30750" name="Group 38"/>
          <p:cNvGrpSpPr>
            <a:grpSpLocks/>
          </p:cNvGrpSpPr>
          <p:nvPr/>
        </p:nvGrpSpPr>
        <p:grpSpPr bwMode="auto">
          <a:xfrm>
            <a:off x="6929438" y="5159375"/>
            <a:ext cx="666750" cy="1489075"/>
            <a:chOff x="0" y="0"/>
            <a:chExt cx="420" cy="938"/>
          </a:xfrm>
        </p:grpSpPr>
        <p:grpSp>
          <p:nvGrpSpPr>
            <p:cNvPr id="31753" name="Group 37"/>
            <p:cNvGrpSpPr>
              <a:grpSpLocks/>
            </p:cNvGrpSpPr>
            <p:nvPr/>
          </p:nvGrpSpPr>
          <p:grpSpPr bwMode="auto">
            <a:xfrm>
              <a:off x="0" y="0"/>
              <a:ext cx="389" cy="276"/>
              <a:chOff x="0" y="0"/>
              <a:chExt cx="475" cy="339"/>
            </a:xfrm>
          </p:grpSpPr>
          <p:sp>
            <p:nvSpPr>
              <p:cNvPr id="6" name="AutoShape 38"/>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8924" name="Text Box 39"/>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sp>
          <p:nvSpPr>
            <p:cNvPr id="38922" name="TextBox 32"/>
            <p:cNvSpPr txBox="1"/>
            <p:nvPr/>
          </p:nvSpPr>
          <p:spPr>
            <a:xfrm>
              <a:off x="13" y="694"/>
              <a:ext cx="407"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en-US" altLang="zh-CN" sz="2400" b="1" noProof="1">
                  <a:latin typeface="宋体" panose="02010600030101010101" pitchFamily="2" charset="-122"/>
                  <a:ea typeface="宋体" panose="02010600030101010101" pitchFamily="2" charset="-122"/>
                </a:rPr>
                <a:t>(2)</a:t>
              </a:r>
              <a:endParaRPr lang="zh-CN" altLang="en-US" sz="2400" b="1" noProof="1">
                <a:latin typeface="宋体" panose="02010600030101010101" pitchFamily="2" charset="-122"/>
                <a:ea typeface="宋体" panose="02010600030101010101" pitchFamily="2" charset="-122"/>
              </a:endParaRPr>
            </a:p>
          </p:txBody>
        </p:sp>
      </p:grpSp>
      <p:sp>
        <p:nvSpPr>
          <p:cNvPr id="7" name="Rectangle 35"/>
          <p:cNvSpPr/>
          <p:nvPr/>
        </p:nvSpPr>
        <p:spPr>
          <a:xfrm>
            <a:off x="4427538" y="4292600"/>
            <a:ext cx="3673475" cy="2376488"/>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noProof="1">
              <a:latin typeface="Times New Roman" panose="02020603050405020304" pitchFamily="18" charset="0"/>
              <a:ea typeface="宋体" panose="02010600030101010101" pitchFamily="2" charset="-122"/>
            </a:endParaRPr>
          </a:p>
        </p:txBody>
      </p:sp>
      <p:sp>
        <p:nvSpPr>
          <p:cNvPr id="30756" name="Line 36"/>
          <p:cNvSpPr>
            <a:spLocks noChangeShapeType="1"/>
          </p:cNvSpPr>
          <p:nvPr/>
        </p:nvSpPr>
        <p:spPr bwMode="auto">
          <a:xfrm>
            <a:off x="6372225" y="4292600"/>
            <a:ext cx="0" cy="2376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739"/>
                                        </p:tgtEl>
                                        <p:attrNameLst>
                                          <p:attrName>style.visibility</p:attrName>
                                        </p:attrNameLst>
                                      </p:cBhvr>
                                      <p:to>
                                        <p:strVal val="visible"/>
                                      </p:to>
                                    </p:set>
                                    <p:anim calcmode="lin" valueType="num">
                                      <p:cBhvr additive="base">
                                        <p:cTn id="7" dur="500" fill="hold"/>
                                        <p:tgtEl>
                                          <p:spTgt spid="30739"/>
                                        </p:tgtEl>
                                        <p:attrNameLst>
                                          <p:attrName>ppt_x</p:attrName>
                                        </p:attrNameLst>
                                      </p:cBhvr>
                                      <p:tavLst>
                                        <p:tav tm="0">
                                          <p:val>
                                            <p:strVal val="#ppt_x"/>
                                          </p:val>
                                        </p:tav>
                                        <p:tav tm="100000">
                                          <p:val>
                                            <p:strVal val="#ppt_x"/>
                                          </p:val>
                                        </p:tav>
                                      </p:tavLst>
                                    </p:anim>
                                    <p:anim calcmode="lin" valueType="num">
                                      <p:cBhvr additive="base">
                                        <p:cTn id="8" dur="500" fill="hold"/>
                                        <p:tgtEl>
                                          <p:spTgt spid="30739"/>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30756"/>
                                        </p:tgtEl>
                                        <p:attrNameLst>
                                          <p:attrName>style.visibility</p:attrName>
                                        </p:attrNameLst>
                                      </p:cBhvr>
                                      <p:to>
                                        <p:strVal val="visible"/>
                                      </p:to>
                                    </p:set>
                                    <p:animEffect transition="in" filter="blinds(horizontal)">
                                      <p:cBhvr>
                                        <p:cTn id="12" dur="500"/>
                                        <p:tgtEl>
                                          <p:spTgt spid="307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0750"/>
                                        </p:tgtEl>
                                        <p:attrNameLst>
                                          <p:attrName>style.visibility</p:attrName>
                                        </p:attrNameLst>
                                      </p:cBhvr>
                                      <p:to>
                                        <p:strVal val="visible"/>
                                      </p:to>
                                    </p:set>
                                    <p:anim calcmode="lin" valueType="num">
                                      <p:cBhvr additive="base">
                                        <p:cTn id="17" dur="500" fill="hold"/>
                                        <p:tgtEl>
                                          <p:spTgt spid="30750"/>
                                        </p:tgtEl>
                                        <p:attrNameLst>
                                          <p:attrName>ppt_x</p:attrName>
                                        </p:attrNameLst>
                                      </p:cBhvr>
                                      <p:tavLst>
                                        <p:tav tm="0">
                                          <p:val>
                                            <p:strVal val="#ppt_x"/>
                                          </p:val>
                                        </p:tav>
                                        <p:tav tm="100000">
                                          <p:val>
                                            <p:strVal val="#ppt_x"/>
                                          </p:val>
                                        </p:tav>
                                      </p:tavLst>
                                    </p:anim>
                                    <p:anim calcmode="lin" valueType="num">
                                      <p:cBhvr additive="base">
                                        <p:cTn id="18" dur="500" fill="hold"/>
                                        <p:tgtEl>
                                          <p:spTgt spid="307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3"/>
          <p:cNvSpPr>
            <a:spLocks noGrp="1" noChangeArrowheads="1"/>
          </p:cNvSpPr>
          <p:nvPr>
            <p:ph type="body" idx="4294967295"/>
          </p:nvPr>
        </p:nvSpPr>
        <p:spPr>
          <a:xfrm>
            <a:off x="32256" y="371702"/>
            <a:ext cx="8382000" cy="3048000"/>
          </a:xfrm>
        </p:spPr>
        <p:txBody>
          <a:bodyPr/>
          <a:lstStyle/>
          <a:p>
            <a:pPr algn="just" eaLnBrk="1" hangingPunct="1">
              <a:lnSpc>
                <a:spcPct val="90000"/>
              </a:lnSpc>
              <a:buFont typeface="Wingdings" panose="05000000000000000000" pitchFamily="2" charset="2"/>
              <a:buNone/>
              <a:defRPr/>
            </a:pPr>
            <a:r>
              <a:rPr kumimoji="1" lang="en-US" altLang="zh-CN" dirty="0" smtClean="0">
                <a:latin typeface="Times New Roman" panose="02020603050405020304" pitchFamily="18" charset="0"/>
              </a:rPr>
              <a:t>(3) </a:t>
            </a:r>
            <a:r>
              <a:rPr kumimoji="1" lang="zh-CN" altLang="en-US" b="1" dirty="0" smtClean="0">
                <a:solidFill>
                  <a:schemeClr val="folHlink"/>
                </a:solidFill>
                <a:latin typeface="Times New Roman" panose="02020603050405020304" pitchFamily="18" charset="0"/>
              </a:rPr>
              <a:t>生成树</a:t>
            </a:r>
          </a:p>
          <a:p>
            <a:pPr algn="just" eaLnBrk="1" hangingPunct="1">
              <a:lnSpc>
                <a:spcPct val="90000"/>
              </a:lnSpc>
              <a:buFont typeface="Wingdings" panose="05000000000000000000" pitchFamily="2" charset="2"/>
              <a:buNone/>
              <a:defRPr/>
            </a:pPr>
            <a:r>
              <a:rPr kumimoji="1" lang="zh-CN" altLang="en-US" b="1" dirty="0" smtClean="0">
                <a:latin typeface="Times New Roman" panose="02020603050405020304" pitchFamily="18" charset="0"/>
              </a:rPr>
              <a:t>            一个连通图的</a:t>
            </a:r>
            <a:r>
              <a:rPr kumimoji="1" lang="zh-CN" altLang="en-US" b="1" dirty="0" smtClean="0">
                <a:solidFill>
                  <a:schemeClr val="hlink"/>
                </a:solidFill>
                <a:latin typeface="Times New Roman" panose="02020603050405020304" pitchFamily="18" charset="0"/>
              </a:rPr>
              <a:t>极小</a:t>
            </a:r>
            <a:r>
              <a:rPr kumimoji="1" lang="zh-CN" altLang="en-US" b="1" dirty="0" smtClean="0">
                <a:latin typeface="Times New Roman" panose="02020603050405020304" pitchFamily="18" charset="0"/>
              </a:rPr>
              <a:t>连通子图称作该图的生成树，</a:t>
            </a:r>
            <a:r>
              <a:rPr kumimoji="1" lang="zh-CN" altLang="en-US" b="1" dirty="0" smtClean="0">
                <a:solidFill>
                  <a:srgbClr val="FF0000"/>
                </a:solidFill>
                <a:latin typeface="Times New Roman" panose="02020603050405020304" pitchFamily="18" charset="0"/>
              </a:rPr>
              <a:t>它含有图中全部顶点</a:t>
            </a:r>
            <a:r>
              <a:rPr kumimoji="1" lang="en-US" altLang="zh-CN" b="1" i="1" dirty="0" smtClean="0">
                <a:solidFill>
                  <a:srgbClr val="FF0000"/>
                </a:solidFill>
                <a:latin typeface="Times New Roman" panose="02020603050405020304" pitchFamily="18" charset="0"/>
              </a:rPr>
              <a:t>n</a:t>
            </a:r>
            <a:r>
              <a:rPr kumimoji="1" lang="zh-CN" altLang="en-US" b="1" dirty="0" smtClean="0">
                <a:solidFill>
                  <a:srgbClr val="FF0000"/>
                </a:solidFill>
                <a:latin typeface="Times New Roman" panose="02020603050405020304" pitchFamily="18" charset="0"/>
              </a:rPr>
              <a:t>，但只有足以构成一棵树的</a:t>
            </a:r>
            <a:r>
              <a:rPr kumimoji="1" lang="en-US" altLang="zh-CN" b="1" dirty="0" smtClean="0">
                <a:solidFill>
                  <a:srgbClr val="FF0000"/>
                </a:solidFill>
                <a:latin typeface="Times New Roman" panose="02020603050405020304" pitchFamily="18" charset="0"/>
              </a:rPr>
              <a:t>n</a:t>
            </a:r>
            <a:r>
              <a:rPr kumimoji="1" lang="en-US" altLang="zh-CN" b="1" dirty="0" smtClean="0">
                <a:solidFill>
                  <a:srgbClr val="FF0000"/>
                </a:solidFill>
                <a:latin typeface="宋体" panose="02010600030101010101" pitchFamily="2" charset="-122"/>
              </a:rPr>
              <a:t>-</a:t>
            </a:r>
            <a:r>
              <a:rPr kumimoji="1" lang="en-US" altLang="zh-CN" b="1" dirty="0" smtClean="0">
                <a:solidFill>
                  <a:srgbClr val="FF0000"/>
                </a:solidFill>
                <a:latin typeface="Times New Roman" panose="02020603050405020304" pitchFamily="18" charset="0"/>
              </a:rPr>
              <a:t>1</a:t>
            </a:r>
            <a:r>
              <a:rPr kumimoji="1" lang="zh-CN" altLang="en-US" b="1" dirty="0" smtClean="0">
                <a:solidFill>
                  <a:srgbClr val="FF0000"/>
                </a:solidFill>
                <a:latin typeface="Times New Roman" panose="02020603050405020304" pitchFamily="18" charset="0"/>
              </a:rPr>
              <a:t>条边</a:t>
            </a:r>
            <a:r>
              <a:rPr kumimoji="1" lang="zh-CN" altLang="en-US" b="1" dirty="0" smtClean="0">
                <a:latin typeface="Times New Roman" panose="02020603050405020304" pitchFamily="18" charset="0"/>
              </a:rPr>
              <a:t>。</a:t>
            </a:r>
          </a:p>
          <a:p>
            <a:pPr algn="just" eaLnBrk="1" hangingPunct="1">
              <a:lnSpc>
                <a:spcPct val="90000"/>
              </a:lnSpc>
              <a:buFont typeface="Wingdings" panose="05000000000000000000" pitchFamily="2" charset="2"/>
              <a:buNone/>
              <a:defRPr/>
            </a:pPr>
            <a:endParaRPr kumimoji="1" lang="zh-CN" altLang="en-US" sz="18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smtClean="0">
                <a:latin typeface="Times New Roman" panose="02020603050405020304" pitchFamily="18" charset="0"/>
              </a:rPr>
              <a:t>    例：图</a:t>
            </a:r>
            <a:r>
              <a:rPr kumimoji="1" lang="en-US" altLang="zh-CN" b="1" dirty="0" smtClean="0">
                <a:latin typeface="Times New Roman" panose="02020603050405020304" pitchFamily="18" charset="0"/>
              </a:rPr>
              <a:t>G</a:t>
            </a:r>
            <a:r>
              <a:rPr kumimoji="1" lang="en-US" altLang="zh-CN" b="1" baseline="-30000" dirty="0" smtClean="0">
                <a:latin typeface="Times New Roman" panose="02020603050405020304" pitchFamily="18" charset="0"/>
              </a:rPr>
              <a:t>2                                           </a:t>
            </a:r>
            <a:r>
              <a:rPr kumimoji="1" lang="zh-CN" altLang="en-US" b="1" dirty="0" smtClean="0">
                <a:latin typeface="Times New Roman" panose="02020603050405020304" pitchFamily="18" charset="0"/>
              </a:rPr>
              <a:t>的一棵生成树为：</a:t>
            </a:r>
            <a:r>
              <a:rPr kumimoji="1" lang="zh-CN" altLang="en-US" sz="3600" b="1" dirty="0" smtClean="0">
                <a:latin typeface="Times New Roman" panose="02020603050405020304" pitchFamily="18" charset="0"/>
              </a:rPr>
              <a:t> </a:t>
            </a:r>
          </a:p>
        </p:txBody>
      </p:sp>
      <p:grpSp>
        <p:nvGrpSpPr>
          <p:cNvPr id="32771" name="Group 51"/>
          <p:cNvGrpSpPr>
            <a:grpSpLocks/>
          </p:cNvGrpSpPr>
          <p:nvPr/>
        </p:nvGrpSpPr>
        <p:grpSpPr bwMode="auto">
          <a:xfrm>
            <a:off x="1066800" y="4724400"/>
            <a:ext cx="6248400" cy="1992313"/>
            <a:chOff x="0" y="0"/>
            <a:chExt cx="3936" cy="1255"/>
          </a:xfrm>
        </p:grpSpPr>
        <p:sp>
          <p:nvSpPr>
            <p:cNvPr id="40985" name="Text Box 5"/>
            <p:cNvSpPr txBox="1"/>
            <p:nvPr/>
          </p:nvSpPr>
          <p:spPr>
            <a:xfrm>
              <a:off x="1768" y="526"/>
              <a:ext cx="590" cy="5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zh-CN" altLang="en-US" sz="2800" b="1" noProof="1">
                  <a:latin typeface="Times New Roman" panose="02020603050405020304" pitchFamily="18" charset="0"/>
                  <a:ea typeface="宋体" panose="02010600030101010101" pitchFamily="2" charset="-122"/>
                </a:rPr>
                <a:t>或</a:t>
              </a:r>
            </a:p>
          </p:txBody>
        </p:sp>
        <p:grpSp>
          <p:nvGrpSpPr>
            <p:cNvPr id="32794" name="Group 33"/>
            <p:cNvGrpSpPr>
              <a:grpSpLocks/>
            </p:cNvGrpSpPr>
            <p:nvPr/>
          </p:nvGrpSpPr>
          <p:grpSpPr bwMode="auto">
            <a:xfrm>
              <a:off x="0" y="0"/>
              <a:ext cx="1568" cy="1207"/>
              <a:chOff x="0" y="0"/>
              <a:chExt cx="1568" cy="1207"/>
            </a:xfrm>
          </p:grpSpPr>
          <p:grpSp>
            <p:nvGrpSpPr>
              <p:cNvPr id="32810" name="Group 18"/>
              <p:cNvGrpSpPr>
                <a:grpSpLocks/>
              </p:cNvGrpSpPr>
              <p:nvPr/>
            </p:nvGrpSpPr>
            <p:grpSpPr bwMode="auto">
              <a:xfrm>
                <a:off x="1179" y="504"/>
                <a:ext cx="389" cy="286"/>
                <a:chOff x="0" y="0"/>
                <a:chExt cx="475" cy="339"/>
              </a:xfrm>
            </p:grpSpPr>
            <p:sp>
              <p:nvSpPr>
                <p:cNvPr id="41015" name="AutoShape 19"/>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1016" name="Text Box 2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2811" name="Group 21"/>
              <p:cNvGrpSpPr>
                <a:grpSpLocks/>
              </p:cNvGrpSpPr>
              <p:nvPr/>
            </p:nvGrpSpPr>
            <p:grpSpPr bwMode="auto">
              <a:xfrm>
                <a:off x="589" y="0"/>
                <a:ext cx="389" cy="286"/>
                <a:chOff x="0" y="0"/>
                <a:chExt cx="475" cy="339"/>
              </a:xfrm>
            </p:grpSpPr>
            <p:sp>
              <p:nvSpPr>
                <p:cNvPr id="2" name="AutoShape 22"/>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1014" name="Text Box 2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32812" name="Group 24"/>
              <p:cNvGrpSpPr>
                <a:grpSpLocks/>
              </p:cNvGrpSpPr>
              <p:nvPr/>
            </p:nvGrpSpPr>
            <p:grpSpPr bwMode="auto">
              <a:xfrm>
                <a:off x="0" y="504"/>
                <a:ext cx="389" cy="286"/>
                <a:chOff x="0" y="0"/>
                <a:chExt cx="475" cy="339"/>
              </a:xfrm>
            </p:grpSpPr>
            <p:sp>
              <p:nvSpPr>
                <p:cNvPr id="3" name="AutoShape 25"/>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26"/>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32813" name="Group 27"/>
              <p:cNvGrpSpPr>
                <a:grpSpLocks/>
              </p:cNvGrpSpPr>
              <p:nvPr/>
            </p:nvGrpSpPr>
            <p:grpSpPr bwMode="auto">
              <a:xfrm>
                <a:off x="589" y="921"/>
                <a:ext cx="389" cy="286"/>
                <a:chOff x="0" y="0"/>
                <a:chExt cx="475" cy="339"/>
              </a:xfrm>
            </p:grpSpPr>
            <p:sp>
              <p:nvSpPr>
                <p:cNvPr id="6" name="AutoShape 28"/>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1" name="Text Box 29"/>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32814" name="Line 30"/>
              <p:cNvSpPr>
                <a:spLocks noChangeShapeType="1"/>
              </p:cNvSpPr>
              <p:nvPr/>
            </p:nvSpPr>
            <p:spPr bwMode="auto">
              <a:xfrm flipH="1">
                <a:off x="219" y="203"/>
                <a:ext cx="344"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5" name="Line 31"/>
              <p:cNvSpPr>
                <a:spLocks noChangeShapeType="1"/>
              </p:cNvSpPr>
              <p:nvPr/>
            </p:nvSpPr>
            <p:spPr bwMode="auto">
              <a:xfrm rot="4719547" flipH="1">
                <a:off x="883" y="208"/>
                <a:ext cx="354" cy="30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6" name="Line 32"/>
              <p:cNvSpPr>
                <a:spLocks noChangeShapeType="1"/>
              </p:cNvSpPr>
              <p:nvPr/>
            </p:nvSpPr>
            <p:spPr bwMode="auto">
              <a:xfrm>
                <a:off x="734" y="309"/>
                <a:ext cx="0" cy="6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795" name="Group 35"/>
            <p:cNvGrpSpPr>
              <a:grpSpLocks/>
            </p:cNvGrpSpPr>
            <p:nvPr/>
          </p:nvGrpSpPr>
          <p:grpSpPr bwMode="auto">
            <a:xfrm>
              <a:off x="3547" y="552"/>
              <a:ext cx="389" cy="286"/>
              <a:chOff x="0" y="0"/>
              <a:chExt cx="475" cy="339"/>
            </a:xfrm>
          </p:grpSpPr>
          <p:sp>
            <p:nvSpPr>
              <p:cNvPr id="41000" name="AutoShape 36"/>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1001" name="Text Box 3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2796" name="Group 38"/>
            <p:cNvGrpSpPr>
              <a:grpSpLocks/>
            </p:cNvGrpSpPr>
            <p:nvPr/>
          </p:nvGrpSpPr>
          <p:grpSpPr bwMode="auto">
            <a:xfrm>
              <a:off x="2957" y="48"/>
              <a:ext cx="389" cy="286"/>
              <a:chOff x="0" y="0"/>
              <a:chExt cx="475" cy="339"/>
            </a:xfrm>
          </p:grpSpPr>
          <p:sp>
            <p:nvSpPr>
              <p:cNvPr id="40998" name="AutoShape 39"/>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2" name="Text Box 4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32797" name="Group 41"/>
            <p:cNvGrpSpPr>
              <a:grpSpLocks/>
            </p:cNvGrpSpPr>
            <p:nvPr/>
          </p:nvGrpSpPr>
          <p:grpSpPr bwMode="auto">
            <a:xfrm>
              <a:off x="2368" y="552"/>
              <a:ext cx="389" cy="286"/>
              <a:chOff x="0" y="0"/>
              <a:chExt cx="475" cy="339"/>
            </a:xfrm>
          </p:grpSpPr>
          <p:sp>
            <p:nvSpPr>
              <p:cNvPr id="13" name="AutoShape 42"/>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0997" name="Text Box 4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32798" name="Group 44"/>
            <p:cNvGrpSpPr>
              <a:grpSpLocks/>
            </p:cNvGrpSpPr>
            <p:nvPr/>
          </p:nvGrpSpPr>
          <p:grpSpPr bwMode="auto">
            <a:xfrm>
              <a:off x="2957" y="969"/>
              <a:ext cx="389" cy="286"/>
              <a:chOff x="0" y="0"/>
              <a:chExt cx="475" cy="339"/>
            </a:xfrm>
          </p:grpSpPr>
          <p:sp>
            <p:nvSpPr>
              <p:cNvPr id="14" name="AutoShape 45"/>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5" name="Text Box 46"/>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32799" name="Line 47"/>
            <p:cNvSpPr>
              <a:spLocks noChangeShapeType="1"/>
            </p:cNvSpPr>
            <p:nvPr/>
          </p:nvSpPr>
          <p:spPr bwMode="auto">
            <a:xfrm flipH="1">
              <a:off x="2587" y="251"/>
              <a:ext cx="344"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0" name="Line 48"/>
            <p:cNvSpPr>
              <a:spLocks noChangeShapeType="1"/>
            </p:cNvSpPr>
            <p:nvPr/>
          </p:nvSpPr>
          <p:spPr bwMode="auto">
            <a:xfrm rot="4719547" flipH="1">
              <a:off x="3251" y="256"/>
              <a:ext cx="354" cy="30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1" name="Line 50"/>
            <p:cNvSpPr>
              <a:spLocks noChangeShapeType="1"/>
            </p:cNvSpPr>
            <p:nvPr/>
          </p:nvSpPr>
          <p:spPr bwMode="auto">
            <a:xfrm flipH="1">
              <a:off x="3216" y="768"/>
              <a:ext cx="336"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772" name="Group 52"/>
          <p:cNvGrpSpPr>
            <a:grpSpLocks/>
          </p:cNvGrpSpPr>
          <p:nvPr/>
        </p:nvGrpSpPr>
        <p:grpSpPr bwMode="auto">
          <a:xfrm>
            <a:off x="2836863" y="2317750"/>
            <a:ext cx="2959100" cy="2262188"/>
            <a:chOff x="0" y="0"/>
            <a:chExt cx="2160" cy="1560"/>
          </a:xfrm>
        </p:grpSpPr>
        <p:grpSp>
          <p:nvGrpSpPr>
            <p:cNvPr id="32774" name="Group 53"/>
            <p:cNvGrpSpPr>
              <a:grpSpLocks/>
            </p:cNvGrpSpPr>
            <p:nvPr/>
          </p:nvGrpSpPr>
          <p:grpSpPr bwMode="auto">
            <a:xfrm>
              <a:off x="1440" y="597"/>
              <a:ext cx="475" cy="339"/>
              <a:chOff x="0" y="0"/>
              <a:chExt cx="475" cy="339"/>
            </a:xfrm>
          </p:grpSpPr>
          <p:sp>
            <p:nvSpPr>
              <p:cNvPr id="5" name="AutoShape 54"/>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0984" name="Text Box 5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2775" name="Group 56"/>
            <p:cNvGrpSpPr>
              <a:grpSpLocks/>
            </p:cNvGrpSpPr>
            <p:nvPr/>
          </p:nvGrpSpPr>
          <p:grpSpPr bwMode="auto">
            <a:xfrm>
              <a:off x="720" y="0"/>
              <a:ext cx="475" cy="339"/>
              <a:chOff x="0" y="0"/>
              <a:chExt cx="475" cy="339"/>
            </a:xfrm>
          </p:grpSpPr>
          <p:sp>
            <p:nvSpPr>
              <p:cNvPr id="40981" name="AutoShape 57"/>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0982" name="Text Box 58"/>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32776" name="Group 59"/>
            <p:cNvGrpSpPr>
              <a:grpSpLocks/>
            </p:cNvGrpSpPr>
            <p:nvPr/>
          </p:nvGrpSpPr>
          <p:grpSpPr bwMode="auto">
            <a:xfrm>
              <a:off x="0" y="597"/>
              <a:ext cx="475" cy="339"/>
              <a:chOff x="0" y="0"/>
              <a:chExt cx="475" cy="339"/>
            </a:xfrm>
          </p:grpSpPr>
          <p:sp>
            <p:nvSpPr>
              <p:cNvPr id="7" name="AutoShape 6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6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32777" name="Group 62"/>
            <p:cNvGrpSpPr>
              <a:grpSpLocks/>
            </p:cNvGrpSpPr>
            <p:nvPr/>
          </p:nvGrpSpPr>
          <p:grpSpPr bwMode="auto">
            <a:xfrm>
              <a:off x="720" y="1092"/>
              <a:ext cx="475" cy="339"/>
              <a:chOff x="0" y="0"/>
              <a:chExt cx="475" cy="339"/>
            </a:xfrm>
          </p:grpSpPr>
          <p:sp>
            <p:nvSpPr>
              <p:cNvPr id="9" name="AutoShape 63"/>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0" name="Text Box 64"/>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32778" name="Line 65"/>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79" name="Line 66"/>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0" name="Line 67"/>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1" name="Line 68"/>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2" name="Line 69"/>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3" name="Line 70"/>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76" name="Text Box 71"/>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16" name="Rectangle 57"/>
          <p:cNvSpPr/>
          <p:nvPr/>
        </p:nvSpPr>
        <p:spPr>
          <a:xfrm>
            <a:off x="971550" y="4581525"/>
            <a:ext cx="6264275" cy="2160588"/>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wipe(left)">
                                      <p:cBhvr>
                                        <p:cTn id="7" dur="500"/>
                                        <p:tgtEl>
                                          <p:spTgt spid="32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body" idx="4294967295"/>
          </p:nvPr>
        </p:nvSpPr>
        <p:spPr>
          <a:xfrm>
            <a:off x="228600" y="476672"/>
            <a:ext cx="8915400" cy="5616624"/>
          </a:xfrm>
        </p:spPr>
        <p:txBody>
          <a:bodyPr/>
          <a:lstStyle/>
          <a:p>
            <a:pPr marL="168275" indent="-168275" eaLnBrk="1" hangingPunct="1">
              <a:lnSpc>
                <a:spcPct val="80000"/>
              </a:lnSpc>
              <a:buFont typeface="Wingdings" panose="05000000000000000000" pitchFamily="2" charset="2"/>
              <a:buNone/>
              <a:defRPr/>
            </a:pPr>
            <a:r>
              <a:rPr kumimoji="1" lang="en-US" altLang="zh-CN" sz="2800" b="1" dirty="0" smtClean="0">
                <a:solidFill>
                  <a:schemeClr val="tx2"/>
                </a:solidFill>
                <a:latin typeface="Times New Roman" panose="02020603050405020304" pitchFamily="18" charset="0"/>
              </a:rPr>
              <a:t> 8.1.2 </a:t>
            </a:r>
            <a:r>
              <a:rPr kumimoji="1" lang="zh-CN" altLang="en-US" sz="2800" b="1" dirty="0" smtClean="0">
                <a:solidFill>
                  <a:schemeClr val="tx2"/>
                </a:solidFill>
                <a:latin typeface="Times New Roman" panose="02020603050405020304" pitchFamily="18" charset="0"/>
              </a:rPr>
              <a:t>图的抽象数据类型</a:t>
            </a:r>
          </a:p>
          <a:p>
            <a:pPr marL="168275" indent="-168275" eaLnBrk="1" hangingPunct="1">
              <a:lnSpc>
                <a:spcPct val="80000"/>
              </a:lnSpc>
              <a:buFont typeface="Wingdings" panose="05000000000000000000" pitchFamily="2" charset="2"/>
              <a:buNone/>
              <a:defRPr/>
            </a:pPr>
            <a:endParaRPr kumimoji="1" lang="zh-CN" altLang="en-US" sz="600" b="1" dirty="0" smtClean="0">
              <a:solidFill>
                <a:schemeClr val="tx2"/>
              </a:solidFill>
              <a:latin typeface="Times New Roman" panose="02020603050405020304" pitchFamily="18" charset="0"/>
            </a:endParaRPr>
          </a:p>
        </p:txBody>
      </p:sp>
      <p:sp>
        <p:nvSpPr>
          <p:cNvPr id="43012" name="Rectangle 5"/>
          <p:cNvSpPr txBox="1"/>
          <p:nvPr/>
        </p:nvSpPr>
        <p:spPr>
          <a:xfrm>
            <a:off x="323528" y="1052736"/>
            <a:ext cx="8820472" cy="4932362"/>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class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Graph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6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对象</a:t>
            </a:r>
            <a:r>
              <a:rPr lang="en-US" altLang="zh-CN" sz="16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6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由一个顶点的非空集合和一个边集合构成每条边由一个顶点对来表示。</a:t>
            </a:r>
          </a:p>
          <a:p>
            <a:pPr>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public:</a:t>
            </a:r>
          </a:p>
          <a:p>
            <a:pPr>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Graph()</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建立一个空的图</a:t>
            </a:r>
          </a:p>
          <a:p>
            <a:pPr>
              <a:spcBef>
                <a:spcPct val="5000"/>
              </a:spcBef>
              <a:buClr>
                <a:schemeClr val="folHlink"/>
              </a:buClr>
              <a:buSzPct val="60000"/>
              <a:buFont typeface="Wingdings" panose="05000000000000000000" pitchFamily="2" charset="2"/>
              <a:buNone/>
              <a:defRPr/>
            </a:pPr>
            <a:r>
              <a:rPr lang="zh-CN" altLang="en-US"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insertVertex</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vertex)</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插入一个顶点</a:t>
            </a:r>
            <a:r>
              <a:rPr lang="en-US" altLang="zh-CN" sz="18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vertex</a:t>
            </a:r>
            <a:r>
              <a:rPr lang="en-US" altLang="zh-CN" sz="18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该顶点暂时没有入边</a:t>
            </a:r>
          </a:p>
          <a:p>
            <a:pPr>
              <a:spcBef>
                <a:spcPct val="5000"/>
              </a:spcBef>
              <a:buClr>
                <a:schemeClr val="folHlink"/>
              </a:buClr>
              <a:buSzPct val="60000"/>
              <a:buFont typeface="Wingdings" panose="05000000000000000000" pitchFamily="2" charset="2"/>
              <a:buNone/>
              <a:defRPr/>
            </a:pPr>
            <a:r>
              <a:rPr lang="zh-CN" altLang="en-US"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insertEdge</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v1</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v2</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weight)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在图中插入一条边</a:t>
            </a:r>
            <a:r>
              <a:rPr lang="en-US" altLang="zh-CN" sz="18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(v1, v2, w)</a:t>
            </a:r>
          </a:p>
          <a:p>
            <a:pPr>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void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removeVertex</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在图中删除顶点</a:t>
            </a:r>
            <a:r>
              <a:rPr lang="en-US" altLang="zh-CN" sz="18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sz="18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和所有关联到它的边</a:t>
            </a: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void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removeEdge</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v1</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v2</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在图中删去边</a:t>
            </a:r>
            <a:r>
              <a:rPr lang="en-US" altLang="zh-CN" sz="18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(v1,v2)</a:t>
            </a:r>
          </a:p>
          <a:p>
            <a:pPr>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IsEmpty</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若图中没有顶点</a:t>
            </a:r>
            <a:r>
              <a:rPr lang="en-US" altLang="zh-CN"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则返回</a:t>
            </a:r>
            <a:r>
              <a:rPr lang="en-US" altLang="zh-CN" sz="18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true, </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否则返回</a:t>
            </a:r>
            <a:r>
              <a:rPr lang="en-US" altLang="zh-CN" sz="18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false</a:t>
            </a:r>
          </a:p>
          <a:p>
            <a:pPr>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getWeight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v1</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v2</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函数返回边</a:t>
            </a:r>
            <a:r>
              <a:rPr lang="zh-CN" altLang="en-US" sz="18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(v1,v2) </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的权值</a:t>
            </a:r>
          </a:p>
          <a:p>
            <a:pPr>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getFirstNeighbor</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 </a:t>
            </a:r>
            <a:r>
              <a:rPr lang="en-US" altLang="zh-CN" sz="18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 </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第一个邻接顶点的位置</a:t>
            </a:r>
          </a:p>
          <a:p>
            <a:pPr>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getNextNeighbor</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 </a:t>
            </a:r>
            <a:r>
              <a:rPr lang="en-US" altLang="zh-CN" sz="18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 </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的某邻接顶点 </a:t>
            </a:r>
            <a:r>
              <a:rPr lang="en-US" altLang="zh-CN" sz="18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w </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的下一个邻接顶点</a:t>
            </a:r>
          </a:p>
          <a:p>
            <a:pPr>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0" y="188913"/>
            <a:ext cx="6019800" cy="693737"/>
          </a:xfrm>
        </p:spPr>
        <p:txBody>
          <a:bodyPr/>
          <a:lstStyle/>
          <a:p>
            <a:pPr eaLnBrk="1" hangingPunct="1"/>
            <a:r>
              <a:rPr lang="en-US" altLang="zh-CN" b="1" dirty="0" smtClean="0">
                <a:solidFill>
                  <a:schemeClr val="folHlink"/>
                </a:solidFill>
                <a:latin typeface="华文行楷" panose="02010800040101010101" pitchFamily="2" charset="-122"/>
                <a:ea typeface="华文行楷" panose="02010800040101010101" pitchFamily="2" charset="-122"/>
              </a:rPr>
              <a:t>8.2  </a:t>
            </a:r>
            <a:r>
              <a:rPr lang="zh-CN" altLang="en-US" b="1" dirty="0" smtClean="0">
                <a:solidFill>
                  <a:schemeClr val="folHlink"/>
                </a:solidFill>
                <a:latin typeface="华文行楷" panose="02010800040101010101" pitchFamily="2" charset="-122"/>
                <a:ea typeface="华文行楷" panose="02010800040101010101" pitchFamily="2" charset="-122"/>
              </a:rPr>
              <a:t>图的存储结构</a:t>
            </a:r>
          </a:p>
        </p:txBody>
      </p:sp>
      <p:sp>
        <p:nvSpPr>
          <p:cNvPr id="61443" name="Rectangle 3"/>
          <p:cNvSpPr>
            <a:spLocks noGrp="1" noChangeArrowheads="1"/>
          </p:cNvSpPr>
          <p:nvPr>
            <p:ph type="body" idx="4294967295"/>
          </p:nvPr>
        </p:nvSpPr>
        <p:spPr>
          <a:xfrm>
            <a:off x="611560" y="1772816"/>
            <a:ext cx="8458200" cy="2819400"/>
          </a:xfrm>
        </p:spPr>
        <p:txBody>
          <a:bodyPr/>
          <a:lstStyle/>
          <a:p>
            <a:pPr eaLnBrk="1" hangingPunct="1">
              <a:buFont typeface="Wingdings" panose="05000000000000000000" pitchFamily="2" charset="2"/>
              <a:buNone/>
              <a:defRPr/>
            </a:pPr>
            <a:r>
              <a:rPr kumimoji="1" lang="en-US" altLang="zh-CN" b="1" dirty="0" smtClean="0">
                <a:solidFill>
                  <a:schemeClr val="tx2"/>
                </a:solidFill>
                <a:latin typeface="Times New Roman" panose="02020603050405020304" pitchFamily="18" charset="0"/>
              </a:rPr>
              <a:t>8.2.1  </a:t>
            </a:r>
            <a:r>
              <a:rPr kumimoji="1" lang="zh-CN" altLang="en-US" b="1" dirty="0" smtClean="0">
                <a:solidFill>
                  <a:schemeClr val="tx2"/>
                </a:solidFill>
                <a:latin typeface="Times New Roman" panose="02020603050405020304" pitchFamily="18" charset="0"/>
              </a:rPr>
              <a:t>邻接矩阵</a:t>
            </a:r>
            <a:r>
              <a:rPr kumimoji="1" lang="en-US" altLang="zh-CN" b="1" dirty="0" smtClean="0">
                <a:solidFill>
                  <a:schemeClr val="tx2"/>
                </a:solidFill>
                <a:latin typeface="Times New Roman" panose="02020603050405020304" pitchFamily="18" charset="0"/>
              </a:rPr>
              <a:t>(</a:t>
            </a:r>
            <a:r>
              <a:rPr kumimoji="1" lang="en-US" altLang="zh-CN" b="1" dirty="0" err="1" smtClean="0">
                <a:solidFill>
                  <a:schemeClr val="tx2"/>
                </a:solidFill>
                <a:latin typeface="Times New Roman" panose="02020603050405020304" pitchFamily="18" charset="0"/>
              </a:rPr>
              <a:t>Adjecency</a:t>
            </a:r>
            <a:r>
              <a:rPr kumimoji="1" lang="en-US" altLang="zh-CN" b="1" dirty="0" smtClean="0">
                <a:solidFill>
                  <a:schemeClr val="tx2"/>
                </a:solidFill>
                <a:latin typeface="Times New Roman" panose="02020603050405020304" pitchFamily="18" charset="0"/>
              </a:rPr>
              <a:t> matrix)</a:t>
            </a:r>
            <a:endParaRPr kumimoji="1" lang="zh-CN" altLang="en-US" b="1" dirty="0" smtClean="0">
              <a:solidFill>
                <a:schemeClr val="tx2"/>
              </a:solidFill>
              <a:latin typeface="Times New Roman" panose="02020603050405020304" pitchFamily="18" charset="0"/>
            </a:endParaRPr>
          </a:p>
          <a:p>
            <a:pPr eaLnBrk="1" hangingPunct="1">
              <a:buFont typeface="Wingdings" panose="05000000000000000000" pitchFamily="2" charset="2"/>
              <a:buNone/>
              <a:defRPr/>
            </a:pPr>
            <a:endParaRPr kumimoji="1" lang="en-US" altLang="zh-CN" sz="900" b="1" dirty="0" smtClean="0">
              <a:solidFill>
                <a:schemeClr val="tx2"/>
              </a:solidFill>
              <a:latin typeface="Times New Roman" panose="02020603050405020304" pitchFamily="18" charset="0"/>
            </a:endParaRPr>
          </a:p>
          <a:p>
            <a:pPr eaLnBrk="1" hangingPunct="1">
              <a:buFont typeface="Wingdings" panose="05000000000000000000" pitchFamily="2" charset="2"/>
              <a:buNone/>
              <a:defRPr/>
            </a:pPr>
            <a:r>
              <a:rPr kumimoji="1" lang="en-US" altLang="zh-CN" b="1" dirty="0" smtClean="0">
                <a:solidFill>
                  <a:schemeClr val="tx2"/>
                </a:solidFill>
                <a:latin typeface="Times New Roman" panose="02020603050405020304" pitchFamily="18" charset="0"/>
              </a:rPr>
              <a:t>8.2.2	 </a:t>
            </a:r>
            <a:r>
              <a:rPr kumimoji="1" lang="zh-CN" altLang="en-US" b="1" dirty="0" smtClean="0">
                <a:solidFill>
                  <a:schemeClr val="tx2"/>
                </a:solidFill>
                <a:latin typeface="Times New Roman" panose="02020603050405020304" pitchFamily="18" charset="0"/>
              </a:rPr>
              <a:t>邻接表</a:t>
            </a:r>
            <a:r>
              <a:rPr kumimoji="1" lang="en-US" altLang="zh-CN" b="1" dirty="0" smtClean="0">
                <a:solidFill>
                  <a:schemeClr val="tx2"/>
                </a:solidFill>
                <a:latin typeface="Times New Roman" panose="02020603050405020304" pitchFamily="18" charset="0"/>
              </a:rPr>
              <a:t>(</a:t>
            </a:r>
            <a:r>
              <a:rPr kumimoji="1" lang="en-US" altLang="zh-CN" b="1" dirty="0" err="1" smtClean="0">
                <a:solidFill>
                  <a:schemeClr val="tx2"/>
                </a:solidFill>
                <a:latin typeface="Times New Roman" panose="02020603050405020304" pitchFamily="18" charset="0"/>
              </a:rPr>
              <a:t>Adjecency</a:t>
            </a:r>
            <a:r>
              <a:rPr kumimoji="1" lang="en-US" altLang="zh-CN" b="1" dirty="0" smtClean="0">
                <a:solidFill>
                  <a:schemeClr val="tx2"/>
                </a:solidFill>
                <a:latin typeface="Times New Roman" panose="02020603050405020304" pitchFamily="18" charset="0"/>
              </a:rPr>
              <a:t> list)</a:t>
            </a:r>
            <a:endParaRPr kumimoji="1" lang="zh-CN" altLang="en-US" b="1" dirty="0" smtClean="0">
              <a:solidFill>
                <a:schemeClr val="tx2"/>
              </a:solidFill>
              <a:latin typeface="Times New Roman" panose="02020603050405020304" pitchFamily="18" charset="0"/>
            </a:endParaRPr>
          </a:p>
        </p:txBody>
      </p:sp>
      <p:grpSp>
        <p:nvGrpSpPr>
          <p:cNvPr id="110" name="Group 4"/>
          <p:cNvGrpSpPr>
            <a:grpSpLocks/>
          </p:cNvGrpSpPr>
          <p:nvPr/>
        </p:nvGrpSpPr>
        <p:grpSpPr bwMode="auto">
          <a:xfrm>
            <a:off x="682625" y="3645024"/>
            <a:ext cx="1800225" cy="2736850"/>
            <a:chOff x="0" y="0"/>
            <a:chExt cx="1350" cy="2208"/>
          </a:xfrm>
        </p:grpSpPr>
        <p:sp>
          <p:nvSpPr>
            <p:cNvPr id="111"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000" noProof="1">
                <a:latin typeface="Times New Roman" panose="02020603050405020304" pitchFamily="18" charset="0"/>
                <a:ea typeface="宋体" panose="02010600030101010101" pitchFamily="2" charset="-122"/>
              </a:endParaRPr>
            </a:p>
          </p:txBody>
        </p:sp>
        <p:grpSp>
          <p:nvGrpSpPr>
            <p:cNvPr id="112" name="Group 6"/>
            <p:cNvGrpSpPr>
              <a:grpSpLocks/>
            </p:cNvGrpSpPr>
            <p:nvPr/>
          </p:nvGrpSpPr>
          <p:grpSpPr bwMode="auto">
            <a:xfrm>
              <a:off x="368" y="0"/>
              <a:ext cx="336" cy="353"/>
              <a:chOff x="0" y="0"/>
              <a:chExt cx="360" cy="349"/>
            </a:xfrm>
          </p:grpSpPr>
          <p:sp>
            <p:nvSpPr>
              <p:cNvPr id="123" name="AutoShape 7"/>
              <p:cNvSpPr/>
              <p:nvPr/>
            </p:nvSpPr>
            <p:spPr>
              <a:xfrm>
                <a:off x="0" y="0"/>
                <a:ext cx="360" cy="33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000" noProof="1">
                  <a:latin typeface="Times New Roman" panose="02020603050405020304" pitchFamily="18" charset="0"/>
                  <a:ea typeface="宋体" panose="02010600030101010101" pitchFamily="2" charset="-122"/>
                </a:endParaRPr>
              </a:p>
            </p:txBody>
          </p:sp>
          <p:sp>
            <p:nvSpPr>
              <p:cNvPr id="124" name="Text Box 8"/>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A</a:t>
                </a:r>
              </a:p>
            </p:txBody>
          </p:sp>
        </p:grpSp>
        <p:sp>
          <p:nvSpPr>
            <p:cNvPr id="113" name="Line 9"/>
            <p:cNvSpPr>
              <a:spLocks noChangeShapeType="1"/>
            </p:cNvSpPr>
            <p:nvPr/>
          </p:nvSpPr>
          <p:spPr bwMode="auto">
            <a:xfrm rot="8775436" flipH="1">
              <a:off x="219"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114" name="Group 10"/>
            <p:cNvGrpSpPr>
              <a:grpSpLocks/>
            </p:cNvGrpSpPr>
            <p:nvPr/>
          </p:nvGrpSpPr>
          <p:grpSpPr bwMode="auto">
            <a:xfrm>
              <a:off x="336" y="1865"/>
              <a:ext cx="443" cy="343"/>
              <a:chOff x="0" y="0"/>
              <a:chExt cx="475" cy="339"/>
            </a:xfrm>
          </p:grpSpPr>
          <p:sp>
            <p:nvSpPr>
              <p:cNvPr id="121" name="AutoShape 1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000" noProof="1">
                  <a:latin typeface="Times New Roman" panose="02020603050405020304" pitchFamily="18" charset="0"/>
                  <a:ea typeface="宋体" panose="02010600030101010101" pitchFamily="2" charset="-122"/>
                </a:endParaRPr>
              </a:p>
            </p:txBody>
          </p:sp>
          <p:sp>
            <p:nvSpPr>
              <p:cNvPr id="122" name="Text Box 12"/>
              <p:cNvSpPr txBox="1"/>
              <p:nvPr/>
            </p:nvSpPr>
            <p:spPr>
              <a:xfrm>
                <a:off x="115" y="26"/>
                <a:ext cx="360" cy="313"/>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a:t>
                </a:r>
              </a:p>
            </p:txBody>
          </p:sp>
        </p:grpSp>
        <p:grpSp>
          <p:nvGrpSpPr>
            <p:cNvPr id="115" name="Group 13"/>
            <p:cNvGrpSpPr>
              <a:grpSpLocks/>
            </p:cNvGrpSpPr>
            <p:nvPr/>
          </p:nvGrpSpPr>
          <p:grpSpPr bwMode="auto">
            <a:xfrm>
              <a:off x="336" y="919"/>
              <a:ext cx="443" cy="343"/>
              <a:chOff x="0" y="0"/>
              <a:chExt cx="475" cy="339"/>
            </a:xfrm>
          </p:grpSpPr>
          <p:sp>
            <p:nvSpPr>
              <p:cNvPr id="119" name="AutoShape 14"/>
              <p:cNvSpPr/>
              <p:nvPr/>
            </p:nvSpPr>
            <p:spPr>
              <a:xfrm>
                <a:off x="0" y="3"/>
                <a:ext cx="360" cy="333"/>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000" noProof="1">
                  <a:latin typeface="Times New Roman" panose="02020603050405020304" pitchFamily="18" charset="0"/>
                  <a:ea typeface="宋体" panose="02010600030101010101" pitchFamily="2" charset="-122"/>
                </a:endParaRPr>
              </a:p>
            </p:txBody>
          </p:sp>
          <p:sp>
            <p:nvSpPr>
              <p:cNvPr id="120" name="Text Box 15"/>
              <p:cNvSpPr txBox="1"/>
              <p:nvPr/>
            </p:nvSpPr>
            <p:spPr>
              <a:xfrm>
                <a:off x="115" y="27"/>
                <a:ext cx="360" cy="309"/>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B</a:t>
                </a:r>
              </a:p>
            </p:txBody>
          </p:sp>
        </p:grpSp>
        <p:sp>
          <p:nvSpPr>
            <p:cNvPr id="116" name="Line 16"/>
            <p:cNvSpPr>
              <a:spLocks noChangeShapeType="1"/>
            </p:cNvSpPr>
            <p:nvPr/>
          </p:nvSpPr>
          <p:spPr bwMode="auto">
            <a:xfrm rot="20779255" flipH="1">
              <a:off x="662" y="1084"/>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7"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8" name="Text Box 18"/>
            <p:cNvSpPr txBox="1"/>
            <p:nvPr/>
          </p:nvSpPr>
          <p:spPr>
            <a:xfrm>
              <a:off x="679" y="1343"/>
              <a:ext cx="671"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G</a:t>
              </a:r>
              <a:r>
                <a:rPr lang="en-US" altLang="zh-CN" sz="2000" baseline="-25000" noProof="1">
                  <a:latin typeface="Times New Roman" panose="02020603050405020304" pitchFamily="18" charset="0"/>
                  <a:ea typeface="宋体" panose="02010600030101010101" pitchFamily="2" charset="-122"/>
                </a:rPr>
                <a:t>1</a:t>
              </a:r>
              <a:endParaRPr lang="en-US" altLang="zh-CN" sz="2000" noProof="1">
                <a:latin typeface="Times New Roman" panose="02020603050405020304" pitchFamily="18" charset="0"/>
                <a:ea typeface="宋体" panose="02010600030101010101" pitchFamily="2" charset="-122"/>
              </a:endParaRPr>
            </a:p>
          </p:txBody>
        </p:sp>
      </p:grpSp>
      <p:grpSp>
        <p:nvGrpSpPr>
          <p:cNvPr id="125" name="组合 87"/>
          <p:cNvGrpSpPr>
            <a:grpSpLocks/>
          </p:cNvGrpSpPr>
          <p:nvPr/>
        </p:nvGrpSpPr>
        <p:grpSpPr bwMode="auto">
          <a:xfrm>
            <a:off x="2300288" y="3716461"/>
            <a:ext cx="2952750" cy="2566988"/>
            <a:chOff x="0" y="0"/>
            <a:chExt cx="2952328" cy="2808312"/>
          </a:xfrm>
        </p:grpSpPr>
        <p:sp>
          <p:nvSpPr>
            <p:cNvPr id="126" name="Rectangle 3"/>
            <p:cNvSpPr txBox="1"/>
            <p:nvPr/>
          </p:nvSpPr>
          <p:spPr>
            <a:xfrm>
              <a:off x="0" y="0"/>
              <a:ext cx="2952328" cy="2808312"/>
            </a:xfrm>
            <a:prstGeom prst="rect">
              <a:avLst/>
            </a:prstGeom>
            <a:noFill/>
            <a:ln w="38100"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邻接矩阵</a:t>
              </a:r>
              <a:endParaRPr lang="en-US" altLang="zh-CN" b="1" noProof="1">
                <a:ea typeface="宋体" panose="02010600030101010101" pitchFamily="2" charset="-122"/>
              </a:endParaRPr>
            </a:p>
          </p:txBody>
        </p:sp>
        <p:graphicFrame>
          <p:nvGraphicFramePr>
            <p:cNvPr id="127" name="对象 6164"/>
            <p:cNvGraphicFramePr>
              <a:graphicFrameLocks noChangeAspect="1"/>
            </p:cNvGraphicFramePr>
            <p:nvPr/>
          </p:nvGraphicFramePr>
          <p:xfrm>
            <a:off x="72008" y="648072"/>
            <a:ext cx="2469172" cy="1988840"/>
          </p:xfrm>
          <a:graphic>
            <a:graphicData uri="http://schemas.openxmlformats.org/presentationml/2006/ole">
              <mc:AlternateContent xmlns:mc="http://schemas.openxmlformats.org/markup-compatibility/2006">
                <mc:Choice xmlns:v="urn:schemas-microsoft-com:vml" Requires="v">
                  <p:oleObj spid="_x0000_s176168" r:id="rId4" imgW="981735" imgH="943485" progId="Equation.3">
                    <p:embed/>
                  </p:oleObj>
                </mc:Choice>
                <mc:Fallback>
                  <p:oleObj r:id="rId4" imgW="981735" imgH="94348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08" y="648072"/>
                          <a:ext cx="2469172" cy="198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128" name="组合 86"/>
          <p:cNvGrpSpPr>
            <a:grpSpLocks/>
          </p:cNvGrpSpPr>
          <p:nvPr/>
        </p:nvGrpSpPr>
        <p:grpSpPr bwMode="auto">
          <a:xfrm>
            <a:off x="5305425" y="3751386"/>
            <a:ext cx="3595688" cy="2335213"/>
            <a:chOff x="0" y="0"/>
            <a:chExt cx="3752799" cy="2572245"/>
          </a:xfrm>
        </p:grpSpPr>
        <p:sp>
          <p:nvSpPr>
            <p:cNvPr id="129" name="Rectangle 3"/>
            <p:cNvSpPr txBox="1"/>
            <p:nvPr/>
          </p:nvSpPr>
          <p:spPr>
            <a:xfrm>
              <a:off x="81187" y="0"/>
              <a:ext cx="3671612" cy="2572245"/>
            </a:xfrm>
            <a:prstGeom prst="rect">
              <a:avLst/>
            </a:prstGeom>
            <a:noFill/>
            <a:ln w="38100" cap="flat" cmpd="sng">
              <a:solidFill>
                <a:schemeClr val="tx2"/>
              </a:solidFill>
              <a:prstDash val="solid"/>
              <a:bevel/>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邻接表</a:t>
              </a:r>
              <a:endParaRPr lang="en-US" altLang="zh-CN" b="1" noProof="1">
                <a:ea typeface="宋体" panose="02010600030101010101" pitchFamily="2" charset="-122"/>
              </a:endParaRPr>
            </a:p>
          </p:txBody>
        </p:sp>
        <p:grpSp>
          <p:nvGrpSpPr>
            <p:cNvPr id="130" name="组合 63"/>
            <p:cNvGrpSpPr>
              <a:grpSpLocks/>
            </p:cNvGrpSpPr>
            <p:nvPr/>
          </p:nvGrpSpPr>
          <p:grpSpPr bwMode="auto">
            <a:xfrm>
              <a:off x="0" y="694142"/>
              <a:ext cx="3608784" cy="1582730"/>
              <a:chOff x="0" y="0"/>
              <a:chExt cx="5394320" cy="1738313"/>
            </a:xfrm>
          </p:grpSpPr>
          <p:grpSp>
            <p:nvGrpSpPr>
              <p:cNvPr id="131" name="Group 80"/>
              <p:cNvGrpSpPr>
                <a:grpSpLocks/>
              </p:cNvGrpSpPr>
              <p:nvPr/>
            </p:nvGrpSpPr>
            <p:grpSpPr bwMode="auto">
              <a:xfrm>
                <a:off x="1279524" y="0"/>
                <a:ext cx="2168525" cy="544513"/>
                <a:chOff x="0" y="0"/>
                <a:chExt cx="1366" cy="343"/>
              </a:xfrm>
            </p:grpSpPr>
            <p:grpSp>
              <p:nvGrpSpPr>
                <p:cNvPr id="160" name="Group 19"/>
                <p:cNvGrpSpPr>
                  <a:grpSpLocks/>
                </p:cNvGrpSpPr>
                <p:nvPr/>
              </p:nvGrpSpPr>
              <p:grpSpPr bwMode="auto">
                <a:xfrm>
                  <a:off x="613" y="0"/>
                  <a:ext cx="753" cy="343"/>
                  <a:chOff x="0" y="0"/>
                  <a:chExt cx="915" cy="312"/>
                </a:xfrm>
              </p:grpSpPr>
              <p:sp>
                <p:nvSpPr>
                  <p:cNvPr id="162" name="Line 20"/>
                  <p:cNvSpPr>
                    <a:spLocks noChangeShapeType="1"/>
                  </p:cNvSpPr>
                  <p:nvPr/>
                </p:nvSpPr>
                <p:spPr bwMode="auto">
                  <a:xfrm>
                    <a:off x="15" y="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21"/>
                  <p:cNvSpPr>
                    <a:spLocks noChangeShapeType="1"/>
                  </p:cNvSpPr>
                  <p:nvPr/>
                </p:nvSpPr>
                <p:spPr bwMode="auto">
                  <a:xfrm>
                    <a:off x="0" y="297"/>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 name="Line 22"/>
                  <p:cNvSpPr>
                    <a:spLocks noChangeShapeType="1"/>
                  </p:cNvSpPr>
                  <p:nvPr/>
                </p:nvSpPr>
                <p:spPr bwMode="auto">
                  <a:xfrm>
                    <a:off x="90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 name="Line 23"/>
                  <p:cNvSpPr>
                    <a:spLocks noChangeShapeType="1"/>
                  </p:cNvSpPr>
                  <p:nvPr/>
                </p:nvSpPr>
                <p:spPr bwMode="auto">
                  <a:xfrm>
                    <a:off x="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 name="Line 24"/>
                  <p:cNvSpPr>
                    <a:spLocks noChangeShapeType="1"/>
                  </p:cNvSpPr>
                  <p:nvPr/>
                </p:nvSpPr>
                <p:spPr bwMode="auto">
                  <a:xfrm>
                    <a:off x="45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1" name="Line 25"/>
                <p:cNvSpPr>
                  <a:spLocks noChangeShapeType="1"/>
                </p:cNvSpPr>
                <p:nvPr/>
              </p:nvSpPr>
              <p:spPr bwMode="auto">
                <a:xfrm>
                  <a:off x="0" y="218"/>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2" name="Group 81"/>
              <p:cNvGrpSpPr>
                <a:grpSpLocks/>
              </p:cNvGrpSpPr>
              <p:nvPr/>
            </p:nvGrpSpPr>
            <p:grpSpPr bwMode="auto">
              <a:xfrm>
                <a:off x="1279524" y="642937"/>
                <a:ext cx="2168525" cy="560388"/>
                <a:chOff x="0" y="0"/>
                <a:chExt cx="1366" cy="353"/>
              </a:xfrm>
            </p:grpSpPr>
            <p:grpSp>
              <p:nvGrpSpPr>
                <p:cNvPr id="153" name="Group 26"/>
                <p:cNvGrpSpPr>
                  <a:grpSpLocks/>
                </p:cNvGrpSpPr>
                <p:nvPr/>
              </p:nvGrpSpPr>
              <p:grpSpPr bwMode="auto">
                <a:xfrm>
                  <a:off x="613" y="0"/>
                  <a:ext cx="753" cy="353"/>
                  <a:chOff x="0" y="0"/>
                  <a:chExt cx="915" cy="321"/>
                </a:xfrm>
              </p:grpSpPr>
              <p:sp>
                <p:nvSpPr>
                  <p:cNvPr id="155" name="Line 27"/>
                  <p:cNvSpPr>
                    <a:spLocks noChangeShapeType="1"/>
                  </p:cNvSpPr>
                  <p:nvPr/>
                </p:nvSpPr>
                <p:spPr bwMode="auto">
                  <a:xfrm>
                    <a:off x="15" y="0"/>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6" name="Line 28"/>
                  <p:cNvSpPr>
                    <a:spLocks noChangeShapeType="1"/>
                  </p:cNvSpPr>
                  <p:nvPr/>
                </p:nvSpPr>
                <p:spPr bwMode="auto">
                  <a:xfrm>
                    <a:off x="0" y="30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 name="Line 29"/>
                  <p:cNvSpPr>
                    <a:spLocks noChangeShapeType="1"/>
                  </p:cNvSpPr>
                  <p:nvPr/>
                </p:nvSpPr>
                <p:spPr bwMode="auto">
                  <a:xfrm>
                    <a:off x="90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8" name="Line 30"/>
                  <p:cNvSpPr>
                    <a:spLocks noChangeShapeType="1"/>
                  </p:cNvSpPr>
                  <p:nvPr/>
                </p:nvSpPr>
                <p:spPr bwMode="auto">
                  <a:xfrm>
                    <a:off x="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Line 31"/>
                  <p:cNvSpPr>
                    <a:spLocks noChangeShapeType="1"/>
                  </p:cNvSpPr>
                  <p:nvPr/>
                </p:nvSpPr>
                <p:spPr bwMode="auto">
                  <a:xfrm>
                    <a:off x="45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4" name="Line 32"/>
                <p:cNvSpPr>
                  <a:spLocks noChangeShapeType="1"/>
                </p:cNvSpPr>
                <p:nvPr/>
              </p:nvSpPr>
              <p:spPr bwMode="auto">
                <a:xfrm>
                  <a:off x="0" y="156"/>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3" name="Group 79"/>
              <p:cNvGrpSpPr>
                <a:grpSpLocks/>
              </p:cNvGrpSpPr>
              <p:nvPr/>
            </p:nvGrpSpPr>
            <p:grpSpPr bwMode="auto">
              <a:xfrm>
                <a:off x="0" y="50800"/>
                <a:ext cx="1592264" cy="1687513"/>
                <a:chOff x="0" y="0"/>
                <a:chExt cx="1003" cy="1063"/>
              </a:xfrm>
            </p:grpSpPr>
            <p:sp>
              <p:nvSpPr>
                <p:cNvPr id="145" name="Line 12"/>
                <p:cNvSpPr>
                  <a:spLocks noChangeShapeType="1"/>
                </p:cNvSpPr>
                <p:nvPr/>
              </p:nvSpPr>
              <p:spPr bwMode="auto">
                <a:xfrm>
                  <a:off x="263" y="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 name="Line 13"/>
                <p:cNvSpPr>
                  <a:spLocks noChangeShapeType="1"/>
                </p:cNvSpPr>
                <p:nvPr/>
              </p:nvSpPr>
              <p:spPr bwMode="auto">
                <a:xfrm>
                  <a:off x="251" y="345"/>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 name="Line 14"/>
                <p:cNvSpPr>
                  <a:spLocks noChangeShapeType="1"/>
                </p:cNvSpPr>
                <p:nvPr/>
              </p:nvSpPr>
              <p:spPr bwMode="auto">
                <a:xfrm>
                  <a:off x="251" y="68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 name="Line 15"/>
                <p:cNvSpPr>
                  <a:spLocks noChangeShapeType="1"/>
                </p:cNvSpPr>
                <p:nvPr/>
              </p:nvSpPr>
              <p:spPr bwMode="auto">
                <a:xfrm>
                  <a:off x="251" y="1047"/>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 name="Line 16"/>
                <p:cNvSpPr>
                  <a:spLocks noChangeShapeType="1"/>
                </p:cNvSpPr>
                <p:nvPr/>
              </p:nvSpPr>
              <p:spPr bwMode="auto">
                <a:xfrm>
                  <a:off x="1003" y="35"/>
                  <a:ext cx="0" cy="1028"/>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 name="Line 17"/>
                <p:cNvSpPr>
                  <a:spLocks noChangeShapeType="1"/>
                </p:cNvSpPr>
                <p:nvPr/>
              </p:nvSpPr>
              <p:spPr bwMode="auto">
                <a:xfrm>
                  <a:off x="25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 name="Line 18"/>
                <p:cNvSpPr>
                  <a:spLocks noChangeShapeType="1"/>
                </p:cNvSpPr>
                <p:nvPr/>
              </p:nvSpPr>
              <p:spPr bwMode="auto">
                <a:xfrm>
                  <a:off x="62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 name="Text Box 34"/>
                <p:cNvSpPr txBox="1"/>
                <p:nvPr/>
              </p:nvSpPr>
              <p:spPr>
                <a:xfrm>
                  <a:off x="0" y="0"/>
                  <a:ext cx="423" cy="1057"/>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lnSpc>
                      <a:spcPct val="150000"/>
                    </a:lnSpc>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0    A</a:t>
                  </a:r>
                </a:p>
                <a:p>
                  <a:pPr marL="0" indent="0" algn="just">
                    <a:lnSpc>
                      <a:spcPct val="150000"/>
                    </a:lnSpc>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1    B</a:t>
                  </a:r>
                </a:p>
                <a:p>
                  <a:pPr marL="0" indent="0" algn="just">
                    <a:lnSpc>
                      <a:spcPct val="150000"/>
                    </a:lnSpc>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2    C</a:t>
                  </a:r>
                </a:p>
              </p:txBody>
            </p:sp>
          </p:grpSp>
          <p:grpSp>
            <p:nvGrpSpPr>
              <p:cNvPr id="134" name="Group 82"/>
              <p:cNvGrpSpPr>
                <a:grpSpLocks/>
              </p:cNvGrpSpPr>
              <p:nvPr/>
            </p:nvGrpSpPr>
            <p:grpSpPr bwMode="auto">
              <a:xfrm>
                <a:off x="3159124" y="644525"/>
                <a:ext cx="2154238" cy="530225"/>
                <a:chOff x="0" y="0"/>
                <a:chExt cx="1357" cy="334"/>
              </a:xfrm>
            </p:grpSpPr>
            <p:sp>
              <p:nvSpPr>
                <p:cNvPr id="139" name="Line 33"/>
                <p:cNvSpPr>
                  <a:spLocks noChangeShapeType="1"/>
                </p:cNvSpPr>
                <p:nvPr/>
              </p:nvSpPr>
              <p:spPr bwMode="auto">
                <a:xfrm>
                  <a:off x="0" y="155"/>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40" name="Line 36"/>
                <p:cNvSpPr>
                  <a:spLocks noChangeShapeType="1"/>
                </p:cNvSpPr>
                <p:nvPr/>
              </p:nvSpPr>
              <p:spPr bwMode="auto">
                <a:xfrm>
                  <a:off x="617" y="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 name="Line 37"/>
                <p:cNvSpPr>
                  <a:spLocks noChangeShapeType="1"/>
                </p:cNvSpPr>
                <p:nvPr/>
              </p:nvSpPr>
              <p:spPr bwMode="auto">
                <a:xfrm>
                  <a:off x="604" y="32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 name="Line 38"/>
                <p:cNvSpPr>
                  <a:spLocks noChangeShapeType="1"/>
                </p:cNvSpPr>
                <p:nvPr/>
              </p:nvSpPr>
              <p:spPr bwMode="auto">
                <a:xfrm>
                  <a:off x="134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 name="Line 39"/>
                <p:cNvSpPr>
                  <a:spLocks noChangeShapeType="1"/>
                </p:cNvSpPr>
                <p:nvPr/>
              </p:nvSpPr>
              <p:spPr bwMode="auto">
                <a:xfrm>
                  <a:off x="60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 name="Line 40"/>
                <p:cNvSpPr>
                  <a:spLocks noChangeShapeType="1"/>
                </p:cNvSpPr>
                <p:nvPr/>
              </p:nvSpPr>
              <p:spPr bwMode="auto">
                <a:xfrm>
                  <a:off x="97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5" name="Text Box 41"/>
              <p:cNvSpPr txBox="1"/>
              <p:nvPr/>
            </p:nvSpPr>
            <p:spPr>
              <a:xfrm>
                <a:off x="4135989" y="722192"/>
                <a:ext cx="1258133" cy="589601"/>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2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36" name="Text Box 42"/>
              <p:cNvSpPr txBox="1"/>
              <p:nvPr/>
            </p:nvSpPr>
            <p:spPr>
              <a:xfrm>
                <a:off x="2271080" y="117225"/>
                <a:ext cx="1255656" cy="58768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1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37" name="Text Box 43"/>
              <p:cNvSpPr txBox="1"/>
              <p:nvPr/>
            </p:nvSpPr>
            <p:spPr>
              <a:xfrm>
                <a:off x="2340426" y="756762"/>
                <a:ext cx="663740" cy="52046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0</a:t>
                </a:r>
              </a:p>
            </p:txBody>
          </p:sp>
          <p:sp>
            <p:nvSpPr>
              <p:cNvPr id="138" name="Text Box 78"/>
              <p:cNvSpPr txBox="1"/>
              <p:nvPr/>
            </p:nvSpPr>
            <p:spPr>
              <a:xfrm>
                <a:off x="1012947" y="1194642"/>
                <a:ext cx="542383" cy="524303"/>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000" noProof="1">
                    <a:latin typeface="宋体" panose="02010600030101010101" pitchFamily="2" charset="-122"/>
                    <a:ea typeface="宋体" panose="02010600030101010101" pitchFamily="2" charset="-122"/>
                  </a:rPr>
                  <a:t>∧</a:t>
                </a:r>
              </a:p>
            </p:txBody>
          </p:sp>
        </p:gr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07950" y="44450"/>
            <a:ext cx="8229600" cy="884238"/>
          </a:xfrm>
        </p:spPr>
        <p:txBody>
          <a:bodyPr/>
          <a:lstStyle/>
          <a:p>
            <a:pPr eaLnBrk="1" hangingPunct="1"/>
            <a:r>
              <a:rPr lang="zh-CN" altLang="en-US" sz="4000" b="1" dirty="0" smtClean="0">
                <a:solidFill>
                  <a:srgbClr val="0000FF"/>
                </a:solidFill>
                <a:ea typeface="华文新魏" panose="02010800040101010101" pitchFamily="2" charset="-122"/>
              </a:rPr>
              <a:t>图的模板基类</a:t>
            </a:r>
            <a:r>
              <a:rPr lang="zh-CN" altLang="en-US" dirty="0" smtClean="0">
                <a:solidFill>
                  <a:srgbClr val="0000FF"/>
                </a:solidFill>
              </a:rPr>
              <a:t> </a:t>
            </a:r>
          </a:p>
        </p:txBody>
      </p:sp>
      <p:sp>
        <p:nvSpPr>
          <p:cNvPr id="63492" name="Rectangle 3"/>
          <p:cNvSpPr>
            <a:spLocks noGrp="1" noChangeArrowheads="1"/>
          </p:cNvSpPr>
          <p:nvPr>
            <p:ph idx="1"/>
          </p:nvPr>
        </p:nvSpPr>
        <p:spPr>
          <a:xfrm>
            <a:off x="251520" y="836712"/>
            <a:ext cx="8784975" cy="5543451"/>
          </a:xfrm>
        </p:spPr>
        <p:txBody>
          <a:bodyPr>
            <a:prstTxWarp prst="textNoShape">
              <a:avLst/>
            </a:prstTxWarp>
          </a:bodyPr>
          <a:lstStyle/>
          <a:p>
            <a:pPr eaLnBrk="1" hangingPunct="1">
              <a:spcBef>
                <a:spcPct val="5000"/>
              </a:spcBef>
              <a:buNone/>
              <a:defRPr/>
            </a:pPr>
            <a:r>
              <a:rPr lang="en-US" altLang="zh-CN" sz="1600" b="1" dirty="0" err="1" smtClean="0">
                <a:latin typeface="Times New Roman" panose="02020603050405020304" pitchFamily="18" charset="0"/>
                <a:ea typeface="隶书" panose="02010509060101010101" pitchFamily="49" charset="-122"/>
              </a:rPr>
              <a:t>const</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DefaultVertices</a:t>
            </a:r>
            <a:r>
              <a:rPr lang="en-US" altLang="zh-CN" sz="1600" dirty="0" smtClean="0">
                <a:latin typeface="Times New Roman" panose="02020603050405020304" pitchFamily="18" charset="0"/>
                <a:ea typeface="隶书" panose="02010509060101010101" pitchFamily="49" charset="-122"/>
              </a:rPr>
              <a:t> = 30</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smtClean="0">
                <a:solidFill>
                  <a:srgbClr val="CC0000"/>
                </a:solidFill>
                <a:latin typeface="Times New Roman" panose="02020603050405020304" pitchFamily="18" charset="0"/>
                <a:ea typeface="隶书" panose="02010509060101010101" pitchFamily="49" charset="-122"/>
              </a:rPr>
              <a:t>最大顶点数</a:t>
            </a:r>
            <a:r>
              <a:rPr lang="en-US" altLang="zh-CN" sz="1600" b="1" dirty="0" smtClean="0">
                <a:solidFill>
                  <a:srgbClr val="CC0000"/>
                </a:solidFill>
                <a:latin typeface="Times New Roman" panose="02020603050405020304" pitchFamily="18" charset="0"/>
                <a:ea typeface="隶书" panose="02010509060101010101" pitchFamily="49" charset="-122"/>
              </a:rPr>
              <a:t>(=n)</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const</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maxWeight</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无穷大</a:t>
            </a:r>
            <a:r>
              <a:rPr lang="zh-CN" altLang="en-US" sz="1600" dirty="0" smtClean="0">
                <a:solidFill>
                  <a:srgbClr val="CC0000"/>
                </a:solidFill>
                <a:latin typeface="Times New Roman" panose="02020603050405020304" pitchFamily="18" charset="0"/>
                <a:ea typeface="隶书" panose="02010509060101010101" pitchFamily="49" charset="-122"/>
              </a:rPr>
              <a:t>的值</a:t>
            </a:r>
            <a:endParaRPr lang="en-US" altLang="zh-CN" sz="1600" dirty="0" smtClean="0">
              <a:solidFill>
                <a:srgbClr val="CC0000"/>
              </a:solidFill>
              <a:latin typeface="Times New Roman" panose="02020603050405020304" pitchFamily="18" charset="0"/>
              <a:ea typeface="隶书" panose="02010509060101010101" pitchFamily="49" charset="-122"/>
            </a:endParaRPr>
          </a:p>
          <a:p>
            <a:pPr eaLnBrk="1" hangingPunct="1">
              <a:spcBef>
                <a:spcPct val="5000"/>
              </a:spcBef>
              <a:buNone/>
              <a:defRPr/>
            </a:pPr>
            <a:r>
              <a:rPr lang="en-US" altLang="zh-CN" sz="1600" b="1" dirty="0" smtClean="0">
                <a:latin typeface="Times New Roman" panose="02020603050405020304" pitchFamily="18" charset="0"/>
                <a:ea typeface="隶书" panose="02010509060101010101" pitchFamily="49" charset="-122"/>
              </a:rPr>
              <a:t>template &lt;class </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 class </a:t>
            </a:r>
            <a:r>
              <a:rPr lang="en-US" altLang="zh-CN" sz="1600" dirty="0" smtClean="0">
                <a:latin typeface="Times New Roman" panose="02020603050405020304" pitchFamily="18" charset="0"/>
                <a:ea typeface="隶书" panose="02010509060101010101" pitchFamily="49" charset="-122"/>
              </a:rPr>
              <a:t>E</a:t>
            </a:r>
            <a:r>
              <a:rPr lang="en-US" altLang="zh-CN" sz="1600" b="1" dirty="0" smtClean="0">
                <a:latin typeface="Times New Roman" panose="02020603050405020304" pitchFamily="18" charset="0"/>
                <a:ea typeface="隶书" panose="02010509060101010101" pitchFamily="49" charset="-122"/>
              </a:rPr>
              <a:t>&gt;</a:t>
            </a:r>
          </a:p>
          <a:p>
            <a:pPr eaLnBrk="1" hangingPunct="1">
              <a:spcBef>
                <a:spcPct val="5000"/>
              </a:spcBef>
              <a:buFont typeface="Wingdings" panose="05000000000000000000" pitchFamily="2" charset="2"/>
              <a:buNone/>
              <a:defRPr/>
            </a:pPr>
            <a:r>
              <a:rPr lang="en-US" altLang="zh-CN" sz="1600" b="1" dirty="0" smtClean="0">
                <a:latin typeface="Times New Roman" panose="02020603050405020304" pitchFamily="18" charset="0"/>
                <a:ea typeface="隶书" panose="02010509060101010101" pitchFamily="49" charset="-122"/>
              </a:rPr>
              <a:t>class </a:t>
            </a:r>
            <a:r>
              <a:rPr lang="en-US" altLang="zh-CN" sz="1600" dirty="0" smtClean="0">
                <a:latin typeface="Times New Roman" panose="02020603050405020304" pitchFamily="18" charset="0"/>
                <a:ea typeface="隶书" panose="02010509060101010101" pitchFamily="49" charset="-122"/>
              </a:rPr>
              <a:t>Graph</a:t>
            </a:r>
            <a:r>
              <a:rPr lang="en-US" altLang="zh-CN" sz="1600" b="1" dirty="0" smtClean="0">
                <a:latin typeface="Times New Roman" panose="02020603050405020304" pitchFamily="18" charset="0"/>
                <a:ea typeface="隶书" panose="02010509060101010101" pitchFamily="49" charset="-122"/>
              </a:rPr>
              <a:t> {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smtClean="0">
                <a:solidFill>
                  <a:srgbClr val="CC0000"/>
                </a:solidFill>
                <a:latin typeface="Times New Roman" panose="02020603050405020304" pitchFamily="18" charset="0"/>
                <a:ea typeface="隶书" panose="02010509060101010101" pitchFamily="49" charset="-122"/>
              </a:rPr>
              <a:t>图的类定义</a:t>
            </a:r>
          </a:p>
          <a:p>
            <a:pPr eaLnBrk="1" hangingPunct="1">
              <a:spcBef>
                <a:spcPct val="5000"/>
              </a:spcBef>
              <a:buFont typeface="Wingdings" panose="05000000000000000000" pitchFamily="2" charset="2"/>
              <a:buNone/>
              <a:defRPr/>
            </a:pPr>
            <a:r>
              <a:rPr lang="en-US" altLang="zh-CN" sz="1600" b="1" dirty="0" smtClean="0">
                <a:latin typeface="Times New Roman" panose="02020603050405020304" pitchFamily="18" charset="0"/>
                <a:ea typeface="隶书" panose="02010509060101010101" pitchFamily="49" charset="-122"/>
              </a:rPr>
              <a:t>protected:</a:t>
            </a:r>
          </a:p>
          <a:p>
            <a:pPr eaLnBrk="1" hangingPunct="1">
              <a:spcBef>
                <a:spcPct val="5000"/>
              </a:spcBef>
              <a:buFont typeface="Wingdings" panose="05000000000000000000" pitchFamily="2" charset="2"/>
              <a:buNone/>
              <a:defRPr/>
            </a:pP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maxVertices</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smtClean="0">
                <a:solidFill>
                  <a:srgbClr val="CC0000"/>
                </a:solidFill>
                <a:latin typeface="Times New Roman" panose="02020603050405020304" pitchFamily="18" charset="0"/>
                <a:ea typeface="隶书" panose="02010509060101010101" pitchFamily="49" charset="-122"/>
              </a:rPr>
              <a:t>图中最大顶点数</a:t>
            </a:r>
          </a:p>
          <a:p>
            <a:pPr eaLnBrk="1" hangingPunct="1">
              <a:spcBef>
                <a:spcPct val="5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numEdges</a:t>
            </a:r>
            <a:r>
              <a:rPr lang="en-US" altLang="zh-CN" sz="1600" b="1" dirty="0" smtClean="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smtClean="0">
                <a:solidFill>
                  <a:srgbClr val="CC0000"/>
                </a:solidFill>
                <a:latin typeface="Times New Roman" panose="02020603050405020304" pitchFamily="18" charset="0"/>
                <a:ea typeface="隶书" panose="02010509060101010101" pitchFamily="49" charset="-122"/>
              </a:rPr>
              <a:t>当前边数</a:t>
            </a:r>
          </a:p>
          <a:p>
            <a:pPr eaLnBrk="1" hangingPunct="1">
              <a:spcBef>
                <a:spcPct val="5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numVertices</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smtClean="0">
                <a:solidFill>
                  <a:srgbClr val="CC0000"/>
                </a:solidFill>
                <a:latin typeface="Times New Roman" panose="02020603050405020304" pitchFamily="18" charset="0"/>
                <a:ea typeface="隶书" panose="02010509060101010101" pitchFamily="49" charset="-122"/>
              </a:rPr>
              <a:t>当前顶点数</a:t>
            </a:r>
          </a:p>
          <a:p>
            <a:pPr eaLnBrk="1" hangingPunct="1">
              <a:spcBef>
                <a:spcPct val="5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getVertexPos</a:t>
            </a:r>
            <a:r>
              <a:rPr lang="en-US" altLang="zh-CN" sz="1600" dirty="0" smtClean="0">
                <a:latin typeface="Times New Roman" panose="02020603050405020304" pitchFamily="18" charset="0"/>
                <a:ea typeface="隶书" panose="02010509060101010101" pitchFamily="49" charset="-122"/>
              </a:rPr>
              <a:t> (T vertex)</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smtClean="0">
                <a:solidFill>
                  <a:srgbClr val="CC0000"/>
                </a:solidFill>
                <a:latin typeface="Times New Roman" panose="02020603050405020304" pitchFamily="18" charset="0"/>
                <a:ea typeface="隶书" panose="02010509060101010101" pitchFamily="49" charset="-122"/>
              </a:rPr>
              <a:t>给出顶点</a:t>
            </a:r>
            <a:r>
              <a:rPr lang="en-US" altLang="zh-CN" sz="1600" b="1" dirty="0" smtClean="0">
                <a:solidFill>
                  <a:srgbClr val="CC0000"/>
                </a:solidFill>
                <a:latin typeface="Times New Roman" panose="02020603050405020304" pitchFamily="18" charset="0"/>
                <a:ea typeface="隶书" panose="02010509060101010101" pitchFamily="49" charset="-122"/>
              </a:rPr>
              <a:t>vertex</a:t>
            </a:r>
            <a:r>
              <a:rPr lang="zh-CN" altLang="en-US" sz="1600" dirty="0" smtClean="0">
                <a:solidFill>
                  <a:srgbClr val="CC0000"/>
                </a:solidFill>
                <a:latin typeface="Times New Roman" panose="02020603050405020304" pitchFamily="18" charset="0"/>
                <a:ea typeface="隶书" panose="02010509060101010101" pitchFamily="49" charset="-122"/>
              </a:rPr>
              <a:t>在图中位置</a:t>
            </a:r>
          </a:p>
          <a:p>
            <a:pPr eaLnBrk="1" hangingPunct="1">
              <a:spcBef>
                <a:spcPct val="5000"/>
              </a:spcBef>
              <a:buFont typeface="Wingdings" panose="05000000000000000000" pitchFamily="2" charset="2"/>
              <a:buNone/>
              <a:defRPr/>
            </a:pPr>
            <a:r>
              <a:rPr lang="en-US" altLang="zh-CN" sz="1600" b="1" dirty="0" smtClean="0">
                <a:latin typeface="Times New Roman" panose="02020603050405020304" pitchFamily="18" charset="0"/>
                <a:ea typeface="隶书" panose="02010509060101010101" pitchFamily="49" charset="-122"/>
              </a:rPr>
              <a:t>public:  </a:t>
            </a:r>
          </a:p>
          <a:p>
            <a:pPr eaLnBrk="1" hangingPunct="1">
              <a:spcBef>
                <a:spcPct val="5000"/>
              </a:spcBef>
              <a:buNone/>
              <a:defRPr/>
            </a:pPr>
            <a:r>
              <a:rPr lang="en-US" altLang="zh-CN" sz="1600" dirty="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   Graph </a:t>
            </a:r>
            <a:r>
              <a:rPr lang="en-US" altLang="zh-CN" sz="1600" dirty="0">
                <a:latin typeface="Times New Roman" panose="02020603050405020304" pitchFamily="18" charset="0"/>
                <a:ea typeface="隶书" panose="02010509060101010101" pitchFamily="49" charset="-122"/>
              </a:rPr>
              <a:t>(</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sz</a:t>
            </a:r>
            <a:r>
              <a:rPr lang="en-US" altLang="zh-CN" sz="1600" dirty="0">
                <a:latin typeface="Times New Roman" panose="02020603050405020304" pitchFamily="18" charset="0"/>
                <a:ea typeface="隶书" panose="02010509060101010101" pitchFamily="49" charset="-122"/>
              </a:rPr>
              <a:t> = </a:t>
            </a:r>
            <a:r>
              <a:rPr lang="en-US" altLang="zh-CN" sz="1600" dirty="0" err="1">
                <a:latin typeface="Times New Roman" panose="02020603050405020304" pitchFamily="18" charset="0"/>
                <a:ea typeface="隶书" panose="02010509060101010101" pitchFamily="49" charset="-122"/>
              </a:rPr>
              <a:t>DefaultVertices</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构造函数</a:t>
            </a:r>
          </a:p>
          <a:p>
            <a:pPr eaLnBrk="1" hangingPunct="1">
              <a:spcBef>
                <a:spcPct val="5000"/>
              </a:spcBef>
              <a:buNone/>
              <a:defRPr/>
            </a:pPr>
            <a:r>
              <a:rPr lang="zh-CN" altLang="en-US" sz="1600" b="1" dirty="0">
                <a:latin typeface="Times New Roman" panose="02020603050405020304" pitchFamily="18" charset="0"/>
                <a:ea typeface="隶书" panose="02010509060101010101" pitchFamily="49" charset="-122"/>
              </a:rPr>
              <a:t>    </a:t>
            </a:r>
            <a:r>
              <a:rPr lang="zh-CN" altLang="en-US" sz="1600" b="1" dirty="0">
                <a:latin typeface="Times New Roman" panose="02020603050405020304" pitchFamily="18" charset="0"/>
              </a:rPr>
              <a:t>～</a:t>
            </a:r>
            <a:r>
              <a:rPr lang="en-US" altLang="zh-CN" sz="1600" dirty="0">
                <a:latin typeface="Times New Roman" panose="02020603050405020304" pitchFamily="18" charset="0"/>
                <a:ea typeface="隶书" panose="02010509060101010101" pitchFamily="49" charset="-122"/>
              </a:rPr>
              <a:t>Graph()</a:t>
            </a:r>
            <a:r>
              <a:rPr lang="en-US" altLang="zh-CN" sz="1600" b="1" dirty="0">
                <a:latin typeface="Times New Roman" panose="02020603050405020304" pitchFamily="18" charset="0"/>
                <a:ea typeface="隶书" panose="02010509060101010101" pitchFamily="49" charset="-122"/>
              </a:rPr>
              <a:t>;				</a:t>
            </a:r>
            <a:r>
              <a:rPr lang="en-US" altLang="zh-CN" sz="1600" b="1" dirty="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析构函数</a:t>
            </a:r>
          </a:p>
          <a:p>
            <a:pPr eaLnBrk="1" hangingPunct="1">
              <a:spcBef>
                <a:spcPct val="5000"/>
              </a:spcBef>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GraphEmpty</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const</a:t>
            </a:r>
            <a:r>
              <a:rPr lang="en-US" altLang="zh-CN" sz="1600" b="1" dirty="0">
                <a:latin typeface="Times New Roman" panose="02020603050405020304" pitchFamily="18" charset="0"/>
                <a:ea typeface="隶书" panose="02010509060101010101" pitchFamily="49" charset="-122"/>
              </a:rPr>
              <a:t> 	 { return </a:t>
            </a:r>
            <a:r>
              <a:rPr lang="en-US" altLang="zh-CN" sz="1600" dirty="0" err="1">
                <a:latin typeface="Times New Roman" panose="02020603050405020304" pitchFamily="18" charset="0"/>
                <a:ea typeface="隶书" panose="02010509060101010101" pitchFamily="49" charset="-122"/>
              </a:rPr>
              <a:t>numEdges</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a:t>
            </a:r>
            <a:r>
              <a:rPr lang="en-US" altLang="zh-CN" sz="1600" dirty="0">
                <a:latin typeface="Times New Roman" panose="02020603050405020304" pitchFamily="18" charset="0"/>
                <a:ea typeface="隶书" panose="02010509060101010101" pitchFamily="49" charset="-122"/>
              </a:rPr>
              <a:t> 0</a:t>
            </a:r>
            <a:r>
              <a:rPr lang="en-US" altLang="zh-CN" sz="1600" b="1" dirty="0">
                <a:latin typeface="Times New Roman" panose="02020603050405020304" pitchFamily="18" charset="0"/>
                <a:ea typeface="隶书" panose="02010509060101010101" pitchFamily="49" charset="-122"/>
              </a:rPr>
              <a:t>; } 	</a:t>
            </a:r>
            <a:r>
              <a:rPr lang="en-US" altLang="zh-CN" sz="1600" b="1" dirty="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判图空</a:t>
            </a:r>
            <a:r>
              <a:rPr lang="zh-CN" altLang="en-US" sz="1600" dirty="0" smtClean="0">
                <a:solidFill>
                  <a:srgbClr val="CC0000"/>
                </a:solidFill>
                <a:latin typeface="Times New Roman" panose="02020603050405020304" pitchFamily="18" charset="0"/>
                <a:ea typeface="隶书" panose="02010509060101010101" pitchFamily="49" charset="-122"/>
              </a:rPr>
              <a:t>否</a:t>
            </a:r>
            <a:r>
              <a:rPr lang="en-US" altLang="zh-CN" sz="16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NumberOfVertices</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 return </a:t>
            </a:r>
            <a:r>
              <a:rPr lang="en-US" altLang="zh-CN" sz="1600" dirty="0" err="1">
                <a:latin typeface="Times New Roman" panose="02020603050405020304" pitchFamily="18" charset="0"/>
                <a:ea typeface="隶书" panose="02010509060101010101" pitchFamily="49" charset="-122"/>
              </a:rPr>
              <a:t>numVertices</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返回当前顶点数</a:t>
            </a:r>
          </a:p>
          <a:p>
            <a:pPr eaLnBrk="1" hangingPunct="1">
              <a:spcBef>
                <a:spcPct val="5000"/>
              </a:spcBef>
              <a:buNone/>
              <a:defRPr/>
            </a:pPr>
            <a:r>
              <a:rPr lang="zh-CN" altLang="en-US" sz="1600" b="1" dirty="0">
                <a:latin typeface="Times New Roman" panose="02020603050405020304" pitchFamily="18" charset="0"/>
                <a:ea typeface="隶书" panose="02010509060101010101" pitchFamily="49" charset="-122"/>
              </a:rPr>
              <a:t>   </a:t>
            </a:r>
            <a:r>
              <a:rPr lang="zh-CN" altLang="en-US"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NumberOfEdges</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 return </a:t>
            </a:r>
            <a:r>
              <a:rPr lang="en-US" altLang="zh-CN" sz="1600" dirty="0" err="1">
                <a:latin typeface="Times New Roman" panose="02020603050405020304" pitchFamily="18" charset="0"/>
                <a:ea typeface="隶书" panose="02010509060101010101" pitchFamily="49" charset="-122"/>
              </a:rPr>
              <a:t>numEdges</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返回当前边数</a:t>
            </a:r>
          </a:p>
          <a:p>
            <a:pPr eaLnBrk="1" hangingPunct="1">
              <a:spcBef>
                <a:spcPct val="5000"/>
              </a:spcBef>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virtual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getValue</a:t>
            </a:r>
            <a:r>
              <a:rPr lang="en-US" altLang="zh-CN" sz="1600"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a:t>
            </a:r>
            <a:r>
              <a:rPr lang="en-US" altLang="zh-CN" sz="1600" dirty="0" smtClean="0">
                <a:latin typeface="Times New Roman" panose="02020603050405020304" pitchFamily="18" charset="0"/>
                <a:ea typeface="隶书" panose="02010509060101010101" pitchFamily="49" charset="-122"/>
              </a:rPr>
              <a:t>)</a:t>
            </a:r>
            <a:r>
              <a:rPr lang="en-US" altLang="zh-CN" sz="1600" b="1" dirty="0" smtClean="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取顶点</a:t>
            </a:r>
            <a:r>
              <a:rPr lang="zh-CN" altLang="en-US" sz="1600" b="1" dirty="0">
                <a:solidFill>
                  <a:srgbClr val="CC0000"/>
                </a:solidFill>
                <a:latin typeface="Times New Roman" panose="02020603050405020304" pitchFamily="18" charset="0"/>
                <a:ea typeface="隶书" panose="02010509060101010101" pitchFamily="49" charset="-122"/>
              </a:rPr>
              <a:t> </a:t>
            </a:r>
            <a:r>
              <a:rPr lang="en-US" altLang="zh-CN" sz="1600" b="1" dirty="0" err="1">
                <a:solidFill>
                  <a:srgbClr val="CC0000"/>
                </a:solidFill>
                <a:latin typeface="Times New Roman" panose="02020603050405020304" pitchFamily="18" charset="0"/>
                <a:ea typeface="隶书" panose="02010509060101010101" pitchFamily="49" charset="-122"/>
              </a:rPr>
              <a:t>i</a:t>
            </a:r>
            <a:r>
              <a:rPr lang="en-US" altLang="zh-CN" sz="1600" b="1" dirty="0">
                <a:solidFill>
                  <a:srgbClr val="CC0000"/>
                </a:solidFill>
                <a:latin typeface="Times New Roman" panose="02020603050405020304" pitchFamily="18" charset="0"/>
                <a:ea typeface="隶书" panose="02010509060101010101" pitchFamily="49" charset="-122"/>
              </a:rPr>
              <a:t> </a:t>
            </a:r>
            <a:r>
              <a:rPr lang="zh-CN" altLang="en-US" sz="1600" dirty="0">
                <a:solidFill>
                  <a:srgbClr val="CC0000"/>
                </a:solidFill>
                <a:latin typeface="Times New Roman" panose="02020603050405020304" pitchFamily="18" charset="0"/>
                <a:ea typeface="隶书" panose="02010509060101010101" pitchFamily="49" charset="-122"/>
              </a:rPr>
              <a:t>的值</a:t>
            </a:r>
          </a:p>
          <a:p>
            <a:pPr eaLnBrk="1" hangingPunct="1">
              <a:spcBef>
                <a:spcPct val="5000"/>
              </a:spcBef>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virtual </a:t>
            </a:r>
            <a:r>
              <a:rPr lang="en-US" altLang="zh-CN" sz="1600" dirty="0">
                <a:latin typeface="Times New Roman" panose="02020603050405020304" pitchFamily="18" charset="0"/>
                <a:ea typeface="隶书" panose="02010509060101010101" pitchFamily="49" charset="-122"/>
              </a:rPr>
              <a:t>E</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getWeight</a:t>
            </a:r>
            <a:r>
              <a:rPr lang="en-US" altLang="zh-CN" sz="1600"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v1</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v2)</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取边上权值</a:t>
            </a:r>
          </a:p>
          <a:p>
            <a:pPr eaLnBrk="1" hangingPunct="1">
              <a:spcBef>
                <a:spcPct val="5000"/>
              </a:spcBef>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virtual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getFirstNeighbor</a:t>
            </a:r>
            <a:r>
              <a:rPr lang="en-US" altLang="zh-CN" sz="1600"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v</a:t>
            </a:r>
            <a:r>
              <a:rPr lang="en-US" altLang="zh-CN" sz="1600" dirty="0" smtClean="0">
                <a:latin typeface="Times New Roman" panose="02020603050405020304" pitchFamily="18" charset="0"/>
                <a:ea typeface="隶书" panose="02010509060101010101" pitchFamily="49" charset="-122"/>
              </a:rPr>
              <a: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取顶点 </a:t>
            </a:r>
            <a:r>
              <a:rPr lang="en-US" altLang="zh-CN" sz="1600" b="1" dirty="0">
                <a:solidFill>
                  <a:srgbClr val="CC0000"/>
                </a:solidFill>
                <a:latin typeface="Times New Roman" panose="02020603050405020304" pitchFamily="18" charset="0"/>
                <a:ea typeface="隶书" panose="02010509060101010101" pitchFamily="49" charset="-122"/>
              </a:rPr>
              <a:t>v </a:t>
            </a:r>
            <a:r>
              <a:rPr lang="zh-CN" altLang="en-US" sz="1600" dirty="0">
                <a:solidFill>
                  <a:srgbClr val="CC0000"/>
                </a:solidFill>
                <a:latin typeface="Times New Roman" panose="02020603050405020304" pitchFamily="18" charset="0"/>
                <a:ea typeface="隶书" panose="02010509060101010101" pitchFamily="49" charset="-122"/>
              </a:rPr>
              <a:t>的第一个邻接顶点</a:t>
            </a:r>
            <a:endParaRPr lang="en-US" altLang="zh-CN" sz="1600" dirty="0">
              <a:solidFill>
                <a:srgbClr val="CC0000"/>
              </a:solidFill>
              <a:latin typeface="Times New Roman" panose="02020603050405020304" pitchFamily="18" charset="0"/>
              <a:ea typeface="隶书" panose="02010509060101010101" pitchFamily="49" charset="-122"/>
            </a:endParaRPr>
          </a:p>
          <a:p>
            <a:pPr eaLnBrk="1" hangingPunct="1">
              <a:spcBef>
                <a:spcPct val="5000"/>
              </a:spcBef>
              <a:buNone/>
              <a:defRPr/>
            </a:pPr>
            <a:r>
              <a:rPr lang="en-US" altLang="zh-CN" sz="1600" b="1" dirty="0" smtClean="0">
                <a:latin typeface="Times New Roman" panose="02020603050405020304" pitchFamily="18" charset="0"/>
                <a:ea typeface="隶书" panose="02010509060101010101" pitchFamily="49" charset="-122"/>
              </a:rPr>
              <a:t>    virtual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getNextNeighbor</a:t>
            </a:r>
            <a:r>
              <a:rPr lang="en-US" altLang="zh-CN" sz="1600"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v,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w</a:t>
            </a:r>
            <a:r>
              <a:rPr lang="en-US" altLang="zh-CN" sz="1600" dirty="0" smtClean="0">
                <a:latin typeface="Times New Roman" panose="02020603050405020304" pitchFamily="18" charset="0"/>
                <a:ea typeface="隶书" panose="02010509060101010101" pitchFamily="49" charset="-122"/>
              </a:rPr>
              <a: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effectLst/>
                <a:latin typeface="Times New Roman" panose="02020603050405020304" pitchFamily="18" charset="0"/>
                <a:ea typeface="隶书" panose="02010509060101010101" pitchFamily="49" charset="-122"/>
                <a:sym typeface="楷体_GB2312" pitchFamily="1" charset="-122"/>
              </a:rPr>
              <a:t>给出顶点 </a:t>
            </a:r>
            <a:r>
              <a:rPr lang="en-US" altLang="zh-CN" sz="1600" b="1" dirty="0">
                <a:solidFill>
                  <a:srgbClr val="CC0000"/>
                </a:solidFill>
                <a:effectLst/>
                <a:latin typeface="Times New Roman" panose="02020603050405020304" pitchFamily="18" charset="0"/>
                <a:ea typeface="隶书" panose="02010509060101010101" pitchFamily="49" charset="-122"/>
                <a:sym typeface="楷体_GB2312" pitchFamily="1" charset="-122"/>
              </a:rPr>
              <a:t>v </a:t>
            </a:r>
            <a:r>
              <a:rPr lang="zh-CN" altLang="en-US" sz="1600" dirty="0">
                <a:solidFill>
                  <a:srgbClr val="CC0000"/>
                </a:solidFill>
                <a:effectLst/>
                <a:latin typeface="Times New Roman" panose="02020603050405020304" pitchFamily="18" charset="0"/>
                <a:ea typeface="隶书" panose="02010509060101010101" pitchFamily="49" charset="-122"/>
                <a:sym typeface="楷体_GB2312" pitchFamily="1" charset="-122"/>
              </a:rPr>
              <a:t>的某邻接顶点 </a:t>
            </a:r>
            <a:r>
              <a:rPr lang="en-US" altLang="zh-CN" sz="1600" b="1" dirty="0">
                <a:solidFill>
                  <a:srgbClr val="CC0000"/>
                </a:solidFill>
                <a:effectLst/>
                <a:latin typeface="Times New Roman" panose="02020603050405020304" pitchFamily="18" charset="0"/>
                <a:ea typeface="隶书" panose="02010509060101010101" pitchFamily="49" charset="-122"/>
                <a:sym typeface="楷体_GB2312" pitchFamily="1" charset="-122"/>
              </a:rPr>
              <a:t>w </a:t>
            </a:r>
            <a:r>
              <a:rPr lang="zh-CN" altLang="en-US" sz="1600" dirty="0">
                <a:solidFill>
                  <a:srgbClr val="CC0000"/>
                </a:solidFill>
                <a:effectLst/>
                <a:latin typeface="Times New Roman" panose="02020603050405020304" pitchFamily="18" charset="0"/>
                <a:ea typeface="隶书" panose="02010509060101010101" pitchFamily="49" charset="-122"/>
                <a:sym typeface="楷体_GB2312" pitchFamily="1" charset="-122"/>
              </a:rPr>
              <a:t>的下一个邻接顶点</a:t>
            </a:r>
            <a:endParaRPr lang="zh-CN" altLang="en-US" sz="1400" dirty="0">
              <a:solidFill>
                <a:srgbClr val="CC0000"/>
              </a:solidFill>
              <a:latin typeface="Times New Roman" panose="02020603050405020304" pitchFamily="18" charset="0"/>
              <a:ea typeface="隶书" panose="02010509060101010101" pitchFamily="49" charset="-122"/>
            </a:endParaRPr>
          </a:p>
          <a:p>
            <a:pPr eaLnBrk="1" hangingPunct="1">
              <a:spcBef>
                <a:spcPct val="5000"/>
              </a:spcBef>
              <a:buNone/>
              <a:defRPr/>
            </a:pPr>
            <a:r>
              <a:rPr lang="en-US" altLang="zh-CN" sz="1600" b="1" dirty="0" smtClean="0">
                <a:latin typeface="Times New Roman" panose="02020603050405020304" pitchFamily="18" charset="0"/>
                <a:ea typeface="隶书" panose="02010509060101010101" pitchFamily="49" charset="-122"/>
              </a:rPr>
              <a:t>    virtual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insertVertex</a:t>
            </a:r>
            <a:r>
              <a:rPr lang="en-US" altLang="zh-CN" sz="1600"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const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T vertex</a:t>
            </a:r>
            <a:r>
              <a:rPr lang="en-US" altLang="zh-CN" sz="1600" dirty="0" smtClean="0">
                <a:latin typeface="Times New Roman" panose="02020603050405020304" pitchFamily="18" charset="0"/>
                <a:ea typeface="隶书" panose="02010509060101010101" pitchFamily="49" charset="-122"/>
              </a:rPr>
              <a:t>)</a:t>
            </a:r>
            <a:r>
              <a:rPr lang="en-US" altLang="zh-CN" sz="1600" b="1" dirty="0" smtClean="0">
                <a:latin typeface="Times New Roman" panose="02020603050405020304" pitchFamily="18" charset="0"/>
                <a:ea typeface="隶书" panose="02010509060101010101" pitchFamily="49" charset="-122"/>
              </a:rPr>
              <a:t>;     	 </a:t>
            </a:r>
            <a:r>
              <a:rPr lang="en-US" altLang="zh-CN" sz="1600" b="1" dirty="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插入一个顶点</a:t>
            </a:r>
            <a:r>
              <a:rPr lang="en-US" altLang="zh-CN" sz="1600" b="1" dirty="0">
                <a:solidFill>
                  <a:srgbClr val="CC0000"/>
                </a:solidFill>
                <a:latin typeface="Times New Roman" panose="02020603050405020304" pitchFamily="18" charset="0"/>
                <a:ea typeface="隶书" panose="02010509060101010101" pitchFamily="49" charset="-122"/>
              </a:rPr>
              <a:t>vertex</a:t>
            </a:r>
          </a:p>
          <a:p>
            <a:pPr eaLnBrk="1" hangingPunct="1">
              <a:spcBef>
                <a:spcPct val="5000"/>
              </a:spcBef>
              <a:buNone/>
              <a:defRPr/>
            </a:pPr>
            <a:r>
              <a:rPr lang="en-US" altLang="zh-CN" sz="1600" b="1" dirty="0" smtClean="0">
                <a:latin typeface="Times New Roman" panose="02020603050405020304" pitchFamily="18" charset="0"/>
                <a:ea typeface="隶书" panose="02010509060101010101" pitchFamily="49" charset="-122"/>
              </a:rPr>
              <a:t>    virtual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insertEdge</a:t>
            </a:r>
            <a:r>
              <a:rPr lang="en-US" altLang="zh-CN" sz="1600"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v1</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v2</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E cost</a:t>
            </a:r>
            <a:r>
              <a:rPr lang="en-US" altLang="zh-CN" sz="1600" dirty="0" smtClean="0">
                <a:latin typeface="Times New Roman" panose="02020603050405020304" pitchFamily="18" charset="0"/>
                <a:ea typeface="隶书" panose="02010509060101010101" pitchFamily="49" charset="-122"/>
              </a:rPr>
              <a:t>)</a:t>
            </a:r>
            <a:r>
              <a:rPr lang="en-US" altLang="zh-CN" sz="1600" b="1" dirty="0" smtClean="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插入边</a:t>
            </a:r>
            <a:r>
              <a:rPr lang="en-US" altLang="zh-CN" sz="1600" b="1" dirty="0">
                <a:solidFill>
                  <a:srgbClr val="CC0000"/>
                </a:solidFill>
                <a:latin typeface="Times New Roman" panose="02020603050405020304" pitchFamily="18" charset="0"/>
                <a:ea typeface="隶书" panose="02010509060101010101" pitchFamily="49" charset="-122"/>
              </a:rPr>
              <a:t>(v1,v2), </a:t>
            </a:r>
            <a:r>
              <a:rPr lang="zh-CN" altLang="en-US" sz="1600" dirty="0">
                <a:solidFill>
                  <a:srgbClr val="CC0000"/>
                </a:solidFill>
                <a:latin typeface="Times New Roman" panose="02020603050405020304" pitchFamily="18" charset="0"/>
                <a:ea typeface="隶书" panose="02010509060101010101" pitchFamily="49" charset="-122"/>
              </a:rPr>
              <a:t>权为</a:t>
            </a:r>
            <a:r>
              <a:rPr lang="en-US" altLang="zh-CN" sz="1600" b="1" dirty="0">
                <a:solidFill>
                  <a:srgbClr val="CC0000"/>
                </a:solidFill>
                <a:latin typeface="Times New Roman" panose="02020603050405020304" pitchFamily="18" charset="0"/>
                <a:ea typeface="隶书" panose="02010509060101010101" pitchFamily="49" charset="-122"/>
              </a:rPr>
              <a:t>cost</a:t>
            </a:r>
          </a:p>
          <a:p>
            <a:pPr eaLnBrk="1" hangingPunct="1">
              <a:spcBef>
                <a:spcPct val="5000"/>
              </a:spcBef>
              <a:buNone/>
              <a:defRPr/>
            </a:pPr>
            <a:r>
              <a:rPr lang="en-US" altLang="zh-CN" sz="1600" b="1" dirty="0" smtClean="0">
                <a:latin typeface="Times New Roman" panose="02020603050405020304" pitchFamily="18" charset="0"/>
                <a:ea typeface="隶书" panose="02010509060101010101" pitchFamily="49" charset="-122"/>
              </a:rPr>
              <a:t>    virtual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removeVertex</a:t>
            </a:r>
            <a:r>
              <a:rPr lang="en-US" altLang="zh-CN" sz="1600"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v)</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删去顶点</a:t>
            </a:r>
            <a:r>
              <a:rPr lang="zh-CN" altLang="en-US" sz="1600" b="1" dirty="0">
                <a:solidFill>
                  <a:srgbClr val="CC0000"/>
                </a:solidFill>
                <a:latin typeface="Times New Roman" panose="02020603050405020304" pitchFamily="18" charset="0"/>
                <a:ea typeface="隶书" panose="02010509060101010101" pitchFamily="49" charset="-122"/>
              </a:rPr>
              <a:t> </a:t>
            </a:r>
            <a:r>
              <a:rPr lang="en-US" altLang="zh-CN" sz="1600" b="1" dirty="0">
                <a:solidFill>
                  <a:srgbClr val="CC0000"/>
                </a:solidFill>
                <a:latin typeface="Times New Roman" panose="02020603050405020304" pitchFamily="18" charset="0"/>
                <a:ea typeface="隶书" panose="02010509060101010101" pitchFamily="49" charset="-122"/>
              </a:rPr>
              <a:t>v </a:t>
            </a:r>
            <a:r>
              <a:rPr lang="zh-CN" altLang="en-US" sz="1600" dirty="0">
                <a:solidFill>
                  <a:srgbClr val="CC0000"/>
                </a:solidFill>
                <a:latin typeface="Times New Roman" panose="02020603050405020304" pitchFamily="18" charset="0"/>
                <a:ea typeface="隶书" panose="02010509060101010101" pitchFamily="49" charset="-122"/>
              </a:rPr>
              <a:t>和所有与</a:t>
            </a:r>
            <a:r>
              <a:rPr lang="en-US" altLang="zh-CN" sz="1600" dirty="0">
                <a:solidFill>
                  <a:srgbClr val="CC0000"/>
                </a:solidFill>
                <a:latin typeface="Times New Roman" panose="02020603050405020304" pitchFamily="18" charset="0"/>
                <a:ea typeface="隶书" panose="02010509060101010101" pitchFamily="49" charset="-122"/>
              </a:rPr>
              <a:t>v</a:t>
            </a:r>
            <a:r>
              <a:rPr lang="zh-CN" altLang="en-US" sz="1600" dirty="0">
                <a:solidFill>
                  <a:srgbClr val="CC0000"/>
                </a:solidFill>
                <a:latin typeface="Times New Roman" panose="02020603050405020304" pitchFamily="18" charset="0"/>
                <a:ea typeface="隶书" panose="02010509060101010101" pitchFamily="49" charset="-122"/>
              </a:rPr>
              <a:t>相关联边</a:t>
            </a:r>
          </a:p>
          <a:p>
            <a:pPr eaLnBrk="1" hangingPunct="1">
              <a:spcBef>
                <a:spcPct val="5000"/>
              </a:spcBef>
              <a:buNone/>
              <a:defRPr/>
            </a:pPr>
            <a:r>
              <a:rPr lang="en-US" altLang="zh-CN" sz="1600" b="1" dirty="0" smtClean="0">
                <a:latin typeface="Times New Roman" panose="02020603050405020304" pitchFamily="18" charset="0"/>
                <a:ea typeface="隶书" panose="02010509060101010101" pitchFamily="49" charset="-122"/>
              </a:rPr>
              <a:t>    virtual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removeEdge</a:t>
            </a:r>
            <a:r>
              <a:rPr lang="en-US" altLang="zh-CN" sz="1600"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v1</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v2)</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在图中删去边</a:t>
            </a:r>
            <a:r>
              <a:rPr lang="en-US" altLang="zh-CN" sz="1600" b="1" dirty="0">
                <a:solidFill>
                  <a:srgbClr val="CC0000"/>
                </a:solidFill>
                <a:latin typeface="Times New Roman" panose="02020603050405020304" pitchFamily="18" charset="0"/>
                <a:ea typeface="隶书" panose="02010509060101010101" pitchFamily="49" charset="-122"/>
              </a:rPr>
              <a:t>(v1,v2)</a:t>
            </a:r>
          </a:p>
          <a:p>
            <a:pPr eaLnBrk="1" hangingPunct="1">
              <a:spcBef>
                <a:spcPct val="5000"/>
              </a:spcBef>
              <a:buNone/>
              <a:defRPr/>
            </a:pPr>
            <a:r>
              <a:rPr lang="en-US" altLang="zh-CN" sz="16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endParaRPr lang="en-US" altLang="zh-CN" sz="1600" b="1" dirty="0" smtClean="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3"/>
          <p:cNvSpPr>
            <a:spLocks noGrp="1" noChangeArrowheads="1"/>
          </p:cNvSpPr>
          <p:nvPr>
            <p:ph type="body" idx="4294967295"/>
          </p:nvPr>
        </p:nvSpPr>
        <p:spPr>
          <a:xfrm>
            <a:off x="250825" y="257175"/>
            <a:ext cx="8458200" cy="2819400"/>
          </a:xfrm>
        </p:spPr>
        <p:txBody>
          <a:bodyPr/>
          <a:lstStyle/>
          <a:p>
            <a:pPr eaLnBrk="1" hangingPunct="1">
              <a:buFont typeface="Wingdings" panose="05000000000000000000" pitchFamily="2" charset="2"/>
              <a:buNone/>
              <a:defRPr/>
            </a:pPr>
            <a:r>
              <a:rPr kumimoji="1" lang="en-US" altLang="zh-CN" sz="2800" b="1" dirty="0" smtClean="0">
                <a:solidFill>
                  <a:schemeClr val="tx2"/>
                </a:solidFill>
                <a:latin typeface="Times New Roman" panose="02020603050405020304" pitchFamily="18" charset="0"/>
              </a:rPr>
              <a:t>8.2.1  </a:t>
            </a:r>
            <a:r>
              <a:rPr kumimoji="1" lang="zh-CN" altLang="en-US" sz="2800" b="1" dirty="0" smtClean="0">
                <a:solidFill>
                  <a:schemeClr val="tx2"/>
                </a:solidFill>
                <a:latin typeface="Times New Roman" panose="02020603050405020304" pitchFamily="18" charset="0"/>
              </a:rPr>
              <a:t>邻接矩阵</a:t>
            </a:r>
            <a:r>
              <a:rPr kumimoji="1" lang="en-US" altLang="zh-CN" sz="2800" b="1" dirty="0" smtClean="0">
                <a:solidFill>
                  <a:schemeClr val="tx2"/>
                </a:solidFill>
                <a:latin typeface="Times New Roman" panose="02020603050405020304" pitchFamily="18" charset="0"/>
              </a:rPr>
              <a:t>(</a:t>
            </a:r>
            <a:r>
              <a:rPr kumimoji="1" lang="en-US" altLang="zh-CN" sz="2800" b="1" dirty="0" err="1" smtClean="0">
                <a:solidFill>
                  <a:schemeClr val="tx2"/>
                </a:solidFill>
                <a:latin typeface="Times New Roman" panose="02020603050405020304" pitchFamily="18" charset="0"/>
              </a:rPr>
              <a:t>Adjecency</a:t>
            </a:r>
            <a:r>
              <a:rPr kumimoji="1" lang="en-US" altLang="zh-CN" sz="2800" b="1" dirty="0" smtClean="0">
                <a:solidFill>
                  <a:schemeClr val="tx2"/>
                </a:solidFill>
                <a:latin typeface="Times New Roman" panose="02020603050405020304" pitchFamily="18" charset="0"/>
              </a:rPr>
              <a:t> matrix)</a:t>
            </a:r>
            <a:endParaRPr kumimoji="1" lang="zh-CN" altLang="en-US" sz="2800" b="1" dirty="0" smtClean="0">
              <a:solidFill>
                <a:schemeClr val="tx2"/>
              </a:solidFill>
              <a:latin typeface="Times New Roman" panose="02020603050405020304" pitchFamily="18" charset="0"/>
            </a:endParaRPr>
          </a:p>
          <a:p>
            <a:pPr eaLnBrk="1" hangingPunct="1">
              <a:buFont typeface="Wingdings" panose="05000000000000000000" pitchFamily="2" charset="2"/>
              <a:buNone/>
              <a:defRPr/>
            </a:pPr>
            <a:endParaRPr kumimoji="1" lang="zh-CN" altLang="en-US" sz="800" b="1" dirty="0" smtClean="0">
              <a:solidFill>
                <a:schemeClr val="tx2"/>
              </a:solidFill>
              <a:latin typeface="Times New Roman" panose="02020603050405020304" pitchFamily="18" charset="0"/>
            </a:endParaRPr>
          </a:p>
          <a:p>
            <a:pPr eaLnBrk="1" hangingPunct="1">
              <a:defRPr/>
            </a:pPr>
            <a:r>
              <a:rPr kumimoji="1" lang="zh-CN" altLang="en-US" sz="2800" b="1" dirty="0" smtClean="0">
                <a:latin typeface="Times New Roman" panose="02020603050405020304" pitchFamily="18" charset="0"/>
              </a:rPr>
              <a:t>定义</a:t>
            </a:r>
            <a:endParaRPr kumimoji="1" lang="zh-CN" altLang="en-US" sz="2800" dirty="0" smtClean="0">
              <a:latin typeface="Times New Roman" panose="02020603050405020304" pitchFamily="18" charset="0"/>
            </a:endParaRPr>
          </a:p>
          <a:p>
            <a:pPr eaLnBrk="1" hangingPunct="1">
              <a:buFont typeface="Wingdings" panose="05000000000000000000" pitchFamily="2" charset="2"/>
              <a:buNone/>
              <a:defRPr/>
            </a:pPr>
            <a:r>
              <a:rPr kumimoji="1" lang="en-US" altLang="zh-CN" sz="2400" dirty="0" smtClean="0">
                <a:latin typeface="Times New Roman" panose="02020603050405020304" pitchFamily="18" charset="0"/>
              </a:rPr>
              <a:t>		</a:t>
            </a:r>
            <a:r>
              <a:rPr kumimoji="1" lang="zh-CN" altLang="en-US" sz="2400" b="1" dirty="0" smtClean="0">
                <a:latin typeface="Times New Roman" panose="02020603050405020304" pitchFamily="18" charset="0"/>
              </a:rPr>
              <a:t>表达顶点间的相邻关系的矩阵。设</a:t>
            </a:r>
            <a:r>
              <a:rPr kumimoji="1" lang="en-US" altLang="zh-CN" sz="2400" b="1" dirty="0" smtClean="0">
                <a:latin typeface="Times New Roman" panose="02020603050405020304" pitchFamily="18" charset="0"/>
              </a:rPr>
              <a:t>G=(</a:t>
            </a:r>
            <a:r>
              <a:rPr kumimoji="1" lang="en-US" altLang="zh-CN" sz="2400" b="1" i="1" dirty="0" smtClean="0">
                <a:latin typeface="Times New Roman" panose="02020603050405020304" pitchFamily="18" charset="0"/>
              </a:rPr>
              <a:t>V</a:t>
            </a:r>
            <a:r>
              <a:rPr kumimoji="1" lang="zh-CN" altLang="en-US" sz="2400" b="1" dirty="0" smtClean="0">
                <a:latin typeface="Times New Roman" panose="02020603050405020304" pitchFamily="18" charset="0"/>
              </a:rPr>
              <a:t>，</a:t>
            </a:r>
            <a:r>
              <a:rPr kumimoji="1" lang="en-US" altLang="zh-CN" sz="2400" b="1" i="1" dirty="0" smtClean="0">
                <a:latin typeface="Times New Roman" panose="02020603050405020304" pitchFamily="18" charset="0"/>
              </a:rPr>
              <a:t>E</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是有</a:t>
            </a:r>
            <a:r>
              <a:rPr kumimoji="1" lang="en-US" altLang="zh-CN" sz="2400" b="1" i="1" dirty="0" smtClean="0">
                <a:latin typeface="Times New Roman" panose="02020603050405020304" pitchFamily="18" charset="0"/>
              </a:rPr>
              <a:t>n</a:t>
            </a:r>
            <a:r>
              <a:rPr kumimoji="1" lang="en-US" altLang="zh-CN" sz="2400" b="1" dirty="0" smtClean="0">
                <a:latin typeface="Times New Roman" panose="02020603050405020304" pitchFamily="18" charset="0"/>
              </a:rPr>
              <a:t>(</a:t>
            </a:r>
            <a:r>
              <a:rPr kumimoji="1" lang="en-US" altLang="zh-CN" sz="2400" b="1" i="1" dirty="0" smtClean="0">
                <a:latin typeface="Times New Roman" panose="02020603050405020304" pitchFamily="18" charset="0"/>
              </a:rPr>
              <a:t>n</a:t>
            </a:r>
            <a:r>
              <a:rPr kumimoji="1" lang="en-US" altLang="zh-CN" sz="2400" b="1" dirty="0" smtClean="0">
                <a:latin typeface="Times New Roman" panose="02020603050405020304" pitchFamily="18" charset="0"/>
              </a:rPr>
              <a:t>≥0)</a:t>
            </a:r>
            <a:r>
              <a:rPr kumimoji="1" lang="zh-CN" altLang="en-US" sz="2400" b="1" dirty="0" smtClean="0">
                <a:latin typeface="Times New Roman" panose="02020603050405020304" pitchFamily="18" charset="0"/>
              </a:rPr>
              <a:t>个顶点的图，则</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的邻接矩阵是按如下定义的</a:t>
            </a:r>
            <a:r>
              <a:rPr kumimoji="1" lang="en-US" altLang="zh-CN" sz="2400" b="1" i="1" dirty="0" smtClean="0">
                <a:latin typeface="Times New Roman" panose="02020603050405020304" pitchFamily="18" charset="0"/>
              </a:rPr>
              <a:t>n</a:t>
            </a:r>
            <a:r>
              <a:rPr kumimoji="1" lang="zh-CN" altLang="en-US" sz="2400" b="1" dirty="0" smtClean="0">
                <a:latin typeface="Times New Roman" panose="02020603050405020304" pitchFamily="18" charset="0"/>
              </a:rPr>
              <a:t>阶方阵</a:t>
            </a:r>
            <a:r>
              <a:rPr kumimoji="1" lang="en-US" altLang="zh-CN" sz="2400" b="1" dirty="0" smtClean="0">
                <a:latin typeface="Times New Roman" panose="02020603050405020304" pitchFamily="18" charset="0"/>
              </a:rPr>
              <a:t>A</a:t>
            </a:r>
            <a:r>
              <a:rPr kumimoji="1" lang="zh-CN" altLang="en-US" sz="2400" b="1" dirty="0" smtClean="0">
                <a:latin typeface="Times New Roman" panose="02020603050405020304" pitchFamily="18" charset="0"/>
              </a:rPr>
              <a:t>，</a:t>
            </a:r>
            <a:endParaRPr kumimoji="1" lang="en-US" altLang="zh-CN" sz="2400" b="1" dirty="0" smtClean="0">
              <a:latin typeface="Times New Roman" panose="02020603050405020304" pitchFamily="18" charset="0"/>
            </a:endParaRPr>
          </a:p>
          <a:p>
            <a:pPr eaLnBrk="1" hangingPunct="1">
              <a:buFont typeface="Wingdings" panose="05000000000000000000" pitchFamily="2" charset="2"/>
              <a:buNone/>
              <a:defRPr/>
            </a:pPr>
            <a:endParaRPr kumimoji="1" lang="en-US" altLang="zh-CN" sz="2400" dirty="0" smtClean="0">
              <a:latin typeface="Times New Roman" panose="02020603050405020304" pitchFamily="18" charset="0"/>
            </a:endParaRPr>
          </a:p>
          <a:p>
            <a:pPr eaLnBrk="1" hangingPunct="1">
              <a:buFont typeface="Wingdings" panose="05000000000000000000" pitchFamily="2" charset="2"/>
              <a:buNone/>
              <a:defRPr/>
            </a:pPr>
            <a:endParaRPr kumimoji="1" lang="en-US" altLang="zh-CN" sz="2400" dirty="0" smtClean="0">
              <a:latin typeface="Times New Roman" panose="02020603050405020304" pitchFamily="18" charset="0"/>
            </a:endParaRPr>
          </a:p>
          <a:p>
            <a:pPr eaLnBrk="1" hangingPunct="1">
              <a:buFont typeface="Wingdings" panose="05000000000000000000" pitchFamily="2" charset="2"/>
              <a:buNone/>
              <a:defRPr/>
            </a:pPr>
            <a:endParaRPr kumimoji="1" lang="en-US" altLang="zh-CN" sz="2400" dirty="0" smtClean="0">
              <a:latin typeface="Times New Roman" panose="02020603050405020304" pitchFamily="18" charset="0"/>
            </a:endParaRPr>
          </a:p>
          <a:p>
            <a:pPr eaLnBrk="1" hangingPunct="1">
              <a:buFont typeface="Wingdings" panose="05000000000000000000" pitchFamily="2" charset="2"/>
              <a:buNone/>
              <a:defRPr/>
            </a:pPr>
            <a:r>
              <a:rPr kumimoji="1" lang="zh-CN" altLang="en-US" sz="2400" dirty="0" smtClean="0">
                <a:latin typeface="Times New Roman" panose="02020603050405020304" pitchFamily="18" charset="0"/>
              </a:rPr>
              <a:t>    </a:t>
            </a:r>
            <a:r>
              <a:rPr kumimoji="1" lang="zh-CN" altLang="en-US" sz="2400" b="1" dirty="0" smtClean="0">
                <a:latin typeface="Times New Roman" panose="02020603050405020304" pitchFamily="18" charset="0"/>
              </a:rPr>
              <a:t>邻接矩阵的空间代价是</a:t>
            </a:r>
            <a:r>
              <a:rPr kumimoji="1" lang="en-US" altLang="zh-CN" sz="2400" b="1" dirty="0" smtClean="0">
                <a:latin typeface="Times New Roman" panose="02020603050405020304" pitchFamily="18" charset="0"/>
              </a:rPr>
              <a:t>O(n</a:t>
            </a:r>
            <a:r>
              <a:rPr kumimoji="1" lang="en-US" altLang="zh-CN" sz="2400" b="1" baseline="30000" dirty="0" smtClean="0">
                <a:latin typeface="Times New Roman" panose="02020603050405020304" pitchFamily="18" charset="0"/>
              </a:rPr>
              <a:t>2</a:t>
            </a:r>
            <a:r>
              <a:rPr kumimoji="1" lang="en-US" altLang="zh-CN" sz="2400" b="1" dirty="0" smtClean="0">
                <a:latin typeface="Times New Roman" panose="02020603050405020304" pitchFamily="18" charset="0"/>
              </a:rPr>
              <a:t>)</a:t>
            </a:r>
            <a:endParaRPr kumimoji="1" lang="zh-CN" altLang="en-US" sz="2400" b="1" dirty="0" smtClean="0">
              <a:latin typeface="Times New Roman" panose="02020603050405020304" pitchFamily="18" charset="0"/>
            </a:endParaRPr>
          </a:p>
        </p:txBody>
      </p:sp>
      <p:grpSp>
        <p:nvGrpSpPr>
          <p:cNvPr id="38916" name="Group 4"/>
          <p:cNvGrpSpPr>
            <a:grpSpLocks/>
          </p:cNvGrpSpPr>
          <p:nvPr/>
        </p:nvGrpSpPr>
        <p:grpSpPr bwMode="auto">
          <a:xfrm>
            <a:off x="1331640" y="2276872"/>
            <a:ext cx="6964363" cy="1352550"/>
            <a:chOff x="0" y="0"/>
            <a:chExt cx="3692" cy="930"/>
          </a:xfrm>
        </p:grpSpPr>
        <p:sp>
          <p:nvSpPr>
            <p:cNvPr id="52228" name="Text Box 5"/>
            <p:cNvSpPr txBox="1"/>
            <p:nvPr/>
          </p:nvSpPr>
          <p:spPr>
            <a:xfrm>
              <a:off x="0" y="238"/>
              <a:ext cx="1080" cy="62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400" noProof="1">
                  <a:solidFill>
                    <a:srgbClr val="FF3300"/>
                  </a:solidFill>
                  <a:latin typeface="Times New Roman" panose="02020603050405020304" pitchFamily="18" charset="0"/>
                  <a:ea typeface="宋体" panose="02010600030101010101" pitchFamily="2" charset="-122"/>
                </a:rPr>
                <a:t>a</a:t>
              </a:r>
              <a:r>
                <a:rPr lang="en-US" altLang="zh-CN" sz="2400" baseline="-25000" noProof="1">
                  <a:solidFill>
                    <a:srgbClr val="FF3300"/>
                  </a:solidFill>
                  <a:latin typeface="Times New Roman" panose="02020603050405020304" pitchFamily="18" charset="0"/>
                  <a:ea typeface="宋体" panose="02010600030101010101" pitchFamily="2" charset="-122"/>
                </a:rPr>
                <a:t>ij    </a:t>
              </a:r>
              <a:r>
                <a:rPr lang="en-US" altLang="zh-CN" sz="2400" noProof="1">
                  <a:solidFill>
                    <a:srgbClr val="FF3300"/>
                  </a:solidFill>
                  <a:latin typeface="Times New Roman" panose="02020603050405020304" pitchFamily="18" charset="0"/>
                  <a:ea typeface="宋体" panose="02010600030101010101" pitchFamily="2" charset="-122"/>
                </a:rPr>
                <a:t>=</a:t>
              </a:r>
            </a:p>
          </p:txBody>
        </p:sp>
        <p:sp>
          <p:nvSpPr>
            <p:cNvPr id="52229" name="AutoShape 6"/>
            <p:cNvSpPr/>
            <p:nvPr/>
          </p:nvSpPr>
          <p:spPr>
            <a:xfrm>
              <a:off x="765" y="68"/>
              <a:ext cx="249" cy="765"/>
            </a:xfrm>
            <a:prstGeom prst="leftBrace">
              <a:avLst>
                <a:gd name="adj1" fmla="val 25559"/>
                <a:gd name="adj2" fmla="val 50000"/>
              </a:avLst>
            </a:prstGeom>
            <a:no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000" noProof="1">
                <a:latin typeface="Times New Roman" panose="02020603050405020304" pitchFamily="18" charset="0"/>
                <a:ea typeface="宋体" panose="02010600030101010101" pitchFamily="2" charset="-122"/>
              </a:endParaRPr>
            </a:p>
          </p:txBody>
        </p:sp>
        <p:sp>
          <p:nvSpPr>
            <p:cNvPr id="52230" name="Text Box 7"/>
            <p:cNvSpPr txBox="1"/>
            <p:nvPr/>
          </p:nvSpPr>
          <p:spPr>
            <a:xfrm>
              <a:off x="992" y="0"/>
              <a:ext cx="2700" cy="6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400" b="1" noProof="1">
                  <a:solidFill>
                    <a:srgbClr val="FF0000"/>
                  </a:solidFill>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 若</a:t>
              </a:r>
              <a:r>
                <a:rPr lang="en-US" altLang="zh-CN" sz="2400" b="1" noProof="1">
                  <a:latin typeface="Times New Roman" panose="02020603050405020304" pitchFamily="18" charset="0"/>
                  <a:ea typeface="宋体" panose="02010600030101010101" pitchFamily="2" charset="-122"/>
                </a:rPr>
                <a:t>(v</a:t>
              </a:r>
              <a:r>
                <a:rPr lang="en-US" altLang="zh-CN" sz="2400" b="1" baseline="-250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,v</a:t>
              </a:r>
              <a:r>
                <a:rPr lang="en-US" altLang="zh-CN" sz="2400" b="1" baseline="-25000" noProof="1">
                  <a:latin typeface="Times New Roman" panose="02020603050405020304" pitchFamily="18" charset="0"/>
                  <a:ea typeface="宋体" panose="02010600030101010101" pitchFamily="2" charset="-122"/>
                </a:rPr>
                <a:t>j</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或</a:t>
              </a:r>
              <a:r>
                <a:rPr lang="en-US" altLang="zh-CN" sz="2400" b="1" noProof="1">
                  <a:latin typeface="Times New Roman" panose="02020603050405020304" pitchFamily="18" charset="0"/>
                  <a:ea typeface="宋体" panose="02010600030101010101" pitchFamily="2" charset="-122"/>
                </a:rPr>
                <a:t>&lt;v</a:t>
              </a:r>
              <a:r>
                <a:rPr lang="en-US" altLang="zh-CN" sz="2400" b="1" baseline="-250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,v</a:t>
              </a:r>
              <a:r>
                <a:rPr lang="en-US" altLang="zh-CN" sz="2400" b="1" baseline="-25000" noProof="1">
                  <a:latin typeface="Times New Roman" panose="02020603050405020304" pitchFamily="18" charset="0"/>
                  <a:ea typeface="宋体" panose="02010600030101010101" pitchFamily="2" charset="-122"/>
                </a:rPr>
                <a:t>j</a:t>
              </a:r>
              <a:r>
                <a:rPr lang="en-US" altLang="zh-CN" sz="2400" b="1" noProof="1">
                  <a:latin typeface="Times New Roman" panose="02020603050405020304" pitchFamily="18" charset="0"/>
                  <a:ea typeface="宋体" panose="02010600030101010101" pitchFamily="2" charset="-122"/>
                </a:rPr>
                <a:t>&gt;</a:t>
              </a:r>
              <a:r>
                <a:rPr lang="en-US" altLang="zh-CN" sz="2400" b="1" noProof="1">
                  <a:latin typeface="Times New Roman" panose="02020603050405020304" pitchFamily="18" charset="0"/>
                  <a:ea typeface="宋体" panose="02010600030101010101" pitchFamily="2" charset="-122"/>
                  <a:sym typeface="Symbol" panose="05050102010706020507" pitchFamily="18" charset="2"/>
                </a:rPr>
                <a:t></a:t>
              </a:r>
              <a:r>
                <a:rPr lang="en-US" altLang="zh-CN" sz="2400" b="1" noProof="1">
                  <a:latin typeface="Times New Roman" panose="02020603050405020304" pitchFamily="18" charset="0"/>
                  <a:ea typeface="宋体" panose="02010600030101010101" pitchFamily="2" charset="-122"/>
                </a:rPr>
                <a:t>E(G)</a:t>
              </a:r>
            </a:p>
          </p:txBody>
        </p:sp>
        <p:sp>
          <p:nvSpPr>
            <p:cNvPr id="52231" name="Text Box 8"/>
            <p:cNvSpPr txBox="1"/>
            <p:nvPr/>
          </p:nvSpPr>
          <p:spPr>
            <a:xfrm>
              <a:off x="992" y="465"/>
              <a:ext cx="1080" cy="46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400" b="1" noProof="1">
                  <a:solidFill>
                    <a:srgbClr val="FF0000"/>
                  </a:solidFill>
                  <a:latin typeface="Times New Roman" panose="02020603050405020304" pitchFamily="18" charset="0"/>
                  <a:ea typeface="宋体" panose="02010600030101010101" pitchFamily="2" charset="-122"/>
                </a:rPr>
                <a:t>0</a:t>
              </a:r>
              <a:r>
                <a:rPr lang="zh-CN" altLang="en-US" sz="2400" b="1" noProof="1">
                  <a:latin typeface="Times New Roman" panose="02020603050405020304" pitchFamily="18" charset="0"/>
                  <a:ea typeface="宋体" panose="02010600030101010101" pitchFamily="2" charset="-122"/>
                </a:rPr>
                <a:t>， 反之</a:t>
              </a:r>
            </a:p>
          </p:txBody>
        </p:sp>
      </p:grpSp>
      <p:grpSp>
        <p:nvGrpSpPr>
          <p:cNvPr id="67" name="Group 4"/>
          <p:cNvGrpSpPr>
            <a:grpSpLocks/>
          </p:cNvGrpSpPr>
          <p:nvPr/>
        </p:nvGrpSpPr>
        <p:grpSpPr bwMode="auto">
          <a:xfrm>
            <a:off x="1435587" y="4032708"/>
            <a:ext cx="1624246" cy="2276612"/>
            <a:chOff x="0" y="0"/>
            <a:chExt cx="1350" cy="2208"/>
          </a:xfrm>
        </p:grpSpPr>
        <p:sp>
          <p:nvSpPr>
            <p:cNvPr id="68"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1800" b="1" noProof="1">
                <a:latin typeface="Times New Roman" panose="02020603050405020304" pitchFamily="18" charset="0"/>
                <a:ea typeface="宋体" panose="02010600030101010101" pitchFamily="2" charset="-122"/>
              </a:endParaRPr>
            </a:p>
          </p:txBody>
        </p:sp>
        <p:grpSp>
          <p:nvGrpSpPr>
            <p:cNvPr id="69" name="Group 6"/>
            <p:cNvGrpSpPr>
              <a:grpSpLocks/>
            </p:cNvGrpSpPr>
            <p:nvPr/>
          </p:nvGrpSpPr>
          <p:grpSpPr bwMode="auto">
            <a:xfrm>
              <a:off x="368" y="0"/>
              <a:ext cx="336" cy="353"/>
              <a:chOff x="0" y="0"/>
              <a:chExt cx="360" cy="349"/>
            </a:xfrm>
          </p:grpSpPr>
          <p:sp>
            <p:nvSpPr>
              <p:cNvPr id="80" name="AutoShape 7"/>
              <p:cNvSpPr/>
              <p:nvPr/>
            </p:nvSpPr>
            <p:spPr>
              <a:xfrm>
                <a:off x="-4" y="0"/>
                <a:ext cx="364"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1800" b="1" noProof="1">
                  <a:latin typeface="Times New Roman" panose="02020603050405020304" pitchFamily="18" charset="0"/>
                  <a:ea typeface="宋体" panose="02010600030101010101" pitchFamily="2" charset="-122"/>
                </a:endParaRPr>
              </a:p>
            </p:txBody>
          </p:sp>
          <p:sp>
            <p:nvSpPr>
              <p:cNvPr id="81" name="Text Box 8"/>
              <p:cNvSpPr txBox="1"/>
              <p:nvPr/>
            </p:nvSpPr>
            <p:spPr>
              <a:xfrm>
                <a:off x="-4" y="0"/>
                <a:ext cx="364"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000" b="1" noProof="1">
                    <a:latin typeface="Times New Roman" panose="02020603050405020304" pitchFamily="18" charset="0"/>
                    <a:ea typeface="宋体" panose="02010600030101010101" pitchFamily="2" charset="-122"/>
                  </a:rPr>
                  <a:t>1</a:t>
                </a:r>
              </a:p>
            </p:txBody>
          </p:sp>
        </p:grpSp>
        <p:sp>
          <p:nvSpPr>
            <p:cNvPr id="70" name="Line 9"/>
            <p:cNvSpPr>
              <a:spLocks noChangeShapeType="1"/>
            </p:cNvSpPr>
            <p:nvPr/>
          </p:nvSpPr>
          <p:spPr bwMode="auto">
            <a:xfrm rot="8775436" flipH="1">
              <a:off x="219"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grpSp>
          <p:nvGrpSpPr>
            <p:cNvPr id="71" name="Group 10"/>
            <p:cNvGrpSpPr>
              <a:grpSpLocks/>
            </p:cNvGrpSpPr>
            <p:nvPr/>
          </p:nvGrpSpPr>
          <p:grpSpPr bwMode="auto">
            <a:xfrm>
              <a:off x="336" y="1865"/>
              <a:ext cx="443" cy="343"/>
              <a:chOff x="0" y="0"/>
              <a:chExt cx="475" cy="339"/>
            </a:xfrm>
          </p:grpSpPr>
          <p:sp>
            <p:nvSpPr>
              <p:cNvPr id="78" name="AutoShape 1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1800" b="1" noProof="1">
                  <a:latin typeface="Times New Roman" panose="02020603050405020304" pitchFamily="18" charset="0"/>
                  <a:ea typeface="宋体" panose="02010600030101010101" pitchFamily="2" charset="-122"/>
                </a:endParaRPr>
              </a:p>
            </p:txBody>
          </p:sp>
          <p:sp>
            <p:nvSpPr>
              <p:cNvPr id="79" name="Text Box 1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000" b="1" noProof="1">
                    <a:latin typeface="Times New Roman" panose="02020603050405020304" pitchFamily="18" charset="0"/>
                    <a:ea typeface="宋体" panose="02010600030101010101" pitchFamily="2" charset="-122"/>
                  </a:rPr>
                  <a:t>3</a:t>
                </a:r>
              </a:p>
            </p:txBody>
          </p:sp>
        </p:grpSp>
        <p:grpSp>
          <p:nvGrpSpPr>
            <p:cNvPr id="72" name="Group 13"/>
            <p:cNvGrpSpPr>
              <a:grpSpLocks/>
            </p:cNvGrpSpPr>
            <p:nvPr/>
          </p:nvGrpSpPr>
          <p:grpSpPr bwMode="auto">
            <a:xfrm>
              <a:off x="336" y="919"/>
              <a:ext cx="443" cy="343"/>
              <a:chOff x="0" y="0"/>
              <a:chExt cx="475" cy="339"/>
            </a:xfrm>
          </p:grpSpPr>
          <p:sp>
            <p:nvSpPr>
              <p:cNvPr id="76" name="AutoShape 14"/>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1800" b="1" noProof="1">
                  <a:latin typeface="Times New Roman" panose="02020603050405020304" pitchFamily="18" charset="0"/>
                  <a:ea typeface="宋体" panose="02010600030101010101" pitchFamily="2" charset="-122"/>
                </a:endParaRPr>
              </a:p>
            </p:txBody>
          </p:sp>
          <p:sp>
            <p:nvSpPr>
              <p:cNvPr id="77" name="Text Box 1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000" b="1" noProof="1">
                    <a:latin typeface="Times New Roman" panose="02020603050405020304" pitchFamily="18" charset="0"/>
                    <a:ea typeface="宋体" panose="02010600030101010101" pitchFamily="2" charset="-122"/>
                  </a:rPr>
                  <a:t>2</a:t>
                </a:r>
              </a:p>
            </p:txBody>
          </p:sp>
        </p:grpSp>
        <p:sp>
          <p:nvSpPr>
            <p:cNvPr id="73" name="Line 16"/>
            <p:cNvSpPr>
              <a:spLocks noChangeShapeType="1"/>
            </p:cNvSpPr>
            <p:nvPr/>
          </p:nvSpPr>
          <p:spPr bwMode="auto">
            <a:xfrm rot="20779255" flipH="1">
              <a:off x="662" y="1084"/>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sp>
          <p:nvSpPr>
            <p:cNvPr id="74"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sp>
          <p:nvSpPr>
            <p:cNvPr id="75" name="Text Box 18"/>
            <p:cNvSpPr txBox="1"/>
            <p:nvPr/>
          </p:nvSpPr>
          <p:spPr>
            <a:xfrm>
              <a:off x="678" y="1344"/>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000" b="1" noProof="1">
                  <a:latin typeface="Times New Roman" panose="02020603050405020304" pitchFamily="18" charset="0"/>
                  <a:ea typeface="宋体" panose="02010600030101010101" pitchFamily="2" charset="-122"/>
                </a:rPr>
                <a:t>G</a:t>
              </a:r>
              <a:r>
                <a:rPr lang="en-US" altLang="zh-CN" sz="2000" b="1" baseline="-25000" noProof="1">
                  <a:latin typeface="Times New Roman" panose="02020603050405020304" pitchFamily="18" charset="0"/>
                  <a:ea typeface="宋体" panose="02010600030101010101" pitchFamily="2" charset="-122"/>
                </a:rPr>
                <a:t>1</a:t>
              </a:r>
              <a:endParaRPr lang="en-US" altLang="zh-CN" sz="2000" b="1" noProof="1">
                <a:latin typeface="Times New Roman" panose="02020603050405020304" pitchFamily="18" charset="0"/>
                <a:ea typeface="宋体" panose="02010600030101010101" pitchFamily="2" charset="-122"/>
              </a:endParaRPr>
            </a:p>
          </p:txBody>
        </p:sp>
      </p:grpSp>
      <p:grpSp>
        <p:nvGrpSpPr>
          <p:cNvPr id="82" name="组合 96"/>
          <p:cNvGrpSpPr>
            <a:grpSpLocks/>
          </p:cNvGrpSpPr>
          <p:nvPr/>
        </p:nvGrpSpPr>
        <p:grpSpPr bwMode="auto">
          <a:xfrm>
            <a:off x="4932040" y="4135534"/>
            <a:ext cx="2820987" cy="2171700"/>
            <a:chOff x="0" y="0"/>
            <a:chExt cx="2819847" cy="2171901"/>
          </a:xfrm>
        </p:grpSpPr>
        <p:graphicFrame>
          <p:nvGraphicFramePr>
            <p:cNvPr id="83" name="对象 41011"/>
            <p:cNvGraphicFramePr>
              <a:graphicFrameLocks noChangeAspect="1"/>
            </p:cNvGraphicFramePr>
            <p:nvPr/>
          </p:nvGraphicFramePr>
          <p:xfrm>
            <a:off x="0" y="0"/>
            <a:ext cx="2819847" cy="2171901"/>
          </p:xfrm>
          <a:graphic>
            <a:graphicData uri="http://schemas.openxmlformats.org/presentationml/2006/ole">
              <mc:AlternateContent xmlns:mc="http://schemas.openxmlformats.org/markup-compatibility/2006">
                <mc:Choice xmlns:v="urn:schemas-microsoft-com:vml" Requires="v">
                  <p:oleObj spid="_x0000_s177189" r:id="rId4" imgW="983878" imgH="945546" progId="Equation.3">
                    <p:embed/>
                  </p:oleObj>
                </mc:Choice>
                <mc:Fallback>
                  <p:oleObj r:id="rId4" imgW="983878" imgH="9455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19847" cy="2171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84" name="组合 62"/>
            <p:cNvGrpSpPr>
              <a:grpSpLocks/>
            </p:cNvGrpSpPr>
            <p:nvPr/>
          </p:nvGrpSpPr>
          <p:grpSpPr bwMode="auto">
            <a:xfrm>
              <a:off x="592160" y="357974"/>
              <a:ext cx="2001495" cy="1718810"/>
              <a:chOff x="0" y="0"/>
              <a:chExt cx="2001495" cy="1718810"/>
            </a:xfrm>
          </p:grpSpPr>
          <p:grpSp>
            <p:nvGrpSpPr>
              <p:cNvPr id="85" name="组合 60"/>
              <p:cNvGrpSpPr>
                <a:grpSpLocks/>
              </p:cNvGrpSpPr>
              <p:nvPr/>
            </p:nvGrpSpPr>
            <p:grpSpPr bwMode="auto">
              <a:xfrm>
                <a:off x="403324" y="0"/>
                <a:ext cx="1598171" cy="338554"/>
                <a:chOff x="0" y="0"/>
                <a:chExt cx="1598171" cy="338554"/>
              </a:xfrm>
            </p:grpSpPr>
            <p:sp>
              <p:nvSpPr>
                <p:cNvPr id="90" name="Text Box 29"/>
                <p:cNvSpPr txBox="1"/>
                <p:nvPr/>
              </p:nvSpPr>
              <p:spPr>
                <a:xfrm>
                  <a:off x="1183273" y="-754"/>
                  <a:ext cx="414171" cy="33023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91" name="Text Box 30"/>
                <p:cNvSpPr txBox="1"/>
                <p:nvPr/>
              </p:nvSpPr>
              <p:spPr>
                <a:xfrm>
                  <a:off x="588201" y="-754"/>
                  <a:ext cx="414170" cy="33023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92" name="Text Box 31"/>
                <p:cNvSpPr txBox="1"/>
                <p:nvPr/>
              </p:nvSpPr>
              <p:spPr>
                <a:xfrm>
                  <a:off x="-524" y="-754"/>
                  <a:ext cx="414171" cy="33023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nvGrpSpPr>
              <p:cNvPr id="86" name="组合 61"/>
              <p:cNvGrpSpPr>
                <a:grpSpLocks/>
              </p:cNvGrpSpPr>
              <p:nvPr/>
            </p:nvGrpSpPr>
            <p:grpSpPr bwMode="auto">
              <a:xfrm>
                <a:off x="0" y="330919"/>
                <a:ext cx="426822" cy="1387891"/>
                <a:chOff x="0" y="0"/>
                <a:chExt cx="426822" cy="1387891"/>
              </a:xfrm>
            </p:grpSpPr>
            <p:sp>
              <p:nvSpPr>
                <p:cNvPr id="87" name="Text Box 57"/>
                <p:cNvSpPr txBox="1"/>
                <p:nvPr/>
              </p:nvSpPr>
              <p:spPr>
                <a:xfrm>
                  <a:off x="12433" y="146"/>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88" name="Text Box 58"/>
                <p:cNvSpPr txBox="1"/>
                <p:nvPr/>
              </p:nvSpPr>
              <p:spPr>
                <a:xfrm>
                  <a:off x="-262" y="505018"/>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89" name="Text Box 59"/>
                <p:cNvSpPr txBox="1"/>
                <p:nvPr/>
              </p:nvSpPr>
              <p:spPr>
                <a:xfrm>
                  <a:off x="10847" y="1049580"/>
                  <a:ext cx="414169" cy="338169"/>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wipe(left)">
                                      <p:cBhvr>
                                        <p:cTn id="7" dur="500"/>
                                        <p:tgtEl>
                                          <p:spTgt spid="389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blinds(horizontal)">
                                      <p:cBhvr>
                                        <p:cTn id="1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04800" y="869503"/>
            <a:ext cx="5105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solidFill>
                  <a:srgbClr val="0000FF"/>
                </a:solidFill>
                <a:latin typeface="楷体_GB2312"/>
              </a:rPr>
              <a:t>无向图的邻接矩阵一定是对称矩阵 </a:t>
            </a:r>
          </a:p>
        </p:txBody>
      </p:sp>
      <p:sp>
        <p:nvSpPr>
          <p:cNvPr id="5" name="Rectangle 99"/>
          <p:cNvSpPr>
            <a:spLocks noChangeArrowheads="1"/>
          </p:cNvSpPr>
          <p:nvPr/>
        </p:nvSpPr>
        <p:spPr bwMode="auto">
          <a:xfrm>
            <a:off x="304800" y="3536503"/>
            <a:ext cx="5257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rgbClr val="0000FF"/>
                </a:solidFill>
                <a:latin typeface="楷体_GB2312"/>
              </a:rPr>
              <a:t>有向图的邻接矩阵一般是非对称矩阵 </a:t>
            </a:r>
          </a:p>
        </p:txBody>
      </p:sp>
      <p:sp>
        <p:nvSpPr>
          <p:cNvPr id="6" name="Rectangle 100"/>
          <p:cNvSpPr>
            <a:spLocks noChangeArrowheads="1"/>
          </p:cNvSpPr>
          <p:nvPr/>
        </p:nvSpPr>
        <p:spPr bwMode="auto">
          <a:xfrm>
            <a:off x="914400" y="6279703"/>
            <a:ext cx="7620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80808"/>
                </a:solidFill>
                <a:latin typeface="楷体_GB2312"/>
              </a:rPr>
              <a:t>其中</a:t>
            </a:r>
            <a:r>
              <a:rPr lang="en-US" altLang="zh-CN" sz="2400" i="1">
                <a:solidFill>
                  <a:srgbClr val="080808"/>
                </a:solidFill>
              </a:rPr>
              <a:t>V</a:t>
            </a:r>
            <a:r>
              <a:rPr lang="zh-CN" altLang="en-US" sz="2400">
                <a:solidFill>
                  <a:srgbClr val="080808"/>
                </a:solidFill>
                <a:latin typeface="楷体_GB2312"/>
              </a:rPr>
              <a:t>表示了图的顶点集合，</a:t>
            </a:r>
            <a:r>
              <a:rPr lang="en-US" altLang="zh-CN" sz="2400" i="1">
                <a:solidFill>
                  <a:srgbClr val="080808"/>
                </a:solidFill>
              </a:rPr>
              <a:t>A</a:t>
            </a:r>
            <a:r>
              <a:rPr lang="zh-CN" altLang="en-US" sz="2400">
                <a:solidFill>
                  <a:srgbClr val="080808"/>
                </a:solidFill>
                <a:latin typeface="楷体_GB2312"/>
              </a:rPr>
              <a:t>表示了图的邻接矩阵 </a:t>
            </a:r>
          </a:p>
        </p:txBody>
      </p:sp>
      <p:grpSp>
        <p:nvGrpSpPr>
          <p:cNvPr id="7" name="Group 104"/>
          <p:cNvGrpSpPr>
            <a:grpSpLocks noChangeAspect="1"/>
          </p:cNvGrpSpPr>
          <p:nvPr/>
        </p:nvGrpSpPr>
        <p:grpSpPr bwMode="auto">
          <a:xfrm>
            <a:off x="914400" y="1402903"/>
            <a:ext cx="6781800" cy="1981200"/>
            <a:chOff x="576" y="480"/>
            <a:chExt cx="4272" cy="1248"/>
          </a:xfrm>
        </p:grpSpPr>
        <p:sp>
          <p:nvSpPr>
            <p:cNvPr id="8" name="AutoShape 103"/>
            <p:cNvSpPr>
              <a:spLocks noChangeAspect="1" noChangeArrowheads="1" noTextEdit="1"/>
            </p:cNvSpPr>
            <p:nvPr/>
          </p:nvSpPr>
          <p:spPr bwMode="auto">
            <a:xfrm>
              <a:off x="576" y="480"/>
              <a:ext cx="4272"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p>
          </p:txBody>
        </p:sp>
        <p:sp>
          <p:nvSpPr>
            <p:cNvPr id="9" name="Freeform 105"/>
            <p:cNvSpPr>
              <a:spLocks/>
            </p:cNvSpPr>
            <p:nvPr/>
          </p:nvSpPr>
          <p:spPr bwMode="auto">
            <a:xfrm>
              <a:off x="1032" y="493"/>
              <a:ext cx="147" cy="161"/>
            </a:xfrm>
            <a:custGeom>
              <a:avLst/>
              <a:gdLst>
                <a:gd name="T0" fmla="*/ 1 w 295"/>
                <a:gd name="T1" fmla="*/ 145 h 320"/>
                <a:gd name="T2" fmla="*/ 7 w 295"/>
                <a:gd name="T3" fmla="*/ 112 h 320"/>
                <a:gd name="T4" fmla="*/ 18 w 295"/>
                <a:gd name="T5" fmla="*/ 84 h 320"/>
                <a:gd name="T6" fmla="*/ 33 w 295"/>
                <a:gd name="T7" fmla="*/ 59 h 320"/>
                <a:gd name="T8" fmla="*/ 53 w 295"/>
                <a:gd name="T9" fmla="*/ 36 h 320"/>
                <a:gd name="T10" fmla="*/ 77 w 295"/>
                <a:gd name="T11" fmla="*/ 19 h 320"/>
                <a:gd name="T12" fmla="*/ 103 w 295"/>
                <a:gd name="T13" fmla="*/ 7 h 320"/>
                <a:gd name="T14" fmla="*/ 132 w 295"/>
                <a:gd name="T15" fmla="*/ 2 h 320"/>
                <a:gd name="T16" fmla="*/ 162 w 295"/>
                <a:gd name="T17" fmla="*/ 2 h 320"/>
                <a:gd name="T18" fmla="*/ 192 w 295"/>
                <a:gd name="T19" fmla="*/ 7 h 320"/>
                <a:gd name="T20" fmla="*/ 217 w 295"/>
                <a:gd name="T21" fmla="*/ 19 h 320"/>
                <a:gd name="T22" fmla="*/ 241 w 295"/>
                <a:gd name="T23" fmla="*/ 36 h 320"/>
                <a:gd name="T24" fmla="*/ 262 w 295"/>
                <a:gd name="T25" fmla="*/ 59 h 320"/>
                <a:gd name="T26" fmla="*/ 276 w 295"/>
                <a:gd name="T27" fmla="*/ 84 h 320"/>
                <a:gd name="T28" fmla="*/ 289 w 295"/>
                <a:gd name="T29" fmla="*/ 112 h 320"/>
                <a:gd name="T30" fmla="*/ 295 w 295"/>
                <a:gd name="T31" fmla="*/ 145 h 320"/>
                <a:gd name="T32" fmla="*/ 295 w 295"/>
                <a:gd name="T33" fmla="*/ 160 h 320"/>
                <a:gd name="T34" fmla="*/ 291 w 295"/>
                <a:gd name="T35" fmla="*/ 192 h 320"/>
                <a:gd name="T36" fmla="*/ 284 w 295"/>
                <a:gd name="T37" fmla="*/ 223 h 320"/>
                <a:gd name="T38" fmla="*/ 269 w 295"/>
                <a:gd name="T39" fmla="*/ 250 h 320"/>
                <a:gd name="T40" fmla="*/ 252 w 295"/>
                <a:gd name="T41" fmla="*/ 275 h 320"/>
                <a:gd name="T42" fmla="*/ 230 w 295"/>
                <a:gd name="T43" fmla="*/ 294 h 320"/>
                <a:gd name="T44" fmla="*/ 204 w 295"/>
                <a:gd name="T45" fmla="*/ 309 h 320"/>
                <a:gd name="T46" fmla="*/ 177 w 295"/>
                <a:gd name="T47" fmla="*/ 316 h 320"/>
                <a:gd name="T48" fmla="*/ 147 w 295"/>
                <a:gd name="T49" fmla="*/ 320 h 320"/>
                <a:gd name="T50" fmla="*/ 118 w 295"/>
                <a:gd name="T51" fmla="*/ 316 h 320"/>
                <a:gd name="T52" fmla="*/ 90 w 295"/>
                <a:gd name="T53" fmla="*/ 309 h 320"/>
                <a:gd name="T54" fmla="*/ 64 w 295"/>
                <a:gd name="T55" fmla="*/ 294 h 320"/>
                <a:gd name="T56" fmla="*/ 44 w 295"/>
                <a:gd name="T57" fmla="*/ 275 h 320"/>
                <a:gd name="T58" fmla="*/ 25 w 295"/>
                <a:gd name="T59" fmla="*/ 250 h 320"/>
                <a:gd name="T60" fmla="*/ 11 w 295"/>
                <a:gd name="T61" fmla="*/ 223 h 320"/>
                <a:gd name="T62" fmla="*/ 3 w 295"/>
                <a:gd name="T63" fmla="*/ 192 h 320"/>
                <a:gd name="T64" fmla="*/ 0 w 295"/>
                <a:gd name="T65"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0">
                  <a:moveTo>
                    <a:pt x="0" y="160"/>
                  </a:moveTo>
                  <a:lnTo>
                    <a:pt x="1" y="145"/>
                  </a:lnTo>
                  <a:lnTo>
                    <a:pt x="3" y="128"/>
                  </a:lnTo>
                  <a:lnTo>
                    <a:pt x="7" y="112"/>
                  </a:lnTo>
                  <a:lnTo>
                    <a:pt x="11" y="97"/>
                  </a:lnTo>
                  <a:lnTo>
                    <a:pt x="18" y="84"/>
                  </a:lnTo>
                  <a:lnTo>
                    <a:pt x="25" y="70"/>
                  </a:lnTo>
                  <a:lnTo>
                    <a:pt x="33" y="59"/>
                  </a:lnTo>
                  <a:lnTo>
                    <a:pt x="44" y="47"/>
                  </a:lnTo>
                  <a:lnTo>
                    <a:pt x="53" y="36"/>
                  </a:lnTo>
                  <a:lnTo>
                    <a:pt x="64" y="26"/>
                  </a:lnTo>
                  <a:lnTo>
                    <a:pt x="77" y="19"/>
                  </a:lnTo>
                  <a:lnTo>
                    <a:pt x="90" y="13"/>
                  </a:lnTo>
                  <a:lnTo>
                    <a:pt x="103" y="7"/>
                  </a:lnTo>
                  <a:lnTo>
                    <a:pt x="118" y="4"/>
                  </a:lnTo>
                  <a:lnTo>
                    <a:pt x="132" y="2"/>
                  </a:lnTo>
                  <a:lnTo>
                    <a:pt x="147" y="0"/>
                  </a:lnTo>
                  <a:lnTo>
                    <a:pt x="162" y="2"/>
                  </a:lnTo>
                  <a:lnTo>
                    <a:pt x="177" y="4"/>
                  </a:lnTo>
                  <a:lnTo>
                    <a:pt x="192" y="7"/>
                  </a:lnTo>
                  <a:lnTo>
                    <a:pt x="204" y="13"/>
                  </a:lnTo>
                  <a:lnTo>
                    <a:pt x="217" y="19"/>
                  </a:lnTo>
                  <a:lnTo>
                    <a:pt x="230" y="26"/>
                  </a:lnTo>
                  <a:lnTo>
                    <a:pt x="241" y="36"/>
                  </a:lnTo>
                  <a:lnTo>
                    <a:pt x="252" y="47"/>
                  </a:lnTo>
                  <a:lnTo>
                    <a:pt x="262" y="59"/>
                  </a:lnTo>
                  <a:lnTo>
                    <a:pt x="269" y="70"/>
                  </a:lnTo>
                  <a:lnTo>
                    <a:pt x="276" y="84"/>
                  </a:lnTo>
                  <a:lnTo>
                    <a:pt x="284" y="97"/>
                  </a:lnTo>
                  <a:lnTo>
                    <a:pt x="289" y="112"/>
                  </a:lnTo>
                  <a:lnTo>
                    <a:pt x="291" y="128"/>
                  </a:lnTo>
                  <a:lnTo>
                    <a:pt x="295" y="145"/>
                  </a:lnTo>
                  <a:lnTo>
                    <a:pt x="295" y="160"/>
                  </a:lnTo>
                  <a:lnTo>
                    <a:pt x="295" y="160"/>
                  </a:lnTo>
                  <a:lnTo>
                    <a:pt x="295" y="177"/>
                  </a:lnTo>
                  <a:lnTo>
                    <a:pt x="291" y="192"/>
                  </a:lnTo>
                  <a:lnTo>
                    <a:pt x="289" y="208"/>
                  </a:lnTo>
                  <a:lnTo>
                    <a:pt x="284" y="223"/>
                  </a:lnTo>
                  <a:lnTo>
                    <a:pt x="276" y="236"/>
                  </a:lnTo>
                  <a:lnTo>
                    <a:pt x="269" y="250"/>
                  </a:lnTo>
                  <a:lnTo>
                    <a:pt x="262" y="263"/>
                  </a:lnTo>
                  <a:lnTo>
                    <a:pt x="252" y="275"/>
                  </a:lnTo>
                  <a:lnTo>
                    <a:pt x="241" y="284"/>
                  </a:lnTo>
                  <a:lnTo>
                    <a:pt x="230" y="294"/>
                  </a:lnTo>
                  <a:lnTo>
                    <a:pt x="217" y="301"/>
                  </a:lnTo>
                  <a:lnTo>
                    <a:pt x="204" y="309"/>
                  </a:lnTo>
                  <a:lnTo>
                    <a:pt x="192" y="313"/>
                  </a:lnTo>
                  <a:lnTo>
                    <a:pt x="177" y="316"/>
                  </a:lnTo>
                  <a:lnTo>
                    <a:pt x="162" y="320"/>
                  </a:lnTo>
                  <a:lnTo>
                    <a:pt x="147" y="320"/>
                  </a:lnTo>
                  <a:lnTo>
                    <a:pt x="132" y="320"/>
                  </a:lnTo>
                  <a:lnTo>
                    <a:pt x="118" y="316"/>
                  </a:lnTo>
                  <a:lnTo>
                    <a:pt x="103" y="313"/>
                  </a:lnTo>
                  <a:lnTo>
                    <a:pt x="90" y="309"/>
                  </a:lnTo>
                  <a:lnTo>
                    <a:pt x="77" y="301"/>
                  </a:lnTo>
                  <a:lnTo>
                    <a:pt x="64" y="294"/>
                  </a:lnTo>
                  <a:lnTo>
                    <a:pt x="53" y="284"/>
                  </a:lnTo>
                  <a:lnTo>
                    <a:pt x="44" y="275"/>
                  </a:lnTo>
                  <a:lnTo>
                    <a:pt x="33" y="263"/>
                  </a:lnTo>
                  <a:lnTo>
                    <a:pt x="25" y="250"/>
                  </a:lnTo>
                  <a:lnTo>
                    <a:pt x="18" y="236"/>
                  </a:lnTo>
                  <a:lnTo>
                    <a:pt x="11" y="223"/>
                  </a:lnTo>
                  <a:lnTo>
                    <a:pt x="7" y="208"/>
                  </a:lnTo>
                  <a:lnTo>
                    <a:pt x="3" y="192"/>
                  </a:lnTo>
                  <a:lnTo>
                    <a:pt x="1" y="177"/>
                  </a:lnTo>
                  <a:lnTo>
                    <a:pt x="0" y="1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0" name="Freeform 106"/>
            <p:cNvSpPr>
              <a:spLocks/>
            </p:cNvSpPr>
            <p:nvPr/>
          </p:nvSpPr>
          <p:spPr bwMode="auto">
            <a:xfrm>
              <a:off x="1032" y="493"/>
              <a:ext cx="147" cy="161"/>
            </a:xfrm>
            <a:custGeom>
              <a:avLst/>
              <a:gdLst>
                <a:gd name="T0" fmla="*/ 1 w 295"/>
                <a:gd name="T1" fmla="*/ 145 h 320"/>
                <a:gd name="T2" fmla="*/ 7 w 295"/>
                <a:gd name="T3" fmla="*/ 112 h 320"/>
                <a:gd name="T4" fmla="*/ 18 w 295"/>
                <a:gd name="T5" fmla="*/ 84 h 320"/>
                <a:gd name="T6" fmla="*/ 33 w 295"/>
                <a:gd name="T7" fmla="*/ 59 h 320"/>
                <a:gd name="T8" fmla="*/ 53 w 295"/>
                <a:gd name="T9" fmla="*/ 36 h 320"/>
                <a:gd name="T10" fmla="*/ 77 w 295"/>
                <a:gd name="T11" fmla="*/ 19 h 320"/>
                <a:gd name="T12" fmla="*/ 103 w 295"/>
                <a:gd name="T13" fmla="*/ 7 h 320"/>
                <a:gd name="T14" fmla="*/ 132 w 295"/>
                <a:gd name="T15" fmla="*/ 2 h 320"/>
                <a:gd name="T16" fmla="*/ 162 w 295"/>
                <a:gd name="T17" fmla="*/ 2 h 320"/>
                <a:gd name="T18" fmla="*/ 192 w 295"/>
                <a:gd name="T19" fmla="*/ 7 h 320"/>
                <a:gd name="T20" fmla="*/ 217 w 295"/>
                <a:gd name="T21" fmla="*/ 19 h 320"/>
                <a:gd name="T22" fmla="*/ 241 w 295"/>
                <a:gd name="T23" fmla="*/ 36 h 320"/>
                <a:gd name="T24" fmla="*/ 262 w 295"/>
                <a:gd name="T25" fmla="*/ 59 h 320"/>
                <a:gd name="T26" fmla="*/ 276 w 295"/>
                <a:gd name="T27" fmla="*/ 84 h 320"/>
                <a:gd name="T28" fmla="*/ 289 w 295"/>
                <a:gd name="T29" fmla="*/ 112 h 320"/>
                <a:gd name="T30" fmla="*/ 295 w 295"/>
                <a:gd name="T31" fmla="*/ 145 h 320"/>
                <a:gd name="T32" fmla="*/ 295 w 295"/>
                <a:gd name="T33" fmla="*/ 160 h 320"/>
                <a:gd name="T34" fmla="*/ 291 w 295"/>
                <a:gd name="T35" fmla="*/ 192 h 320"/>
                <a:gd name="T36" fmla="*/ 284 w 295"/>
                <a:gd name="T37" fmla="*/ 223 h 320"/>
                <a:gd name="T38" fmla="*/ 269 w 295"/>
                <a:gd name="T39" fmla="*/ 250 h 320"/>
                <a:gd name="T40" fmla="*/ 252 w 295"/>
                <a:gd name="T41" fmla="*/ 275 h 320"/>
                <a:gd name="T42" fmla="*/ 230 w 295"/>
                <a:gd name="T43" fmla="*/ 294 h 320"/>
                <a:gd name="T44" fmla="*/ 204 w 295"/>
                <a:gd name="T45" fmla="*/ 309 h 320"/>
                <a:gd name="T46" fmla="*/ 177 w 295"/>
                <a:gd name="T47" fmla="*/ 316 h 320"/>
                <a:gd name="T48" fmla="*/ 147 w 295"/>
                <a:gd name="T49" fmla="*/ 320 h 320"/>
                <a:gd name="T50" fmla="*/ 118 w 295"/>
                <a:gd name="T51" fmla="*/ 316 h 320"/>
                <a:gd name="T52" fmla="*/ 90 w 295"/>
                <a:gd name="T53" fmla="*/ 309 h 320"/>
                <a:gd name="T54" fmla="*/ 64 w 295"/>
                <a:gd name="T55" fmla="*/ 294 h 320"/>
                <a:gd name="T56" fmla="*/ 44 w 295"/>
                <a:gd name="T57" fmla="*/ 275 h 320"/>
                <a:gd name="T58" fmla="*/ 25 w 295"/>
                <a:gd name="T59" fmla="*/ 250 h 320"/>
                <a:gd name="T60" fmla="*/ 11 w 295"/>
                <a:gd name="T61" fmla="*/ 223 h 320"/>
                <a:gd name="T62" fmla="*/ 3 w 295"/>
                <a:gd name="T63" fmla="*/ 192 h 320"/>
                <a:gd name="T64" fmla="*/ 0 w 295"/>
                <a:gd name="T65"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0">
                  <a:moveTo>
                    <a:pt x="0" y="160"/>
                  </a:moveTo>
                  <a:lnTo>
                    <a:pt x="1" y="145"/>
                  </a:lnTo>
                  <a:lnTo>
                    <a:pt x="3" y="128"/>
                  </a:lnTo>
                  <a:lnTo>
                    <a:pt x="7" y="112"/>
                  </a:lnTo>
                  <a:lnTo>
                    <a:pt x="11" y="97"/>
                  </a:lnTo>
                  <a:lnTo>
                    <a:pt x="18" y="84"/>
                  </a:lnTo>
                  <a:lnTo>
                    <a:pt x="25" y="70"/>
                  </a:lnTo>
                  <a:lnTo>
                    <a:pt x="33" y="59"/>
                  </a:lnTo>
                  <a:lnTo>
                    <a:pt x="44" y="47"/>
                  </a:lnTo>
                  <a:lnTo>
                    <a:pt x="53" y="36"/>
                  </a:lnTo>
                  <a:lnTo>
                    <a:pt x="64" y="26"/>
                  </a:lnTo>
                  <a:lnTo>
                    <a:pt x="77" y="19"/>
                  </a:lnTo>
                  <a:lnTo>
                    <a:pt x="90" y="13"/>
                  </a:lnTo>
                  <a:lnTo>
                    <a:pt x="103" y="7"/>
                  </a:lnTo>
                  <a:lnTo>
                    <a:pt x="118" y="4"/>
                  </a:lnTo>
                  <a:lnTo>
                    <a:pt x="132" y="2"/>
                  </a:lnTo>
                  <a:lnTo>
                    <a:pt x="147" y="0"/>
                  </a:lnTo>
                  <a:lnTo>
                    <a:pt x="162" y="2"/>
                  </a:lnTo>
                  <a:lnTo>
                    <a:pt x="177" y="4"/>
                  </a:lnTo>
                  <a:lnTo>
                    <a:pt x="192" y="7"/>
                  </a:lnTo>
                  <a:lnTo>
                    <a:pt x="204" y="13"/>
                  </a:lnTo>
                  <a:lnTo>
                    <a:pt x="217" y="19"/>
                  </a:lnTo>
                  <a:lnTo>
                    <a:pt x="230" y="26"/>
                  </a:lnTo>
                  <a:lnTo>
                    <a:pt x="241" y="36"/>
                  </a:lnTo>
                  <a:lnTo>
                    <a:pt x="252" y="47"/>
                  </a:lnTo>
                  <a:lnTo>
                    <a:pt x="262" y="59"/>
                  </a:lnTo>
                  <a:lnTo>
                    <a:pt x="269" y="70"/>
                  </a:lnTo>
                  <a:lnTo>
                    <a:pt x="276" y="84"/>
                  </a:lnTo>
                  <a:lnTo>
                    <a:pt x="284" y="97"/>
                  </a:lnTo>
                  <a:lnTo>
                    <a:pt x="289" y="112"/>
                  </a:lnTo>
                  <a:lnTo>
                    <a:pt x="291" y="128"/>
                  </a:lnTo>
                  <a:lnTo>
                    <a:pt x="295" y="145"/>
                  </a:lnTo>
                  <a:lnTo>
                    <a:pt x="295" y="160"/>
                  </a:lnTo>
                  <a:lnTo>
                    <a:pt x="295" y="160"/>
                  </a:lnTo>
                  <a:lnTo>
                    <a:pt x="295" y="177"/>
                  </a:lnTo>
                  <a:lnTo>
                    <a:pt x="291" y="192"/>
                  </a:lnTo>
                  <a:lnTo>
                    <a:pt x="289" y="208"/>
                  </a:lnTo>
                  <a:lnTo>
                    <a:pt x="284" y="223"/>
                  </a:lnTo>
                  <a:lnTo>
                    <a:pt x="276" y="236"/>
                  </a:lnTo>
                  <a:lnTo>
                    <a:pt x="269" y="250"/>
                  </a:lnTo>
                  <a:lnTo>
                    <a:pt x="262" y="263"/>
                  </a:lnTo>
                  <a:lnTo>
                    <a:pt x="252" y="275"/>
                  </a:lnTo>
                  <a:lnTo>
                    <a:pt x="241" y="284"/>
                  </a:lnTo>
                  <a:lnTo>
                    <a:pt x="230" y="294"/>
                  </a:lnTo>
                  <a:lnTo>
                    <a:pt x="217" y="301"/>
                  </a:lnTo>
                  <a:lnTo>
                    <a:pt x="204" y="309"/>
                  </a:lnTo>
                  <a:lnTo>
                    <a:pt x="192" y="313"/>
                  </a:lnTo>
                  <a:lnTo>
                    <a:pt x="177" y="316"/>
                  </a:lnTo>
                  <a:lnTo>
                    <a:pt x="162" y="320"/>
                  </a:lnTo>
                  <a:lnTo>
                    <a:pt x="147" y="320"/>
                  </a:lnTo>
                  <a:lnTo>
                    <a:pt x="132" y="320"/>
                  </a:lnTo>
                  <a:lnTo>
                    <a:pt x="118" y="316"/>
                  </a:lnTo>
                  <a:lnTo>
                    <a:pt x="103" y="313"/>
                  </a:lnTo>
                  <a:lnTo>
                    <a:pt x="90" y="309"/>
                  </a:lnTo>
                  <a:lnTo>
                    <a:pt x="77" y="301"/>
                  </a:lnTo>
                  <a:lnTo>
                    <a:pt x="64" y="294"/>
                  </a:lnTo>
                  <a:lnTo>
                    <a:pt x="53" y="284"/>
                  </a:lnTo>
                  <a:lnTo>
                    <a:pt x="44" y="275"/>
                  </a:lnTo>
                  <a:lnTo>
                    <a:pt x="33" y="263"/>
                  </a:lnTo>
                  <a:lnTo>
                    <a:pt x="25" y="250"/>
                  </a:lnTo>
                  <a:lnTo>
                    <a:pt x="18" y="236"/>
                  </a:lnTo>
                  <a:lnTo>
                    <a:pt x="11" y="223"/>
                  </a:lnTo>
                  <a:lnTo>
                    <a:pt x="7" y="208"/>
                  </a:lnTo>
                  <a:lnTo>
                    <a:pt x="3" y="192"/>
                  </a:lnTo>
                  <a:lnTo>
                    <a:pt x="1" y="177"/>
                  </a:lnTo>
                  <a:lnTo>
                    <a:pt x="0" y="16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1" name="Rectangle 107"/>
            <p:cNvSpPr>
              <a:spLocks noChangeArrowheads="1"/>
            </p:cNvSpPr>
            <p:nvPr/>
          </p:nvSpPr>
          <p:spPr bwMode="auto">
            <a:xfrm>
              <a:off x="1084" y="526"/>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ea typeface="宋体" pitchFamily="2" charset="-122"/>
                </a:rPr>
                <a:t>2</a:t>
              </a:r>
              <a:endParaRPr lang="en-US" altLang="zh-CN" sz="2400"/>
            </a:p>
          </p:txBody>
        </p:sp>
        <p:sp>
          <p:nvSpPr>
            <p:cNvPr id="12" name="Freeform 108"/>
            <p:cNvSpPr>
              <a:spLocks/>
            </p:cNvSpPr>
            <p:nvPr/>
          </p:nvSpPr>
          <p:spPr bwMode="auto">
            <a:xfrm>
              <a:off x="589" y="799"/>
              <a:ext cx="148" cy="160"/>
            </a:xfrm>
            <a:custGeom>
              <a:avLst/>
              <a:gdLst>
                <a:gd name="T0" fmla="*/ 2 w 295"/>
                <a:gd name="T1" fmla="*/ 145 h 321"/>
                <a:gd name="T2" fmla="*/ 7 w 295"/>
                <a:gd name="T3" fmla="*/ 113 h 321"/>
                <a:gd name="T4" fmla="*/ 18 w 295"/>
                <a:gd name="T5" fmla="*/ 84 h 321"/>
                <a:gd name="T6" fmla="*/ 33 w 295"/>
                <a:gd name="T7" fmla="*/ 60 h 321"/>
                <a:gd name="T8" fmla="*/ 53 w 295"/>
                <a:gd name="T9" fmla="*/ 37 h 321"/>
                <a:gd name="T10" fmla="*/ 77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7 h 321"/>
                <a:gd name="T24" fmla="*/ 262 w 295"/>
                <a:gd name="T25" fmla="*/ 60 h 321"/>
                <a:gd name="T26" fmla="*/ 277 w 295"/>
                <a:gd name="T27" fmla="*/ 84 h 321"/>
                <a:gd name="T28" fmla="*/ 290 w 295"/>
                <a:gd name="T29" fmla="*/ 113 h 321"/>
                <a:gd name="T30" fmla="*/ 295 w 295"/>
                <a:gd name="T31" fmla="*/ 145 h 321"/>
                <a:gd name="T32" fmla="*/ 295 w 295"/>
                <a:gd name="T33" fmla="*/ 161 h 321"/>
                <a:gd name="T34" fmla="*/ 291 w 295"/>
                <a:gd name="T35" fmla="*/ 193 h 321"/>
                <a:gd name="T36" fmla="*/ 284 w 295"/>
                <a:gd name="T37" fmla="*/ 224 h 321"/>
                <a:gd name="T38" fmla="*/ 269 w 295"/>
                <a:gd name="T39" fmla="*/ 250 h 321"/>
                <a:gd name="T40" fmla="*/ 253 w 295"/>
                <a:gd name="T41" fmla="*/ 275 h 321"/>
                <a:gd name="T42" fmla="*/ 231 w 295"/>
                <a:gd name="T43" fmla="*/ 294 h 321"/>
                <a:gd name="T44" fmla="*/ 205 w 295"/>
                <a:gd name="T45" fmla="*/ 309 h 321"/>
                <a:gd name="T46" fmla="*/ 177 w 295"/>
                <a:gd name="T47" fmla="*/ 317 h 321"/>
                <a:gd name="T48" fmla="*/ 147 w 295"/>
                <a:gd name="T49" fmla="*/ 321 h 321"/>
                <a:gd name="T50" fmla="*/ 118 w 295"/>
                <a:gd name="T51" fmla="*/ 317 h 321"/>
                <a:gd name="T52" fmla="*/ 90 w 295"/>
                <a:gd name="T53" fmla="*/ 309 h 321"/>
                <a:gd name="T54" fmla="*/ 64 w 295"/>
                <a:gd name="T55" fmla="*/ 294 h 321"/>
                <a:gd name="T56" fmla="*/ 44 w 295"/>
                <a:gd name="T57" fmla="*/ 275 h 321"/>
                <a:gd name="T58" fmla="*/ 26 w 295"/>
                <a:gd name="T59" fmla="*/ 250 h 321"/>
                <a:gd name="T60" fmla="*/ 11 w 295"/>
                <a:gd name="T61" fmla="*/ 224 h 321"/>
                <a:gd name="T62" fmla="*/ 4 w 295"/>
                <a:gd name="T63" fmla="*/ 193 h 321"/>
                <a:gd name="T64" fmla="*/ 0 w 295"/>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1"/>
                  </a:moveTo>
                  <a:lnTo>
                    <a:pt x="2" y="145"/>
                  </a:lnTo>
                  <a:lnTo>
                    <a:pt x="4" y="128"/>
                  </a:lnTo>
                  <a:lnTo>
                    <a:pt x="7" y="113"/>
                  </a:lnTo>
                  <a:lnTo>
                    <a:pt x="11" y="98"/>
                  </a:lnTo>
                  <a:lnTo>
                    <a:pt x="18" y="84"/>
                  </a:lnTo>
                  <a:lnTo>
                    <a:pt x="26" y="71"/>
                  </a:lnTo>
                  <a:lnTo>
                    <a:pt x="33" y="60"/>
                  </a:lnTo>
                  <a:lnTo>
                    <a:pt x="44" y="48"/>
                  </a:lnTo>
                  <a:lnTo>
                    <a:pt x="53" y="37"/>
                  </a:lnTo>
                  <a:lnTo>
                    <a:pt x="64" y="27"/>
                  </a:lnTo>
                  <a:lnTo>
                    <a:pt x="77" y="19"/>
                  </a:lnTo>
                  <a:lnTo>
                    <a:pt x="90" y="14"/>
                  </a:lnTo>
                  <a:lnTo>
                    <a:pt x="103" y="8"/>
                  </a:lnTo>
                  <a:lnTo>
                    <a:pt x="118" y="4"/>
                  </a:lnTo>
                  <a:lnTo>
                    <a:pt x="133" y="2"/>
                  </a:lnTo>
                  <a:lnTo>
                    <a:pt x="147" y="0"/>
                  </a:lnTo>
                  <a:lnTo>
                    <a:pt x="162" y="2"/>
                  </a:lnTo>
                  <a:lnTo>
                    <a:pt x="177" y="4"/>
                  </a:lnTo>
                  <a:lnTo>
                    <a:pt x="192" y="8"/>
                  </a:lnTo>
                  <a:lnTo>
                    <a:pt x="205" y="14"/>
                  </a:lnTo>
                  <a:lnTo>
                    <a:pt x="218" y="19"/>
                  </a:lnTo>
                  <a:lnTo>
                    <a:pt x="231" y="27"/>
                  </a:lnTo>
                  <a:lnTo>
                    <a:pt x="242" y="37"/>
                  </a:lnTo>
                  <a:lnTo>
                    <a:pt x="253" y="48"/>
                  </a:lnTo>
                  <a:lnTo>
                    <a:pt x="262" y="60"/>
                  </a:lnTo>
                  <a:lnTo>
                    <a:pt x="269" y="71"/>
                  </a:lnTo>
                  <a:lnTo>
                    <a:pt x="277" y="84"/>
                  </a:lnTo>
                  <a:lnTo>
                    <a:pt x="284" y="98"/>
                  </a:lnTo>
                  <a:lnTo>
                    <a:pt x="290" y="113"/>
                  </a:lnTo>
                  <a:lnTo>
                    <a:pt x="291" y="128"/>
                  </a:lnTo>
                  <a:lnTo>
                    <a:pt x="295" y="145"/>
                  </a:lnTo>
                  <a:lnTo>
                    <a:pt x="295" y="161"/>
                  </a:lnTo>
                  <a:lnTo>
                    <a:pt x="295" y="161"/>
                  </a:lnTo>
                  <a:lnTo>
                    <a:pt x="295" y="178"/>
                  </a:lnTo>
                  <a:lnTo>
                    <a:pt x="291" y="193"/>
                  </a:lnTo>
                  <a:lnTo>
                    <a:pt x="290" y="208"/>
                  </a:lnTo>
                  <a:lnTo>
                    <a:pt x="284" y="224"/>
                  </a:lnTo>
                  <a:lnTo>
                    <a:pt x="277" y="237"/>
                  </a:lnTo>
                  <a:lnTo>
                    <a:pt x="269" y="250"/>
                  </a:lnTo>
                  <a:lnTo>
                    <a:pt x="262" y="264"/>
                  </a:lnTo>
                  <a:lnTo>
                    <a:pt x="253" y="275"/>
                  </a:lnTo>
                  <a:lnTo>
                    <a:pt x="242" y="285"/>
                  </a:lnTo>
                  <a:lnTo>
                    <a:pt x="231" y="294"/>
                  </a:lnTo>
                  <a:lnTo>
                    <a:pt x="218" y="302"/>
                  </a:lnTo>
                  <a:lnTo>
                    <a:pt x="205" y="309"/>
                  </a:lnTo>
                  <a:lnTo>
                    <a:pt x="192" y="313"/>
                  </a:lnTo>
                  <a:lnTo>
                    <a:pt x="177" y="317"/>
                  </a:lnTo>
                  <a:lnTo>
                    <a:pt x="162" y="321"/>
                  </a:lnTo>
                  <a:lnTo>
                    <a:pt x="147" y="321"/>
                  </a:lnTo>
                  <a:lnTo>
                    <a:pt x="133" y="321"/>
                  </a:lnTo>
                  <a:lnTo>
                    <a:pt x="118" y="317"/>
                  </a:lnTo>
                  <a:lnTo>
                    <a:pt x="103" y="313"/>
                  </a:lnTo>
                  <a:lnTo>
                    <a:pt x="90" y="309"/>
                  </a:lnTo>
                  <a:lnTo>
                    <a:pt x="77" y="302"/>
                  </a:lnTo>
                  <a:lnTo>
                    <a:pt x="64" y="294"/>
                  </a:lnTo>
                  <a:lnTo>
                    <a:pt x="53" y="285"/>
                  </a:lnTo>
                  <a:lnTo>
                    <a:pt x="44" y="275"/>
                  </a:lnTo>
                  <a:lnTo>
                    <a:pt x="33" y="264"/>
                  </a:lnTo>
                  <a:lnTo>
                    <a:pt x="26" y="250"/>
                  </a:lnTo>
                  <a:lnTo>
                    <a:pt x="18" y="237"/>
                  </a:lnTo>
                  <a:lnTo>
                    <a:pt x="11" y="224"/>
                  </a:lnTo>
                  <a:lnTo>
                    <a:pt x="7" y="208"/>
                  </a:lnTo>
                  <a:lnTo>
                    <a:pt x="4" y="193"/>
                  </a:lnTo>
                  <a:lnTo>
                    <a:pt x="2" y="178"/>
                  </a:lnTo>
                  <a:lnTo>
                    <a:pt x="0" y="1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3" name="Freeform 109"/>
            <p:cNvSpPr>
              <a:spLocks/>
            </p:cNvSpPr>
            <p:nvPr/>
          </p:nvSpPr>
          <p:spPr bwMode="auto">
            <a:xfrm>
              <a:off x="589" y="799"/>
              <a:ext cx="148" cy="160"/>
            </a:xfrm>
            <a:custGeom>
              <a:avLst/>
              <a:gdLst>
                <a:gd name="T0" fmla="*/ 2 w 295"/>
                <a:gd name="T1" fmla="*/ 145 h 321"/>
                <a:gd name="T2" fmla="*/ 7 w 295"/>
                <a:gd name="T3" fmla="*/ 113 h 321"/>
                <a:gd name="T4" fmla="*/ 18 w 295"/>
                <a:gd name="T5" fmla="*/ 84 h 321"/>
                <a:gd name="T6" fmla="*/ 33 w 295"/>
                <a:gd name="T7" fmla="*/ 60 h 321"/>
                <a:gd name="T8" fmla="*/ 53 w 295"/>
                <a:gd name="T9" fmla="*/ 37 h 321"/>
                <a:gd name="T10" fmla="*/ 77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7 h 321"/>
                <a:gd name="T24" fmla="*/ 262 w 295"/>
                <a:gd name="T25" fmla="*/ 60 h 321"/>
                <a:gd name="T26" fmla="*/ 277 w 295"/>
                <a:gd name="T27" fmla="*/ 84 h 321"/>
                <a:gd name="T28" fmla="*/ 290 w 295"/>
                <a:gd name="T29" fmla="*/ 113 h 321"/>
                <a:gd name="T30" fmla="*/ 295 w 295"/>
                <a:gd name="T31" fmla="*/ 145 h 321"/>
                <a:gd name="T32" fmla="*/ 295 w 295"/>
                <a:gd name="T33" fmla="*/ 161 h 321"/>
                <a:gd name="T34" fmla="*/ 291 w 295"/>
                <a:gd name="T35" fmla="*/ 193 h 321"/>
                <a:gd name="T36" fmla="*/ 284 w 295"/>
                <a:gd name="T37" fmla="*/ 224 h 321"/>
                <a:gd name="T38" fmla="*/ 269 w 295"/>
                <a:gd name="T39" fmla="*/ 250 h 321"/>
                <a:gd name="T40" fmla="*/ 253 w 295"/>
                <a:gd name="T41" fmla="*/ 275 h 321"/>
                <a:gd name="T42" fmla="*/ 231 w 295"/>
                <a:gd name="T43" fmla="*/ 294 h 321"/>
                <a:gd name="T44" fmla="*/ 205 w 295"/>
                <a:gd name="T45" fmla="*/ 309 h 321"/>
                <a:gd name="T46" fmla="*/ 177 w 295"/>
                <a:gd name="T47" fmla="*/ 317 h 321"/>
                <a:gd name="T48" fmla="*/ 147 w 295"/>
                <a:gd name="T49" fmla="*/ 321 h 321"/>
                <a:gd name="T50" fmla="*/ 118 w 295"/>
                <a:gd name="T51" fmla="*/ 317 h 321"/>
                <a:gd name="T52" fmla="*/ 90 w 295"/>
                <a:gd name="T53" fmla="*/ 309 h 321"/>
                <a:gd name="T54" fmla="*/ 64 w 295"/>
                <a:gd name="T55" fmla="*/ 294 h 321"/>
                <a:gd name="T56" fmla="*/ 44 w 295"/>
                <a:gd name="T57" fmla="*/ 275 h 321"/>
                <a:gd name="T58" fmla="*/ 26 w 295"/>
                <a:gd name="T59" fmla="*/ 250 h 321"/>
                <a:gd name="T60" fmla="*/ 11 w 295"/>
                <a:gd name="T61" fmla="*/ 224 h 321"/>
                <a:gd name="T62" fmla="*/ 4 w 295"/>
                <a:gd name="T63" fmla="*/ 193 h 321"/>
                <a:gd name="T64" fmla="*/ 0 w 295"/>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1"/>
                  </a:moveTo>
                  <a:lnTo>
                    <a:pt x="2" y="145"/>
                  </a:lnTo>
                  <a:lnTo>
                    <a:pt x="4" y="128"/>
                  </a:lnTo>
                  <a:lnTo>
                    <a:pt x="7" y="113"/>
                  </a:lnTo>
                  <a:lnTo>
                    <a:pt x="11" y="98"/>
                  </a:lnTo>
                  <a:lnTo>
                    <a:pt x="18" y="84"/>
                  </a:lnTo>
                  <a:lnTo>
                    <a:pt x="26" y="71"/>
                  </a:lnTo>
                  <a:lnTo>
                    <a:pt x="33" y="60"/>
                  </a:lnTo>
                  <a:lnTo>
                    <a:pt x="44" y="48"/>
                  </a:lnTo>
                  <a:lnTo>
                    <a:pt x="53" y="37"/>
                  </a:lnTo>
                  <a:lnTo>
                    <a:pt x="64" y="27"/>
                  </a:lnTo>
                  <a:lnTo>
                    <a:pt x="77" y="19"/>
                  </a:lnTo>
                  <a:lnTo>
                    <a:pt x="90" y="14"/>
                  </a:lnTo>
                  <a:lnTo>
                    <a:pt x="103" y="8"/>
                  </a:lnTo>
                  <a:lnTo>
                    <a:pt x="118" y="4"/>
                  </a:lnTo>
                  <a:lnTo>
                    <a:pt x="133" y="2"/>
                  </a:lnTo>
                  <a:lnTo>
                    <a:pt x="147" y="0"/>
                  </a:lnTo>
                  <a:lnTo>
                    <a:pt x="162" y="2"/>
                  </a:lnTo>
                  <a:lnTo>
                    <a:pt x="177" y="4"/>
                  </a:lnTo>
                  <a:lnTo>
                    <a:pt x="192" y="8"/>
                  </a:lnTo>
                  <a:lnTo>
                    <a:pt x="205" y="14"/>
                  </a:lnTo>
                  <a:lnTo>
                    <a:pt x="218" y="19"/>
                  </a:lnTo>
                  <a:lnTo>
                    <a:pt x="231" y="27"/>
                  </a:lnTo>
                  <a:lnTo>
                    <a:pt x="242" y="37"/>
                  </a:lnTo>
                  <a:lnTo>
                    <a:pt x="253" y="48"/>
                  </a:lnTo>
                  <a:lnTo>
                    <a:pt x="262" y="60"/>
                  </a:lnTo>
                  <a:lnTo>
                    <a:pt x="269" y="71"/>
                  </a:lnTo>
                  <a:lnTo>
                    <a:pt x="277" y="84"/>
                  </a:lnTo>
                  <a:lnTo>
                    <a:pt x="284" y="98"/>
                  </a:lnTo>
                  <a:lnTo>
                    <a:pt x="290" y="113"/>
                  </a:lnTo>
                  <a:lnTo>
                    <a:pt x="291" y="128"/>
                  </a:lnTo>
                  <a:lnTo>
                    <a:pt x="295" y="145"/>
                  </a:lnTo>
                  <a:lnTo>
                    <a:pt x="295" y="161"/>
                  </a:lnTo>
                  <a:lnTo>
                    <a:pt x="295" y="161"/>
                  </a:lnTo>
                  <a:lnTo>
                    <a:pt x="295" y="178"/>
                  </a:lnTo>
                  <a:lnTo>
                    <a:pt x="291" y="193"/>
                  </a:lnTo>
                  <a:lnTo>
                    <a:pt x="290" y="208"/>
                  </a:lnTo>
                  <a:lnTo>
                    <a:pt x="284" y="224"/>
                  </a:lnTo>
                  <a:lnTo>
                    <a:pt x="277" y="237"/>
                  </a:lnTo>
                  <a:lnTo>
                    <a:pt x="269" y="250"/>
                  </a:lnTo>
                  <a:lnTo>
                    <a:pt x="262" y="264"/>
                  </a:lnTo>
                  <a:lnTo>
                    <a:pt x="253" y="275"/>
                  </a:lnTo>
                  <a:lnTo>
                    <a:pt x="242" y="285"/>
                  </a:lnTo>
                  <a:lnTo>
                    <a:pt x="231" y="294"/>
                  </a:lnTo>
                  <a:lnTo>
                    <a:pt x="218" y="302"/>
                  </a:lnTo>
                  <a:lnTo>
                    <a:pt x="205" y="309"/>
                  </a:lnTo>
                  <a:lnTo>
                    <a:pt x="192" y="313"/>
                  </a:lnTo>
                  <a:lnTo>
                    <a:pt x="177" y="317"/>
                  </a:lnTo>
                  <a:lnTo>
                    <a:pt x="162" y="321"/>
                  </a:lnTo>
                  <a:lnTo>
                    <a:pt x="147" y="321"/>
                  </a:lnTo>
                  <a:lnTo>
                    <a:pt x="133" y="321"/>
                  </a:lnTo>
                  <a:lnTo>
                    <a:pt x="118" y="317"/>
                  </a:lnTo>
                  <a:lnTo>
                    <a:pt x="103" y="313"/>
                  </a:lnTo>
                  <a:lnTo>
                    <a:pt x="90" y="309"/>
                  </a:lnTo>
                  <a:lnTo>
                    <a:pt x="77" y="302"/>
                  </a:lnTo>
                  <a:lnTo>
                    <a:pt x="64" y="294"/>
                  </a:lnTo>
                  <a:lnTo>
                    <a:pt x="53" y="285"/>
                  </a:lnTo>
                  <a:lnTo>
                    <a:pt x="44" y="275"/>
                  </a:lnTo>
                  <a:lnTo>
                    <a:pt x="33" y="264"/>
                  </a:lnTo>
                  <a:lnTo>
                    <a:pt x="26" y="250"/>
                  </a:lnTo>
                  <a:lnTo>
                    <a:pt x="18" y="237"/>
                  </a:lnTo>
                  <a:lnTo>
                    <a:pt x="11" y="224"/>
                  </a:lnTo>
                  <a:lnTo>
                    <a:pt x="7" y="208"/>
                  </a:lnTo>
                  <a:lnTo>
                    <a:pt x="4" y="193"/>
                  </a:lnTo>
                  <a:lnTo>
                    <a:pt x="2" y="178"/>
                  </a:lnTo>
                  <a:lnTo>
                    <a:pt x="0" y="161"/>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4" name="Rectangle 110"/>
            <p:cNvSpPr>
              <a:spLocks noChangeArrowheads="1"/>
            </p:cNvSpPr>
            <p:nvPr/>
          </p:nvSpPr>
          <p:spPr bwMode="auto">
            <a:xfrm>
              <a:off x="642" y="832"/>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ea typeface="宋体" pitchFamily="2" charset="-122"/>
                </a:rPr>
                <a:t>1</a:t>
              </a:r>
              <a:endParaRPr lang="en-US" altLang="zh-CN" sz="2400"/>
            </a:p>
          </p:txBody>
        </p:sp>
        <p:sp>
          <p:nvSpPr>
            <p:cNvPr id="15" name="Freeform 111"/>
            <p:cNvSpPr>
              <a:spLocks/>
            </p:cNvSpPr>
            <p:nvPr/>
          </p:nvSpPr>
          <p:spPr bwMode="auto">
            <a:xfrm>
              <a:off x="1475" y="799"/>
              <a:ext cx="147" cy="160"/>
            </a:xfrm>
            <a:custGeom>
              <a:avLst/>
              <a:gdLst>
                <a:gd name="T0" fmla="*/ 2 w 296"/>
                <a:gd name="T1" fmla="*/ 145 h 321"/>
                <a:gd name="T2" fmla="*/ 8 w 296"/>
                <a:gd name="T3" fmla="*/ 113 h 321"/>
                <a:gd name="T4" fmla="*/ 19 w 296"/>
                <a:gd name="T5" fmla="*/ 84 h 321"/>
                <a:gd name="T6" fmla="*/ 34 w 296"/>
                <a:gd name="T7" fmla="*/ 60 h 321"/>
                <a:gd name="T8" fmla="*/ 54 w 296"/>
                <a:gd name="T9" fmla="*/ 37 h 321"/>
                <a:gd name="T10" fmla="*/ 78 w 296"/>
                <a:gd name="T11" fmla="*/ 19 h 321"/>
                <a:gd name="T12" fmla="*/ 104 w 296"/>
                <a:gd name="T13" fmla="*/ 8 h 321"/>
                <a:gd name="T14" fmla="*/ 133 w 296"/>
                <a:gd name="T15" fmla="*/ 2 h 321"/>
                <a:gd name="T16" fmla="*/ 163 w 296"/>
                <a:gd name="T17" fmla="*/ 2 h 321"/>
                <a:gd name="T18" fmla="*/ 192 w 296"/>
                <a:gd name="T19" fmla="*/ 8 h 321"/>
                <a:gd name="T20" fmla="*/ 218 w 296"/>
                <a:gd name="T21" fmla="*/ 19 h 321"/>
                <a:gd name="T22" fmla="*/ 242 w 296"/>
                <a:gd name="T23" fmla="*/ 37 h 321"/>
                <a:gd name="T24" fmla="*/ 262 w 296"/>
                <a:gd name="T25" fmla="*/ 60 h 321"/>
                <a:gd name="T26" fmla="*/ 277 w 296"/>
                <a:gd name="T27" fmla="*/ 84 h 321"/>
                <a:gd name="T28" fmla="*/ 290 w 296"/>
                <a:gd name="T29" fmla="*/ 113 h 321"/>
                <a:gd name="T30" fmla="*/ 296 w 296"/>
                <a:gd name="T31" fmla="*/ 145 h 321"/>
                <a:gd name="T32" fmla="*/ 296 w 296"/>
                <a:gd name="T33" fmla="*/ 161 h 321"/>
                <a:gd name="T34" fmla="*/ 292 w 296"/>
                <a:gd name="T35" fmla="*/ 193 h 321"/>
                <a:gd name="T36" fmla="*/ 285 w 296"/>
                <a:gd name="T37" fmla="*/ 224 h 321"/>
                <a:gd name="T38" fmla="*/ 270 w 296"/>
                <a:gd name="T39" fmla="*/ 250 h 321"/>
                <a:gd name="T40" fmla="*/ 253 w 296"/>
                <a:gd name="T41" fmla="*/ 275 h 321"/>
                <a:gd name="T42" fmla="*/ 231 w 296"/>
                <a:gd name="T43" fmla="*/ 294 h 321"/>
                <a:gd name="T44" fmla="*/ 205 w 296"/>
                <a:gd name="T45" fmla="*/ 309 h 321"/>
                <a:gd name="T46" fmla="*/ 178 w 296"/>
                <a:gd name="T47" fmla="*/ 317 h 321"/>
                <a:gd name="T48" fmla="*/ 148 w 296"/>
                <a:gd name="T49" fmla="*/ 321 h 321"/>
                <a:gd name="T50" fmla="*/ 118 w 296"/>
                <a:gd name="T51" fmla="*/ 317 h 321"/>
                <a:gd name="T52" fmla="*/ 91 w 296"/>
                <a:gd name="T53" fmla="*/ 309 h 321"/>
                <a:gd name="T54" fmla="*/ 65 w 296"/>
                <a:gd name="T55" fmla="*/ 294 h 321"/>
                <a:gd name="T56" fmla="*/ 45 w 296"/>
                <a:gd name="T57" fmla="*/ 275 h 321"/>
                <a:gd name="T58" fmla="*/ 26 w 296"/>
                <a:gd name="T59" fmla="*/ 250 h 321"/>
                <a:gd name="T60" fmla="*/ 11 w 296"/>
                <a:gd name="T61" fmla="*/ 224 h 321"/>
                <a:gd name="T62" fmla="*/ 4 w 296"/>
                <a:gd name="T63" fmla="*/ 193 h 321"/>
                <a:gd name="T64" fmla="*/ 0 w 296"/>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321">
                  <a:moveTo>
                    <a:pt x="0" y="161"/>
                  </a:moveTo>
                  <a:lnTo>
                    <a:pt x="2" y="145"/>
                  </a:lnTo>
                  <a:lnTo>
                    <a:pt x="4" y="128"/>
                  </a:lnTo>
                  <a:lnTo>
                    <a:pt x="8" y="113"/>
                  </a:lnTo>
                  <a:lnTo>
                    <a:pt x="11" y="98"/>
                  </a:lnTo>
                  <a:lnTo>
                    <a:pt x="19" y="84"/>
                  </a:lnTo>
                  <a:lnTo>
                    <a:pt x="26" y="71"/>
                  </a:lnTo>
                  <a:lnTo>
                    <a:pt x="34" y="60"/>
                  </a:lnTo>
                  <a:lnTo>
                    <a:pt x="45" y="48"/>
                  </a:lnTo>
                  <a:lnTo>
                    <a:pt x="54" y="37"/>
                  </a:lnTo>
                  <a:lnTo>
                    <a:pt x="65" y="27"/>
                  </a:lnTo>
                  <a:lnTo>
                    <a:pt x="78" y="19"/>
                  </a:lnTo>
                  <a:lnTo>
                    <a:pt x="91" y="14"/>
                  </a:lnTo>
                  <a:lnTo>
                    <a:pt x="104" y="8"/>
                  </a:lnTo>
                  <a:lnTo>
                    <a:pt x="118" y="4"/>
                  </a:lnTo>
                  <a:lnTo>
                    <a:pt x="133" y="2"/>
                  </a:lnTo>
                  <a:lnTo>
                    <a:pt x="148" y="0"/>
                  </a:lnTo>
                  <a:lnTo>
                    <a:pt x="163" y="2"/>
                  </a:lnTo>
                  <a:lnTo>
                    <a:pt x="178" y="4"/>
                  </a:lnTo>
                  <a:lnTo>
                    <a:pt x="192" y="8"/>
                  </a:lnTo>
                  <a:lnTo>
                    <a:pt x="205" y="14"/>
                  </a:lnTo>
                  <a:lnTo>
                    <a:pt x="218" y="19"/>
                  </a:lnTo>
                  <a:lnTo>
                    <a:pt x="231" y="27"/>
                  </a:lnTo>
                  <a:lnTo>
                    <a:pt x="242" y="37"/>
                  </a:lnTo>
                  <a:lnTo>
                    <a:pt x="253" y="48"/>
                  </a:lnTo>
                  <a:lnTo>
                    <a:pt x="262" y="60"/>
                  </a:lnTo>
                  <a:lnTo>
                    <a:pt x="270" y="71"/>
                  </a:lnTo>
                  <a:lnTo>
                    <a:pt x="277" y="84"/>
                  </a:lnTo>
                  <a:lnTo>
                    <a:pt x="285" y="98"/>
                  </a:lnTo>
                  <a:lnTo>
                    <a:pt x="290" y="113"/>
                  </a:lnTo>
                  <a:lnTo>
                    <a:pt x="292" y="128"/>
                  </a:lnTo>
                  <a:lnTo>
                    <a:pt x="296" y="145"/>
                  </a:lnTo>
                  <a:lnTo>
                    <a:pt x="296" y="161"/>
                  </a:lnTo>
                  <a:lnTo>
                    <a:pt x="296" y="161"/>
                  </a:lnTo>
                  <a:lnTo>
                    <a:pt x="296" y="178"/>
                  </a:lnTo>
                  <a:lnTo>
                    <a:pt x="292" y="193"/>
                  </a:lnTo>
                  <a:lnTo>
                    <a:pt x="290" y="208"/>
                  </a:lnTo>
                  <a:lnTo>
                    <a:pt x="285" y="224"/>
                  </a:lnTo>
                  <a:lnTo>
                    <a:pt x="277" y="237"/>
                  </a:lnTo>
                  <a:lnTo>
                    <a:pt x="270" y="250"/>
                  </a:lnTo>
                  <a:lnTo>
                    <a:pt x="262" y="264"/>
                  </a:lnTo>
                  <a:lnTo>
                    <a:pt x="253" y="275"/>
                  </a:lnTo>
                  <a:lnTo>
                    <a:pt x="242" y="285"/>
                  </a:lnTo>
                  <a:lnTo>
                    <a:pt x="231" y="294"/>
                  </a:lnTo>
                  <a:lnTo>
                    <a:pt x="218" y="302"/>
                  </a:lnTo>
                  <a:lnTo>
                    <a:pt x="205" y="309"/>
                  </a:lnTo>
                  <a:lnTo>
                    <a:pt x="192" y="313"/>
                  </a:lnTo>
                  <a:lnTo>
                    <a:pt x="178" y="317"/>
                  </a:lnTo>
                  <a:lnTo>
                    <a:pt x="163" y="321"/>
                  </a:lnTo>
                  <a:lnTo>
                    <a:pt x="148" y="321"/>
                  </a:lnTo>
                  <a:lnTo>
                    <a:pt x="133" y="321"/>
                  </a:lnTo>
                  <a:lnTo>
                    <a:pt x="118" y="317"/>
                  </a:lnTo>
                  <a:lnTo>
                    <a:pt x="104" y="313"/>
                  </a:lnTo>
                  <a:lnTo>
                    <a:pt x="91" y="309"/>
                  </a:lnTo>
                  <a:lnTo>
                    <a:pt x="78" y="302"/>
                  </a:lnTo>
                  <a:lnTo>
                    <a:pt x="65" y="294"/>
                  </a:lnTo>
                  <a:lnTo>
                    <a:pt x="54" y="285"/>
                  </a:lnTo>
                  <a:lnTo>
                    <a:pt x="45" y="275"/>
                  </a:lnTo>
                  <a:lnTo>
                    <a:pt x="34" y="264"/>
                  </a:lnTo>
                  <a:lnTo>
                    <a:pt x="26" y="250"/>
                  </a:lnTo>
                  <a:lnTo>
                    <a:pt x="19" y="237"/>
                  </a:lnTo>
                  <a:lnTo>
                    <a:pt x="11" y="224"/>
                  </a:lnTo>
                  <a:lnTo>
                    <a:pt x="8" y="208"/>
                  </a:lnTo>
                  <a:lnTo>
                    <a:pt x="4" y="193"/>
                  </a:lnTo>
                  <a:lnTo>
                    <a:pt x="2" y="178"/>
                  </a:lnTo>
                  <a:lnTo>
                    <a:pt x="0" y="1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6" name="Freeform 112"/>
            <p:cNvSpPr>
              <a:spLocks/>
            </p:cNvSpPr>
            <p:nvPr/>
          </p:nvSpPr>
          <p:spPr bwMode="auto">
            <a:xfrm>
              <a:off x="1475" y="799"/>
              <a:ext cx="147" cy="160"/>
            </a:xfrm>
            <a:custGeom>
              <a:avLst/>
              <a:gdLst>
                <a:gd name="T0" fmla="*/ 2 w 296"/>
                <a:gd name="T1" fmla="*/ 145 h 321"/>
                <a:gd name="T2" fmla="*/ 8 w 296"/>
                <a:gd name="T3" fmla="*/ 113 h 321"/>
                <a:gd name="T4" fmla="*/ 19 w 296"/>
                <a:gd name="T5" fmla="*/ 84 h 321"/>
                <a:gd name="T6" fmla="*/ 34 w 296"/>
                <a:gd name="T7" fmla="*/ 60 h 321"/>
                <a:gd name="T8" fmla="*/ 54 w 296"/>
                <a:gd name="T9" fmla="*/ 37 h 321"/>
                <a:gd name="T10" fmla="*/ 78 w 296"/>
                <a:gd name="T11" fmla="*/ 19 h 321"/>
                <a:gd name="T12" fmla="*/ 104 w 296"/>
                <a:gd name="T13" fmla="*/ 8 h 321"/>
                <a:gd name="T14" fmla="*/ 133 w 296"/>
                <a:gd name="T15" fmla="*/ 2 h 321"/>
                <a:gd name="T16" fmla="*/ 163 w 296"/>
                <a:gd name="T17" fmla="*/ 2 h 321"/>
                <a:gd name="T18" fmla="*/ 192 w 296"/>
                <a:gd name="T19" fmla="*/ 8 h 321"/>
                <a:gd name="T20" fmla="*/ 218 w 296"/>
                <a:gd name="T21" fmla="*/ 19 h 321"/>
                <a:gd name="T22" fmla="*/ 242 w 296"/>
                <a:gd name="T23" fmla="*/ 37 h 321"/>
                <a:gd name="T24" fmla="*/ 262 w 296"/>
                <a:gd name="T25" fmla="*/ 60 h 321"/>
                <a:gd name="T26" fmla="*/ 277 w 296"/>
                <a:gd name="T27" fmla="*/ 84 h 321"/>
                <a:gd name="T28" fmla="*/ 290 w 296"/>
                <a:gd name="T29" fmla="*/ 113 h 321"/>
                <a:gd name="T30" fmla="*/ 296 w 296"/>
                <a:gd name="T31" fmla="*/ 145 h 321"/>
                <a:gd name="T32" fmla="*/ 296 w 296"/>
                <a:gd name="T33" fmla="*/ 161 h 321"/>
                <a:gd name="T34" fmla="*/ 292 w 296"/>
                <a:gd name="T35" fmla="*/ 193 h 321"/>
                <a:gd name="T36" fmla="*/ 285 w 296"/>
                <a:gd name="T37" fmla="*/ 224 h 321"/>
                <a:gd name="T38" fmla="*/ 270 w 296"/>
                <a:gd name="T39" fmla="*/ 250 h 321"/>
                <a:gd name="T40" fmla="*/ 253 w 296"/>
                <a:gd name="T41" fmla="*/ 275 h 321"/>
                <a:gd name="T42" fmla="*/ 231 w 296"/>
                <a:gd name="T43" fmla="*/ 294 h 321"/>
                <a:gd name="T44" fmla="*/ 205 w 296"/>
                <a:gd name="T45" fmla="*/ 309 h 321"/>
                <a:gd name="T46" fmla="*/ 178 w 296"/>
                <a:gd name="T47" fmla="*/ 317 h 321"/>
                <a:gd name="T48" fmla="*/ 148 w 296"/>
                <a:gd name="T49" fmla="*/ 321 h 321"/>
                <a:gd name="T50" fmla="*/ 118 w 296"/>
                <a:gd name="T51" fmla="*/ 317 h 321"/>
                <a:gd name="T52" fmla="*/ 91 w 296"/>
                <a:gd name="T53" fmla="*/ 309 h 321"/>
                <a:gd name="T54" fmla="*/ 65 w 296"/>
                <a:gd name="T55" fmla="*/ 294 h 321"/>
                <a:gd name="T56" fmla="*/ 45 w 296"/>
                <a:gd name="T57" fmla="*/ 275 h 321"/>
                <a:gd name="T58" fmla="*/ 26 w 296"/>
                <a:gd name="T59" fmla="*/ 250 h 321"/>
                <a:gd name="T60" fmla="*/ 11 w 296"/>
                <a:gd name="T61" fmla="*/ 224 h 321"/>
                <a:gd name="T62" fmla="*/ 4 w 296"/>
                <a:gd name="T63" fmla="*/ 193 h 321"/>
                <a:gd name="T64" fmla="*/ 0 w 296"/>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321">
                  <a:moveTo>
                    <a:pt x="0" y="161"/>
                  </a:moveTo>
                  <a:lnTo>
                    <a:pt x="2" y="145"/>
                  </a:lnTo>
                  <a:lnTo>
                    <a:pt x="4" y="128"/>
                  </a:lnTo>
                  <a:lnTo>
                    <a:pt x="8" y="113"/>
                  </a:lnTo>
                  <a:lnTo>
                    <a:pt x="11" y="98"/>
                  </a:lnTo>
                  <a:lnTo>
                    <a:pt x="19" y="84"/>
                  </a:lnTo>
                  <a:lnTo>
                    <a:pt x="26" y="71"/>
                  </a:lnTo>
                  <a:lnTo>
                    <a:pt x="34" y="60"/>
                  </a:lnTo>
                  <a:lnTo>
                    <a:pt x="45" y="48"/>
                  </a:lnTo>
                  <a:lnTo>
                    <a:pt x="54" y="37"/>
                  </a:lnTo>
                  <a:lnTo>
                    <a:pt x="65" y="27"/>
                  </a:lnTo>
                  <a:lnTo>
                    <a:pt x="78" y="19"/>
                  </a:lnTo>
                  <a:lnTo>
                    <a:pt x="91" y="14"/>
                  </a:lnTo>
                  <a:lnTo>
                    <a:pt x="104" y="8"/>
                  </a:lnTo>
                  <a:lnTo>
                    <a:pt x="118" y="4"/>
                  </a:lnTo>
                  <a:lnTo>
                    <a:pt x="133" y="2"/>
                  </a:lnTo>
                  <a:lnTo>
                    <a:pt x="148" y="0"/>
                  </a:lnTo>
                  <a:lnTo>
                    <a:pt x="163" y="2"/>
                  </a:lnTo>
                  <a:lnTo>
                    <a:pt x="178" y="4"/>
                  </a:lnTo>
                  <a:lnTo>
                    <a:pt x="192" y="8"/>
                  </a:lnTo>
                  <a:lnTo>
                    <a:pt x="205" y="14"/>
                  </a:lnTo>
                  <a:lnTo>
                    <a:pt x="218" y="19"/>
                  </a:lnTo>
                  <a:lnTo>
                    <a:pt x="231" y="27"/>
                  </a:lnTo>
                  <a:lnTo>
                    <a:pt x="242" y="37"/>
                  </a:lnTo>
                  <a:lnTo>
                    <a:pt x="253" y="48"/>
                  </a:lnTo>
                  <a:lnTo>
                    <a:pt x="262" y="60"/>
                  </a:lnTo>
                  <a:lnTo>
                    <a:pt x="270" y="71"/>
                  </a:lnTo>
                  <a:lnTo>
                    <a:pt x="277" y="84"/>
                  </a:lnTo>
                  <a:lnTo>
                    <a:pt x="285" y="98"/>
                  </a:lnTo>
                  <a:lnTo>
                    <a:pt x="290" y="113"/>
                  </a:lnTo>
                  <a:lnTo>
                    <a:pt x="292" y="128"/>
                  </a:lnTo>
                  <a:lnTo>
                    <a:pt x="296" y="145"/>
                  </a:lnTo>
                  <a:lnTo>
                    <a:pt x="296" y="161"/>
                  </a:lnTo>
                  <a:lnTo>
                    <a:pt x="296" y="161"/>
                  </a:lnTo>
                  <a:lnTo>
                    <a:pt x="296" y="178"/>
                  </a:lnTo>
                  <a:lnTo>
                    <a:pt x="292" y="193"/>
                  </a:lnTo>
                  <a:lnTo>
                    <a:pt x="290" y="208"/>
                  </a:lnTo>
                  <a:lnTo>
                    <a:pt x="285" y="224"/>
                  </a:lnTo>
                  <a:lnTo>
                    <a:pt x="277" y="237"/>
                  </a:lnTo>
                  <a:lnTo>
                    <a:pt x="270" y="250"/>
                  </a:lnTo>
                  <a:lnTo>
                    <a:pt x="262" y="264"/>
                  </a:lnTo>
                  <a:lnTo>
                    <a:pt x="253" y="275"/>
                  </a:lnTo>
                  <a:lnTo>
                    <a:pt x="242" y="285"/>
                  </a:lnTo>
                  <a:lnTo>
                    <a:pt x="231" y="294"/>
                  </a:lnTo>
                  <a:lnTo>
                    <a:pt x="218" y="302"/>
                  </a:lnTo>
                  <a:lnTo>
                    <a:pt x="205" y="309"/>
                  </a:lnTo>
                  <a:lnTo>
                    <a:pt x="192" y="313"/>
                  </a:lnTo>
                  <a:lnTo>
                    <a:pt x="178" y="317"/>
                  </a:lnTo>
                  <a:lnTo>
                    <a:pt x="163" y="321"/>
                  </a:lnTo>
                  <a:lnTo>
                    <a:pt x="148" y="321"/>
                  </a:lnTo>
                  <a:lnTo>
                    <a:pt x="133" y="321"/>
                  </a:lnTo>
                  <a:lnTo>
                    <a:pt x="118" y="317"/>
                  </a:lnTo>
                  <a:lnTo>
                    <a:pt x="104" y="313"/>
                  </a:lnTo>
                  <a:lnTo>
                    <a:pt x="91" y="309"/>
                  </a:lnTo>
                  <a:lnTo>
                    <a:pt x="78" y="302"/>
                  </a:lnTo>
                  <a:lnTo>
                    <a:pt x="65" y="294"/>
                  </a:lnTo>
                  <a:lnTo>
                    <a:pt x="54" y="285"/>
                  </a:lnTo>
                  <a:lnTo>
                    <a:pt x="45" y="275"/>
                  </a:lnTo>
                  <a:lnTo>
                    <a:pt x="34" y="264"/>
                  </a:lnTo>
                  <a:lnTo>
                    <a:pt x="26" y="250"/>
                  </a:lnTo>
                  <a:lnTo>
                    <a:pt x="19" y="237"/>
                  </a:lnTo>
                  <a:lnTo>
                    <a:pt x="11" y="224"/>
                  </a:lnTo>
                  <a:lnTo>
                    <a:pt x="8" y="208"/>
                  </a:lnTo>
                  <a:lnTo>
                    <a:pt x="4" y="193"/>
                  </a:lnTo>
                  <a:lnTo>
                    <a:pt x="2" y="178"/>
                  </a:lnTo>
                  <a:lnTo>
                    <a:pt x="0" y="161"/>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7" name="Rectangle 113"/>
            <p:cNvSpPr>
              <a:spLocks noChangeArrowheads="1"/>
            </p:cNvSpPr>
            <p:nvPr/>
          </p:nvSpPr>
          <p:spPr bwMode="auto">
            <a:xfrm>
              <a:off x="1527" y="832"/>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ea typeface="宋体" pitchFamily="2" charset="-122"/>
                </a:rPr>
                <a:t>4</a:t>
              </a:r>
              <a:endParaRPr lang="en-US" altLang="zh-CN" sz="2400"/>
            </a:p>
          </p:txBody>
        </p:sp>
        <p:sp>
          <p:nvSpPr>
            <p:cNvPr id="18" name="Freeform 114"/>
            <p:cNvSpPr>
              <a:spLocks/>
            </p:cNvSpPr>
            <p:nvPr/>
          </p:nvSpPr>
          <p:spPr bwMode="auto">
            <a:xfrm>
              <a:off x="737" y="1104"/>
              <a:ext cx="147" cy="160"/>
            </a:xfrm>
            <a:custGeom>
              <a:avLst/>
              <a:gdLst>
                <a:gd name="T0" fmla="*/ 2 w 295"/>
                <a:gd name="T1" fmla="*/ 145 h 321"/>
                <a:gd name="T2" fmla="*/ 7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7"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2"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2"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7" y="208"/>
                  </a:lnTo>
                  <a:lnTo>
                    <a:pt x="4" y="193"/>
                  </a:lnTo>
                  <a:lnTo>
                    <a:pt x="2" y="177"/>
                  </a:lnTo>
                  <a:lnTo>
                    <a:pt x="0" y="1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9" name="Freeform 115"/>
            <p:cNvSpPr>
              <a:spLocks/>
            </p:cNvSpPr>
            <p:nvPr/>
          </p:nvSpPr>
          <p:spPr bwMode="auto">
            <a:xfrm>
              <a:off x="737" y="1104"/>
              <a:ext cx="147" cy="160"/>
            </a:xfrm>
            <a:custGeom>
              <a:avLst/>
              <a:gdLst>
                <a:gd name="T0" fmla="*/ 2 w 295"/>
                <a:gd name="T1" fmla="*/ 145 h 321"/>
                <a:gd name="T2" fmla="*/ 7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7"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2"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2"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7" y="208"/>
                  </a:lnTo>
                  <a:lnTo>
                    <a:pt x="4" y="193"/>
                  </a:lnTo>
                  <a:lnTo>
                    <a:pt x="2" y="177"/>
                  </a:lnTo>
                  <a:lnTo>
                    <a:pt x="0" y="16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20" name="Rectangle 116"/>
            <p:cNvSpPr>
              <a:spLocks noChangeArrowheads="1"/>
            </p:cNvSpPr>
            <p:nvPr/>
          </p:nvSpPr>
          <p:spPr bwMode="auto">
            <a:xfrm>
              <a:off x="789" y="1137"/>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ea typeface="宋体" pitchFamily="2" charset="-122"/>
                </a:rPr>
                <a:t>3</a:t>
              </a:r>
              <a:endParaRPr lang="en-US" altLang="zh-CN" sz="2400"/>
            </a:p>
          </p:txBody>
        </p:sp>
        <p:sp>
          <p:nvSpPr>
            <p:cNvPr id="21" name="Freeform 117"/>
            <p:cNvSpPr>
              <a:spLocks/>
            </p:cNvSpPr>
            <p:nvPr/>
          </p:nvSpPr>
          <p:spPr bwMode="auto">
            <a:xfrm>
              <a:off x="1327" y="1104"/>
              <a:ext cx="148" cy="160"/>
            </a:xfrm>
            <a:custGeom>
              <a:avLst/>
              <a:gdLst>
                <a:gd name="T0" fmla="*/ 2 w 295"/>
                <a:gd name="T1" fmla="*/ 145 h 321"/>
                <a:gd name="T2" fmla="*/ 8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3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8"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3"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3"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8" y="208"/>
                  </a:lnTo>
                  <a:lnTo>
                    <a:pt x="4" y="193"/>
                  </a:lnTo>
                  <a:lnTo>
                    <a:pt x="2" y="177"/>
                  </a:lnTo>
                  <a:lnTo>
                    <a:pt x="0" y="1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2" name="Freeform 118"/>
            <p:cNvSpPr>
              <a:spLocks/>
            </p:cNvSpPr>
            <p:nvPr/>
          </p:nvSpPr>
          <p:spPr bwMode="auto">
            <a:xfrm>
              <a:off x="1327" y="1104"/>
              <a:ext cx="148" cy="160"/>
            </a:xfrm>
            <a:custGeom>
              <a:avLst/>
              <a:gdLst>
                <a:gd name="T0" fmla="*/ 2 w 295"/>
                <a:gd name="T1" fmla="*/ 145 h 321"/>
                <a:gd name="T2" fmla="*/ 8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3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8"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3"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3"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8" y="208"/>
                  </a:lnTo>
                  <a:lnTo>
                    <a:pt x="4" y="193"/>
                  </a:lnTo>
                  <a:lnTo>
                    <a:pt x="2" y="177"/>
                  </a:lnTo>
                  <a:lnTo>
                    <a:pt x="0" y="16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23" name="Rectangle 119"/>
            <p:cNvSpPr>
              <a:spLocks noChangeArrowheads="1"/>
            </p:cNvSpPr>
            <p:nvPr/>
          </p:nvSpPr>
          <p:spPr bwMode="auto">
            <a:xfrm>
              <a:off x="1380" y="1137"/>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ea typeface="宋体" pitchFamily="2" charset="-122"/>
                </a:rPr>
                <a:t>5</a:t>
              </a:r>
              <a:endParaRPr lang="en-US" altLang="zh-CN" sz="2400"/>
            </a:p>
          </p:txBody>
        </p:sp>
        <p:sp>
          <p:nvSpPr>
            <p:cNvPr id="24" name="Line 120"/>
            <p:cNvSpPr>
              <a:spLocks noChangeShapeType="1"/>
            </p:cNvSpPr>
            <p:nvPr/>
          </p:nvSpPr>
          <p:spPr bwMode="auto">
            <a:xfrm flipV="1">
              <a:off x="717" y="633"/>
              <a:ext cx="339" cy="19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5" name="Line 121"/>
            <p:cNvSpPr>
              <a:spLocks noChangeShapeType="1"/>
            </p:cNvSpPr>
            <p:nvPr/>
          </p:nvSpPr>
          <p:spPr bwMode="auto">
            <a:xfrm flipH="1" flipV="1">
              <a:off x="1161" y="627"/>
              <a:ext cx="332" cy="19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6" name="Line 122"/>
            <p:cNvSpPr>
              <a:spLocks noChangeShapeType="1"/>
            </p:cNvSpPr>
            <p:nvPr/>
          </p:nvSpPr>
          <p:spPr bwMode="auto">
            <a:xfrm>
              <a:off x="702" y="947"/>
              <a:ext cx="77" cy="16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7" name="Line 123"/>
            <p:cNvSpPr>
              <a:spLocks noChangeShapeType="1"/>
            </p:cNvSpPr>
            <p:nvPr/>
          </p:nvSpPr>
          <p:spPr bwMode="auto">
            <a:xfrm>
              <a:off x="734" y="903"/>
              <a:ext cx="598" cy="25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8" name="Line 124"/>
            <p:cNvSpPr>
              <a:spLocks noChangeShapeType="1"/>
            </p:cNvSpPr>
            <p:nvPr/>
          </p:nvSpPr>
          <p:spPr bwMode="auto">
            <a:xfrm>
              <a:off x="884" y="1184"/>
              <a:ext cx="443"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9" name="Line 125"/>
            <p:cNvSpPr>
              <a:spLocks noChangeShapeType="1"/>
            </p:cNvSpPr>
            <p:nvPr/>
          </p:nvSpPr>
          <p:spPr bwMode="auto">
            <a:xfrm>
              <a:off x="737" y="879"/>
              <a:ext cx="73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0" name="Rectangle 126"/>
            <p:cNvSpPr>
              <a:spLocks noChangeArrowheads="1"/>
            </p:cNvSpPr>
            <p:nvPr/>
          </p:nvSpPr>
          <p:spPr bwMode="auto">
            <a:xfrm>
              <a:off x="3193" y="125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31" name="Rectangle 127"/>
            <p:cNvSpPr>
              <a:spLocks noChangeArrowheads="1"/>
            </p:cNvSpPr>
            <p:nvPr/>
          </p:nvSpPr>
          <p:spPr bwMode="auto">
            <a:xfrm>
              <a:off x="3193" y="112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32" name="Rectangle 128"/>
            <p:cNvSpPr>
              <a:spLocks noChangeArrowheads="1"/>
            </p:cNvSpPr>
            <p:nvPr/>
          </p:nvSpPr>
          <p:spPr bwMode="auto">
            <a:xfrm>
              <a:off x="3193"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33" name="Rectangle 129"/>
            <p:cNvSpPr>
              <a:spLocks noChangeArrowheads="1"/>
            </p:cNvSpPr>
            <p:nvPr/>
          </p:nvSpPr>
          <p:spPr bwMode="auto">
            <a:xfrm>
              <a:off x="3193"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34" name="Rectangle 130"/>
            <p:cNvSpPr>
              <a:spLocks noChangeArrowheads="1"/>
            </p:cNvSpPr>
            <p:nvPr/>
          </p:nvSpPr>
          <p:spPr bwMode="auto">
            <a:xfrm>
              <a:off x="3193"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35" name="Rectangle 131"/>
            <p:cNvSpPr>
              <a:spLocks noChangeArrowheads="1"/>
            </p:cNvSpPr>
            <p:nvPr/>
          </p:nvSpPr>
          <p:spPr bwMode="auto">
            <a:xfrm>
              <a:off x="3193"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36" name="Rectangle 132"/>
            <p:cNvSpPr>
              <a:spLocks noChangeArrowheads="1"/>
            </p:cNvSpPr>
            <p:nvPr/>
          </p:nvSpPr>
          <p:spPr bwMode="auto">
            <a:xfrm>
              <a:off x="3193" y="13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sz="2400"/>
            </a:p>
          </p:txBody>
        </p:sp>
        <p:sp>
          <p:nvSpPr>
            <p:cNvPr id="37" name="Rectangle 133"/>
            <p:cNvSpPr>
              <a:spLocks noChangeArrowheads="1"/>
            </p:cNvSpPr>
            <p:nvPr/>
          </p:nvSpPr>
          <p:spPr bwMode="auto">
            <a:xfrm>
              <a:off x="3193"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sz="2400"/>
            </a:p>
          </p:txBody>
        </p:sp>
        <p:sp>
          <p:nvSpPr>
            <p:cNvPr id="38" name="Rectangle 134"/>
            <p:cNvSpPr>
              <a:spLocks noChangeArrowheads="1"/>
            </p:cNvSpPr>
            <p:nvPr/>
          </p:nvSpPr>
          <p:spPr bwMode="auto">
            <a:xfrm>
              <a:off x="3078" y="125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39" name="Rectangle 135"/>
            <p:cNvSpPr>
              <a:spLocks noChangeArrowheads="1"/>
            </p:cNvSpPr>
            <p:nvPr/>
          </p:nvSpPr>
          <p:spPr bwMode="auto">
            <a:xfrm>
              <a:off x="3078" y="112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40" name="Rectangle 136"/>
            <p:cNvSpPr>
              <a:spLocks noChangeArrowheads="1"/>
            </p:cNvSpPr>
            <p:nvPr/>
          </p:nvSpPr>
          <p:spPr bwMode="auto">
            <a:xfrm>
              <a:off x="3078"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41" name="Rectangle 137"/>
            <p:cNvSpPr>
              <a:spLocks noChangeArrowheads="1"/>
            </p:cNvSpPr>
            <p:nvPr/>
          </p:nvSpPr>
          <p:spPr bwMode="auto">
            <a:xfrm>
              <a:off x="3078"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42" name="Rectangle 138"/>
            <p:cNvSpPr>
              <a:spLocks noChangeArrowheads="1"/>
            </p:cNvSpPr>
            <p:nvPr/>
          </p:nvSpPr>
          <p:spPr bwMode="auto">
            <a:xfrm>
              <a:off x="3078"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43" name="Rectangle 139"/>
            <p:cNvSpPr>
              <a:spLocks noChangeArrowheads="1"/>
            </p:cNvSpPr>
            <p:nvPr/>
          </p:nvSpPr>
          <p:spPr bwMode="auto">
            <a:xfrm>
              <a:off x="3078"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44" name="Rectangle 140"/>
            <p:cNvSpPr>
              <a:spLocks noChangeArrowheads="1"/>
            </p:cNvSpPr>
            <p:nvPr/>
          </p:nvSpPr>
          <p:spPr bwMode="auto">
            <a:xfrm>
              <a:off x="3078" y="13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sz="2400"/>
            </a:p>
          </p:txBody>
        </p:sp>
        <p:sp>
          <p:nvSpPr>
            <p:cNvPr id="45" name="Rectangle 141"/>
            <p:cNvSpPr>
              <a:spLocks noChangeArrowheads="1"/>
            </p:cNvSpPr>
            <p:nvPr/>
          </p:nvSpPr>
          <p:spPr bwMode="auto">
            <a:xfrm>
              <a:off x="3078"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sz="2400"/>
            </a:p>
          </p:txBody>
        </p:sp>
        <p:sp>
          <p:nvSpPr>
            <p:cNvPr id="46" name="Rectangle 142"/>
            <p:cNvSpPr>
              <a:spLocks noChangeArrowheads="1"/>
            </p:cNvSpPr>
            <p:nvPr/>
          </p:nvSpPr>
          <p:spPr bwMode="auto">
            <a:xfrm>
              <a:off x="2975" y="884"/>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sz="2400"/>
            </a:p>
          </p:txBody>
        </p:sp>
        <p:sp>
          <p:nvSpPr>
            <p:cNvPr id="47" name="Rectangle 143"/>
            <p:cNvSpPr>
              <a:spLocks noChangeArrowheads="1"/>
            </p:cNvSpPr>
            <p:nvPr/>
          </p:nvSpPr>
          <p:spPr bwMode="auto">
            <a:xfrm>
              <a:off x="3128" y="1290"/>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5</a:t>
              </a:r>
              <a:endParaRPr lang="en-US" altLang="zh-CN" sz="2400"/>
            </a:p>
          </p:txBody>
        </p:sp>
        <p:sp>
          <p:nvSpPr>
            <p:cNvPr id="48" name="Rectangle 144"/>
            <p:cNvSpPr>
              <a:spLocks noChangeArrowheads="1"/>
            </p:cNvSpPr>
            <p:nvPr/>
          </p:nvSpPr>
          <p:spPr bwMode="auto">
            <a:xfrm>
              <a:off x="3129" y="109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4</a:t>
              </a:r>
              <a:endParaRPr lang="en-US" altLang="zh-CN" sz="2400"/>
            </a:p>
          </p:txBody>
        </p:sp>
        <p:sp>
          <p:nvSpPr>
            <p:cNvPr id="49" name="Rectangle 145"/>
            <p:cNvSpPr>
              <a:spLocks noChangeArrowheads="1"/>
            </p:cNvSpPr>
            <p:nvPr/>
          </p:nvSpPr>
          <p:spPr bwMode="auto">
            <a:xfrm>
              <a:off x="3129" y="90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3</a:t>
              </a:r>
              <a:endParaRPr lang="en-US" altLang="zh-CN" sz="2400"/>
            </a:p>
          </p:txBody>
        </p:sp>
        <p:sp>
          <p:nvSpPr>
            <p:cNvPr id="50" name="Rectangle 146"/>
            <p:cNvSpPr>
              <a:spLocks noChangeArrowheads="1"/>
            </p:cNvSpPr>
            <p:nvPr/>
          </p:nvSpPr>
          <p:spPr bwMode="auto">
            <a:xfrm>
              <a:off x="3129"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2</a:t>
              </a:r>
              <a:endParaRPr lang="en-US" altLang="zh-CN" sz="2400"/>
            </a:p>
          </p:txBody>
        </p:sp>
        <p:sp>
          <p:nvSpPr>
            <p:cNvPr id="51" name="Rectangle 147"/>
            <p:cNvSpPr>
              <a:spLocks noChangeArrowheads="1"/>
            </p:cNvSpPr>
            <p:nvPr/>
          </p:nvSpPr>
          <p:spPr bwMode="auto">
            <a:xfrm>
              <a:off x="3127"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52" name="Rectangle 148"/>
            <p:cNvSpPr>
              <a:spLocks noChangeArrowheads="1"/>
            </p:cNvSpPr>
            <p:nvPr/>
          </p:nvSpPr>
          <p:spPr bwMode="auto">
            <a:xfrm>
              <a:off x="2848" y="900"/>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V</a:t>
              </a:r>
              <a:endParaRPr lang="en-US" altLang="zh-CN" sz="2400"/>
            </a:p>
          </p:txBody>
        </p:sp>
        <p:sp>
          <p:nvSpPr>
            <p:cNvPr id="53" name="Rectangle 149"/>
            <p:cNvSpPr>
              <a:spLocks noChangeArrowheads="1"/>
            </p:cNvSpPr>
            <p:nvPr/>
          </p:nvSpPr>
          <p:spPr bwMode="auto">
            <a:xfrm>
              <a:off x="4757" y="125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54" name="Rectangle 150"/>
            <p:cNvSpPr>
              <a:spLocks noChangeArrowheads="1"/>
            </p:cNvSpPr>
            <p:nvPr/>
          </p:nvSpPr>
          <p:spPr bwMode="auto">
            <a:xfrm>
              <a:off x="4757" y="112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55" name="Rectangle 151"/>
            <p:cNvSpPr>
              <a:spLocks noChangeArrowheads="1"/>
            </p:cNvSpPr>
            <p:nvPr/>
          </p:nvSpPr>
          <p:spPr bwMode="auto">
            <a:xfrm>
              <a:off x="4757"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56" name="Rectangle 152"/>
            <p:cNvSpPr>
              <a:spLocks noChangeArrowheads="1"/>
            </p:cNvSpPr>
            <p:nvPr/>
          </p:nvSpPr>
          <p:spPr bwMode="auto">
            <a:xfrm>
              <a:off x="4757"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57" name="Rectangle 153"/>
            <p:cNvSpPr>
              <a:spLocks noChangeArrowheads="1"/>
            </p:cNvSpPr>
            <p:nvPr/>
          </p:nvSpPr>
          <p:spPr bwMode="auto">
            <a:xfrm>
              <a:off x="4757"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58" name="Rectangle 154"/>
            <p:cNvSpPr>
              <a:spLocks noChangeArrowheads="1"/>
            </p:cNvSpPr>
            <p:nvPr/>
          </p:nvSpPr>
          <p:spPr bwMode="auto">
            <a:xfrm>
              <a:off x="4757"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59" name="Rectangle 155"/>
            <p:cNvSpPr>
              <a:spLocks noChangeArrowheads="1"/>
            </p:cNvSpPr>
            <p:nvPr/>
          </p:nvSpPr>
          <p:spPr bwMode="auto">
            <a:xfrm>
              <a:off x="4757" y="130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sz="2400"/>
            </a:p>
          </p:txBody>
        </p:sp>
        <p:sp>
          <p:nvSpPr>
            <p:cNvPr id="60" name="Rectangle 156"/>
            <p:cNvSpPr>
              <a:spLocks noChangeArrowheads="1"/>
            </p:cNvSpPr>
            <p:nvPr/>
          </p:nvSpPr>
          <p:spPr bwMode="auto">
            <a:xfrm>
              <a:off x="4757"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sz="2400"/>
            </a:p>
          </p:txBody>
        </p:sp>
        <p:sp>
          <p:nvSpPr>
            <p:cNvPr id="61" name="Rectangle 157"/>
            <p:cNvSpPr>
              <a:spLocks noChangeArrowheads="1"/>
            </p:cNvSpPr>
            <p:nvPr/>
          </p:nvSpPr>
          <p:spPr bwMode="auto">
            <a:xfrm>
              <a:off x="3935" y="125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62" name="Rectangle 158"/>
            <p:cNvSpPr>
              <a:spLocks noChangeArrowheads="1"/>
            </p:cNvSpPr>
            <p:nvPr/>
          </p:nvSpPr>
          <p:spPr bwMode="auto">
            <a:xfrm>
              <a:off x="3935" y="112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63" name="Rectangle 159"/>
            <p:cNvSpPr>
              <a:spLocks noChangeArrowheads="1"/>
            </p:cNvSpPr>
            <p:nvPr/>
          </p:nvSpPr>
          <p:spPr bwMode="auto">
            <a:xfrm>
              <a:off x="3935"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64" name="Rectangle 160"/>
            <p:cNvSpPr>
              <a:spLocks noChangeArrowheads="1"/>
            </p:cNvSpPr>
            <p:nvPr/>
          </p:nvSpPr>
          <p:spPr bwMode="auto">
            <a:xfrm>
              <a:off x="3935"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65" name="Rectangle 161"/>
            <p:cNvSpPr>
              <a:spLocks noChangeArrowheads="1"/>
            </p:cNvSpPr>
            <p:nvPr/>
          </p:nvSpPr>
          <p:spPr bwMode="auto">
            <a:xfrm>
              <a:off x="3935"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66" name="Rectangle 162"/>
            <p:cNvSpPr>
              <a:spLocks noChangeArrowheads="1"/>
            </p:cNvSpPr>
            <p:nvPr/>
          </p:nvSpPr>
          <p:spPr bwMode="auto">
            <a:xfrm>
              <a:off x="3935"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67" name="Rectangle 163"/>
            <p:cNvSpPr>
              <a:spLocks noChangeArrowheads="1"/>
            </p:cNvSpPr>
            <p:nvPr/>
          </p:nvSpPr>
          <p:spPr bwMode="auto">
            <a:xfrm>
              <a:off x="3935" y="130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sz="2400"/>
            </a:p>
          </p:txBody>
        </p:sp>
        <p:sp>
          <p:nvSpPr>
            <p:cNvPr id="68" name="Rectangle 164"/>
            <p:cNvSpPr>
              <a:spLocks noChangeArrowheads="1"/>
            </p:cNvSpPr>
            <p:nvPr/>
          </p:nvSpPr>
          <p:spPr bwMode="auto">
            <a:xfrm>
              <a:off x="3935"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sz="2400"/>
            </a:p>
          </p:txBody>
        </p:sp>
        <p:sp>
          <p:nvSpPr>
            <p:cNvPr id="69" name="Rectangle 165"/>
            <p:cNvSpPr>
              <a:spLocks noChangeArrowheads="1"/>
            </p:cNvSpPr>
            <p:nvPr/>
          </p:nvSpPr>
          <p:spPr bwMode="auto">
            <a:xfrm>
              <a:off x="3832" y="884"/>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sz="2400"/>
            </a:p>
          </p:txBody>
        </p:sp>
        <p:sp>
          <p:nvSpPr>
            <p:cNvPr id="70" name="Rectangle 166"/>
            <p:cNvSpPr>
              <a:spLocks noChangeArrowheads="1"/>
            </p:cNvSpPr>
            <p:nvPr/>
          </p:nvSpPr>
          <p:spPr bwMode="auto">
            <a:xfrm>
              <a:off x="4692"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71" name="Rectangle 167"/>
            <p:cNvSpPr>
              <a:spLocks noChangeArrowheads="1"/>
            </p:cNvSpPr>
            <p:nvPr/>
          </p:nvSpPr>
          <p:spPr bwMode="auto">
            <a:xfrm>
              <a:off x="4515"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72" name="Rectangle 168"/>
            <p:cNvSpPr>
              <a:spLocks noChangeArrowheads="1"/>
            </p:cNvSpPr>
            <p:nvPr/>
          </p:nvSpPr>
          <p:spPr bwMode="auto">
            <a:xfrm>
              <a:off x="4337"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73" name="Rectangle 169"/>
            <p:cNvSpPr>
              <a:spLocks noChangeArrowheads="1"/>
            </p:cNvSpPr>
            <p:nvPr/>
          </p:nvSpPr>
          <p:spPr bwMode="auto">
            <a:xfrm>
              <a:off x="4161"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74" name="Rectangle 170"/>
            <p:cNvSpPr>
              <a:spLocks noChangeArrowheads="1"/>
            </p:cNvSpPr>
            <p:nvPr/>
          </p:nvSpPr>
          <p:spPr bwMode="auto">
            <a:xfrm>
              <a:off x="3982"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75" name="Rectangle 171"/>
            <p:cNvSpPr>
              <a:spLocks noChangeArrowheads="1"/>
            </p:cNvSpPr>
            <p:nvPr/>
          </p:nvSpPr>
          <p:spPr bwMode="auto">
            <a:xfrm>
              <a:off x="4692"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76" name="Rectangle 172"/>
            <p:cNvSpPr>
              <a:spLocks noChangeArrowheads="1"/>
            </p:cNvSpPr>
            <p:nvPr/>
          </p:nvSpPr>
          <p:spPr bwMode="auto">
            <a:xfrm>
              <a:off x="4515"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77" name="Rectangle 173"/>
            <p:cNvSpPr>
              <a:spLocks noChangeArrowheads="1"/>
            </p:cNvSpPr>
            <p:nvPr/>
          </p:nvSpPr>
          <p:spPr bwMode="auto">
            <a:xfrm>
              <a:off x="4338"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78" name="Rectangle 174"/>
            <p:cNvSpPr>
              <a:spLocks noChangeArrowheads="1"/>
            </p:cNvSpPr>
            <p:nvPr/>
          </p:nvSpPr>
          <p:spPr bwMode="auto">
            <a:xfrm>
              <a:off x="4160"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79" name="Rectangle 175"/>
            <p:cNvSpPr>
              <a:spLocks noChangeArrowheads="1"/>
            </p:cNvSpPr>
            <p:nvPr/>
          </p:nvSpPr>
          <p:spPr bwMode="auto">
            <a:xfrm>
              <a:off x="3982"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80" name="Rectangle 176"/>
            <p:cNvSpPr>
              <a:spLocks noChangeArrowheads="1"/>
            </p:cNvSpPr>
            <p:nvPr/>
          </p:nvSpPr>
          <p:spPr bwMode="auto">
            <a:xfrm>
              <a:off x="4691"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81" name="Rectangle 177"/>
            <p:cNvSpPr>
              <a:spLocks noChangeArrowheads="1"/>
            </p:cNvSpPr>
            <p:nvPr/>
          </p:nvSpPr>
          <p:spPr bwMode="auto">
            <a:xfrm>
              <a:off x="4515"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82" name="Rectangle 178"/>
            <p:cNvSpPr>
              <a:spLocks noChangeArrowheads="1"/>
            </p:cNvSpPr>
            <p:nvPr/>
          </p:nvSpPr>
          <p:spPr bwMode="auto">
            <a:xfrm>
              <a:off x="4338"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83" name="Rectangle 179"/>
            <p:cNvSpPr>
              <a:spLocks noChangeArrowheads="1"/>
            </p:cNvSpPr>
            <p:nvPr/>
          </p:nvSpPr>
          <p:spPr bwMode="auto">
            <a:xfrm>
              <a:off x="4161"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84" name="Rectangle 180"/>
            <p:cNvSpPr>
              <a:spLocks noChangeArrowheads="1"/>
            </p:cNvSpPr>
            <p:nvPr/>
          </p:nvSpPr>
          <p:spPr bwMode="auto">
            <a:xfrm>
              <a:off x="3982"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85" name="Rectangle 181"/>
            <p:cNvSpPr>
              <a:spLocks noChangeArrowheads="1"/>
            </p:cNvSpPr>
            <p:nvPr/>
          </p:nvSpPr>
          <p:spPr bwMode="auto">
            <a:xfrm>
              <a:off x="4692"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86" name="Rectangle 182"/>
            <p:cNvSpPr>
              <a:spLocks noChangeArrowheads="1"/>
            </p:cNvSpPr>
            <p:nvPr/>
          </p:nvSpPr>
          <p:spPr bwMode="auto">
            <a:xfrm>
              <a:off x="4514"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87" name="Rectangle 183"/>
            <p:cNvSpPr>
              <a:spLocks noChangeArrowheads="1"/>
            </p:cNvSpPr>
            <p:nvPr/>
          </p:nvSpPr>
          <p:spPr bwMode="auto">
            <a:xfrm>
              <a:off x="4338"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88" name="Rectangle 184"/>
            <p:cNvSpPr>
              <a:spLocks noChangeArrowheads="1"/>
            </p:cNvSpPr>
            <p:nvPr/>
          </p:nvSpPr>
          <p:spPr bwMode="auto">
            <a:xfrm>
              <a:off x="4161"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89" name="Rectangle 185"/>
            <p:cNvSpPr>
              <a:spLocks noChangeArrowheads="1"/>
            </p:cNvSpPr>
            <p:nvPr/>
          </p:nvSpPr>
          <p:spPr bwMode="auto">
            <a:xfrm>
              <a:off x="3982"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90" name="Rectangle 186"/>
            <p:cNvSpPr>
              <a:spLocks noChangeArrowheads="1"/>
            </p:cNvSpPr>
            <p:nvPr/>
          </p:nvSpPr>
          <p:spPr bwMode="auto">
            <a:xfrm>
              <a:off x="4691"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91" name="Rectangle 187"/>
            <p:cNvSpPr>
              <a:spLocks noChangeArrowheads="1"/>
            </p:cNvSpPr>
            <p:nvPr/>
          </p:nvSpPr>
          <p:spPr bwMode="auto">
            <a:xfrm>
              <a:off x="4514"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92" name="Rectangle 188"/>
            <p:cNvSpPr>
              <a:spLocks noChangeArrowheads="1"/>
            </p:cNvSpPr>
            <p:nvPr/>
          </p:nvSpPr>
          <p:spPr bwMode="auto">
            <a:xfrm>
              <a:off x="4337"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93" name="Rectangle 189"/>
            <p:cNvSpPr>
              <a:spLocks noChangeArrowheads="1"/>
            </p:cNvSpPr>
            <p:nvPr/>
          </p:nvSpPr>
          <p:spPr bwMode="auto">
            <a:xfrm>
              <a:off x="4160"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94" name="Rectangle 190"/>
            <p:cNvSpPr>
              <a:spLocks noChangeArrowheads="1"/>
            </p:cNvSpPr>
            <p:nvPr/>
          </p:nvSpPr>
          <p:spPr bwMode="auto">
            <a:xfrm>
              <a:off x="3983"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95" name="Rectangle 191"/>
            <p:cNvSpPr>
              <a:spLocks noChangeArrowheads="1"/>
            </p:cNvSpPr>
            <p:nvPr/>
          </p:nvSpPr>
          <p:spPr bwMode="auto">
            <a:xfrm>
              <a:off x="3729" y="900"/>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A</a:t>
              </a:r>
              <a:endParaRPr lang="en-US" altLang="zh-CN" sz="2400"/>
            </a:p>
          </p:txBody>
        </p:sp>
        <p:sp>
          <p:nvSpPr>
            <p:cNvPr id="96" name="Rectangle 192"/>
            <p:cNvSpPr>
              <a:spLocks noChangeArrowheads="1"/>
            </p:cNvSpPr>
            <p:nvPr/>
          </p:nvSpPr>
          <p:spPr bwMode="auto">
            <a:xfrm>
              <a:off x="3246" y="1486"/>
              <a:ext cx="295" cy="2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p>
          </p:txBody>
        </p:sp>
        <p:sp>
          <p:nvSpPr>
            <p:cNvPr id="97" name="Rectangle 193"/>
            <p:cNvSpPr>
              <a:spLocks noChangeArrowheads="1"/>
            </p:cNvSpPr>
            <p:nvPr/>
          </p:nvSpPr>
          <p:spPr bwMode="auto">
            <a:xfrm>
              <a:off x="3331" y="1553"/>
              <a:ext cx="1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ea typeface="宋体" pitchFamily="2" charset="-122"/>
                </a:rPr>
                <a:t>(b)</a:t>
              </a:r>
              <a:endParaRPr lang="en-US" altLang="zh-CN" sz="2400"/>
            </a:p>
          </p:txBody>
        </p:sp>
        <p:sp>
          <p:nvSpPr>
            <p:cNvPr id="98" name="Rectangle 194"/>
            <p:cNvSpPr>
              <a:spLocks noChangeArrowheads="1"/>
            </p:cNvSpPr>
            <p:nvPr/>
          </p:nvSpPr>
          <p:spPr bwMode="auto">
            <a:xfrm>
              <a:off x="914" y="1333"/>
              <a:ext cx="295" cy="2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p>
          </p:txBody>
        </p:sp>
        <p:sp>
          <p:nvSpPr>
            <p:cNvPr id="99" name="Rectangle 195"/>
            <p:cNvSpPr>
              <a:spLocks noChangeArrowheads="1"/>
            </p:cNvSpPr>
            <p:nvPr/>
          </p:nvSpPr>
          <p:spPr bwMode="auto">
            <a:xfrm>
              <a:off x="999" y="1400"/>
              <a:ext cx="1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ea typeface="宋体" pitchFamily="2" charset="-122"/>
                </a:rPr>
                <a:t>(a)</a:t>
              </a:r>
              <a:endParaRPr lang="en-US" altLang="zh-CN" sz="2400"/>
            </a:p>
          </p:txBody>
        </p:sp>
      </p:grpSp>
      <p:grpSp>
        <p:nvGrpSpPr>
          <p:cNvPr id="100" name="Group 197"/>
          <p:cNvGrpSpPr>
            <a:grpSpLocks noChangeAspect="1"/>
          </p:cNvGrpSpPr>
          <p:nvPr/>
        </p:nvGrpSpPr>
        <p:grpSpPr bwMode="auto">
          <a:xfrm>
            <a:off x="914400" y="3993703"/>
            <a:ext cx="6934200" cy="2209800"/>
            <a:chOff x="576" y="2112"/>
            <a:chExt cx="4368" cy="1392"/>
          </a:xfrm>
        </p:grpSpPr>
        <p:sp>
          <p:nvSpPr>
            <p:cNvPr id="101" name="AutoShape 196"/>
            <p:cNvSpPr>
              <a:spLocks noChangeAspect="1" noChangeArrowheads="1" noTextEdit="1"/>
            </p:cNvSpPr>
            <p:nvPr/>
          </p:nvSpPr>
          <p:spPr bwMode="auto">
            <a:xfrm>
              <a:off x="576" y="2112"/>
              <a:ext cx="4368"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p>
          </p:txBody>
        </p:sp>
        <p:sp>
          <p:nvSpPr>
            <p:cNvPr id="102" name="Freeform 198"/>
            <p:cNvSpPr>
              <a:spLocks/>
            </p:cNvSpPr>
            <p:nvPr/>
          </p:nvSpPr>
          <p:spPr bwMode="auto">
            <a:xfrm>
              <a:off x="1072" y="2264"/>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03" name="Freeform 199"/>
            <p:cNvSpPr>
              <a:spLocks/>
            </p:cNvSpPr>
            <p:nvPr/>
          </p:nvSpPr>
          <p:spPr bwMode="auto">
            <a:xfrm>
              <a:off x="1072" y="2264"/>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04" name="Rectangle 200"/>
            <p:cNvSpPr>
              <a:spLocks noChangeArrowheads="1"/>
            </p:cNvSpPr>
            <p:nvPr/>
          </p:nvSpPr>
          <p:spPr bwMode="auto">
            <a:xfrm>
              <a:off x="1130" y="2299"/>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ea typeface="宋体" pitchFamily="2" charset="-122"/>
                </a:rPr>
                <a:t>B</a:t>
              </a:r>
              <a:endParaRPr lang="en-US" altLang="zh-CN" sz="2400"/>
            </a:p>
          </p:txBody>
        </p:sp>
        <p:sp>
          <p:nvSpPr>
            <p:cNvPr id="105" name="Freeform 201"/>
            <p:cNvSpPr>
              <a:spLocks/>
            </p:cNvSpPr>
            <p:nvPr/>
          </p:nvSpPr>
          <p:spPr bwMode="auto">
            <a:xfrm>
              <a:off x="590" y="2591"/>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6" y="4"/>
                  </a:lnTo>
                  <a:lnTo>
                    <a:pt x="64" y="1"/>
                  </a:lnTo>
                  <a:lnTo>
                    <a:pt x="72" y="0"/>
                  </a:lnTo>
                  <a:lnTo>
                    <a:pt x="80" y="0"/>
                  </a:lnTo>
                  <a:lnTo>
                    <a:pt x="88"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8" y="171"/>
                  </a:lnTo>
                  <a:lnTo>
                    <a:pt x="80" y="172"/>
                  </a:lnTo>
                  <a:lnTo>
                    <a:pt x="72" y="171"/>
                  </a:lnTo>
                  <a:lnTo>
                    <a:pt x="64" y="170"/>
                  </a:lnTo>
                  <a:lnTo>
                    <a:pt x="56"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06" name="Freeform 202"/>
            <p:cNvSpPr>
              <a:spLocks/>
            </p:cNvSpPr>
            <p:nvPr/>
          </p:nvSpPr>
          <p:spPr bwMode="auto">
            <a:xfrm>
              <a:off x="590" y="2591"/>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6" y="4"/>
                  </a:lnTo>
                  <a:lnTo>
                    <a:pt x="64" y="1"/>
                  </a:lnTo>
                  <a:lnTo>
                    <a:pt x="72" y="0"/>
                  </a:lnTo>
                  <a:lnTo>
                    <a:pt x="80" y="0"/>
                  </a:lnTo>
                  <a:lnTo>
                    <a:pt x="88"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8" y="171"/>
                  </a:lnTo>
                  <a:lnTo>
                    <a:pt x="80" y="172"/>
                  </a:lnTo>
                  <a:lnTo>
                    <a:pt x="72" y="171"/>
                  </a:lnTo>
                  <a:lnTo>
                    <a:pt x="64" y="170"/>
                  </a:lnTo>
                  <a:lnTo>
                    <a:pt x="56"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07" name="Rectangle 203"/>
            <p:cNvSpPr>
              <a:spLocks noChangeArrowheads="1"/>
            </p:cNvSpPr>
            <p:nvPr/>
          </p:nvSpPr>
          <p:spPr bwMode="auto">
            <a:xfrm>
              <a:off x="647" y="2626"/>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ea typeface="宋体" pitchFamily="2" charset="-122"/>
                </a:rPr>
                <a:t>A</a:t>
              </a:r>
              <a:endParaRPr lang="en-US" altLang="zh-CN" sz="2400"/>
            </a:p>
          </p:txBody>
        </p:sp>
        <p:sp>
          <p:nvSpPr>
            <p:cNvPr id="108" name="Freeform 204"/>
            <p:cNvSpPr>
              <a:spLocks/>
            </p:cNvSpPr>
            <p:nvPr/>
          </p:nvSpPr>
          <p:spPr bwMode="auto">
            <a:xfrm>
              <a:off x="1554" y="2591"/>
              <a:ext cx="161" cy="172"/>
            </a:xfrm>
            <a:custGeom>
              <a:avLst/>
              <a:gdLst>
                <a:gd name="T0" fmla="*/ 1 w 161"/>
                <a:gd name="T1" fmla="*/ 77 h 172"/>
                <a:gd name="T2" fmla="*/ 4 w 161"/>
                <a:gd name="T3" fmla="*/ 61 h 172"/>
                <a:gd name="T4" fmla="*/ 11 w 161"/>
                <a:gd name="T5" fmla="*/ 45 h 172"/>
                <a:gd name="T6" fmla="*/ 19 w 161"/>
                <a:gd name="T7" fmla="*/ 31 h 172"/>
                <a:gd name="T8" fmla="*/ 30 w 161"/>
                <a:gd name="T9" fmla="*/ 20 h 172"/>
                <a:gd name="T10" fmla="*/ 43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50 w 161"/>
                <a:gd name="T53" fmla="*/ 165 h 172"/>
                <a:gd name="T54" fmla="*/ 36 w 161"/>
                <a:gd name="T55" fmla="*/ 157 h 172"/>
                <a:gd name="T56" fmla="*/ 25 w 161"/>
                <a:gd name="T57" fmla="*/ 146 h 172"/>
                <a:gd name="T58" fmla="*/ 15 w 161"/>
                <a:gd name="T59" fmla="*/ 134 h 172"/>
                <a:gd name="T60" fmla="*/ 7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7" y="52"/>
                  </a:lnTo>
                  <a:lnTo>
                    <a:pt x="11" y="45"/>
                  </a:lnTo>
                  <a:lnTo>
                    <a:pt x="15" y="38"/>
                  </a:lnTo>
                  <a:lnTo>
                    <a:pt x="19" y="31"/>
                  </a:lnTo>
                  <a:lnTo>
                    <a:pt x="25" y="25"/>
                  </a:lnTo>
                  <a:lnTo>
                    <a:pt x="30" y="20"/>
                  </a:lnTo>
                  <a:lnTo>
                    <a:pt x="36" y="15"/>
                  </a:lnTo>
                  <a:lnTo>
                    <a:pt x="43" y="11"/>
                  </a:lnTo>
                  <a:lnTo>
                    <a:pt x="50"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50" y="165"/>
                  </a:lnTo>
                  <a:lnTo>
                    <a:pt x="43" y="162"/>
                  </a:lnTo>
                  <a:lnTo>
                    <a:pt x="36" y="157"/>
                  </a:lnTo>
                  <a:lnTo>
                    <a:pt x="30" y="153"/>
                  </a:lnTo>
                  <a:lnTo>
                    <a:pt x="25" y="146"/>
                  </a:lnTo>
                  <a:lnTo>
                    <a:pt x="19" y="140"/>
                  </a:lnTo>
                  <a:lnTo>
                    <a:pt x="15" y="134"/>
                  </a:lnTo>
                  <a:lnTo>
                    <a:pt x="11" y="127"/>
                  </a:lnTo>
                  <a:lnTo>
                    <a:pt x="7"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09" name="Freeform 205"/>
            <p:cNvSpPr>
              <a:spLocks/>
            </p:cNvSpPr>
            <p:nvPr/>
          </p:nvSpPr>
          <p:spPr bwMode="auto">
            <a:xfrm>
              <a:off x="1554" y="2591"/>
              <a:ext cx="161" cy="172"/>
            </a:xfrm>
            <a:custGeom>
              <a:avLst/>
              <a:gdLst>
                <a:gd name="T0" fmla="*/ 1 w 161"/>
                <a:gd name="T1" fmla="*/ 77 h 172"/>
                <a:gd name="T2" fmla="*/ 4 w 161"/>
                <a:gd name="T3" fmla="*/ 61 h 172"/>
                <a:gd name="T4" fmla="*/ 11 w 161"/>
                <a:gd name="T5" fmla="*/ 45 h 172"/>
                <a:gd name="T6" fmla="*/ 19 w 161"/>
                <a:gd name="T7" fmla="*/ 31 h 172"/>
                <a:gd name="T8" fmla="*/ 30 w 161"/>
                <a:gd name="T9" fmla="*/ 20 h 172"/>
                <a:gd name="T10" fmla="*/ 43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50 w 161"/>
                <a:gd name="T53" fmla="*/ 165 h 172"/>
                <a:gd name="T54" fmla="*/ 36 w 161"/>
                <a:gd name="T55" fmla="*/ 157 h 172"/>
                <a:gd name="T56" fmla="*/ 25 w 161"/>
                <a:gd name="T57" fmla="*/ 146 h 172"/>
                <a:gd name="T58" fmla="*/ 15 w 161"/>
                <a:gd name="T59" fmla="*/ 134 h 172"/>
                <a:gd name="T60" fmla="*/ 7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7" y="52"/>
                  </a:lnTo>
                  <a:lnTo>
                    <a:pt x="11" y="45"/>
                  </a:lnTo>
                  <a:lnTo>
                    <a:pt x="15" y="38"/>
                  </a:lnTo>
                  <a:lnTo>
                    <a:pt x="19" y="31"/>
                  </a:lnTo>
                  <a:lnTo>
                    <a:pt x="25" y="25"/>
                  </a:lnTo>
                  <a:lnTo>
                    <a:pt x="30" y="20"/>
                  </a:lnTo>
                  <a:lnTo>
                    <a:pt x="36" y="15"/>
                  </a:lnTo>
                  <a:lnTo>
                    <a:pt x="43" y="11"/>
                  </a:lnTo>
                  <a:lnTo>
                    <a:pt x="50"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50" y="165"/>
                  </a:lnTo>
                  <a:lnTo>
                    <a:pt x="43" y="162"/>
                  </a:lnTo>
                  <a:lnTo>
                    <a:pt x="36" y="157"/>
                  </a:lnTo>
                  <a:lnTo>
                    <a:pt x="30" y="153"/>
                  </a:lnTo>
                  <a:lnTo>
                    <a:pt x="25" y="146"/>
                  </a:lnTo>
                  <a:lnTo>
                    <a:pt x="19" y="140"/>
                  </a:lnTo>
                  <a:lnTo>
                    <a:pt x="15" y="134"/>
                  </a:lnTo>
                  <a:lnTo>
                    <a:pt x="11" y="127"/>
                  </a:lnTo>
                  <a:lnTo>
                    <a:pt x="7"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10" name="Rectangle 206"/>
            <p:cNvSpPr>
              <a:spLocks noChangeArrowheads="1"/>
            </p:cNvSpPr>
            <p:nvPr/>
          </p:nvSpPr>
          <p:spPr bwMode="auto">
            <a:xfrm>
              <a:off x="1612" y="2626"/>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ea typeface="宋体" pitchFamily="2" charset="-122"/>
                </a:rPr>
                <a:t>D</a:t>
              </a:r>
              <a:endParaRPr lang="en-US" altLang="zh-CN" sz="2400"/>
            </a:p>
          </p:txBody>
        </p:sp>
        <p:sp>
          <p:nvSpPr>
            <p:cNvPr id="111" name="Freeform 207"/>
            <p:cNvSpPr>
              <a:spLocks/>
            </p:cNvSpPr>
            <p:nvPr/>
          </p:nvSpPr>
          <p:spPr bwMode="auto">
            <a:xfrm>
              <a:off x="751" y="2918"/>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4 w 161"/>
                <a:gd name="T19" fmla="*/ 4 h 172"/>
                <a:gd name="T20" fmla="*/ 118 w 161"/>
                <a:gd name="T21" fmla="*/ 11 h 172"/>
                <a:gd name="T22" fmla="*/ 131 w 161"/>
                <a:gd name="T23" fmla="*/ 20 h 172"/>
                <a:gd name="T24" fmla="*/ 142 w 161"/>
                <a:gd name="T25" fmla="*/ 31 h 172"/>
                <a:gd name="T26" fmla="*/ 150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6 w 161"/>
                <a:gd name="T39" fmla="*/ 134 h 172"/>
                <a:gd name="T40" fmla="*/ 137 w 161"/>
                <a:gd name="T41" fmla="*/ 147 h 172"/>
                <a:gd name="T42" fmla="*/ 125 w 161"/>
                <a:gd name="T43" fmla="*/ 157 h 172"/>
                <a:gd name="T44" fmla="*/ 111 w 161"/>
                <a:gd name="T45" fmla="*/ 165 h 172"/>
                <a:gd name="T46" fmla="*/ 96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7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5" y="53"/>
                  </a:lnTo>
                  <a:lnTo>
                    <a:pt x="158" y="61"/>
                  </a:lnTo>
                  <a:lnTo>
                    <a:pt x="159" y="69"/>
                  </a:lnTo>
                  <a:lnTo>
                    <a:pt x="161" y="77"/>
                  </a:lnTo>
                  <a:lnTo>
                    <a:pt x="161" y="86"/>
                  </a:lnTo>
                  <a:lnTo>
                    <a:pt x="161" y="86"/>
                  </a:lnTo>
                  <a:lnTo>
                    <a:pt x="161" y="94"/>
                  </a:lnTo>
                  <a:lnTo>
                    <a:pt x="159" y="104"/>
                  </a:lnTo>
                  <a:lnTo>
                    <a:pt x="158" y="112"/>
                  </a:lnTo>
                  <a:lnTo>
                    <a:pt x="155"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12" name="Freeform 208"/>
            <p:cNvSpPr>
              <a:spLocks/>
            </p:cNvSpPr>
            <p:nvPr/>
          </p:nvSpPr>
          <p:spPr bwMode="auto">
            <a:xfrm>
              <a:off x="751" y="2918"/>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4 w 161"/>
                <a:gd name="T19" fmla="*/ 4 h 172"/>
                <a:gd name="T20" fmla="*/ 118 w 161"/>
                <a:gd name="T21" fmla="*/ 11 h 172"/>
                <a:gd name="T22" fmla="*/ 131 w 161"/>
                <a:gd name="T23" fmla="*/ 20 h 172"/>
                <a:gd name="T24" fmla="*/ 142 w 161"/>
                <a:gd name="T25" fmla="*/ 31 h 172"/>
                <a:gd name="T26" fmla="*/ 150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6 w 161"/>
                <a:gd name="T39" fmla="*/ 134 h 172"/>
                <a:gd name="T40" fmla="*/ 137 w 161"/>
                <a:gd name="T41" fmla="*/ 147 h 172"/>
                <a:gd name="T42" fmla="*/ 125 w 161"/>
                <a:gd name="T43" fmla="*/ 157 h 172"/>
                <a:gd name="T44" fmla="*/ 111 w 161"/>
                <a:gd name="T45" fmla="*/ 165 h 172"/>
                <a:gd name="T46" fmla="*/ 96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7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5" y="53"/>
                  </a:lnTo>
                  <a:lnTo>
                    <a:pt x="158" y="61"/>
                  </a:lnTo>
                  <a:lnTo>
                    <a:pt x="159" y="69"/>
                  </a:lnTo>
                  <a:lnTo>
                    <a:pt x="161" y="77"/>
                  </a:lnTo>
                  <a:lnTo>
                    <a:pt x="161" y="86"/>
                  </a:lnTo>
                  <a:lnTo>
                    <a:pt x="161" y="86"/>
                  </a:lnTo>
                  <a:lnTo>
                    <a:pt x="161" y="94"/>
                  </a:lnTo>
                  <a:lnTo>
                    <a:pt x="159" y="104"/>
                  </a:lnTo>
                  <a:lnTo>
                    <a:pt x="158" y="112"/>
                  </a:lnTo>
                  <a:lnTo>
                    <a:pt x="155"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13" name="Rectangle 209"/>
            <p:cNvSpPr>
              <a:spLocks noChangeArrowheads="1"/>
            </p:cNvSpPr>
            <p:nvPr/>
          </p:nvSpPr>
          <p:spPr bwMode="auto">
            <a:xfrm>
              <a:off x="808" y="2953"/>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ea typeface="宋体" pitchFamily="2" charset="-122"/>
                </a:rPr>
                <a:t>C</a:t>
              </a:r>
              <a:endParaRPr lang="en-US" altLang="zh-CN" sz="2400"/>
            </a:p>
          </p:txBody>
        </p:sp>
        <p:sp>
          <p:nvSpPr>
            <p:cNvPr id="114" name="Freeform 210"/>
            <p:cNvSpPr>
              <a:spLocks/>
            </p:cNvSpPr>
            <p:nvPr/>
          </p:nvSpPr>
          <p:spPr bwMode="auto">
            <a:xfrm>
              <a:off x="1394" y="2918"/>
              <a:ext cx="160" cy="172"/>
            </a:xfrm>
            <a:custGeom>
              <a:avLst/>
              <a:gdLst>
                <a:gd name="T0" fmla="*/ 1 w 160"/>
                <a:gd name="T1" fmla="*/ 77 h 172"/>
                <a:gd name="T2" fmla="*/ 4 w 160"/>
                <a:gd name="T3" fmla="*/ 61 h 172"/>
                <a:gd name="T4" fmla="*/ 10 w 160"/>
                <a:gd name="T5" fmla="*/ 45 h 172"/>
                <a:gd name="T6" fmla="*/ 18 w 160"/>
                <a:gd name="T7" fmla="*/ 31 h 172"/>
                <a:gd name="T8" fmla="*/ 29 w 160"/>
                <a:gd name="T9" fmla="*/ 20 h 172"/>
                <a:gd name="T10" fmla="*/ 42 w 160"/>
                <a:gd name="T11" fmla="*/ 11 h 172"/>
                <a:gd name="T12" fmla="*/ 56 w 160"/>
                <a:gd name="T13" fmla="*/ 4 h 172"/>
                <a:gd name="T14" fmla="*/ 72 w 160"/>
                <a:gd name="T15" fmla="*/ 0 h 172"/>
                <a:gd name="T16" fmla="*/ 88 w 160"/>
                <a:gd name="T17" fmla="*/ 0 h 172"/>
                <a:gd name="T18" fmla="*/ 104 w 160"/>
                <a:gd name="T19" fmla="*/ 4 h 172"/>
                <a:gd name="T20" fmla="*/ 118 w 160"/>
                <a:gd name="T21" fmla="*/ 11 h 172"/>
                <a:gd name="T22" fmla="*/ 131 w 160"/>
                <a:gd name="T23" fmla="*/ 20 h 172"/>
                <a:gd name="T24" fmla="*/ 142 w 160"/>
                <a:gd name="T25" fmla="*/ 31 h 172"/>
                <a:gd name="T26" fmla="*/ 150 w 160"/>
                <a:gd name="T27" fmla="*/ 45 h 172"/>
                <a:gd name="T28" fmla="*/ 157 w 160"/>
                <a:gd name="T29" fmla="*/ 61 h 172"/>
                <a:gd name="T30" fmla="*/ 160 w 160"/>
                <a:gd name="T31" fmla="*/ 77 h 172"/>
                <a:gd name="T32" fmla="*/ 160 w 160"/>
                <a:gd name="T33" fmla="*/ 86 h 172"/>
                <a:gd name="T34" fmla="*/ 158 w 160"/>
                <a:gd name="T35" fmla="*/ 104 h 172"/>
                <a:gd name="T36" fmla="*/ 154 w 160"/>
                <a:gd name="T37" fmla="*/ 119 h 172"/>
                <a:gd name="T38" fmla="*/ 146 w 160"/>
                <a:gd name="T39" fmla="*/ 134 h 172"/>
                <a:gd name="T40" fmla="*/ 137 w 160"/>
                <a:gd name="T41" fmla="*/ 147 h 172"/>
                <a:gd name="T42" fmla="*/ 125 w 160"/>
                <a:gd name="T43" fmla="*/ 157 h 172"/>
                <a:gd name="T44" fmla="*/ 111 w 160"/>
                <a:gd name="T45" fmla="*/ 165 h 172"/>
                <a:gd name="T46" fmla="*/ 96 w 160"/>
                <a:gd name="T47" fmla="*/ 170 h 172"/>
                <a:gd name="T48" fmla="*/ 80 w 160"/>
                <a:gd name="T49" fmla="*/ 172 h 172"/>
                <a:gd name="T50" fmla="*/ 64 w 160"/>
                <a:gd name="T51" fmla="*/ 170 h 172"/>
                <a:gd name="T52" fmla="*/ 49 w 160"/>
                <a:gd name="T53" fmla="*/ 165 h 172"/>
                <a:gd name="T54" fmla="*/ 35 w 160"/>
                <a:gd name="T55" fmla="*/ 157 h 172"/>
                <a:gd name="T56" fmla="*/ 24 w 160"/>
                <a:gd name="T57" fmla="*/ 147 h 172"/>
                <a:gd name="T58" fmla="*/ 14 w 160"/>
                <a:gd name="T59" fmla="*/ 134 h 172"/>
                <a:gd name="T60" fmla="*/ 6 w 160"/>
                <a:gd name="T61" fmla="*/ 119 h 172"/>
                <a:gd name="T62" fmla="*/ 2 w 160"/>
                <a:gd name="T63" fmla="*/ 104 h 172"/>
                <a:gd name="T64" fmla="*/ 0 w 160"/>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4" y="53"/>
                  </a:lnTo>
                  <a:lnTo>
                    <a:pt x="157" y="61"/>
                  </a:lnTo>
                  <a:lnTo>
                    <a:pt x="158" y="69"/>
                  </a:lnTo>
                  <a:lnTo>
                    <a:pt x="160" y="77"/>
                  </a:lnTo>
                  <a:lnTo>
                    <a:pt x="160" y="86"/>
                  </a:lnTo>
                  <a:lnTo>
                    <a:pt x="160" y="86"/>
                  </a:lnTo>
                  <a:lnTo>
                    <a:pt x="160" y="94"/>
                  </a:lnTo>
                  <a:lnTo>
                    <a:pt x="158" y="104"/>
                  </a:lnTo>
                  <a:lnTo>
                    <a:pt x="157" y="112"/>
                  </a:lnTo>
                  <a:lnTo>
                    <a:pt x="154"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15" name="Freeform 211"/>
            <p:cNvSpPr>
              <a:spLocks/>
            </p:cNvSpPr>
            <p:nvPr/>
          </p:nvSpPr>
          <p:spPr bwMode="auto">
            <a:xfrm>
              <a:off x="1394" y="2918"/>
              <a:ext cx="160" cy="172"/>
            </a:xfrm>
            <a:custGeom>
              <a:avLst/>
              <a:gdLst>
                <a:gd name="T0" fmla="*/ 1 w 160"/>
                <a:gd name="T1" fmla="*/ 77 h 172"/>
                <a:gd name="T2" fmla="*/ 4 w 160"/>
                <a:gd name="T3" fmla="*/ 61 h 172"/>
                <a:gd name="T4" fmla="*/ 10 w 160"/>
                <a:gd name="T5" fmla="*/ 45 h 172"/>
                <a:gd name="T6" fmla="*/ 18 w 160"/>
                <a:gd name="T7" fmla="*/ 31 h 172"/>
                <a:gd name="T8" fmla="*/ 29 w 160"/>
                <a:gd name="T9" fmla="*/ 20 h 172"/>
                <a:gd name="T10" fmla="*/ 42 w 160"/>
                <a:gd name="T11" fmla="*/ 11 h 172"/>
                <a:gd name="T12" fmla="*/ 56 w 160"/>
                <a:gd name="T13" fmla="*/ 4 h 172"/>
                <a:gd name="T14" fmla="*/ 72 w 160"/>
                <a:gd name="T15" fmla="*/ 0 h 172"/>
                <a:gd name="T16" fmla="*/ 88 w 160"/>
                <a:gd name="T17" fmla="*/ 0 h 172"/>
                <a:gd name="T18" fmla="*/ 104 w 160"/>
                <a:gd name="T19" fmla="*/ 4 h 172"/>
                <a:gd name="T20" fmla="*/ 118 w 160"/>
                <a:gd name="T21" fmla="*/ 11 h 172"/>
                <a:gd name="T22" fmla="*/ 131 w 160"/>
                <a:gd name="T23" fmla="*/ 20 h 172"/>
                <a:gd name="T24" fmla="*/ 142 w 160"/>
                <a:gd name="T25" fmla="*/ 31 h 172"/>
                <a:gd name="T26" fmla="*/ 150 w 160"/>
                <a:gd name="T27" fmla="*/ 45 h 172"/>
                <a:gd name="T28" fmla="*/ 157 w 160"/>
                <a:gd name="T29" fmla="*/ 61 h 172"/>
                <a:gd name="T30" fmla="*/ 160 w 160"/>
                <a:gd name="T31" fmla="*/ 77 h 172"/>
                <a:gd name="T32" fmla="*/ 160 w 160"/>
                <a:gd name="T33" fmla="*/ 86 h 172"/>
                <a:gd name="T34" fmla="*/ 158 w 160"/>
                <a:gd name="T35" fmla="*/ 104 h 172"/>
                <a:gd name="T36" fmla="*/ 154 w 160"/>
                <a:gd name="T37" fmla="*/ 119 h 172"/>
                <a:gd name="T38" fmla="*/ 146 w 160"/>
                <a:gd name="T39" fmla="*/ 134 h 172"/>
                <a:gd name="T40" fmla="*/ 137 w 160"/>
                <a:gd name="T41" fmla="*/ 147 h 172"/>
                <a:gd name="T42" fmla="*/ 125 w 160"/>
                <a:gd name="T43" fmla="*/ 157 h 172"/>
                <a:gd name="T44" fmla="*/ 111 w 160"/>
                <a:gd name="T45" fmla="*/ 165 h 172"/>
                <a:gd name="T46" fmla="*/ 96 w 160"/>
                <a:gd name="T47" fmla="*/ 170 h 172"/>
                <a:gd name="T48" fmla="*/ 80 w 160"/>
                <a:gd name="T49" fmla="*/ 172 h 172"/>
                <a:gd name="T50" fmla="*/ 64 w 160"/>
                <a:gd name="T51" fmla="*/ 170 h 172"/>
                <a:gd name="T52" fmla="*/ 49 w 160"/>
                <a:gd name="T53" fmla="*/ 165 h 172"/>
                <a:gd name="T54" fmla="*/ 35 w 160"/>
                <a:gd name="T55" fmla="*/ 157 h 172"/>
                <a:gd name="T56" fmla="*/ 24 w 160"/>
                <a:gd name="T57" fmla="*/ 147 h 172"/>
                <a:gd name="T58" fmla="*/ 14 w 160"/>
                <a:gd name="T59" fmla="*/ 134 h 172"/>
                <a:gd name="T60" fmla="*/ 6 w 160"/>
                <a:gd name="T61" fmla="*/ 119 h 172"/>
                <a:gd name="T62" fmla="*/ 2 w 160"/>
                <a:gd name="T63" fmla="*/ 104 h 172"/>
                <a:gd name="T64" fmla="*/ 0 w 160"/>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4" y="53"/>
                  </a:lnTo>
                  <a:lnTo>
                    <a:pt x="157" y="61"/>
                  </a:lnTo>
                  <a:lnTo>
                    <a:pt x="158" y="69"/>
                  </a:lnTo>
                  <a:lnTo>
                    <a:pt x="160" y="77"/>
                  </a:lnTo>
                  <a:lnTo>
                    <a:pt x="160" y="86"/>
                  </a:lnTo>
                  <a:lnTo>
                    <a:pt x="160" y="86"/>
                  </a:lnTo>
                  <a:lnTo>
                    <a:pt x="160" y="94"/>
                  </a:lnTo>
                  <a:lnTo>
                    <a:pt x="158" y="104"/>
                  </a:lnTo>
                  <a:lnTo>
                    <a:pt x="157" y="112"/>
                  </a:lnTo>
                  <a:lnTo>
                    <a:pt x="154"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16" name="Rectangle 212"/>
            <p:cNvSpPr>
              <a:spLocks noChangeArrowheads="1"/>
            </p:cNvSpPr>
            <p:nvPr/>
          </p:nvSpPr>
          <p:spPr bwMode="auto">
            <a:xfrm>
              <a:off x="1451" y="2953"/>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ea typeface="宋体" pitchFamily="2" charset="-122"/>
                </a:rPr>
                <a:t>E</a:t>
              </a:r>
              <a:endParaRPr lang="en-US" altLang="zh-CN" sz="2400"/>
            </a:p>
          </p:txBody>
        </p:sp>
        <p:sp>
          <p:nvSpPr>
            <p:cNvPr id="117" name="Line 213"/>
            <p:cNvSpPr>
              <a:spLocks noChangeShapeType="1"/>
            </p:cNvSpPr>
            <p:nvPr/>
          </p:nvSpPr>
          <p:spPr bwMode="auto">
            <a:xfrm flipV="1">
              <a:off x="730" y="2455"/>
              <a:ext cx="293" cy="16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18" name="Freeform 214"/>
            <p:cNvSpPr>
              <a:spLocks/>
            </p:cNvSpPr>
            <p:nvPr/>
          </p:nvSpPr>
          <p:spPr bwMode="auto">
            <a:xfrm>
              <a:off x="1001" y="2412"/>
              <a:ext cx="97" cy="75"/>
            </a:xfrm>
            <a:custGeom>
              <a:avLst/>
              <a:gdLst>
                <a:gd name="T0" fmla="*/ 0 w 97"/>
                <a:gd name="T1" fmla="*/ 19 h 75"/>
                <a:gd name="T2" fmla="*/ 97 w 97"/>
                <a:gd name="T3" fmla="*/ 0 h 75"/>
                <a:gd name="T4" fmla="*/ 30 w 97"/>
                <a:gd name="T5" fmla="*/ 75 h 75"/>
                <a:gd name="T6" fmla="*/ 0 w 97"/>
                <a:gd name="T7" fmla="*/ 19 h 75"/>
              </a:gdLst>
              <a:ahLst/>
              <a:cxnLst>
                <a:cxn ang="0">
                  <a:pos x="T0" y="T1"/>
                </a:cxn>
                <a:cxn ang="0">
                  <a:pos x="T2" y="T3"/>
                </a:cxn>
                <a:cxn ang="0">
                  <a:pos x="T4" y="T5"/>
                </a:cxn>
                <a:cxn ang="0">
                  <a:pos x="T6" y="T7"/>
                </a:cxn>
              </a:cxnLst>
              <a:rect l="0" t="0" r="r" b="b"/>
              <a:pathLst>
                <a:path w="97" h="75">
                  <a:moveTo>
                    <a:pt x="0" y="19"/>
                  </a:moveTo>
                  <a:lnTo>
                    <a:pt x="97" y="0"/>
                  </a:lnTo>
                  <a:lnTo>
                    <a:pt x="30" y="75"/>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19" name="Line 215"/>
            <p:cNvSpPr>
              <a:spLocks noChangeShapeType="1"/>
            </p:cNvSpPr>
            <p:nvPr/>
          </p:nvSpPr>
          <p:spPr bwMode="auto">
            <a:xfrm flipH="1" flipV="1">
              <a:off x="1287" y="2451"/>
              <a:ext cx="288" cy="170"/>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20" name="Freeform 216"/>
            <p:cNvSpPr>
              <a:spLocks/>
            </p:cNvSpPr>
            <p:nvPr/>
          </p:nvSpPr>
          <p:spPr bwMode="auto">
            <a:xfrm>
              <a:off x="1213" y="2407"/>
              <a:ext cx="96" cy="76"/>
            </a:xfrm>
            <a:custGeom>
              <a:avLst/>
              <a:gdLst>
                <a:gd name="T0" fmla="*/ 65 w 96"/>
                <a:gd name="T1" fmla="*/ 76 h 76"/>
                <a:gd name="T2" fmla="*/ 0 w 96"/>
                <a:gd name="T3" fmla="*/ 0 h 76"/>
                <a:gd name="T4" fmla="*/ 96 w 96"/>
                <a:gd name="T5" fmla="*/ 21 h 76"/>
                <a:gd name="T6" fmla="*/ 65 w 96"/>
                <a:gd name="T7" fmla="*/ 76 h 76"/>
              </a:gdLst>
              <a:ahLst/>
              <a:cxnLst>
                <a:cxn ang="0">
                  <a:pos x="T0" y="T1"/>
                </a:cxn>
                <a:cxn ang="0">
                  <a:pos x="T2" y="T3"/>
                </a:cxn>
                <a:cxn ang="0">
                  <a:pos x="T4" y="T5"/>
                </a:cxn>
                <a:cxn ang="0">
                  <a:pos x="T6" y="T7"/>
                </a:cxn>
              </a:cxnLst>
              <a:rect l="0" t="0" r="r" b="b"/>
              <a:pathLst>
                <a:path w="96" h="76">
                  <a:moveTo>
                    <a:pt x="65" y="76"/>
                  </a:moveTo>
                  <a:lnTo>
                    <a:pt x="0" y="0"/>
                  </a:lnTo>
                  <a:lnTo>
                    <a:pt x="96" y="21"/>
                  </a:lnTo>
                  <a:lnTo>
                    <a:pt x="65"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21" name="Line 217"/>
            <p:cNvSpPr>
              <a:spLocks noChangeShapeType="1"/>
            </p:cNvSpPr>
            <p:nvPr/>
          </p:nvSpPr>
          <p:spPr bwMode="auto">
            <a:xfrm>
              <a:off x="714" y="2750"/>
              <a:ext cx="46" cy="98"/>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22" name="Freeform 218"/>
            <p:cNvSpPr>
              <a:spLocks/>
            </p:cNvSpPr>
            <p:nvPr/>
          </p:nvSpPr>
          <p:spPr bwMode="auto">
            <a:xfrm>
              <a:off x="728" y="2826"/>
              <a:ext cx="69" cy="101"/>
            </a:xfrm>
            <a:custGeom>
              <a:avLst/>
              <a:gdLst>
                <a:gd name="T0" fmla="*/ 56 w 69"/>
                <a:gd name="T1" fmla="*/ 0 h 101"/>
                <a:gd name="T2" fmla="*/ 69 w 69"/>
                <a:gd name="T3" fmla="*/ 101 h 101"/>
                <a:gd name="T4" fmla="*/ 0 w 69"/>
                <a:gd name="T5" fmla="*/ 28 h 101"/>
                <a:gd name="T6" fmla="*/ 56 w 69"/>
                <a:gd name="T7" fmla="*/ 0 h 101"/>
              </a:gdLst>
              <a:ahLst/>
              <a:cxnLst>
                <a:cxn ang="0">
                  <a:pos x="T0" y="T1"/>
                </a:cxn>
                <a:cxn ang="0">
                  <a:pos x="T2" y="T3"/>
                </a:cxn>
                <a:cxn ang="0">
                  <a:pos x="T4" y="T5"/>
                </a:cxn>
                <a:cxn ang="0">
                  <a:pos x="T6" y="T7"/>
                </a:cxn>
              </a:cxnLst>
              <a:rect l="0" t="0" r="r" b="b"/>
              <a:pathLst>
                <a:path w="69" h="101">
                  <a:moveTo>
                    <a:pt x="56" y="0"/>
                  </a:moveTo>
                  <a:lnTo>
                    <a:pt x="69" y="101"/>
                  </a:lnTo>
                  <a:lnTo>
                    <a:pt x="0" y="28"/>
                  </a:lnTo>
                  <a:lnTo>
                    <a:pt x="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23" name="Line 219"/>
            <p:cNvSpPr>
              <a:spLocks noChangeShapeType="1"/>
            </p:cNvSpPr>
            <p:nvPr/>
          </p:nvSpPr>
          <p:spPr bwMode="auto">
            <a:xfrm>
              <a:off x="748" y="2703"/>
              <a:ext cx="571" cy="23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24" name="Freeform 220"/>
            <p:cNvSpPr>
              <a:spLocks/>
            </p:cNvSpPr>
            <p:nvPr/>
          </p:nvSpPr>
          <p:spPr bwMode="auto">
            <a:xfrm>
              <a:off x="1300" y="2908"/>
              <a:ext cx="99" cy="66"/>
            </a:xfrm>
            <a:custGeom>
              <a:avLst/>
              <a:gdLst>
                <a:gd name="T0" fmla="*/ 24 w 99"/>
                <a:gd name="T1" fmla="*/ 0 h 66"/>
                <a:gd name="T2" fmla="*/ 99 w 99"/>
                <a:gd name="T3" fmla="*/ 66 h 66"/>
                <a:gd name="T4" fmla="*/ 0 w 99"/>
                <a:gd name="T5" fmla="*/ 58 h 66"/>
                <a:gd name="T6" fmla="*/ 24 w 99"/>
                <a:gd name="T7" fmla="*/ 0 h 66"/>
              </a:gdLst>
              <a:ahLst/>
              <a:cxnLst>
                <a:cxn ang="0">
                  <a:pos x="T0" y="T1"/>
                </a:cxn>
                <a:cxn ang="0">
                  <a:pos x="T2" y="T3"/>
                </a:cxn>
                <a:cxn ang="0">
                  <a:pos x="T4" y="T5"/>
                </a:cxn>
                <a:cxn ang="0">
                  <a:pos x="T6" y="T7"/>
                </a:cxn>
              </a:cxnLst>
              <a:rect l="0" t="0" r="r" b="b"/>
              <a:pathLst>
                <a:path w="99" h="66">
                  <a:moveTo>
                    <a:pt x="24" y="0"/>
                  </a:moveTo>
                  <a:lnTo>
                    <a:pt x="99" y="66"/>
                  </a:lnTo>
                  <a:lnTo>
                    <a:pt x="0" y="58"/>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25" name="Line 221"/>
            <p:cNvSpPr>
              <a:spLocks noChangeShapeType="1"/>
            </p:cNvSpPr>
            <p:nvPr/>
          </p:nvSpPr>
          <p:spPr bwMode="auto">
            <a:xfrm>
              <a:off x="912" y="3004"/>
              <a:ext cx="395"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26" name="Freeform 222"/>
            <p:cNvSpPr>
              <a:spLocks/>
            </p:cNvSpPr>
            <p:nvPr/>
          </p:nvSpPr>
          <p:spPr bwMode="auto">
            <a:xfrm>
              <a:off x="1300" y="2973"/>
              <a:ext cx="94" cy="63"/>
            </a:xfrm>
            <a:custGeom>
              <a:avLst/>
              <a:gdLst>
                <a:gd name="T0" fmla="*/ 0 w 94"/>
                <a:gd name="T1" fmla="*/ 0 h 63"/>
                <a:gd name="T2" fmla="*/ 94 w 94"/>
                <a:gd name="T3" fmla="*/ 31 h 63"/>
                <a:gd name="T4" fmla="*/ 0 w 94"/>
                <a:gd name="T5" fmla="*/ 63 h 63"/>
                <a:gd name="T6" fmla="*/ 0 w 94"/>
                <a:gd name="T7" fmla="*/ 0 h 63"/>
              </a:gdLst>
              <a:ahLst/>
              <a:cxnLst>
                <a:cxn ang="0">
                  <a:pos x="T0" y="T1"/>
                </a:cxn>
                <a:cxn ang="0">
                  <a:pos x="T2" y="T3"/>
                </a:cxn>
                <a:cxn ang="0">
                  <a:pos x="T4" y="T5"/>
                </a:cxn>
                <a:cxn ang="0">
                  <a:pos x="T6" y="T7"/>
                </a:cxn>
              </a:cxnLst>
              <a:rect l="0" t="0" r="r" b="b"/>
              <a:pathLst>
                <a:path w="94" h="63">
                  <a:moveTo>
                    <a:pt x="0" y="0"/>
                  </a:moveTo>
                  <a:lnTo>
                    <a:pt x="94" y="31"/>
                  </a:lnTo>
                  <a:lnTo>
                    <a:pt x="0" y="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27" name="Line 223"/>
            <p:cNvSpPr>
              <a:spLocks noChangeShapeType="1"/>
            </p:cNvSpPr>
            <p:nvPr/>
          </p:nvSpPr>
          <p:spPr bwMode="auto">
            <a:xfrm>
              <a:off x="751" y="2677"/>
              <a:ext cx="717"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28" name="Freeform 224"/>
            <p:cNvSpPr>
              <a:spLocks/>
            </p:cNvSpPr>
            <p:nvPr/>
          </p:nvSpPr>
          <p:spPr bwMode="auto">
            <a:xfrm>
              <a:off x="1461" y="2645"/>
              <a:ext cx="93" cy="64"/>
            </a:xfrm>
            <a:custGeom>
              <a:avLst/>
              <a:gdLst>
                <a:gd name="T0" fmla="*/ 0 w 93"/>
                <a:gd name="T1" fmla="*/ 0 h 64"/>
                <a:gd name="T2" fmla="*/ 93 w 93"/>
                <a:gd name="T3" fmla="*/ 32 h 64"/>
                <a:gd name="T4" fmla="*/ 0 w 93"/>
                <a:gd name="T5" fmla="*/ 64 h 64"/>
                <a:gd name="T6" fmla="*/ 0 w 93"/>
                <a:gd name="T7" fmla="*/ 0 h 64"/>
              </a:gdLst>
              <a:ahLst/>
              <a:cxnLst>
                <a:cxn ang="0">
                  <a:pos x="T0" y="T1"/>
                </a:cxn>
                <a:cxn ang="0">
                  <a:pos x="T2" y="T3"/>
                </a:cxn>
                <a:cxn ang="0">
                  <a:pos x="T4" y="T5"/>
                </a:cxn>
                <a:cxn ang="0">
                  <a:pos x="T6" y="T7"/>
                </a:cxn>
              </a:cxnLst>
              <a:rect l="0" t="0" r="r" b="b"/>
              <a:pathLst>
                <a:path w="93" h="64">
                  <a:moveTo>
                    <a:pt x="0" y="0"/>
                  </a:moveTo>
                  <a:lnTo>
                    <a:pt x="93" y="32"/>
                  </a:lnTo>
                  <a:lnTo>
                    <a:pt x="0" y="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29" name="Rectangle 225"/>
            <p:cNvSpPr>
              <a:spLocks noChangeArrowheads="1"/>
            </p:cNvSpPr>
            <p:nvPr/>
          </p:nvSpPr>
          <p:spPr bwMode="auto">
            <a:xfrm>
              <a:off x="3196" y="29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30" name="Rectangle 226"/>
            <p:cNvSpPr>
              <a:spLocks noChangeArrowheads="1"/>
            </p:cNvSpPr>
            <p:nvPr/>
          </p:nvSpPr>
          <p:spPr bwMode="auto">
            <a:xfrm>
              <a:off x="3196" y="279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31" name="Rectangle 227"/>
            <p:cNvSpPr>
              <a:spLocks noChangeArrowheads="1"/>
            </p:cNvSpPr>
            <p:nvPr/>
          </p:nvSpPr>
          <p:spPr bwMode="auto">
            <a:xfrm>
              <a:off x="3196"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32" name="Rectangle 228"/>
            <p:cNvSpPr>
              <a:spLocks noChangeArrowheads="1"/>
            </p:cNvSpPr>
            <p:nvPr/>
          </p:nvSpPr>
          <p:spPr bwMode="auto">
            <a:xfrm>
              <a:off x="3196" y="253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33" name="Rectangle 229"/>
            <p:cNvSpPr>
              <a:spLocks noChangeArrowheads="1"/>
            </p:cNvSpPr>
            <p:nvPr/>
          </p:nvSpPr>
          <p:spPr bwMode="auto">
            <a:xfrm>
              <a:off x="3196" y="240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34" name="Rectangle 230"/>
            <p:cNvSpPr>
              <a:spLocks noChangeArrowheads="1"/>
            </p:cNvSpPr>
            <p:nvPr/>
          </p:nvSpPr>
          <p:spPr bwMode="auto">
            <a:xfrm>
              <a:off x="3196"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35" name="Rectangle 231"/>
            <p:cNvSpPr>
              <a:spLocks noChangeArrowheads="1"/>
            </p:cNvSpPr>
            <p:nvPr/>
          </p:nvSpPr>
          <p:spPr bwMode="auto">
            <a:xfrm>
              <a:off x="3196" y="298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sz="2400"/>
            </a:p>
          </p:txBody>
        </p:sp>
        <p:sp>
          <p:nvSpPr>
            <p:cNvPr id="136" name="Rectangle 232"/>
            <p:cNvSpPr>
              <a:spLocks noChangeArrowheads="1"/>
            </p:cNvSpPr>
            <p:nvPr/>
          </p:nvSpPr>
          <p:spPr bwMode="auto">
            <a:xfrm>
              <a:off x="3196"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sz="2400"/>
            </a:p>
          </p:txBody>
        </p:sp>
        <p:sp>
          <p:nvSpPr>
            <p:cNvPr id="137" name="Rectangle 233"/>
            <p:cNvSpPr>
              <a:spLocks noChangeArrowheads="1"/>
            </p:cNvSpPr>
            <p:nvPr/>
          </p:nvSpPr>
          <p:spPr bwMode="auto">
            <a:xfrm>
              <a:off x="3034" y="29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38" name="Rectangle 234"/>
            <p:cNvSpPr>
              <a:spLocks noChangeArrowheads="1"/>
            </p:cNvSpPr>
            <p:nvPr/>
          </p:nvSpPr>
          <p:spPr bwMode="auto">
            <a:xfrm>
              <a:off x="3034" y="279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39" name="Rectangle 235"/>
            <p:cNvSpPr>
              <a:spLocks noChangeArrowheads="1"/>
            </p:cNvSpPr>
            <p:nvPr/>
          </p:nvSpPr>
          <p:spPr bwMode="auto">
            <a:xfrm>
              <a:off x="3034"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40" name="Rectangle 236"/>
            <p:cNvSpPr>
              <a:spLocks noChangeArrowheads="1"/>
            </p:cNvSpPr>
            <p:nvPr/>
          </p:nvSpPr>
          <p:spPr bwMode="auto">
            <a:xfrm>
              <a:off x="3034" y="253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41" name="Rectangle 237"/>
            <p:cNvSpPr>
              <a:spLocks noChangeArrowheads="1"/>
            </p:cNvSpPr>
            <p:nvPr/>
          </p:nvSpPr>
          <p:spPr bwMode="auto">
            <a:xfrm>
              <a:off x="3034" y="240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42" name="Rectangle 238"/>
            <p:cNvSpPr>
              <a:spLocks noChangeArrowheads="1"/>
            </p:cNvSpPr>
            <p:nvPr/>
          </p:nvSpPr>
          <p:spPr bwMode="auto">
            <a:xfrm>
              <a:off x="3034"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43" name="Rectangle 239"/>
            <p:cNvSpPr>
              <a:spLocks noChangeArrowheads="1"/>
            </p:cNvSpPr>
            <p:nvPr/>
          </p:nvSpPr>
          <p:spPr bwMode="auto">
            <a:xfrm>
              <a:off x="3034" y="298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sz="2400"/>
            </a:p>
          </p:txBody>
        </p:sp>
        <p:sp>
          <p:nvSpPr>
            <p:cNvPr id="144" name="Rectangle 240"/>
            <p:cNvSpPr>
              <a:spLocks noChangeArrowheads="1"/>
            </p:cNvSpPr>
            <p:nvPr/>
          </p:nvSpPr>
          <p:spPr bwMode="auto">
            <a:xfrm>
              <a:off x="3034"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sz="2400"/>
            </a:p>
          </p:txBody>
        </p:sp>
        <p:sp>
          <p:nvSpPr>
            <p:cNvPr id="145" name="Rectangle 241"/>
            <p:cNvSpPr>
              <a:spLocks noChangeArrowheads="1"/>
            </p:cNvSpPr>
            <p:nvPr/>
          </p:nvSpPr>
          <p:spPr bwMode="auto">
            <a:xfrm>
              <a:off x="2926" y="2539"/>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sz="2400"/>
            </a:p>
          </p:txBody>
        </p:sp>
        <p:sp>
          <p:nvSpPr>
            <p:cNvPr id="146" name="Rectangle 242"/>
            <p:cNvSpPr>
              <a:spLocks noChangeArrowheads="1"/>
            </p:cNvSpPr>
            <p:nvPr/>
          </p:nvSpPr>
          <p:spPr bwMode="auto">
            <a:xfrm>
              <a:off x="3099" y="2972"/>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E</a:t>
              </a:r>
              <a:endParaRPr lang="en-US" altLang="zh-CN" sz="2400"/>
            </a:p>
          </p:txBody>
        </p:sp>
        <p:sp>
          <p:nvSpPr>
            <p:cNvPr id="147" name="Rectangle 243"/>
            <p:cNvSpPr>
              <a:spLocks noChangeArrowheads="1"/>
            </p:cNvSpPr>
            <p:nvPr/>
          </p:nvSpPr>
          <p:spPr bwMode="auto">
            <a:xfrm>
              <a:off x="3093" y="2765"/>
              <a:ext cx="11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D</a:t>
              </a:r>
              <a:endParaRPr lang="en-US" altLang="zh-CN" sz="2400"/>
            </a:p>
          </p:txBody>
        </p:sp>
        <p:sp>
          <p:nvSpPr>
            <p:cNvPr id="148" name="Rectangle 244"/>
            <p:cNvSpPr>
              <a:spLocks noChangeArrowheads="1"/>
            </p:cNvSpPr>
            <p:nvPr/>
          </p:nvSpPr>
          <p:spPr bwMode="auto">
            <a:xfrm>
              <a:off x="3090" y="2557"/>
              <a:ext cx="11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C</a:t>
              </a:r>
              <a:endParaRPr lang="en-US" altLang="zh-CN" sz="2400"/>
            </a:p>
          </p:txBody>
        </p:sp>
        <p:sp>
          <p:nvSpPr>
            <p:cNvPr id="149" name="Rectangle 245"/>
            <p:cNvSpPr>
              <a:spLocks noChangeArrowheads="1"/>
            </p:cNvSpPr>
            <p:nvPr/>
          </p:nvSpPr>
          <p:spPr bwMode="auto">
            <a:xfrm>
              <a:off x="3100" y="2350"/>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B</a:t>
              </a:r>
              <a:endParaRPr lang="en-US" altLang="zh-CN" sz="2400"/>
            </a:p>
          </p:txBody>
        </p:sp>
        <p:sp>
          <p:nvSpPr>
            <p:cNvPr id="150" name="Rectangle 246"/>
            <p:cNvSpPr>
              <a:spLocks noChangeArrowheads="1"/>
            </p:cNvSpPr>
            <p:nvPr/>
          </p:nvSpPr>
          <p:spPr bwMode="auto">
            <a:xfrm>
              <a:off x="3107" y="2142"/>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A</a:t>
              </a:r>
              <a:endParaRPr lang="en-US" altLang="zh-CN" sz="2400"/>
            </a:p>
          </p:txBody>
        </p:sp>
        <p:sp>
          <p:nvSpPr>
            <p:cNvPr id="151" name="Rectangle 247"/>
            <p:cNvSpPr>
              <a:spLocks noChangeArrowheads="1"/>
            </p:cNvSpPr>
            <p:nvPr/>
          </p:nvSpPr>
          <p:spPr bwMode="auto">
            <a:xfrm>
              <a:off x="2792" y="2555"/>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V</a:t>
              </a:r>
              <a:endParaRPr lang="en-US" altLang="zh-CN" sz="2400"/>
            </a:p>
          </p:txBody>
        </p:sp>
        <p:sp>
          <p:nvSpPr>
            <p:cNvPr id="152" name="Rectangle 248"/>
            <p:cNvSpPr>
              <a:spLocks noChangeArrowheads="1"/>
            </p:cNvSpPr>
            <p:nvPr/>
          </p:nvSpPr>
          <p:spPr bwMode="auto">
            <a:xfrm>
              <a:off x="4856" y="2933"/>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53" name="Rectangle 249"/>
            <p:cNvSpPr>
              <a:spLocks noChangeArrowheads="1"/>
            </p:cNvSpPr>
            <p:nvPr/>
          </p:nvSpPr>
          <p:spPr bwMode="auto">
            <a:xfrm>
              <a:off x="4856" y="280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54" name="Rectangle 250"/>
            <p:cNvSpPr>
              <a:spLocks noChangeArrowheads="1"/>
            </p:cNvSpPr>
            <p:nvPr/>
          </p:nvSpPr>
          <p:spPr bwMode="auto">
            <a:xfrm>
              <a:off x="4856"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55" name="Rectangle 251"/>
            <p:cNvSpPr>
              <a:spLocks noChangeArrowheads="1"/>
            </p:cNvSpPr>
            <p:nvPr/>
          </p:nvSpPr>
          <p:spPr bwMode="auto">
            <a:xfrm>
              <a:off x="4856" y="253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56" name="Rectangle 252"/>
            <p:cNvSpPr>
              <a:spLocks noChangeArrowheads="1"/>
            </p:cNvSpPr>
            <p:nvPr/>
          </p:nvSpPr>
          <p:spPr bwMode="auto">
            <a:xfrm>
              <a:off x="4856" y="240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57" name="Rectangle 253"/>
            <p:cNvSpPr>
              <a:spLocks noChangeArrowheads="1"/>
            </p:cNvSpPr>
            <p:nvPr/>
          </p:nvSpPr>
          <p:spPr bwMode="auto">
            <a:xfrm>
              <a:off x="4856"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58" name="Rectangle 254"/>
            <p:cNvSpPr>
              <a:spLocks noChangeArrowheads="1"/>
            </p:cNvSpPr>
            <p:nvPr/>
          </p:nvSpPr>
          <p:spPr bwMode="auto">
            <a:xfrm>
              <a:off x="4856" y="299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sz="2400"/>
            </a:p>
          </p:txBody>
        </p:sp>
        <p:sp>
          <p:nvSpPr>
            <p:cNvPr id="159" name="Rectangle 255"/>
            <p:cNvSpPr>
              <a:spLocks noChangeArrowheads="1"/>
            </p:cNvSpPr>
            <p:nvPr/>
          </p:nvSpPr>
          <p:spPr bwMode="auto">
            <a:xfrm>
              <a:off x="4856"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sz="2400"/>
            </a:p>
          </p:txBody>
        </p:sp>
        <p:sp>
          <p:nvSpPr>
            <p:cNvPr id="160" name="Rectangle 256"/>
            <p:cNvSpPr>
              <a:spLocks noChangeArrowheads="1"/>
            </p:cNvSpPr>
            <p:nvPr/>
          </p:nvSpPr>
          <p:spPr bwMode="auto">
            <a:xfrm>
              <a:off x="3960" y="2933"/>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61" name="Rectangle 257"/>
            <p:cNvSpPr>
              <a:spLocks noChangeArrowheads="1"/>
            </p:cNvSpPr>
            <p:nvPr/>
          </p:nvSpPr>
          <p:spPr bwMode="auto">
            <a:xfrm>
              <a:off x="3960" y="280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62" name="Rectangle 258"/>
            <p:cNvSpPr>
              <a:spLocks noChangeArrowheads="1"/>
            </p:cNvSpPr>
            <p:nvPr/>
          </p:nvSpPr>
          <p:spPr bwMode="auto">
            <a:xfrm>
              <a:off x="3960"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63" name="Rectangle 259"/>
            <p:cNvSpPr>
              <a:spLocks noChangeArrowheads="1"/>
            </p:cNvSpPr>
            <p:nvPr/>
          </p:nvSpPr>
          <p:spPr bwMode="auto">
            <a:xfrm>
              <a:off x="3960" y="253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64" name="Rectangle 260"/>
            <p:cNvSpPr>
              <a:spLocks noChangeArrowheads="1"/>
            </p:cNvSpPr>
            <p:nvPr/>
          </p:nvSpPr>
          <p:spPr bwMode="auto">
            <a:xfrm>
              <a:off x="3960" y="240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65" name="Rectangle 261"/>
            <p:cNvSpPr>
              <a:spLocks noChangeArrowheads="1"/>
            </p:cNvSpPr>
            <p:nvPr/>
          </p:nvSpPr>
          <p:spPr bwMode="auto">
            <a:xfrm>
              <a:off x="3960"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66" name="Rectangle 262"/>
            <p:cNvSpPr>
              <a:spLocks noChangeArrowheads="1"/>
            </p:cNvSpPr>
            <p:nvPr/>
          </p:nvSpPr>
          <p:spPr bwMode="auto">
            <a:xfrm>
              <a:off x="3960" y="299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sz="2400"/>
            </a:p>
          </p:txBody>
        </p:sp>
        <p:sp>
          <p:nvSpPr>
            <p:cNvPr id="167" name="Rectangle 263"/>
            <p:cNvSpPr>
              <a:spLocks noChangeArrowheads="1"/>
            </p:cNvSpPr>
            <p:nvPr/>
          </p:nvSpPr>
          <p:spPr bwMode="auto">
            <a:xfrm>
              <a:off x="3960"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sz="2400"/>
            </a:p>
          </p:txBody>
        </p:sp>
        <p:sp>
          <p:nvSpPr>
            <p:cNvPr id="168" name="Rectangle 264"/>
            <p:cNvSpPr>
              <a:spLocks noChangeArrowheads="1"/>
            </p:cNvSpPr>
            <p:nvPr/>
          </p:nvSpPr>
          <p:spPr bwMode="auto">
            <a:xfrm>
              <a:off x="3849" y="2539"/>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sz="2400"/>
            </a:p>
          </p:txBody>
        </p:sp>
        <p:sp>
          <p:nvSpPr>
            <p:cNvPr id="169" name="Rectangle 265"/>
            <p:cNvSpPr>
              <a:spLocks noChangeArrowheads="1"/>
            </p:cNvSpPr>
            <p:nvPr/>
          </p:nvSpPr>
          <p:spPr bwMode="auto">
            <a:xfrm>
              <a:off x="4785"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70" name="Rectangle 266"/>
            <p:cNvSpPr>
              <a:spLocks noChangeArrowheads="1"/>
            </p:cNvSpPr>
            <p:nvPr/>
          </p:nvSpPr>
          <p:spPr bwMode="auto">
            <a:xfrm>
              <a:off x="4592"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71" name="Rectangle 267"/>
            <p:cNvSpPr>
              <a:spLocks noChangeArrowheads="1"/>
            </p:cNvSpPr>
            <p:nvPr/>
          </p:nvSpPr>
          <p:spPr bwMode="auto">
            <a:xfrm>
              <a:off x="4400"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72" name="Rectangle 268"/>
            <p:cNvSpPr>
              <a:spLocks noChangeArrowheads="1"/>
            </p:cNvSpPr>
            <p:nvPr/>
          </p:nvSpPr>
          <p:spPr bwMode="auto">
            <a:xfrm>
              <a:off x="4207"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73" name="Rectangle 269"/>
            <p:cNvSpPr>
              <a:spLocks noChangeArrowheads="1"/>
            </p:cNvSpPr>
            <p:nvPr/>
          </p:nvSpPr>
          <p:spPr bwMode="auto">
            <a:xfrm>
              <a:off x="4014"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74" name="Rectangle 270"/>
            <p:cNvSpPr>
              <a:spLocks noChangeArrowheads="1"/>
            </p:cNvSpPr>
            <p:nvPr/>
          </p:nvSpPr>
          <p:spPr bwMode="auto">
            <a:xfrm>
              <a:off x="4785"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75" name="Rectangle 271"/>
            <p:cNvSpPr>
              <a:spLocks noChangeArrowheads="1"/>
            </p:cNvSpPr>
            <p:nvPr/>
          </p:nvSpPr>
          <p:spPr bwMode="auto">
            <a:xfrm>
              <a:off x="4592"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76" name="Rectangle 272"/>
            <p:cNvSpPr>
              <a:spLocks noChangeArrowheads="1"/>
            </p:cNvSpPr>
            <p:nvPr/>
          </p:nvSpPr>
          <p:spPr bwMode="auto">
            <a:xfrm>
              <a:off x="4400"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77" name="Rectangle 273"/>
            <p:cNvSpPr>
              <a:spLocks noChangeArrowheads="1"/>
            </p:cNvSpPr>
            <p:nvPr/>
          </p:nvSpPr>
          <p:spPr bwMode="auto">
            <a:xfrm>
              <a:off x="4205"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178" name="Rectangle 274"/>
            <p:cNvSpPr>
              <a:spLocks noChangeArrowheads="1"/>
            </p:cNvSpPr>
            <p:nvPr/>
          </p:nvSpPr>
          <p:spPr bwMode="auto">
            <a:xfrm>
              <a:off x="4014"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79" name="Rectangle 275"/>
            <p:cNvSpPr>
              <a:spLocks noChangeArrowheads="1"/>
            </p:cNvSpPr>
            <p:nvPr/>
          </p:nvSpPr>
          <p:spPr bwMode="auto">
            <a:xfrm>
              <a:off x="4784"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180" name="Rectangle 276"/>
            <p:cNvSpPr>
              <a:spLocks noChangeArrowheads="1"/>
            </p:cNvSpPr>
            <p:nvPr/>
          </p:nvSpPr>
          <p:spPr bwMode="auto">
            <a:xfrm>
              <a:off x="4592"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81" name="Rectangle 277"/>
            <p:cNvSpPr>
              <a:spLocks noChangeArrowheads="1"/>
            </p:cNvSpPr>
            <p:nvPr/>
          </p:nvSpPr>
          <p:spPr bwMode="auto">
            <a:xfrm>
              <a:off x="4400"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82" name="Rectangle 278"/>
            <p:cNvSpPr>
              <a:spLocks noChangeArrowheads="1"/>
            </p:cNvSpPr>
            <p:nvPr/>
          </p:nvSpPr>
          <p:spPr bwMode="auto">
            <a:xfrm>
              <a:off x="4207"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83" name="Rectangle 279"/>
            <p:cNvSpPr>
              <a:spLocks noChangeArrowheads="1"/>
            </p:cNvSpPr>
            <p:nvPr/>
          </p:nvSpPr>
          <p:spPr bwMode="auto">
            <a:xfrm>
              <a:off x="4014"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84" name="Rectangle 280"/>
            <p:cNvSpPr>
              <a:spLocks noChangeArrowheads="1"/>
            </p:cNvSpPr>
            <p:nvPr/>
          </p:nvSpPr>
          <p:spPr bwMode="auto">
            <a:xfrm>
              <a:off x="4785"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85" name="Rectangle 281"/>
            <p:cNvSpPr>
              <a:spLocks noChangeArrowheads="1"/>
            </p:cNvSpPr>
            <p:nvPr/>
          </p:nvSpPr>
          <p:spPr bwMode="auto">
            <a:xfrm>
              <a:off x="4592"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86" name="Rectangle 282"/>
            <p:cNvSpPr>
              <a:spLocks noChangeArrowheads="1"/>
            </p:cNvSpPr>
            <p:nvPr/>
          </p:nvSpPr>
          <p:spPr bwMode="auto">
            <a:xfrm>
              <a:off x="4400"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87" name="Rectangle 283"/>
            <p:cNvSpPr>
              <a:spLocks noChangeArrowheads="1"/>
            </p:cNvSpPr>
            <p:nvPr/>
          </p:nvSpPr>
          <p:spPr bwMode="auto">
            <a:xfrm>
              <a:off x="4207"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88" name="Rectangle 284"/>
            <p:cNvSpPr>
              <a:spLocks noChangeArrowheads="1"/>
            </p:cNvSpPr>
            <p:nvPr/>
          </p:nvSpPr>
          <p:spPr bwMode="auto">
            <a:xfrm>
              <a:off x="4014"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89" name="Rectangle 285"/>
            <p:cNvSpPr>
              <a:spLocks noChangeArrowheads="1"/>
            </p:cNvSpPr>
            <p:nvPr/>
          </p:nvSpPr>
          <p:spPr bwMode="auto">
            <a:xfrm>
              <a:off x="4784"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190" name="Rectangle 286"/>
            <p:cNvSpPr>
              <a:spLocks noChangeArrowheads="1"/>
            </p:cNvSpPr>
            <p:nvPr/>
          </p:nvSpPr>
          <p:spPr bwMode="auto">
            <a:xfrm>
              <a:off x="4591"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191" name="Rectangle 287"/>
            <p:cNvSpPr>
              <a:spLocks noChangeArrowheads="1"/>
            </p:cNvSpPr>
            <p:nvPr/>
          </p:nvSpPr>
          <p:spPr bwMode="auto">
            <a:xfrm>
              <a:off x="4399"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192" name="Rectangle 288"/>
            <p:cNvSpPr>
              <a:spLocks noChangeArrowheads="1"/>
            </p:cNvSpPr>
            <p:nvPr/>
          </p:nvSpPr>
          <p:spPr bwMode="auto">
            <a:xfrm>
              <a:off x="4205"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193" name="Rectangle 289"/>
            <p:cNvSpPr>
              <a:spLocks noChangeArrowheads="1"/>
            </p:cNvSpPr>
            <p:nvPr/>
          </p:nvSpPr>
          <p:spPr bwMode="auto">
            <a:xfrm>
              <a:off x="4014"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94" name="Rectangle 290"/>
            <p:cNvSpPr>
              <a:spLocks noChangeArrowheads="1"/>
            </p:cNvSpPr>
            <p:nvPr/>
          </p:nvSpPr>
          <p:spPr bwMode="auto">
            <a:xfrm>
              <a:off x="3736" y="2555"/>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A</a:t>
              </a:r>
              <a:endParaRPr lang="en-US" altLang="zh-CN" sz="2400"/>
            </a:p>
          </p:txBody>
        </p:sp>
        <p:sp>
          <p:nvSpPr>
            <p:cNvPr id="195" name="Rectangle 291"/>
            <p:cNvSpPr>
              <a:spLocks noChangeArrowheads="1"/>
            </p:cNvSpPr>
            <p:nvPr/>
          </p:nvSpPr>
          <p:spPr bwMode="auto">
            <a:xfrm>
              <a:off x="3483" y="3245"/>
              <a:ext cx="322" cy="2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p>
          </p:txBody>
        </p:sp>
        <p:sp>
          <p:nvSpPr>
            <p:cNvPr id="196" name="Rectangle 292"/>
            <p:cNvSpPr>
              <a:spLocks noChangeArrowheads="1"/>
            </p:cNvSpPr>
            <p:nvPr/>
          </p:nvSpPr>
          <p:spPr bwMode="auto">
            <a:xfrm>
              <a:off x="3576" y="3317"/>
              <a:ext cx="19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ea typeface="宋体" pitchFamily="2" charset="-122"/>
                </a:rPr>
                <a:t>(b)</a:t>
              </a:r>
              <a:endParaRPr lang="en-US" altLang="zh-CN" sz="2400"/>
            </a:p>
          </p:txBody>
        </p:sp>
        <p:sp>
          <p:nvSpPr>
            <p:cNvPr id="197" name="Rectangle 293"/>
            <p:cNvSpPr>
              <a:spLocks noChangeArrowheads="1"/>
            </p:cNvSpPr>
            <p:nvPr/>
          </p:nvSpPr>
          <p:spPr bwMode="auto">
            <a:xfrm>
              <a:off x="944" y="3164"/>
              <a:ext cx="321" cy="2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p>
          </p:txBody>
        </p:sp>
        <p:sp>
          <p:nvSpPr>
            <p:cNvPr id="198" name="Rectangle 294"/>
            <p:cNvSpPr>
              <a:spLocks noChangeArrowheads="1"/>
            </p:cNvSpPr>
            <p:nvPr/>
          </p:nvSpPr>
          <p:spPr bwMode="auto">
            <a:xfrm>
              <a:off x="1036" y="3235"/>
              <a:ext cx="19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ea typeface="宋体" pitchFamily="2" charset="-122"/>
                </a:rPr>
                <a:t>(a)</a:t>
              </a:r>
              <a:endParaRPr lang="en-US" altLang="zh-CN" sz="2400"/>
            </a:p>
          </p:txBody>
        </p:sp>
      </p:grpSp>
    </p:spTree>
    <p:extLst>
      <p:ext uri="{BB962C8B-B14F-4D97-AF65-F5344CB8AC3E}">
        <p14:creationId xmlns:p14="http://schemas.microsoft.com/office/powerpoint/2010/main" val="7513648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3"/>
          <p:cNvSpPr>
            <a:spLocks noGrp="1" noChangeArrowheads="1"/>
          </p:cNvSpPr>
          <p:nvPr>
            <p:ph type="body" idx="4294967295"/>
          </p:nvPr>
        </p:nvSpPr>
        <p:spPr>
          <a:xfrm>
            <a:off x="0" y="332656"/>
            <a:ext cx="8229600" cy="3352800"/>
          </a:xfrm>
        </p:spPr>
        <p:txBody>
          <a:bodyPr/>
          <a:lstStyle/>
          <a:p>
            <a:pPr marL="0" indent="0" eaLnBrk="1" hangingPunct="1">
              <a:buNone/>
              <a:defRPr/>
            </a:pPr>
            <a:endParaRPr kumimoji="1" lang="en-US" altLang="zh-CN" sz="2800" dirty="0" smtClean="0">
              <a:latin typeface="Times New Roman" panose="02020603050405020304" pitchFamily="18" charset="0"/>
            </a:endParaRPr>
          </a:p>
          <a:p>
            <a:pPr marL="0" indent="0" eaLnBrk="1" hangingPunct="1">
              <a:buNone/>
              <a:defRPr/>
            </a:pPr>
            <a:r>
              <a:rPr kumimoji="1" lang="en-US" altLang="zh-CN" sz="2800" dirty="0">
                <a:latin typeface="Times New Roman" panose="02020603050405020304" pitchFamily="18" charset="0"/>
              </a:rPr>
              <a:t> </a:t>
            </a:r>
            <a:r>
              <a:rPr kumimoji="1" lang="en-US" altLang="zh-CN" sz="2800" dirty="0" smtClean="0">
                <a:latin typeface="Times New Roman" panose="02020603050405020304" pitchFamily="18" charset="0"/>
              </a:rPr>
              <a:t>       (1) </a:t>
            </a:r>
            <a:r>
              <a:rPr kumimoji="1" lang="zh-CN" altLang="en-US" sz="2800" b="1" dirty="0" smtClean="0">
                <a:solidFill>
                  <a:schemeClr val="folHlink"/>
                </a:solidFill>
                <a:latin typeface="Times New Roman" panose="02020603050405020304" pitchFamily="18" charset="0"/>
              </a:rPr>
              <a:t>无向图</a:t>
            </a:r>
          </a:p>
          <a:p>
            <a:pPr algn="just" eaLnBrk="1" hangingPunct="1">
              <a:buFont typeface="Wingdings" panose="05000000000000000000" pitchFamily="2" charset="2"/>
              <a:buNone/>
              <a:defRPr/>
            </a:pPr>
            <a:r>
              <a:rPr kumimoji="1" lang="zh-CN" altLang="en-US" sz="2800" dirty="0" smtClean="0">
                <a:latin typeface="Times New Roman" panose="02020603050405020304" pitchFamily="18" charset="0"/>
              </a:rPr>
              <a:t>         </a:t>
            </a:r>
            <a:r>
              <a:rPr kumimoji="1" lang="en-US" altLang="zh-CN" sz="2800" dirty="0" smtClean="0">
                <a:latin typeface="Times New Roman" panose="02020603050405020304" pitchFamily="18" charset="0"/>
              </a:rPr>
              <a:t>	</a:t>
            </a:r>
            <a:r>
              <a:rPr kumimoji="1" lang="zh-CN" altLang="en-US" sz="2000" dirty="0" smtClean="0">
                <a:solidFill>
                  <a:srgbClr val="FF6600"/>
                </a:solidFill>
                <a:latin typeface="Times New Roman" panose="02020603050405020304" pitchFamily="18" charset="0"/>
              </a:rPr>
              <a:t>◆</a:t>
            </a:r>
            <a:r>
              <a:rPr kumimoji="1" lang="zh-CN" altLang="en-US" sz="2800" dirty="0" smtClean="0">
                <a:solidFill>
                  <a:srgbClr val="FF6600"/>
                </a:solidFill>
                <a:latin typeface="Times New Roman" panose="02020603050405020304" pitchFamily="18" charset="0"/>
              </a:rPr>
              <a:t> </a:t>
            </a:r>
            <a:r>
              <a:rPr kumimoji="1" lang="zh-CN" altLang="en-US" sz="2800" b="1" dirty="0" smtClean="0">
                <a:latin typeface="Times New Roman" panose="02020603050405020304" pitchFamily="18" charset="0"/>
              </a:rPr>
              <a:t>对称矩阵</a:t>
            </a:r>
          </a:p>
          <a:p>
            <a:pPr algn="just" eaLnBrk="1" hangingPunct="1">
              <a:buFont typeface="Wingdings" panose="05000000000000000000" pitchFamily="2" charset="2"/>
              <a:buNone/>
              <a:defRPr/>
            </a:pPr>
            <a:r>
              <a:rPr kumimoji="1" lang="zh-CN" altLang="en-US" sz="2800" b="1" dirty="0" smtClean="0">
                <a:solidFill>
                  <a:srgbClr val="FF6600"/>
                </a:solidFill>
                <a:latin typeface="Times New Roman" panose="02020603050405020304" pitchFamily="18" charset="0"/>
              </a:rPr>
              <a:t>         </a:t>
            </a:r>
            <a:r>
              <a:rPr kumimoji="1" lang="en-US" altLang="zh-CN" sz="2800" b="1" dirty="0" smtClean="0">
                <a:solidFill>
                  <a:srgbClr val="FF6600"/>
                </a:solidFill>
                <a:latin typeface="Times New Roman" panose="02020603050405020304" pitchFamily="18" charset="0"/>
              </a:rPr>
              <a:t>	</a:t>
            </a:r>
            <a:r>
              <a:rPr kumimoji="1" lang="zh-CN" altLang="en-US" sz="2000" b="1" dirty="0" smtClean="0">
                <a:solidFill>
                  <a:srgbClr val="FF6600"/>
                </a:solidFill>
                <a:latin typeface="Times New Roman" panose="02020603050405020304" pitchFamily="18" charset="0"/>
              </a:rPr>
              <a:t>◆</a:t>
            </a:r>
            <a:r>
              <a:rPr kumimoji="1" lang="zh-CN" altLang="en-US" sz="2800" b="1" dirty="0" smtClean="0">
                <a:solidFill>
                  <a:srgbClr val="FF6600"/>
                </a:solidFill>
                <a:latin typeface="Times New Roman" panose="02020603050405020304" pitchFamily="18" charset="0"/>
              </a:rPr>
              <a:t> </a:t>
            </a:r>
            <a:r>
              <a:rPr kumimoji="1" lang="zh-CN" altLang="en-US" sz="2800" b="1" dirty="0" smtClean="0">
                <a:latin typeface="Times New Roman" panose="02020603050405020304" pitchFamily="18" charset="0"/>
              </a:rPr>
              <a:t>存储量：</a:t>
            </a:r>
            <a:r>
              <a:rPr kumimoji="1" lang="en-US" altLang="zh-CN" sz="2800" b="1" i="1" dirty="0" smtClean="0">
                <a:latin typeface="Times New Roman" panose="02020603050405020304" pitchFamily="18" charset="0"/>
              </a:rPr>
              <a:t>n</a:t>
            </a:r>
            <a:r>
              <a:rPr kumimoji="1" lang="en-US" altLang="zh-CN" sz="2800" b="1" dirty="0" smtClean="0">
                <a:latin typeface="Times New Roman" panose="02020603050405020304" pitchFamily="18" charset="0"/>
              </a:rPr>
              <a:t>(</a:t>
            </a:r>
            <a:r>
              <a:rPr kumimoji="1" lang="en-US" altLang="zh-CN" sz="2800" b="1" i="1" dirty="0" smtClean="0">
                <a:latin typeface="Times New Roman" panose="02020603050405020304" pitchFamily="18" charset="0"/>
              </a:rPr>
              <a:t>n</a:t>
            </a:r>
            <a:r>
              <a:rPr kumimoji="1" lang="en-US" altLang="zh-CN" sz="2800" b="1" dirty="0" smtClean="0">
                <a:latin typeface="Times New Roman" panose="02020603050405020304" pitchFamily="18" charset="0"/>
              </a:rPr>
              <a:t>+1)/2</a:t>
            </a:r>
          </a:p>
          <a:p>
            <a:pPr algn="just" eaLnBrk="1" hangingPunct="1">
              <a:buFont typeface="Wingdings" panose="05000000000000000000" pitchFamily="2" charset="2"/>
              <a:buNone/>
              <a:defRPr/>
            </a:pPr>
            <a:r>
              <a:rPr kumimoji="1" lang="en-US" altLang="zh-CN" sz="2800" b="1" dirty="0" smtClean="0">
                <a:solidFill>
                  <a:srgbClr val="FF6600"/>
                </a:solidFill>
                <a:latin typeface="Times New Roman" panose="02020603050405020304" pitchFamily="18" charset="0"/>
              </a:rPr>
              <a:t>         	</a:t>
            </a:r>
            <a:r>
              <a:rPr kumimoji="1" lang="en-US" altLang="zh-CN" sz="2000" b="1" dirty="0" smtClean="0">
                <a:solidFill>
                  <a:srgbClr val="FF6600"/>
                </a:solidFill>
                <a:latin typeface="Times New Roman" panose="02020603050405020304" pitchFamily="18" charset="0"/>
              </a:rPr>
              <a:t>◆</a:t>
            </a:r>
            <a:r>
              <a:rPr kumimoji="1" lang="en-US" altLang="zh-CN" sz="2800" b="1" dirty="0" smtClean="0">
                <a:solidFill>
                  <a:srgbClr val="FF6600"/>
                </a:solidFill>
                <a:latin typeface="Times New Roman" panose="02020603050405020304" pitchFamily="18" charset="0"/>
              </a:rPr>
              <a:t> </a:t>
            </a:r>
            <a:r>
              <a:rPr kumimoji="1" lang="zh-CN" altLang="en-US" sz="2800" b="1" dirty="0" smtClean="0">
                <a:latin typeface="Times New Roman" panose="02020603050405020304" pitchFamily="18" charset="0"/>
              </a:rPr>
              <a:t>顶点的度数：</a:t>
            </a:r>
            <a:r>
              <a:rPr kumimoji="1" lang="en-US" altLang="zh-CN" sz="2800" b="1" dirty="0" smtClean="0">
                <a:latin typeface="Times New Roman" panose="02020603050405020304" pitchFamily="18" charset="0"/>
              </a:rPr>
              <a:t>TD(V</a:t>
            </a:r>
            <a:r>
              <a:rPr kumimoji="1" lang="en-US" altLang="zh-CN" sz="2800" b="1" baseline="-30000" dirty="0" smtClean="0">
                <a:latin typeface="Times New Roman" panose="02020603050405020304" pitchFamily="18" charset="0"/>
              </a:rPr>
              <a:t>i</a:t>
            </a:r>
            <a:r>
              <a:rPr kumimoji="1" lang="en-US" altLang="zh-CN" sz="2800" b="1" dirty="0" smtClean="0">
                <a:latin typeface="Times New Roman" panose="02020603050405020304" pitchFamily="18" charset="0"/>
              </a:rPr>
              <a:t>)=</a:t>
            </a:r>
            <a:r>
              <a:rPr kumimoji="1" lang="en-US" altLang="zh-CN" b="1" dirty="0" smtClean="0">
                <a:latin typeface="Times New Roman" panose="02020603050405020304" pitchFamily="18" charset="0"/>
              </a:rPr>
              <a:t> </a:t>
            </a:r>
          </a:p>
        </p:txBody>
      </p:sp>
      <p:graphicFrame>
        <p:nvGraphicFramePr>
          <p:cNvPr id="41987" name="对象 41986"/>
          <p:cNvGraphicFramePr>
            <a:graphicFrameLocks noChangeAspect="1"/>
          </p:cNvGraphicFramePr>
          <p:nvPr>
            <p:extLst>
              <p:ext uri="{D42A27DB-BD31-4B8C-83A1-F6EECF244321}">
                <p14:modId xmlns:p14="http://schemas.microsoft.com/office/powerpoint/2010/main" val="3865987987"/>
              </p:ext>
            </p:extLst>
          </p:nvPr>
        </p:nvGraphicFramePr>
        <p:xfrm>
          <a:off x="4793049" y="2272941"/>
          <a:ext cx="1008063" cy="1041400"/>
        </p:xfrm>
        <a:graphic>
          <a:graphicData uri="http://schemas.openxmlformats.org/presentationml/2006/ole">
            <mc:AlternateContent xmlns:mc="http://schemas.openxmlformats.org/markup-compatibility/2006">
              <mc:Choice xmlns:v="urn:schemas-microsoft-com:vml" Requires="v">
                <p:oleObj spid="_x0000_s42120" r:id="rId3" imgW="398368" imgH="398368" progId="Equation.3">
                  <p:embed/>
                </p:oleObj>
              </mc:Choice>
              <mc:Fallback>
                <p:oleObj r:id="rId3" imgW="398368" imgH="398368" progId="Equation.3">
                  <p:embed/>
                  <p:pic>
                    <p:nvPicPr>
                      <p:cNvPr id="0" name="对象 419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3049" y="2272941"/>
                        <a:ext cx="1008063"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1988" name="Text Box 6"/>
          <p:cNvSpPr txBox="1"/>
          <p:nvPr/>
        </p:nvSpPr>
        <p:spPr>
          <a:xfrm>
            <a:off x="457200" y="3028950"/>
            <a:ext cx="8305800" cy="32289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buFont typeface="Wingdings" panose="05000000000000000000" pitchFamily="2" charset="2"/>
              <a:buNone/>
              <a:defRPr/>
            </a:pPr>
            <a:r>
              <a:rPr lang="en-US" altLang="zh-CN" sz="2800" noProof="1">
                <a:latin typeface="Times New Roman" panose="02020603050405020304" pitchFamily="18" charset="0"/>
                <a:ea typeface="宋体" panose="02010600030101010101" pitchFamily="2" charset="-122"/>
              </a:rPr>
              <a:t>   (2) </a:t>
            </a:r>
            <a:r>
              <a:rPr lang="zh-CN" altLang="en-US" sz="2800" b="1" noProof="1">
                <a:solidFill>
                  <a:schemeClr val="folHlink"/>
                </a:solidFill>
                <a:latin typeface="Times New Roman" panose="02020603050405020304" pitchFamily="18" charset="0"/>
                <a:ea typeface="宋体" panose="02010600030101010101" pitchFamily="2" charset="-122"/>
              </a:rPr>
              <a:t>有向图</a:t>
            </a:r>
          </a:p>
          <a:p>
            <a:pPr marL="0" indent="0" algn="just" eaLnBrk="1" hangingPunct="1">
              <a:buFont typeface="Wingdings" panose="05000000000000000000" pitchFamily="2" charset="2"/>
              <a:buNone/>
              <a:defRPr/>
            </a:pPr>
            <a:r>
              <a:rPr lang="en-US" altLang="zh-CN" sz="2000" noProof="1">
                <a:solidFill>
                  <a:srgbClr val="FF6600"/>
                </a:solidFill>
                <a:latin typeface="Times New Roman" panose="02020603050405020304" pitchFamily="18" charset="0"/>
                <a:ea typeface="宋体" panose="02010600030101010101" pitchFamily="2" charset="-122"/>
              </a:rPr>
              <a:t> </a:t>
            </a:r>
            <a:r>
              <a:rPr lang="en-US" altLang="zh-CN" sz="2000" noProof="1" smtClean="0">
                <a:solidFill>
                  <a:srgbClr val="FF6600"/>
                </a:solidFill>
                <a:latin typeface="Times New Roman" panose="02020603050405020304" pitchFamily="18" charset="0"/>
                <a:ea typeface="宋体" panose="02010600030101010101" pitchFamily="2" charset="-122"/>
              </a:rPr>
              <a:t>       </a:t>
            </a:r>
            <a:r>
              <a:rPr lang="zh-CN" altLang="en-US" sz="2000" noProof="1" smtClean="0">
                <a:solidFill>
                  <a:srgbClr val="FF6600"/>
                </a:solidFill>
                <a:latin typeface="Times New Roman" panose="02020603050405020304" pitchFamily="18" charset="0"/>
                <a:ea typeface="宋体" panose="02010600030101010101" pitchFamily="2" charset="-122"/>
              </a:rPr>
              <a:t>◆</a:t>
            </a:r>
            <a:r>
              <a:rPr lang="zh-CN" altLang="en-US" sz="2800" noProof="1" smtClean="0">
                <a:solidFill>
                  <a:srgbClr val="FF6600"/>
                </a:solidFill>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不一定是对称矩阵</a:t>
            </a:r>
          </a:p>
          <a:p>
            <a:pPr marL="0" indent="0" algn="just" eaLnBrk="1" hangingPunct="1">
              <a:buFont typeface="Wingdings" panose="05000000000000000000" pitchFamily="2" charset="2"/>
              <a:buNone/>
              <a:defRPr/>
            </a:pPr>
            <a:r>
              <a:rPr lang="en-US" altLang="zh-CN" sz="2000" b="1" noProof="1">
                <a:solidFill>
                  <a:srgbClr val="FF6600"/>
                </a:solidFill>
                <a:latin typeface="Times New Roman" panose="02020603050405020304" pitchFamily="18" charset="0"/>
                <a:ea typeface="宋体" panose="02010600030101010101" pitchFamily="2" charset="-122"/>
              </a:rPr>
              <a:t> </a:t>
            </a:r>
            <a:r>
              <a:rPr lang="en-US" altLang="zh-CN" sz="2000" b="1" noProof="1" smtClean="0">
                <a:solidFill>
                  <a:srgbClr val="FF6600"/>
                </a:solidFill>
                <a:latin typeface="Times New Roman" panose="02020603050405020304" pitchFamily="18" charset="0"/>
                <a:ea typeface="宋体" panose="02010600030101010101" pitchFamily="2" charset="-122"/>
              </a:rPr>
              <a:t>       </a:t>
            </a:r>
            <a:r>
              <a:rPr lang="zh-CN" altLang="en-US" sz="2000" b="1" noProof="1" smtClean="0">
                <a:solidFill>
                  <a:srgbClr val="FF6600"/>
                </a:solidFill>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存储量：</a:t>
            </a:r>
            <a:r>
              <a:rPr lang="en-US" altLang="zh-CN" sz="2800" b="1" i="1" noProof="1">
                <a:latin typeface="Times New Roman" panose="02020603050405020304" pitchFamily="18" charset="0"/>
                <a:ea typeface="宋体" panose="02010600030101010101" pitchFamily="2" charset="-122"/>
              </a:rPr>
              <a:t>n</a:t>
            </a:r>
            <a:r>
              <a:rPr lang="en-US" altLang="zh-CN" sz="2800" b="1" baseline="30000" noProof="1">
                <a:latin typeface="Times New Roman" panose="02020603050405020304" pitchFamily="18" charset="0"/>
                <a:ea typeface="宋体" panose="02010600030101010101" pitchFamily="2" charset="-122"/>
              </a:rPr>
              <a:t>2</a:t>
            </a:r>
          </a:p>
          <a:p>
            <a:pPr marL="0" indent="0" algn="just" eaLnBrk="1" hangingPunct="1">
              <a:buFont typeface="Wingdings" panose="05000000000000000000" pitchFamily="2" charset="2"/>
              <a:buNone/>
              <a:defRPr/>
            </a:pPr>
            <a:r>
              <a:rPr lang="en-US" altLang="zh-CN" sz="2800" b="1" noProof="1">
                <a:solidFill>
                  <a:srgbClr val="FF6600"/>
                </a:solidFill>
                <a:latin typeface="Times New Roman" panose="02020603050405020304" pitchFamily="18" charset="0"/>
                <a:ea typeface="宋体" panose="02010600030101010101" pitchFamily="2" charset="-122"/>
              </a:rPr>
              <a:t>      </a:t>
            </a:r>
            <a:r>
              <a:rPr lang="en-US" altLang="zh-CN" sz="2000" b="1" noProof="1" smtClean="0">
                <a:solidFill>
                  <a:srgbClr val="FF6600"/>
                </a:solidFill>
                <a:latin typeface="Times New Roman" panose="02020603050405020304" pitchFamily="18" charset="0"/>
                <a:ea typeface="宋体" panose="02010600030101010101" pitchFamily="2" charset="-122"/>
              </a:rPr>
              <a:t>◆</a:t>
            </a:r>
            <a:r>
              <a:rPr lang="en-US" altLang="zh-CN" sz="2800" b="1" noProof="1" smtClean="0">
                <a:solidFill>
                  <a:srgbClr val="FF6600"/>
                </a:solidFill>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顶点的度数：</a:t>
            </a:r>
            <a:r>
              <a:rPr lang="en-US" altLang="zh-CN" sz="2800" b="1" noProof="1">
                <a:latin typeface="Times New Roman" panose="02020603050405020304" pitchFamily="18" charset="0"/>
                <a:ea typeface="宋体" panose="02010600030101010101" pitchFamily="2" charset="-122"/>
              </a:rPr>
              <a:t>ID(V</a:t>
            </a:r>
            <a:r>
              <a:rPr lang="en-US" altLang="zh-CN" sz="2800" b="1" baseline="-30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 </a:t>
            </a:r>
          </a:p>
          <a:p>
            <a:pPr marL="0" indent="0" algn="just" eaLnBrk="1" hangingPunct="1">
              <a:buFont typeface="Wingdings" panose="05000000000000000000" pitchFamily="2" charset="2"/>
              <a:buNone/>
              <a:defRPr/>
            </a:pPr>
            <a:r>
              <a:rPr lang="en-US" altLang="zh-CN" sz="3600" noProof="1">
                <a:latin typeface="Times New Roman" panose="02020603050405020304" pitchFamily="18" charset="0"/>
                <a:ea typeface="宋体" panose="02010600030101010101" pitchFamily="2" charset="-122"/>
              </a:rPr>
              <a:t>         </a:t>
            </a:r>
          </a:p>
          <a:p>
            <a:pPr marL="0" indent="0" algn="just" eaLnBrk="1" hangingPunct="1">
              <a:buFont typeface="Wingdings" panose="05000000000000000000" pitchFamily="2" charset="2"/>
              <a:buNone/>
              <a:defRPr/>
            </a:pPr>
            <a:endParaRPr lang="en-US" altLang="zh-CN" sz="2800" noProof="1">
              <a:ea typeface="宋体" panose="02010600030101010101" pitchFamily="2" charset="-122"/>
            </a:endParaRPr>
          </a:p>
        </p:txBody>
      </p:sp>
      <p:graphicFrame>
        <p:nvGraphicFramePr>
          <p:cNvPr id="41989" name="对象 41988"/>
          <p:cNvGraphicFramePr>
            <a:graphicFrameLocks noChangeAspect="1"/>
          </p:cNvGraphicFramePr>
          <p:nvPr/>
        </p:nvGraphicFramePr>
        <p:xfrm>
          <a:off x="4992688" y="4383088"/>
          <a:ext cx="936625" cy="879475"/>
        </p:xfrm>
        <a:graphic>
          <a:graphicData uri="http://schemas.openxmlformats.org/presentationml/2006/ole">
            <mc:AlternateContent xmlns:mc="http://schemas.openxmlformats.org/markup-compatibility/2006">
              <mc:Choice xmlns:v="urn:schemas-microsoft-com:vml" Requires="v">
                <p:oleObj spid="_x0000_s42121" r:id="rId5" imgW="411038" imgH="398194" progId="Equation.3">
                  <p:embed/>
                </p:oleObj>
              </mc:Choice>
              <mc:Fallback>
                <p:oleObj r:id="rId5" imgW="411038" imgH="398194" progId="Equation.3">
                  <p:embed/>
                  <p:pic>
                    <p:nvPicPr>
                      <p:cNvPr id="0" name="对象 4198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2688" y="4383088"/>
                        <a:ext cx="936625"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990" name="对象 41989"/>
          <p:cNvGraphicFramePr>
            <a:graphicFrameLocks noChangeAspect="1"/>
          </p:cNvGraphicFramePr>
          <p:nvPr/>
        </p:nvGraphicFramePr>
        <p:xfrm>
          <a:off x="7596188" y="4397375"/>
          <a:ext cx="863600" cy="876300"/>
        </p:xfrm>
        <a:graphic>
          <a:graphicData uri="http://schemas.openxmlformats.org/presentationml/2006/ole">
            <mc:AlternateContent xmlns:mc="http://schemas.openxmlformats.org/markup-compatibility/2006">
              <mc:Choice xmlns:v="urn:schemas-microsoft-com:vml" Requires="v">
                <p:oleObj spid="_x0000_s42122" r:id="rId7" imgW="398368" imgH="398368" progId="Equation.3">
                  <p:embed/>
                </p:oleObj>
              </mc:Choice>
              <mc:Fallback>
                <p:oleObj r:id="rId7" imgW="398368" imgH="398368" progId="Equation.3">
                  <p:embed/>
                  <p:pic>
                    <p:nvPicPr>
                      <p:cNvPr id="0" name="对象 419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6188" y="4397375"/>
                        <a:ext cx="8636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1991" name="Text Box 10"/>
          <p:cNvSpPr txBox="1"/>
          <p:nvPr/>
        </p:nvSpPr>
        <p:spPr>
          <a:xfrm>
            <a:off x="6227763" y="4598988"/>
            <a:ext cx="19050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 OD(V</a:t>
            </a:r>
            <a:r>
              <a:rPr lang="en-US" altLang="zh-CN" sz="2800" b="1" baseline="-30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 </a:t>
            </a:r>
          </a:p>
        </p:txBody>
      </p:sp>
      <p:sp>
        <p:nvSpPr>
          <p:cNvPr id="41992" name="Text Box 11"/>
          <p:cNvSpPr txBox="1"/>
          <p:nvPr/>
        </p:nvSpPr>
        <p:spPr>
          <a:xfrm>
            <a:off x="684213" y="5118100"/>
            <a:ext cx="413067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0"/>
              </a:spcBef>
              <a:buClr>
                <a:srgbClr val="000000"/>
              </a:buClr>
              <a:buFont typeface="Wingdings" panose="05000000000000000000" pitchFamily="2" charset="2"/>
              <a:buNone/>
              <a:defRPr/>
            </a:pPr>
            <a:r>
              <a:rPr lang="en-US" altLang="zh-CN" sz="2800" noProof="1">
                <a:latin typeface="Times New Roman" panose="02020603050405020304" pitchFamily="18" charset="0"/>
                <a:ea typeface="宋体" panose="02010600030101010101" pitchFamily="2" charset="-122"/>
              </a:rPr>
              <a:t>(3) </a:t>
            </a:r>
            <a:r>
              <a:rPr lang="zh-CN" altLang="en-US" sz="2800" b="1" noProof="1">
                <a:solidFill>
                  <a:srgbClr val="FF0000"/>
                </a:solidFill>
                <a:latin typeface="Times New Roman" panose="02020603050405020304" pitchFamily="18" charset="0"/>
                <a:ea typeface="宋体" panose="02010600030101010101" pitchFamily="2" charset="-122"/>
              </a:rPr>
              <a:t>适合稠密图</a:t>
            </a:r>
            <a:r>
              <a:rPr lang="zh-CN" altLang="en-US" sz="2800" noProof="1">
                <a:latin typeface="Times New Roman" panose="02020603050405020304" pitchFamily="18" charset="0"/>
                <a:ea typeface="宋体" panose="02010600030101010101" pitchFamily="2" charset="-122"/>
              </a:rPr>
              <a:t>（</a:t>
            </a:r>
            <a:r>
              <a:rPr lang="en-US" altLang="zh-CN" sz="2800" b="1" i="1" noProof="1">
                <a:latin typeface="Times New Roman" panose="02020603050405020304" pitchFamily="18" charset="0"/>
                <a:ea typeface="宋体" panose="02010600030101010101" pitchFamily="2" charset="-122"/>
              </a:rPr>
              <a:t>e</a:t>
            </a:r>
            <a:r>
              <a:rPr lang="en-US" altLang="zh-CN" sz="2800" i="1" noProof="1">
                <a:latin typeface="Times New Roman" panose="02020603050405020304" pitchFamily="18" charset="0"/>
                <a:ea typeface="宋体" panose="02010600030101010101" pitchFamily="2" charset="-122"/>
              </a:rPr>
              <a:t> </a:t>
            </a:r>
            <a:r>
              <a:rPr lang="en-US" altLang="zh-CN" sz="2800" noProof="1">
                <a:latin typeface="Times New Roman" panose="02020603050405020304" pitchFamily="18" charset="0"/>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 </a:t>
            </a:r>
            <a:r>
              <a:rPr lang="en-US" altLang="zh-CN" sz="2800" b="1" i="1" noProof="1">
                <a:latin typeface="Times New Roman" panose="02020603050405020304" pitchFamily="18" charset="0"/>
                <a:ea typeface="宋体" panose="02010600030101010101" pitchFamily="2" charset="-122"/>
              </a:rPr>
              <a:t>n</a:t>
            </a:r>
            <a:r>
              <a:rPr lang="en-US" altLang="zh-CN" sz="2800" b="1" baseline="30000" noProof="1">
                <a:latin typeface="Times New Roman" panose="02020603050405020304" pitchFamily="18" charset="0"/>
                <a:ea typeface="宋体" panose="02010600030101010101" pitchFamily="2" charset="-122"/>
              </a:rPr>
              <a:t>2 </a:t>
            </a:r>
            <a:r>
              <a:rPr lang="zh-CN" altLang="en-US" sz="2800" noProof="1">
                <a:latin typeface="Times New Roman" panose="02020603050405020304" pitchFamily="18" charset="0"/>
                <a:ea typeface="宋体" panose="02010600030101010101" pitchFamily="2" charset="-122"/>
              </a:rPr>
              <a:t>）</a:t>
            </a:r>
          </a:p>
        </p:txBody>
      </p:sp>
      <p:sp>
        <p:nvSpPr>
          <p:cNvPr id="41993" name="Rectangle 10"/>
          <p:cNvSpPr/>
          <p:nvPr/>
        </p:nvSpPr>
        <p:spPr>
          <a:xfrm>
            <a:off x="701675" y="5822950"/>
            <a:ext cx="8066088" cy="7747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2800" noProof="1">
                <a:latin typeface="Times New Roman" panose="02020603050405020304" pitchFamily="18" charset="0"/>
                <a:ea typeface="宋体" panose="02010600030101010101" pitchFamily="2" charset="-122"/>
              </a:rPr>
              <a:t>(4) </a:t>
            </a:r>
            <a:r>
              <a:rPr lang="zh-CN" altLang="en-US" sz="2800" noProof="1">
                <a:solidFill>
                  <a:schemeClr val="folHlink"/>
                </a:solidFill>
                <a:latin typeface="Times New Roman" panose="02020603050405020304" pitchFamily="18" charset="0"/>
                <a:ea typeface="宋体" panose="02010600030101010101" pitchFamily="2" charset="-122"/>
              </a:rPr>
              <a:t>容易实现图的操作</a:t>
            </a:r>
            <a:r>
              <a:rPr lang="zh-CN" altLang="en-US" sz="2800" noProof="1">
                <a:latin typeface="Times New Roman" panose="02020603050405020304" pitchFamily="18" charset="0"/>
                <a:ea typeface="宋体" panose="02010600030101010101" pitchFamily="2" charset="-122"/>
              </a:rPr>
              <a:t>，如：求某顶点的度、判断顶点之间是否有边（弧）、找顶点的邻接点等等。</a:t>
            </a:r>
          </a:p>
        </p:txBody>
      </p:sp>
      <p:sp>
        <p:nvSpPr>
          <p:cNvPr id="10" name="Text Box 4"/>
          <p:cNvSpPr txBox="1"/>
          <p:nvPr/>
        </p:nvSpPr>
        <p:spPr>
          <a:xfrm>
            <a:off x="107504" y="332656"/>
            <a:ext cx="3068469" cy="4862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None/>
              <a:defRPr/>
            </a:pPr>
            <a:r>
              <a:rPr lang="zh-CN" altLang="en-US" b="1" noProof="1" smtClean="0">
                <a:solidFill>
                  <a:srgbClr val="0000FF"/>
                </a:solidFill>
                <a:latin typeface="Times New Roman" panose="02020603050405020304" pitchFamily="18" charset="0"/>
                <a:ea typeface="宋体" panose="02010600030101010101" pitchFamily="2" charset="-122"/>
              </a:rPr>
              <a:t>邻接矩阵的</a:t>
            </a:r>
            <a:r>
              <a:rPr lang="zh-CN" altLang="en-US" b="1" noProof="1">
                <a:solidFill>
                  <a:srgbClr val="0000FF"/>
                </a:solidFill>
                <a:latin typeface="Times New Roman" panose="02020603050405020304" pitchFamily="18" charset="0"/>
                <a:ea typeface="宋体" panose="02010600030101010101" pitchFamily="2" charset="-122"/>
              </a:rPr>
              <a:t>特征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1987"/>
                                        </p:tgtEl>
                                        <p:attrNameLst>
                                          <p:attrName>style.visibility</p:attrName>
                                        </p:attrNameLst>
                                      </p:cBhvr>
                                      <p:to>
                                        <p:strVal val="visible"/>
                                      </p:to>
                                    </p:set>
                                    <p:animEffect transition="in" filter="wipe(left)">
                                      <p:cBhvr>
                                        <p:cTn id="7" dur="500"/>
                                        <p:tgtEl>
                                          <p:spTgt spid="419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198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41989"/>
                                        </p:tgtEl>
                                        <p:attrNameLst>
                                          <p:attrName>style.visibility</p:attrName>
                                        </p:attrNameLst>
                                      </p:cBhvr>
                                      <p:to>
                                        <p:strVal val="visible"/>
                                      </p:to>
                                    </p:set>
                                    <p:animEffect transition="in" filter="wipe(left)">
                                      <p:cBhvr>
                                        <p:cTn id="16" dur="500"/>
                                        <p:tgtEl>
                                          <p:spTgt spid="41989"/>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41991"/>
                                        </p:tgtEl>
                                        <p:attrNameLst>
                                          <p:attrName>style.visibility</p:attrName>
                                        </p:attrNameLst>
                                      </p:cBhvr>
                                      <p:to>
                                        <p:strVal val="visible"/>
                                      </p:to>
                                    </p:set>
                                    <p:animEffect transition="in" filter="wipe(left)">
                                      <p:cBhvr>
                                        <p:cTn id="20" dur="500"/>
                                        <p:tgtEl>
                                          <p:spTgt spid="41991"/>
                                        </p:tgtEl>
                                      </p:cBhvr>
                                    </p:animEffect>
                                  </p:childTnLst>
                                </p:cTn>
                              </p:par>
                            </p:childTnLst>
                          </p:cTn>
                        </p:par>
                        <p:par>
                          <p:cTn id="21" fill="hold" nodeType="afterGroup">
                            <p:stCondLst>
                              <p:cond delay="1000"/>
                            </p:stCondLst>
                            <p:childTnLst>
                              <p:par>
                                <p:cTn id="22" presetID="22" presetClass="entr" presetSubtype="8" fill="hold" nodeType="afterEffect">
                                  <p:stCondLst>
                                    <p:cond delay="0"/>
                                  </p:stCondLst>
                                  <p:childTnLst>
                                    <p:set>
                                      <p:cBhvr>
                                        <p:cTn id="23" dur="1" fill="hold">
                                          <p:stCondLst>
                                            <p:cond delay="0"/>
                                          </p:stCondLst>
                                        </p:cTn>
                                        <p:tgtEl>
                                          <p:spTgt spid="41990"/>
                                        </p:tgtEl>
                                        <p:attrNameLst>
                                          <p:attrName>style.visibility</p:attrName>
                                        </p:attrNameLst>
                                      </p:cBhvr>
                                      <p:to>
                                        <p:strVal val="visible"/>
                                      </p:to>
                                    </p:set>
                                    <p:animEffect transition="in" filter="wipe(left)">
                                      <p:cBhvr>
                                        <p:cTn id="24" dur="500"/>
                                        <p:tgtEl>
                                          <p:spTgt spid="4199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99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9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p:bldP spid="41991" grpId="0"/>
      <p:bldP spid="41992" grpId="0"/>
      <p:bldP spid="4199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descr="http://download.txrjy.com/forum/201701/13/165113aex7v5zhtl8twvf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49" y="980728"/>
            <a:ext cx="7623695" cy="4762028"/>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1"/>
          <p:cNvSpPr txBox="1">
            <a:spLocks/>
          </p:cNvSpPr>
          <p:nvPr/>
        </p:nvSpPr>
        <p:spPr>
          <a:xfrm>
            <a:off x="32048" y="116632"/>
            <a:ext cx="7793038" cy="779463"/>
          </a:xfrm>
          <a:prstGeom prst="rect">
            <a:avLst/>
          </a:prstGeom>
        </p:spPr>
        <p:txBody>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r>
              <a:rPr lang="en-US" altLang="zh-CN" smtClean="0"/>
              <a:t>Motivation</a:t>
            </a:r>
            <a:endParaRPr lang="zh-CN" altLang="en-US" dirty="0" smtClean="0"/>
          </a:p>
        </p:txBody>
      </p:sp>
      <p:sp>
        <p:nvSpPr>
          <p:cNvPr id="2" name="矩形 1"/>
          <p:cNvSpPr/>
          <p:nvPr/>
        </p:nvSpPr>
        <p:spPr>
          <a:xfrm>
            <a:off x="2974977" y="6187219"/>
            <a:ext cx="2339102" cy="461665"/>
          </a:xfrm>
          <a:prstGeom prst="rect">
            <a:avLst/>
          </a:prstGeom>
        </p:spPr>
        <p:txBody>
          <a:bodyPr wrap="none">
            <a:spAutoFit/>
          </a:bodyPr>
          <a:lstStyle/>
          <a:p>
            <a:r>
              <a:rPr lang="zh-CN" altLang="en-US" dirty="0"/>
              <a:t>八横八纵骨干网</a:t>
            </a:r>
          </a:p>
        </p:txBody>
      </p:sp>
      <p:pic>
        <p:nvPicPr>
          <p:cNvPr id="175108" name="Picture 4" descr="https://ss3.bdstatic.com/70cFv8Sh_Q1YnxGkpoWK1HF6hhy/it/u=2086976027,3060348728&amp;fm=26&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2280" y="1336736"/>
            <a:ext cx="2016224" cy="1516200"/>
          </a:xfrm>
          <a:prstGeom prst="rect">
            <a:avLst/>
          </a:prstGeom>
          <a:noFill/>
          <a:extLst>
            <a:ext uri="{909E8E84-426E-40DD-AFC4-6F175D3DCCD1}">
              <a14:hiddenFill xmlns:a14="http://schemas.microsoft.com/office/drawing/2010/main">
                <a:solidFill>
                  <a:srgbClr val="FFFFFF"/>
                </a:solidFill>
              </a14:hiddenFill>
            </a:ext>
          </a:extLst>
        </p:spPr>
      </p:pic>
      <p:pic>
        <p:nvPicPr>
          <p:cNvPr id="175110" name="Picture 6" descr="https://ss0.bdstatic.com/70cFvHSh_Q1YnxGkpoWK1HF6hhy/it/u=3985685366,630099380&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3702" y="3068960"/>
            <a:ext cx="2020713" cy="1341754"/>
          </a:xfrm>
          <a:prstGeom prst="rect">
            <a:avLst/>
          </a:prstGeom>
          <a:noFill/>
          <a:extLst>
            <a:ext uri="{909E8E84-426E-40DD-AFC4-6F175D3DCCD1}">
              <a14:hiddenFill xmlns:a14="http://schemas.microsoft.com/office/drawing/2010/main">
                <a:solidFill>
                  <a:srgbClr val="FFFFFF"/>
                </a:solidFill>
              </a14:hiddenFill>
            </a:ext>
          </a:extLst>
        </p:spPr>
      </p:pic>
      <p:pic>
        <p:nvPicPr>
          <p:cNvPr id="175112" name="Picture 8" descr="https://ss1.bdstatic.com/70cFuXSh_Q1YnxGkpoWK1HF6hhy/it/u=2914850440,3931698239&amp;fm=26&amp;gp=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2280" y="4665037"/>
            <a:ext cx="2030315" cy="1356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3420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3"/>
          <p:cNvSpPr>
            <a:spLocks noGrp="1" noChangeArrowheads="1"/>
          </p:cNvSpPr>
          <p:nvPr>
            <p:ph type="body" idx="4294967295"/>
          </p:nvPr>
        </p:nvSpPr>
        <p:spPr>
          <a:xfrm>
            <a:off x="0" y="333375"/>
            <a:ext cx="7772400" cy="1295400"/>
          </a:xfrm>
        </p:spPr>
        <p:txBody>
          <a:bodyPr/>
          <a:lstStyle/>
          <a:p>
            <a:pPr algn="just" eaLnBrk="1" hangingPunct="1">
              <a:defRPr/>
            </a:pPr>
            <a:r>
              <a:rPr kumimoji="1" lang="zh-CN" altLang="en-US" b="1" dirty="0" smtClean="0">
                <a:latin typeface="Times New Roman" panose="02020603050405020304" pitchFamily="18" charset="0"/>
              </a:rPr>
              <a:t>网的邻接矩阵</a:t>
            </a:r>
          </a:p>
          <a:p>
            <a:pPr algn="just" eaLnBrk="1" hangingPunct="1">
              <a:buFont typeface="Wingdings" panose="05000000000000000000" pitchFamily="2" charset="2"/>
              <a:buNone/>
              <a:defRPr/>
            </a:pPr>
            <a:r>
              <a:rPr kumimoji="1" lang="zh-CN" altLang="en-US" b="1" dirty="0" smtClean="0">
                <a:latin typeface="Times New Roman" panose="02020603050405020304" pitchFamily="18" charset="0"/>
              </a:rPr>
              <a:t>    </a:t>
            </a:r>
            <a:r>
              <a:rPr kumimoji="1" lang="zh-CN" altLang="en-US" sz="2800" b="1" dirty="0" smtClean="0">
                <a:latin typeface="Times New Roman" panose="02020603050405020304" pitchFamily="18" charset="0"/>
              </a:rPr>
              <a:t>定义：</a:t>
            </a:r>
            <a:r>
              <a:rPr kumimoji="1" lang="zh-CN" altLang="en-US" b="1" dirty="0" smtClean="0"/>
              <a:t> </a:t>
            </a:r>
          </a:p>
        </p:txBody>
      </p:sp>
      <p:sp>
        <p:nvSpPr>
          <p:cNvPr id="56323" name="Text Box 5"/>
          <p:cNvSpPr txBox="1"/>
          <p:nvPr/>
        </p:nvSpPr>
        <p:spPr>
          <a:xfrm>
            <a:off x="2120900" y="1712913"/>
            <a:ext cx="1730375" cy="63658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a</a:t>
            </a:r>
            <a:r>
              <a:rPr lang="en-US" altLang="zh-CN" sz="2800" b="1" baseline="-25000" noProof="1">
                <a:latin typeface="Times New Roman" panose="02020603050405020304" pitchFamily="18" charset="0"/>
                <a:ea typeface="宋体" panose="02010600030101010101" pitchFamily="2" charset="-122"/>
              </a:rPr>
              <a:t>ij    </a:t>
            </a:r>
            <a:r>
              <a:rPr lang="en-US" altLang="zh-CN" sz="2800" b="1" noProof="1">
                <a:latin typeface="Times New Roman" panose="02020603050405020304" pitchFamily="18" charset="0"/>
                <a:ea typeface="宋体" panose="02010600030101010101" pitchFamily="2" charset="-122"/>
              </a:rPr>
              <a:t>=</a:t>
            </a:r>
          </a:p>
        </p:txBody>
      </p:sp>
      <p:sp>
        <p:nvSpPr>
          <p:cNvPr id="56324" name="AutoShape 6"/>
          <p:cNvSpPr/>
          <p:nvPr/>
        </p:nvSpPr>
        <p:spPr>
          <a:xfrm>
            <a:off x="2978150" y="1341438"/>
            <a:ext cx="374650" cy="1227137"/>
          </a:xfrm>
          <a:prstGeom prst="leftBrace">
            <a:avLst>
              <a:gd name="adj1" fmla="val 27249"/>
              <a:gd name="adj2" fmla="val 50000"/>
            </a:avLst>
          </a:prstGeom>
          <a:no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6325" name="Text Box 7"/>
          <p:cNvSpPr txBox="1"/>
          <p:nvPr/>
        </p:nvSpPr>
        <p:spPr>
          <a:xfrm>
            <a:off x="3341688" y="1196975"/>
            <a:ext cx="4811712" cy="6096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solidFill>
                  <a:schemeClr val="hlink"/>
                </a:solidFill>
                <a:latin typeface="Times New Roman" panose="02020603050405020304" pitchFamily="18" charset="0"/>
                <a:ea typeface="宋体" panose="02010600030101010101" pitchFamily="2" charset="-122"/>
              </a:rPr>
              <a:t>w</a:t>
            </a:r>
            <a:r>
              <a:rPr lang="en-US" altLang="zh-CN" sz="2800" b="1" baseline="-25000" noProof="1">
                <a:solidFill>
                  <a:schemeClr val="hlink"/>
                </a:solidFill>
                <a:latin typeface="Times New Roman" panose="02020603050405020304" pitchFamily="18" charset="0"/>
                <a:ea typeface="宋体" panose="02010600030101010101" pitchFamily="2" charset="-122"/>
              </a:rPr>
              <a:t>ij</a:t>
            </a:r>
            <a:r>
              <a:rPr lang="zh-CN" altLang="en-US" sz="2800" b="1" noProof="1">
                <a:latin typeface="Times New Roman" panose="02020603050405020304" pitchFamily="18" charset="0"/>
                <a:ea typeface="宋体" panose="02010600030101010101" pitchFamily="2" charset="-122"/>
              </a:rPr>
              <a:t>，若</a:t>
            </a: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j</a:t>
            </a:r>
            <a:r>
              <a:rPr lang="en-US" altLang="zh-CN" sz="2800" b="1" noProof="1">
                <a:latin typeface="Times New Roman" panose="02020603050405020304" pitchFamily="18" charset="0"/>
                <a:ea typeface="宋体" panose="02010600030101010101" pitchFamily="2" charset="-122"/>
              </a:rPr>
              <a:t>)</a:t>
            </a:r>
            <a:r>
              <a:rPr lang="zh-CN" altLang="en-US" sz="2800" b="1" noProof="1">
                <a:latin typeface="Times New Roman" panose="02020603050405020304" pitchFamily="18" charset="0"/>
                <a:ea typeface="宋体" panose="02010600030101010101" pitchFamily="2" charset="-122"/>
              </a:rPr>
              <a:t>或</a:t>
            </a:r>
            <a:r>
              <a:rPr lang="en-US" altLang="zh-CN" sz="2800" b="1" noProof="1">
                <a:latin typeface="Times New Roman" panose="02020603050405020304" pitchFamily="18" charset="0"/>
                <a:ea typeface="宋体" panose="02010600030101010101" pitchFamily="2" charset="-122"/>
              </a:rPr>
              <a:t>&lt;v</a:t>
            </a:r>
            <a:r>
              <a:rPr lang="en-US" altLang="zh-CN" sz="2800" b="1" baseline="-25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j</a:t>
            </a:r>
            <a:r>
              <a:rPr lang="en-US" altLang="zh-CN" sz="2800" b="1" noProof="1">
                <a:latin typeface="Times New Roman" panose="02020603050405020304" pitchFamily="18" charset="0"/>
                <a:ea typeface="宋体" panose="02010600030101010101" pitchFamily="2" charset="-122"/>
              </a:rPr>
              <a:t>&gt;</a:t>
            </a:r>
            <a:r>
              <a:rPr lang="en-US" altLang="zh-CN" sz="2800" b="1" noProof="1">
                <a:latin typeface="Times New Roman" panose="02020603050405020304" pitchFamily="18" charset="0"/>
                <a:ea typeface="宋体" panose="02010600030101010101" pitchFamily="2" charset="-122"/>
                <a:sym typeface="Symbol" panose="05050102010706020507" pitchFamily="18" charset="2"/>
              </a:rPr>
              <a:t></a:t>
            </a:r>
            <a:r>
              <a:rPr lang="en-US" altLang="zh-CN" sz="2800" b="1" noProof="1">
                <a:latin typeface="Times New Roman" panose="02020603050405020304" pitchFamily="18" charset="0"/>
                <a:ea typeface="宋体" panose="02010600030101010101" pitchFamily="2" charset="-122"/>
              </a:rPr>
              <a:t>E(G)</a:t>
            </a:r>
          </a:p>
        </p:txBody>
      </p:sp>
      <p:sp>
        <p:nvSpPr>
          <p:cNvPr id="56326" name="Text Box 8"/>
          <p:cNvSpPr txBox="1"/>
          <p:nvPr/>
        </p:nvSpPr>
        <p:spPr>
          <a:xfrm>
            <a:off x="3341688" y="1801813"/>
            <a:ext cx="3135312" cy="5334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solidFill>
                  <a:schemeClr val="hlink"/>
                </a:solidFill>
                <a:latin typeface="Times New Roman" panose="02020603050405020304" pitchFamily="18" charset="0"/>
                <a:ea typeface="宋体" panose="02010600030101010101" pitchFamily="2" charset="-122"/>
              </a:rPr>
              <a:t>∞</a:t>
            </a:r>
            <a:r>
              <a:rPr lang="zh-CN" altLang="en-US" sz="2800" b="1" noProof="1">
                <a:latin typeface="Times New Roman" panose="02020603050405020304" pitchFamily="18" charset="0"/>
                <a:ea typeface="宋体" panose="02010600030101010101" pitchFamily="2" charset="-122"/>
              </a:rPr>
              <a:t>， 否则且</a:t>
            </a:r>
            <a:r>
              <a:rPr lang="en-US" altLang="zh-CN" sz="2800" b="1" noProof="1">
                <a:latin typeface="Times New Roman" panose="02020603050405020304" pitchFamily="18" charset="0"/>
                <a:ea typeface="宋体" panose="02010600030101010101" pitchFamily="2" charset="-122"/>
              </a:rPr>
              <a:t>i≠j</a:t>
            </a:r>
          </a:p>
        </p:txBody>
      </p:sp>
      <p:sp>
        <p:nvSpPr>
          <p:cNvPr id="56327" name="Text Box 40"/>
          <p:cNvSpPr txBox="1"/>
          <p:nvPr/>
        </p:nvSpPr>
        <p:spPr>
          <a:xfrm>
            <a:off x="914400" y="3200400"/>
            <a:ext cx="9906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Font typeface="Wingdings" panose="05000000000000000000" pitchFamily="2" charset="2"/>
              <a:buNone/>
              <a:defRPr/>
            </a:pPr>
            <a:r>
              <a:rPr lang="zh-CN" altLang="en-US" sz="2800" b="1" noProof="1">
                <a:ea typeface="宋体" panose="02010600030101010101" pitchFamily="2" charset="-122"/>
              </a:rPr>
              <a:t>例：</a:t>
            </a:r>
          </a:p>
        </p:txBody>
      </p:sp>
      <p:grpSp>
        <p:nvGrpSpPr>
          <p:cNvPr id="43016" name="Group 42"/>
          <p:cNvGrpSpPr>
            <a:grpSpLocks/>
          </p:cNvGrpSpPr>
          <p:nvPr/>
        </p:nvGrpSpPr>
        <p:grpSpPr bwMode="auto">
          <a:xfrm>
            <a:off x="990600" y="4038600"/>
            <a:ext cx="3429000" cy="2057400"/>
            <a:chOff x="0" y="0"/>
            <a:chExt cx="2160" cy="1296"/>
          </a:xfrm>
        </p:grpSpPr>
        <p:sp>
          <p:nvSpPr>
            <p:cNvPr id="56341" name="Oval 13"/>
            <p:cNvSpPr/>
            <p:nvPr/>
          </p:nvSpPr>
          <p:spPr>
            <a:xfrm>
              <a:off x="53" y="191"/>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6342" name="Text Box 14"/>
            <p:cNvSpPr txBox="1"/>
            <p:nvPr/>
          </p:nvSpPr>
          <p:spPr>
            <a:xfrm>
              <a:off x="85" y="162"/>
              <a:ext cx="299"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sp>
          <p:nvSpPr>
            <p:cNvPr id="56343" name="Oval 16"/>
            <p:cNvSpPr/>
            <p:nvPr/>
          </p:nvSpPr>
          <p:spPr>
            <a:xfrm>
              <a:off x="862" y="191"/>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6344" name="Text Box 17"/>
            <p:cNvSpPr txBox="1"/>
            <p:nvPr/>
          </p:nvSpPr>
          <p:spPr>
            <a:xfrm>
              <a:off x="898" y="162"/>
              <a:ext cx="398"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sp>
          <p:nvSpPr>
            <p:cNvPr id="56345" name="Oval 19"/>
            <p:cNvSpPr/>
            <p:nvPr/>
          </p:nvSpPr>
          <p:spPr>
            <a:xfrm>
              <a:off x="1683" y="183"/>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6346" name="Text Box 20"/>
            <p:cNvSpPr txBox="1"/>
            <p:nvPr/>
          </p:nvSpPr>
          <p:spPr>
            <a:xfrm>
              <a:off x="1712" y="144"/>
              <a:ext cx="448"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sp>
          <p:nvSpPr>
            <p:cNvPr id="56347" name="Oval 22"/>
            <p:cNvSpPr/>
            <p:nvPr/>
          </p:nvSpPr>
          <p:spPr>
            <a:xfrm>
              <a:off x="327" y="882"/>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6348" name="Text Box 23"/>
            <p:cNvSpPr txBox="1"/>
            <p:nvPr/>
          </p:nvSpPr>
          <p:spPr>
            <a:xfrm>
              <a:off x="363" y="864"/>
              <a:ext cx="357"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sp>
          <p:nvSpPr>
            <p:cNvPr id="56349" name="Oval 25"/>
            <p:cNvSpPr/>
            <p:nvPr/>
          </p:nvSpPr>
          <p:spPr>
            <a:xfrm>
              <a:off x="1310" y="855"/>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6350" name="Text Box 26"/>
            <p:cNvSpPr txBox="1"/>
            <p:nvPr/>
          </p:nvSpPr>
          <p:spPr>
            <a:xfrm>
              <a:off x="1344" y="816"/>
              <a:ext cx="448"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5</a:t>
              </a:r>
            </a:p>
          </p:txBody>
        </p:sp>
        <p:sp>
          <p:nvSpPr>
            <p:cNvPr id="43039" name="Line 27"/>
            <p:cNvSpPr>
              <a:spLocks noChangeShapeType="1"/>
            </p:cNvSpPr>
            <p:nvPr/>
          </p:nvSpPr>
          <p:spPr bwMode="auto">
            <a:xfrm>
              <a:off x="377" y="330"/>
              <a:ext cx="44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0" name="Line 28"/>
            <p:cNvSpPr>
              <a:spLocks noChangeShapeType="1"/>
            </p:cNvSpPr>
            <p:nvPr/>
          </p:nvSpPr>
          <p:spPr bwMode="auto">
            <a:xfrm>
              <a:off x="1186" y="316"/>
              <a:ext cx="44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Line 29"/>
            <p:cNvSpPr>
              <a:spLocks noChangeShapeType="1"/>
            </p:cNvSpPr>
            <p:nvPr/>
          </p:nvSpPr>
          <p:spPr bwMode="auto">
            <a:xfrm>
              <a:off x="203" y="468"/>
              <a:ext cx="149" cy="4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2" name="Line 30"/>
            <p:cNvSpPr>
              <a:spLocks noChangeShapeType="1"/>
            </p:cNvSpPr>
            <p:nvPr/>
          </p:nvSpPr>
          <p:spPr bwMode="auto">
            <a:xfrm>
              <a:off x="1099" y="468"/>
              <a:ext cx="298" cy="4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3" name="Line 31"/>
            <p:cNvSpPr>
              <a:spLocks noChangeShapeType="1"/>
            </p:cNvSpPr>
            <p:nvPr/>
          </p:nvSpPr>
          <p:spPr bwMode="auto">
            <a:xfrm flipH="1">
              <a:off x="1547" y="468"/>
              <a:ext cx="298" cy="4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4" name="Line 32"/>
            <p:cNvSpPr>
              <a:spLocks noChangeShapeType="1"/>
            </p:cNvSpPr>
            <p:nvPr/>
          </p:nvSpPr>
          <p:spPr bwMode="auto">
            <a:xfrm>
              <a:off x="663" y="1020"/>
              <a:ext cx="6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5" name="Line 33"/>
            <p:cNvSpPr>
              <a:spLocks noChangeShapeType="1"/>
            </p:cNvSpPr>
            <p:nvPr/>
          </p:nvSpPr>
          <p:spPr bwMode="auto">
            <a:xfrm flipH="1">
              <a:off x="588" y="468"/>
              <a:ext cx="361" cy="4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8" name="Text Box 34"/>
            <p:cNvSpPr txBox="1"/>
            <p:nvPr/>
          </p:nvSpPr>
          <p:spPr>
            <a:xfrm>
              <a:off x="501" y="48"/>
              <a:ext cx="363"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7</a:t>
              </a:r>
            </a:p>
          </p:txBody>
        </p:sp>
        <p:sp>
          <p:nvSpPr>
            <p:cNvPr id="56359" name="Text Box 35"/>
            <p:cNvSpPr txBox="1"/>
            <p:nvPr/>
          </p:nvSpPr>
          <p:spPr>
            <a:xfrm>
              <a:off x="896" y="975"/>
              <a:ext cx="448" cy="32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7</a:t>
              </a:r>
            </a:p>
          </p:txBody>
        </p:sp>
        <p:sp>
          <p:nvSpPr>
            <p:cNvPr id="56360" name="Text Box 36"/>
            <p:cNvSpPr txBox="1"/>
            <p:nvPr/>
          </p:nvSpPr>
          <p:spPr>
            <a:xfrm>
              <a:off x="1189" y="402"/>
              <a:ext cx="251"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8</a:t>
              </a:r>
            </a:p>
          </p:txBody>
        </p:sp>
        <p:sp>
          <p:nvSpPr>
            <p:cNvPr id="56361" name="Text Box 37"/>
            <p:cNvSpPr txBox="1"/>
            <p:nvPr/>
          </p:nvSpPr>
          <p:spPr>
            <a:xfrm>
              <a:off x="485" y="468"/>
              <a:ext cx="379"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10</a:t>
              </a:r>
            </a:p>
          </p:txBody>
        </p:sp>
        <p:sp>
          <p:nvSpPr>
            <p:cNvPr id="56362" name="Text Box 38"/>
            <p:cNvSpPr txBox="1"/>
            <p:nvPr/>
          </p:nvSpPr>
          <p:spPr>
            <a:xfrm>
              <a:off x="0" y="546"/>
              <a:ext cx="432"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11</a:t>
              </a:r>
            </a:p>
          </p:txBody>
        </p:sp>
        <p:sp>
          <p:nvSpPr>
            <p:cNvPr id="56363" name="Text Box 39"/>
            <p:cNvSpPr txBox="1"/>
            <p:nvPr/>
          </p:nvSpPr>
          <p:spPr>
            <a:xfrm>
              <a:off x="1707" y="546"/>
              <a:ext cx="309"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5</a:t>
              </a:r>
            </a:p>
          </p:txBody>
        </p:sp>
        <p:sp>
          <p:nvSpPr>
            <p:cNvPr id="56364" name="Text Box 41"/>
            <p:cNvSpPr txBox="1"/>
            <p:nvPr/>
          </p:nvSpPr>
          <p:spPr>
            <a:xfrm>
              <a:off x="1365" y="0"/>
              <a:ext cx="363"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9</a:t>
              </a:r>
            </a:p>
          </p:txBody>
        </p:sp>
      </p:grpSp>
      <p:graphicFrame>
        <p:nvGraphicFramePr>
          <p:cNvPr id="43041" name="对象 43040"/>
          <p:cNvGraphicFramePr>
            <a:graphicFrameLocks noChangeAspect="1"/>
          </p:cNvGraphicFramePr>
          <p:nvPr/>
        </p:nvGraphicFramePr>
        <p:xfrm>
          <a:off x="4854575" y="3208338"/>
          <a:ext cx="3678238" cy="3748087"/>
        </p:xfrm>
        <a:graphic>
          <a:graphicData uri="http://schemas.openxmlformats.org/presentationml/2006/ole">
            <mc:AlternateContent xmlns:mc="http://schemas.openxmlformats.org/markup-compatibility/2006">
              <mc:Choice xmlns:v="urn:schemas-microsoft-com:vml" Requires="v">
                <p:oleObj spid="_x0000_s43094" r:id="rId4" imgW="1500554" imgH="1373388" progId="Equation.3">
                  <p:embed/>
                </p:oleObj>
              </mc:Choice>
              <mc:Fallback>
                <p:oleObj r:id="rId4" imgW="1500554" imgH="1373388" progId="Equation.3">
                  <p:embed/>
                  <p:pic>
                    <p:nvPicPr>
                      <p:cNvPr id="0" name="对象 430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4575" y="3208338"/>
                        <a:ext cx="3678238" cy="374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6330" name="Text Box 46"/>
          <p:cNvSpPr txBox="1"/>
          <p:nvPr/>
        </p:nvSpPr>
        <p:spPr>
          <a:xfrm>
            <a:off x="3452813" y="2347913"/>
            <a:ext cx="3135312" cy="5334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solidFill>
                  <a:srgbClr val="FF0000"/>
                </a:solidFill>
                <a:latin typeface="Times New Roman" panose="02020603050405020304" pitchFamily="18" charset="0"/>
                <a:ea typeface="宋体" panose="02010600030101010101" pitchFamily="2" charset="-122"/>
              </a:rPr>
              <a:t>0</a:t>
            </a:r>
            <a:r>
              <a:rPr lang="zh-CN" altLang="en-US" sz="2800" b="1" noProof="1">
                <a:latin typeface="Times New Roman" panose="02020603050405020304" pitchFamily="18" charset="0"/>
                <a:ea typeface="宋体" panose="02010600030101010101" pitchFamily="2" charset="-122"/>
              </a:rPr>
              <a:t>， 否则且</a:t>
            </a:r>
            <a:r>
              <a:rPr lang="en-US" altLang="zh-CN" sz="2800" b="1" noProof="1">
                <a:latin typeface="Times New Roman" panose="02020603050405020304" pitchFamily="18" charset="0"/>
                <a:ea typeface="宋体" panose="02010600030101010101" pitchFamily="2" charset="-122"/>
              </a:rPr>
              <a:t>i=j</a:t>
            </a:r>
          </a:p>
        </p:txBody>
      </p:sp>
      <p:sp>
        <p:nvSpPr>
          <p:cNvPr id="56331" name="Text Box 57"/>
          <p:cNvSpPr txBox="1"/>
          <p:nvPr/>
        </p:nvSpPr>
        <p:spPr>
          <a:xfrm>
            <a:off x="5381625" y="3997325"/>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2" name="Text Box 58"/>
          <p:cNvSpPr txBox="1"/>
          <p:nvPr/>
        </p:nvSpPr>
        <p:spPr>
          <a:xfrm>
            <a:off x="5383213" y="4589463"/>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3" name="Text Box 59"/>
          <p:cNvSpPr txBox="1"/>
          <p:nvPr/>
        </p:nvSpPr>
        <p:spPr>
          <a:xfrm>
            <a:off x="5365750" y="5248275"/>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4" name="Text Box 60"/>
          <p:cNvSpPr txBox="1"/>
          <p:nvPr/>
        </p:nvSpPr>
        <p:spPr>
          <a:xfrm>
            <a:off x="5383213" y="5854700"/>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5" name="Text Box 61"/>
          <p:cNvSpPr txBox="1"/>
          <p:nvPr/>
        </p:nvSpPr>
        <p:spPr>
          <a:xfrm>
            <a:off x="5372100" y="6445250"/>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6" name="Text Box 51"/>
          <p:cNvSpPr txBox="1"/>
          <p:nvPr/>
        </p:nvSpPr>
        <p:spPr>
          <a:xfrm>
            <a:off x="7215188" y="3703638"/>
            <a:ext cx="463550" cy="339725"/>
          </a:xfrm>
          <a:prstGeom prst="rect">
            <a:avLst/>
          </a:prstGeom>
          <a:noFill/>
          <a:ln w="9525">
            <a:noFill/>
          </a:ln>
        </p:spPr>
        <p:txBody>
          <a:bodyPr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7" name="Text Box 52"/>
          <p:cNvSpPr txBox="1"/>
          <p:nvPr/>
        </p:nvSpPr>
        <p:spPr>
          <a:xfrm>
            <a:off x="6621463" y="3703638"/>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7" name="Text Box 53"/>
          <p:cNvSpPr txBox="1"/>
          <p:nvPr/>
        </p:nvSpPr>
        <p:spPr>
          <a:xfrm>
            <a:off x="6111875" y="3703638"/>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8" name="Text Box 54"/>
          <p:cNvSpPr txBox="1"/>
          <p:nvPr/>
        </p:nvSpPr>
        <p:spPr>
          <a:xfrm>
            <a:off x="5578475" y="3703638"/>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9" name="Text Box 55"/>
          <p:cNvSpPr txBox="1"/>
          <p:nvPr/>
        </p:nvSpPr>
        <p:spPr>
          <a:xfrm>
            <a:off x="7939088" y="3708400"/>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3041"/>
                                        </p:tgtEl>
                                        <p:attrNameLst>
                                          <p:attrName>style.visibility</p:attrName>
                                        </p:attrNameLst>
                                      </p:cBhvr>
                                      <p:to>
                                        <p:strVal val="visible"/>
                                      </p:to>
                                    </p:set>
                                    <p:animEffect transition="in" filter="wipe(left)">
                                      <p:cBhvr>
                                        <p:cTn id="7" dur="500"/>
                                        <p:tgtEl>
                                          <p:spTgt spid="43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矩形 4"/>
          <p:cNvSpPr/>
          <p:nvPr/>
        </p:nvSpPr>
        <p:spPr>
          <a:xfrm>
            <a:off x="44450" y="836712"/>
            <a:ext cx="9144000" cy="6098593"/>
          </a:xfrm>
          <a:prstGeom prst="rect">
            <a:avLst/>
          </a:prstGeom>
          <a:noFill/>
          <a:ln w="9525">
            <a:noFill/>
          </a:ln>
        </p:spPr>
        <p:txBody>
          <a:bodyPr>
            <a:spAutoFit/>
          </a:bodyPr>
          <a:lstStyle>
            <a:lvl1pPr>
              <a:tabLst>
                <a:tab pos="363538" algn="l"/>
              </a:tabLst>
              <a:defRPr sz="2400">
                <a:solidFill>
                  <a:schemeClr val="tx1"/>
                </a:solidFill>
                <a:latin typeface="Arial" panose="020B0604020202020204" pitchFamily="34" charset="0"/>
                <a:ea typeface="宋体" panose="02010600030101010101" pitchFamily="2" charset="-122"/>
              </a:defRPr>
            </a:lvl1pPr>
            <a:lvl2pPr>
              <a:tabLst>
                <a:tab pos="363538" algn="l"/>
              </a:tabLst>
              <a:defRPr sz="2400">
                <a:solidFill>
                  <a:schemeClr val="tx1"/>
                </a:solidFill>
                <a:latin typeface="Arial" panose="020B0604020202020204" pitchFamily="34" charset="0"/>
                <a:ea typeface="宋体" panose="02010600030101010101" pitchFamily="2" charset="-122"/>
              </a:defRPr>
            </a:lvl2pPr>
            <a:lvl3pPr>
              <a:tabLst>
                <a:tab pos="363538" algn="l"/>
              </a:tabLst>
              <a:defRPr sz="2400">
                <a:solidFill>
                  <a:schemeClr val="tx1"/>
                </a:solidFill>
                <a:latin typeface="Arial" panose="020B0604020202020204" pitchFamily="34" charset="0"/>
                <a:ea typeface="宋体" panose="02010600030101010101" pitchFamily="2" charset="-122"/>
              </a:defRPr>
            </a:lvl3pPr>
            <a:lvl4pPr>
              <a:tabLst>
                <a:tab pos="363538" algn="l"/>
              </a:tabLst>
              <a:defRPr sz="2400">
                <a:solidFill>
                  <a:schemeClr val="tx1"/>
                </a:solidFill>
                <a:latin typeface="Arial" panose="020B0604020202020204" pitchFamily="34" charset="0"/>
                <a:ea typeface="宋体" panose="02010600030101010101" pitchFamily="2" charset="-122"/>
              </a:defRPr>
            </a:lvl4pPr>
            <a:lvl5pPr>
              <a:tabLst>
                <a:tab pos="363538" algn="l"/>
              </a:tabLst>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
              </a:spcBef>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template &lt;class T, class E&gt;</a:t>
            </a:r>
          </a:p>
          <a:p>
            <a:pPr eaLnBrk="1" hangingPunct="1">
              <a:lnSpc>
                <a:spcPct val="80000"/>
              </a:lnSpc>
              <a:spcBef>
                <a:spcPct val="5000"/>
              </a:spcBef>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class </a:t>
            </a:r>
            <a:r>
              <a:rPr lang="en-US" altLang="zh-CN" sz="1800" dirty="0" err="1" smtClean="0">
                <a:ea typeface="隶书" panose="02010509060101010101" pitchFamily="49" charset="-122"/>
                <a:cs typeface="Arial" panose="020B0604020202020204" pitchFamily="34" charset="0"/>
              </a:rPr>
              <a:t>Graphmtx</a:t>
            </a:r>
            <a:r>
              <a:rPr lang="en-US" altLang="zh-CN" sz="1800" dirty="0" smtClean="0">
                <a:ea typeface="隶书" panose="02010509060101010101" pitchFamily="49" charset="-122"/>
                <a:cs typeface="Arial" panose="020B0604020202020204" pitchFamily="34" charset="0"/>
              </a:rPr>
              <a:t> : public Graph&lt;T, E&gt; {</a:t>
            </a:r>
          </a:p>
          <a:p>
            <a:pPr eaLnBrk="1" hangingPunct="1">
              <a:lnSpc>
                <a:spcPct val="80000"/>
              </a:lnSpc>
              <a:spcBef>
                <a:spcPct val="5000"/>
              </a:spcBef>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friend </a:t>
            </a:r>
            <a:r>
              <a:rPr lang="en-US" altLang="zh-CN" sz="1800" dirty="0" err="1" smtClean="0">
                <a:ea typeface="隶书" panose="02010509060101010101" pitchFamily="49" charset="-122"/>
                <a:cs typeface="Arial" panose="020B0604020202020204" pitchFamily="34" charset="0"/>
              </a:rPr>
              <a:t>istream</a:t>
            </a:r>
            <a:r>
              <a:rPr lang="en-US" altLang="zh-CN" sz="1800" dirty="0" smtClean="0">
                <a:ea typeface="隶书" panose="02010509060101010101" pitchFamily="49" charset="-122"/>
                <a:cs typeface="Arial" panose="020B0604020202020204" pitchFamily="34" charset="0"/>
              </a:rPr>
              <a:t>&amp; operator &gt;&gt; ( </a:t>
            </a:r>
            <a:r>
              <a:rPr lang="en-US" altLang="zh-CN" sz="1800" dirty="0" err="1" smtClean="0">
                <a:ea typeface="隶书" panose="02010509060101010101" pitchFamily="49" charset="-122"/>
                <a:cs typeface="Arial" panose="020B0604020202020204" pitchFamily="34" charset="0"/>
              </a:rPr>
              <a:t>istream</a:t>
            </a:r>
            <a:r>
              <a:rPr lang="en-US" altLang="zh-CN" sz="1800" dirty="0" smtClean="0">
                <a:ea typeface="隶书" panose="02010509060101010101" pitchFamily="49" charset="-122"/>
                <a:cs typeface="Arial" panose="020B0604020202020204" pitchFamily="34" charset="0"/>
              </a:rPr>
              <a:t>&amp; in, </a:t>
            </a:r>
            <a:r>
              <a:rPr lang="en-US" altLang="zh-CN" sz="1800" dirty="0" err="1" smtClean="0">
                <a:ea typeface="隶书" panose="02010509060101010101" pitchFamily="49" charset="-122"/>
                <a:cs typeface="Arial" panose="020B0604020202020204" pitchFamily="34" charset="0"/>
              </a:rPr>
              <a:t>Graphmtx</a:t>
            </a:r>
            <a:r>
              <a:rPr lang="en-US" altLang="zh-CN" sz="1800" dirty="0" smtClean="0">
                <a:ea typeface="隶书" panose="02010509060101010101" pitchFamily="49" charset="-122"/>
                <a:cs typeface="Arial" panose="020B0604020202020204" pitchFamily="34" charset="0"/>
              </a:rPr>
              <a:t>&lt;T, E&gt;&amp; G);	</a:t>
            </a:r>
            <a:r>
              <a:rPr lang="en-US" altLang="zh-CN" sz="1800" dirty="0" smtClean="0">
                <a:solidFill>
                  <a:schemeClr val="tx2"/>
                </a:solidFill>
                <a:ea typeface="隶书" panose="02010509060101010101" pitchFamily="49" charset="-122"/>
                <a:cs typeface="Arial" panose="020B0604020202020204" pitchFamily="34" charset="0"/>
              </a:rPr>
              <a:t>//</a:t>
            </a:r>
            <a:r>
              <a:rPr lang="zh-CN" altLang="en-US" sz="1800" dirty="0" smtClean="0">
                <a:solidFill>
                  <a:schemeClr val="tx2"/>
                </a:solidFill>
                <a:ea typeface="隶书" panose="02010509060101010101" pitchFamily="49" charset="-122"/>
                <a:cs typeface="Arial" panose="020B0604020202020204" pitchFamily="34" charset="0"/>
              </a:rPr>
              <a:t>输入</a:t>
            </a:r>
            <a:r>
              <a:rPr lang="en-US" altLang="zh-CN" sz="1800" dirty="0" smtClean="0">
                <a:solidFill>
                  <a:schemeClr val="tx2"/>
                </a:solidFill>
                <a:ea typeface="隶书" panose="02010509060101010101" pitchFamily="49" charset="-122"/>
                <a:cs typeface="Arial" panose="020B0604020202020204" pitchFamily="34" charset="0"/>
              </a:rPr>
              <a:t/>
            </a:r>
            <a:br>
              <a:rPr lang="en-US" altLang="zh-CN" sz="1800" dirty="0" smtClean="0">
                <a:solidFill>
                  <a:schemeClr val="tx2"/>
                </a:solidFill>
                <a:ea typeface="隶书" panose="02010509060101010101" pitchFamily="49" charset="-122"/>
                <a:cs typeface="Arial" panose="020B0604020202020204" pitchFamily="34" charset="0"/>
              </a:rPr>
            </a:br>
            <a:r>
              <a:rPr lang="en-US" altLang="zh-CN" sz="1800" dirty="0" smtClean="0">
                <a:ea typeface="隶书" panose="02010509060101010101" pitchFamily="49" charset="-122"/>
                <a:cs typeface="Arial" panose="020B0604020202020204" pitchFamily="34" charset="0"/>
              </a:rPr>
              <a:t>friend </a:t>
            </a:r>
            <a:r>
              <a:rPr lang="en-US" altLang="zh-CN" sz="1800" dirty="0" err="1" smtClean="0">
                <a:ea typeface="隶书" panose="02010509060101010101" pitchFamily="49" charset="-122"/>
                <a:cs typeface="Arial" panose="020B0604020202020204" pitchFamily="34" charset="0"/>
              </a:rPr>
              <a:t>ostream&amp;operator</a:t>
            </a:r>
            <a:r>
              <a:rPr lang="en-US" altLang="zh-CN" sz="1800" dirty="0" smtClean="0">
                <a:ea typeface="隶书" panose="02010509060101010101" pitchFamily="49" charset="-122"/>
                <a:cs typeface="Arial" panose="020B0604020202020204" pitchFamily="34" charset="0"/>
              </a:rPr>
              <a:t>&lt;&lt;(</a:t>
            </a:r>
            <a:r>
              <a:rPr lang="en-US" altLang="zh-CN" sz="1800" dirty="0" err="1" smtClean="0">
                <a:ea typeface="隶书" panose="02010509060101010101" pitchFamily="49" charset="-122"/>
                <a:cs typeface="Arial" panose="020B0604020202020204" pitchFamily="34" charset="0"/>
              </a:rPr>
              <a:t>ostream&amp;out</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Graphmtx</a:t>
            </a:r>
            <a:r>
              <a:rPr lang="en-US" altLang="zh-CN" sz="1800" dirty="0" smtClean="0">
                <a:ea typeface="隶书" panose="02010509060101010101" pitchFamily="49" charset="-122"/>
                <a:cs typeface="Arial" panose="020B0604020202020204" pitchFamily="34" charset="0"/>
              </a:rPr>
              <a:t>&lt;T, E&gt;&amp; G); 	</a:t>
            </a:r>
            <a:r>
              <a:rPr lang="en-US" altLang="zh-CN" sz="1800" dirty="0" smtClean="0">
                <a:solidFill>
                  <a:schemeClr val="tx2"/>
                </a:solidFill>
                <a:ea typeface="隶书" panose="02010509060101010101" pitchFamily="49" charset="-122"/>
                <a:cs typeface="Arial" panose="020B0604020202020204" pitchFamily="34" charset="0"/>
              </a:rPr>
              <a:t>//</a:t>
            </a:r>
            <a:r>
              <a:rPr lang="zh-CN" altLang="en-US" sz="1800" dirty="0" smtClean="0">
                <a:solidFill>
                  <a:schemeClr val="tx2"/>
                </a:solidFill>
                <a:ea typeface="隶书" panose="02010509060101010101" pitchFamily="49" charset="-122"/>
                <a:cs typeface="Arial" panose="020B0604020202020204" pitchFamily="34" charset="0"/>
              </a:rPr>
              <a:t>输出</a:t>
            </a:r>
          </a:p>
          <a:p>
            <a:pPr eaLnBrk="1" hangingPunct="1">
              <a:lnSpc>
                <a:spcPct val="80000"/>
              </a:lnSpc>
              <a:spcBef>
                <a:spcPct val="5000"/>
              </a:spcBef>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private:</a:t>
            </a:r>
          </a:p>
          <a:p>
            <a:pPr eaLnBrk="1" hangingPunct="1">
              <a:lnSpc>
                <a:spcPct val="80000"/>
              </a:lnSpc>
              <a:spcBef>
                <a:spcPct val="5000"/>
              </a:spcBef>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     T *</a:t>
            </a:r>
            <a:r>
              <a:rPr lang="en-US" altLang="zh-CN" sz="1800" dirty="0" err="1" smtClean="0">
                <a:ea typeface="隶书" panose="02010509060101010101" pitchFamily="49" charset="-122"/>
                <a:cs typeface="Arial" panose="020B0604020202020204" pitchFamily="34" charset="0"/>
              </a:rPr>
              <a:t>VerticesList</a:t>
            </a:r>
            <a:r>
              <a:rPr lang="en-US" altLang="zh-CN" sz="1800" dirty="0" smtClean="0">
                <a:ea typeface="隶书" panose="02010509060101010101" pitchFamily="49" charset="-122"/>
                <a:cs typeface="Arial" panose="020B0604020202020204" pitchFamily="34" charset="0"/>
              </a:rPr>
              <a:t>; 			</a:t>
            </a:r>
            <a:r>
              <a:rPr lang="en-US" altLang="zh-CN" sz="1800" dirty="0" smtClean="0">
                <a:solidFill>
                  <a:schemeClr val="tx2"/>
                </a:solidFill>
                <a:ea typeface="隶书" panose="02010509060101010101" pitchFamily="49" charset="-122"/>
                <a:cs typeface="Arial" panose="020B0604020202020204" pitchFamily="34" charset="0"/>
              </a:rPr>
              <a:t>//</a:t>
            </a:r>
            <a:r>
              <a:rPr lang="zh-CN" altLang="en-US" sz="1800" dirty="0" smtClean="0">
                <a:solidFill>
                  <a:schemeClr val="tx2"/>
                </a:solidFill>
                <a:ea typeface="隶书" panose="02010509060101010101" pitchFamily="49" charset="-122"/>
                <a:cs typeface="Arial" panose="020B0604020202020204" pitchFamily="34" charset="0"/>
              </a:rPr>
              <a:t>顶点表</a:t>
            </a:r>
          </a:p>
          <a:p>
            <a:pPr eaLnBrk="1" hangingPunct="1">
              <a:lnSpc>
                <a:spcPct val="80000"/>
              </a:lnSpc>
              <a:spcBef>
                <a:spcPct val="5000"/>
              </a:spcBef>
              <a:buClr>
                <a:schemeClr val="folHlink"/>
              </a:buClr>
              <a:buSzPct val="60000"/>
              <a:buFont typeface="Wingdings" panose="05000000000000000000" pitchFamily="2" charset="2"/>
              <a:buNone/>
              <a:defRPr/>
            </a:pPr>
            <a:r>
              <a:rPr lang="zh-CN" altLang="en-US" sz="1800" dirty="0" smtClean="0">
                <a:ea typeface="隶书" panose="02010509060101010101" pitchFamily="49" charset="-122"/>
                <a:cs typeface="Arial" panose="020B0604020202020204" pitchFamily="34" charset="0"/>
              </a:rPr>
              <a:t>   	</a:t>
            </a:r>
            <a:r>
              <a:rPr lang="en-US" altLang="zh-CN" sz="1800" dirty="0" smtClean="0">
                <a:ea typeface="隶书" panose="02010509060101010101" pitchFamily="49" charset="-122"/>
                <a:cs typeface="Arial" panose="020B0604020202020204" pitchFamily="34" charset="0"/>
              </a:rPr>
              <a:t>E **Edge;				</a:t>
            </a:r>
            <a:r>
              <a:rPr lang="en-US" altLang="zh-CN" sz="1800" dirty="0" smtClean="0">
                <a:solidFill>
                  <a:schemeClr val="tx2"/>
                </a:solidFill>
                <a:ea typeface="隶书" panose="02010509060101010101" pitchFamily="49" charset="-122"/>
                <a:cs typeface="Arial" panose="020B0604020202020204" pitchFamily="34" charset="0"/>
              </a:rPr>
              <a:t>//</a:t>
            </a:r>
            <a:r>
              <a:rPr lang="zh-CN" altLang="en-US" sz="1800" dirty="0" smtClean="0">
                <a:solidFill>
                  <a:schemeClr val="tx2"/>
                </a:solidFill>
                <a:ea typeface="隶书" panose="02010509060101010101" pitchFamily="49" charset="-122"/>
                <a:cs typeface="Arial" panose="020B0604020202020204" pitchFamily="34" charset="0"/>
              </a:rPr>
              <a:t>邻接矩阵</a:t>
            </a:r>
          </a:p>
          <a:p>
            <a:pPr eaLnBrk="1" hangingPunct="1">
              <a:lnSpc>
                <a:spcPct val="80000"/>
              </a:lnSpc>
              <a:spcBef>
                <a:spcPct val="5000"/>
              </a:spcBef>
              <a:buClr>
                <a:schemeClr val="folHlink"/>
              </a:buClr>
              <a:buSzPct val="60000"/>
              <a:buFont typeface="Wingdings" panose="05000000000000000000" pitchFamily="2" charset="2"/>
              <a:buNone/>
              <a:defRPr/>
            </a:pPr>
            <a:r>
              <a:rPr lang="zh-CN" altLang="en-US"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int</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getVertexPos</a:t>
            </a:r>
            <a:r>
              <a:rPr lang="en-US" altLang="zh-CN" sz="1800" dirty="0" smtClean="0">
                <a:ea typeface="隶书" panose="02010509060101010101" pitchFamily="49" charset="-122"/>
                <a:cs typeface="Arial" panose="020B0604020202020204" pitchFamily="34" charset="0"/>
              </a:rPr>
              <a:t> (T vertex) {	   	</a:t>
            </a:r>
            <a:r>
              <a:rPr lang="en-US" altLang="zh-CN" sz="1800" dirty="0" smtClean="0">
                <a:solidFill>
                  <a:schemeClr val="tx2"/>
                </a:solidFill>
                <a:ea typeface="隶书" panose="02010509060101010101" pitchFamily="49" charset="-122"/>
                <a:cs typeface="Arial" panose="020B0604020202020204" pitchFamily="34" charset="0"/>
              </a:rPr>
              <a:t>//</a:t>
            </a:r>
            <a:r>
              <a:rPr lang="zh-CN" altLang="en-US" sz="1800" dirty="0" smtClean="0">
                <a:solidFill>
                  <a:schemeClr val="tx2"/>
                </a:solidFill>
                <a:ea typeface="隶书" panose="02010509060101010101" pitchFamily="49" charset="-122"/>
                <a:cs typeface="Arial" panose="020B0604020202020204" pitchFamily="34" charset="0"/>
              </a:rPr>
              <a:t>给出顶点</a:t>
            </a:r>
            <a:r>
              <a:rPr lang="en-US" altLang="zh-CN" sz="1800" dirty="0" smtClean="0">
                <a:solidFill>
                  <a:schemeClr val="tx2"/>
                </a:solidFill>
                <a:ea typeface="隶书" panose="02010509060101010101" pitchFamily="49" charset="-122"/>
                <a:cs typeface="Arial" panose="020B0604020202020204" pitchFamily="34" charset="0"/>
              </a:rPr>
              <a:t>vertex</a:t>
            </a:r>
            <a:r>
              <a:rPr lang="zh-CN" altLang="en-US" sz="1800" dirty="0" smtClean="0">
                <a:solidFill>
                  <a:schemeClr val="tx2"/>
                </a:solidFill>
                <a:ea typeface="隶书" panose="02010509060101010101" pitchFamily="49" charset="-122"/>
                <a:cs typeface="Arial" panose="020B0604020202020204" pitchFamily="34" charset="0"/>
              </a:rPr>
              <a:t>在图中的位置</a:t>
            </a:r>
          </a:p>
          <a:p>
            <a:pPr eaLnBrk="1" hangingPunct="1">
              <a:lnSpc>
                <a:spcPct val="80000"/>
              </a:lnSpc>
              <a:spcBef>
                <a:spcPct val="5000"/>
              </a:spcBef>
              <a:buClr>
                <a:schemeClr val="folHlink"/>
              </a:buClr>
              <a:buSzPct val="60000"/>
              <a:buFont typeface="Wingdings" panose="05000000000000000000" pitchFamily="2" charset="2"/>
              <a:buNone/>
              <a:defRPr/>
            </a:pPr>
            <a:r>
              <a:rPr lang="zh-CN" altLang="en-US" sz="1800" dirty="0" smtClean="0">
                <a:ea typeface="隶书" panose="02010509060101010101" pitchFamily="49" charset="-122"/>
                <a:cs typeface="Arial" panose="020B0604020202020204" pitchFamily="34" charset="0"/>
              </a:rPr>
              <a:t>      </a:t>
            </a:r>
            <a:r>
              <a:rPr lang="en-US" altLang="zh-CN" sz="1800" dirty="0" smtClean="0">
                <a:ea typeface="隶书" panose="02010509060101010101" pitchFamily="49" charset="-122"/>
                <a:cs typeface="Arial" panose="020B0604020202020204" pitchFamily="34" charset="0"/>
              </a:rPr>
              <a:t>for (</a:t>
            </a:r>
            <a:r>
              <a:rPr lang="en-US" altLang="zh-CN" sz="1800" dirty="0" err="1" smtClean="0">
                <a:ea typeface="隶书" panose="02010509060101010101" pitchFamily="49" charset="-122"/>
                <a:cs typeface="Arial" panose="020B0604020202020204" pitchFamily="34" charset="0"/>
              </a:rPr>
              <a:t>int</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i</a:t>
            </a:r>
            <a:r>
              <a:rPr lang="en-US" altLang="zh-CN" sz="1800" dirty="0" smtClean="0">
                <a:ea typeface="隶书" panose="02010509060101010101" pitchFamily="49" charset="-122"/>
                <a:cs typeface="Arial" panose="020B0604020202020204" pitchFamily="34" charset="0"/>
              </a:rPr>
              <a:t> = 0; </a:t>
            </a:r>
            <a:r>
              <a:rPr lang="en-US" altLang="zh-CN" sz="1800" dirty="0" err="1" smtClean="0">
                <a:ea typeface="隶书" panose="02010509060101010101" pitchFamily="49" charset="-122"/>
                <a:cs typeface="Arial" panose="020B0604020202020204" pitchFamily="34" charset="0"/>
              </a:rPr>
              <a:t>i</a:t>
            </a:r>
            <a:r>
              <a:rPr lang="en-US" altLang="zh-CN" sz="1800" dirty="0" smtClean="0">
                <a:ea typeface="隶书" panose="02010509060101010101" pitchFamily="49" charset="-122"/>
                <a:cs typeface="Arial" panose="020B0604020202020204" pitchFamily="34" charset="0"/>
              </a:rPr>
              <a:t> &lt; </a:t>
            </a:r>
            <a:r>
              <a:rPr lang="en-US" altLang="zh-CN" sz="1800" dirty="0" err="1" smtClean="0">
                <a:ea typeface="隶书" panose="02010509060101010101" pitchFamily="49" charset="-122"/>
                <a:cs typeface="Arial" panose="020B0604020202020204" pitchFamily="34" charset="0"/>
              </a:rPr>
              <a:t>numVertices</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i</a:t>
            </a:r>
            <a:r>
              <a:rPr lang="en-US" altLang="zh-CN" sz="1800" dirty="0" smtClean="0">
                <a:ea typeface="隶书" panose="02010509060101010101" pitchFamily="49" charset="-122"/>
                <a:cs typeface="Arial" panose="020B0604020202020204" pitchFamily="34" charset="0"/>
              </a:rPr>
              <a:t>++)</a:t>
            </a:r>
          </a:p>
          <a:p>
            <a:pPr eaLnBrk="1" hangingPunct="1">
              <a:lnSpc>
                <a:spcPct val="80000"/>
              </a:lnSpc>
              <a:spcBef>
                <a:spcPct val="5000"/>
              </a:spcBef>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	        if (</a:t>
            </a:r>
            <a:r>
              <a:rPr lang="en-US" altLang="zh-CN" sz="1800" dirty="0" err="1" smtClean="0">
                <a:ea typeface="隶书" panose="02010509060101010101" pitchFamily="49" charset="-122"/>
                <a:cs typeface="Arial" panose="020B0604020202020204" pitchFamily="34" charset="0"/>
              </a:rPr>
              <a:t>VerticesList</a:t>
            </a:r>
            <a:r>
              <a:rPr lang="en-US" altLang="zh-CN" sz="1800" dirty="0" smtClean="0">
                <a:ea typeface="隶书" panose="02010509060101010101" pitchFamily="49" charset="-122"/>
                <a:cs typeface="Arial" panose="020B0604020202020204" pitchFamily="34" charset="0"/>
              </a:rPr>
              <a:t>[</a:t>
            </a:r>
            <a:r>
              <a:rPr lang="en-US" altLang="zh-CN" sz="1800" dirty="0" err="1" smtClean="0">
                <a:ea typeface="隶书" panose="02010509060101010101" pitchFamily="49" charset="-122"/>
                <a:cs typeface="Arial" panose="020B0604020202020204" pitchFamily="34" charset="0"/>
              </a:rPr>
              <a:t>i</a:t>
            </a:r>
            <a:r>
              <a:rPr lang="en-US" altLang="zh-CN" sz="1800" dirty="0" smtClean="0">
                <a:ea typeface="隶书" panose="02010509060101010101" pitchFamily="49" charset="-122"/>
                <a:cs typeface="Arial" panose="020B0604020202020204" pitchFamily="34" charset="0"/>
              </a:rPr>
              <a:t>] == Vertex) return </a:t>
            </a:r>
            <a:r>
              <a:rPr lang="en-US" altLang="zh-CN" sz="1800" dirty="0" err="1" smtClean="0">
                <a:ea typeface="隶书" panose="02010509060101010101" pitchFamily="49" charset="-122"/>
                <a:cs typeface="Arial" panose="020B0604020202020204" pitchFamily="34" charset="0"/>
              </a:rPr>
              <a:t>i</a:t>
            </a:r>
            <a:r>
              <a:rPr lang="en-US" altLang="zh-CN" sz="1800" dirty="0" smtClean="0">
                <a:ea typeface="隶书" panose="02010509060101010101" pitchFamily="49" charset="-122"/>
                <a:cs typeface="Arial" panose="020B0604020202020204" pitchFamily="34" charset="0"/>
              </a:rPr>
              <a:t>;</a:t>
            </a:r>
          </a:p>
          <a:p>
            <a:pPr eaLnBrk="1" hangingPunct="1">
              <a:lnSpc>
                <a:spcPct val="80000"/>
              </a:lnSpc>
              <a:spcBef>
                <a:spcPct val="5000"/>
              </a:spcBef>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 	return -1; </a:t>
            </a:r>
          </a:p>
          <a:p>
            <a:pPr eaLnBrk="1" hangingPunct="1">
              <a:lnSpc>
                <a:spcPct val="80000"/>
              </a:lnSpc>
              <a:spcBef>
                <a:spcPct val="5000"/>
              </a:spcBef>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	};</a:t>
            </a:r>
          </a:p>
          <a:p>
            <a:pPr eaLnBrk="1" hangingPunct="1">
              <a:lnSpc>
                <a:spcPct val="80000"/>
              </a:lnSpc>
              <a:spcBef>
                <a:spcPct val="5000"/>
              </a:spcBef>
              <a:buClr>
                <a:schemeClr val="folHlink"/>
              </a:buClr>
              <a:buSzPct val="60000"/>
              <a:buFont typeface="Wingdings" panose="05000000000000000000" pitchFamily="2" charset="2"/>
              <a:buNone/>
              <a:defRPr/>
            </a:pPr>
            <a:r>
              <a:rPr lang="en-US" altLang="zh-CN" sz="1800" dirty="0" smtClean="0">
                <a:cs typeface="Arial" panose="020B0604020202020204" pitchFamily="34" charset="0"/>
              </a:rPr>
              <a:t>public: </a:t>
            </a:r>
          </a:p>
          <a:p>
            <a:pPr eaLnBrk="1" hangingPunct="1">
              <a:lnSpc>
                <a:spcPct val="80000"/>
              </a:lnSpc>
              <a:buClr>
                <a:schemeClr val="folHlink"/>
              </a:buClr>
              <a:buSzPct val="60000"/>
              <a:buFont typeface="Wingdings" panose="05000000000000000000" pitchFamily="2" charset="2"/>
              <a:buNone/>
              <a:defRPr/>
            </a:pPr>
            <a:r>
              <a:rPr lang="en-US" altLang="zh-CN" sz="1800" dirty="0" smtClean="0">
                <a:cs typeface="Arial" panose="020B0604020202020204" pitchFamily="34" charset="0"/>
              </a:rPr>
              <a:t>     </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Graphmtx</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int</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sz</a:t>
            </a:r>
            <a:r>
              <a:rPr lang="en-US" altLang="zh-CN" sz="1800" dirty="0" smtClean="0">
                <a:ea typeface="隶书" panose="02010509060101010101" pitchFamily="49" charset="-122"/>
                <a:cs typeface="Arial" panose="020B0604020202020204" pitchFamily="34" charset="0"/>
              </a:rPr>
              <a:t> = </a:t>
            </a:r>
            <a:r>
              <a:rPr lang="en-US" altLang="zh-CN" sz="1800" dirty="0" err="1" smtClean="0">
                <a:ea typeface="隶书" panose="02010509060101010101" pitchFamily="49" charset="-122"/>
                <a:cs typeface="Arial" panose="020B0604020202020204" pitchFamily="34" charset="0"/>
              </a:rPr>
              <a:t>DefaultVertices</a:t>
            </a:r>
            <a:r>
              <a:rPr lang="en-US" altLang="zh-CN" sz="1800" dirty="0" smtClean="0">
                <a:ea typeface="隶书" panose="02010509060101010101" pitchFamily="49" charset="-122"/>
                <a:cs typeface="Arial" panose="020B0604020202020204" pitchFamily="34" charset="0"/>
              </a:rPr>
              <a:t>);    			</a:t>
            </a:r>
            <a:r>
              <a:rPr lang="en-US" altLang="zh-CN" sz="1800" dirty="0" smtClean="0">
                <a:solidFill>
                  <a:schemeClr val="tx2"/>
                </a:solidFill>
                <a:ea typeface="隶书" panose="02010509060101010101" pitchFamily="49" charset="-122"/>
                <a:cs typeface="Arial" panose="020B0604020202020204" pitchFamily="34" charset="0"/>
              </a:rPr>
              <a:t>//</a:t>
            </a:r>
            <a:r>
              <a:rPr lang="zh-CN" altLang="en-US" sz="1800" dirty="0" smtClean="0">
                <a:solidFill>
                  <a:schemeClr val="tx2"/>
                </a:solidFill>
                <a:ea typeface="隶书" panose="02010509060101010101" pitchFamily="49" charset="-122"/>
                <a:cs typeface="Arial" panose="020B0604020202020204" pitchFamily="34" charset="0"/>
              </a:rPr>
              <a:t>构造函数</a:t>
            </a:r>
          </a:p>
          <a:p>
            <a:pPr eaLnBrk="1" hangingPunct="1">
              <a:lnSpc>
                <a:spcPct val="80000"/>
              </a:lnSpc>
              <a:buClr>
                <a:schemeClr val="folHlink"/>
              </a:buClr>
              <a:buSzPct val="60000"/>
              <a:defRPr/>
            </a:pPr>
            <a:r>
              <a:rPr lang="zh-CN" altLang="en-US" sz="1800" dirty="0" smtClean="0">
                <a:ea typeface="隶书" panose="02010509060101010101" pitchFamily="49" charset="-122"/>
                <a:cs typeface="Arial" panose="020B0604020202020204" pitchFamily="34" charset="0"/>
              </a:rPr>
              <a:t>      </a:t>
            </a:r>
            <a:r>
              <a:rPr lang="zh-CN" altLang="en-US" sz="1800" dirty="0" smtClean="0">
                <a:cs typeface="Arial" panose="020B0604020202020204" pitchFamily="34" charset="0"/>
              </a:rPr>
              <a:t>～</a:t>
            </a:r>
            <a:r>
              <a:rPr lang="en-US" altLang="zh-CN" sz="1800" dirty="0" err="1" smtClean="0">
                <a:ea typeface="隶书" panose="02010509060101010101" pitchFamily="49" charset="-122"/>
                <a:cs typeface="Arial" panose="020B0604020202020204" pitchFamily="34" charset="0"/>
              </a:rPr>
              <a:t>Graphmtx</a:t>
            </a:r>
            <a:r>
              <a:rPr lang="en-US" altLang="zh-CN" sz="1800" dirty="0" smtClean="0">
                <a:ea typeface="隶书" panose="02010509060101010101" pitchFamily="49" charset="-122"/>
                <a:cs typeface="Arial" panose="020B0604020202020204" pitchFamily="34" charset="0"/>
              </a:rPr>
              <a:t> </a:t>
            </a:r>
            <a:r>
              <a:rPr lang="en-US" altLang="zh-CN" sz="1800" dirty="0">
                <a:ea typeface="隶书" panose="02010509060101010101" pitchFamily="49" charset="-122"/>
                <a:cs typeface="Arial" panose="020B0604020202020204" pitchFamily="34" charset="0"/>
              </a:rPr>
              <a:t>() { delete [ ]</a:t>
            </a:r>
            <a:r>
              <a:rPr lang="en-US" altLang="zh-CN" sz="1800" dirty="0" err="1">
                <a:ea typeface="隶书" panose="02010509060101010101" pitchFamily="49" charset="-122"/>
                <a:cs typeface="Arial" panose="020B0604020202020204" pitchFamily="34" charset="0"/>
              </a:rPr>
              <a:t>VerticesList</a:t>
            </a:r>
            <a:r>
              <a:rPr lang="en-US" altLang="zh-CN" sz="1800" dirty="0">
                <a:ea typeface="隶书" panose="02010509060101010101" pitchFamily="49" charset="-122"/>
                <a:cs typeface="Arial" panose="020B0604020202020204" pitchFamily="34" charset="0"/>
              </a:rPr>
              <a:t>;  delete [ ]Edge; </a:t>
            </a:r>
            <a:r>
              <a:rPr lang="en-US" altLang="zh-CN" sz="1800" dirty="0" smtClean="0">
                <a:ea typeface="隶书" panose="02010509060101010101" pitchFamily="49" charset="-122"/>
                <a:cs typeface="Arial" panose="020B0604020202020204" pitchFamily="34" charset="0"/>
              </a:rPr>
              <a:t>}      	</a:t>
            </a:r>
            <a:r>
              <a:rPr lang="en-US" altLang="zh-CN" sz="1800" dirty="0" smtClean="0">
                <a:solidFill>
                  <a:schemeClr val="tx2"/>
                </a:solidFill>
                <a:ea typeface="隶书" panose="02010509060101010101" pitchFamily="49" charset="-122"/>
                <a:cs typeface="Arial" panose="020B0604020202020204" pitchFamily="34" charset="0"/>
              </a:rPr>
              <a:t>//</a:t>
            </a:r>
            <a:r>
              <a:rPr lang="zh-CN" altLang="en-US" sz="1800" dirty="0" smtClean="0">
                <a:solidFill>
                  <a:schemeClr val="tx2"/>
                </a:solidFill>
                <a:ea typeface="隶书" panose="02010509060101010101" pitchFamily="49" charset="-122"/>
                <a:cs typeface="Arial" panose="020B0604020202020204" pitchFamily="34" charset="0"/>
              </a:rPr>
              <a:t>析构函数</a:t>
            </a:r>
          </a:p>
          <a:p>
            <a:pPr eaLnBrk="1" hangingPunct="1">
              <a:lnSpc>
                <a:spcPct val="80000"/>
              </a:lnSpc>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	T </a:t>
            </a:r>
            <a:r>
              <a:rPr lang="en-US" altLang="zh-CN" sz="1800" dirty="0" err="1" smtClean="0">
                <a:ea typeface="隶书" panose="02010509060101010101" pitchFamily="49" charset="-122"/>
                <a:cs typeface="Arial" panose="020B0604020202020204" pitchFamily="34" charset="0"/>
              </a:rPr>
              <a:t>getValue</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int</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i</a:t>
            </a:r>
            <a:r>
              <a:rPr lang="en-US" altLang="zh-CN" sz="1800" dirty="0" smtClean="0">
                <a:ea typeface="隶书" panose="02010509060101010101" pitchFamily="49" charset="-122"/>
                <a:cs typeface="Arial" panose="020B0604020202020204" pitchFamily="34" charset="0"/>
              </a:rPr>
              <a:t>);  			</a:t>
            </a:r>
            <a:r>
              <a:rPr lang="en-US" altLang="zh-CN" sz="1800" dirty="0" smtClean="0">
                <a:solidFill>
                  <a:schemeClr val="tx2"/>
                </a:solidFill>
                <a:ea typeface="隶书" panose="02010509060101010101" pitchFamily="49" charset="-122"/>
                <a:cs typeface="Arial" panose="020B0604020202020204" pitchFamily="34" charset="0"/>
              </a:rPr>
              <a:t>//</a:t>
            </a:r>
            <a:r>
              <a:rPr lang="zh-CN" altLang="en-US" sz="1800" dirty="0" smtClean="0">
                <a:solidFill>
                  <a:schemeClr val="tx2"/>
                </a:solidFill>
                <a:ea typeface="隶书" panose="02010509060101010101" pitchFamily="49" charset="-122"/>
                <a:cs typeface="Arial" panose="020B0604020202020204" pitchFamily="34" charset="0"/>
              </a:rPr>
              <a:t>取顶点 </a:t>
            </a:r>
            <a:r>
              <a:rPr lang="en-US" altLang="zh-CN" sz="1800" dirty="0" err="1" smtClean="0">
                <a:solidFill>
                  <a:schemeClr val="tx2"/>
                </a:solidFill>
                <a:ea typeface="隶书" panose="02010509060101010101" pitchFamily="49" charset="-122"/>
                <a:cs typeface="Arial" panose="020B0604020202020204" pitchFamily="34" charset="0"/>
              </a:rPr>
              <a:t>i</a:t>
            </a:r>
            <a:r>
              <a:rPr lang="en-US" altLang="zh-CN" sz="1800" dirty="0" smtClean="0">
                <a:solidFill>
                  <a:schemeClr val="tx2"/>
                </a:solidFill>
                <a:ea typeface="隶书" panose="02010509060101010101" pitchFamily="49" charset="-122"/>
                <a:cs typeface="Arial" panose="020B0604020202020204" pitchFamily="34" charset="0"/>
              </a:rPr>
              <a:t> </a:t>
            </a:r>
            <a:r>
              <a:rPr lang="zh-CN" altLang="en-US" sz="1800" dirty="0" smtClean="0">
                <a:solidFill>
                  <a:schemeClr val="tx2"/>
                </a:solidFill>
                <a:ea typeface="隶书" panose="02010509060101010101" pitchFamily="49" charset="-122"/>
                <a:cs typeface="Arial" panose="020B0604020202020204" pitchFamily="34" charset="0"/>
              </a:rPr>
              <a:t>的值</a:t>
            </a:r>
            <a:r>
              <a:rPr lang="en-US" altLang="zh-CN" sz="1800" dirty="0" smtClean="0">
                <a:solidFill>
                  <a:schemeClr val="tx2"/>
                </a:solidFill>
                <a:ea typeface="隶书" panose="02010509060101010101" pitchFamily="49" charset="-122"/>
                <a:cs typeface="Arial" panose="020B0604020202020204" pitchFamily="34" charset="0"/>
              </a:rPr>
              <a:t>, </a:t>
            </a:r>
            <a:r>
              <a:rPr lang="en-US" altLang="zh-CN" sz="1800" dirty="0" err="1" smtClean="0">
                <a:solidFill>
                  <a:schemeClr val="tx2"/>
                </a:solidFill>
                <a:ea typeface="隶书" panose="02010509060101010101" pitchFamily="49" charset="-122"/>
                <a:cs typeface="Arial" panose="020B0604020202020204" pitchFamily="34" charset="0"/>
              </a:rPr>
              <a:t>i</a:t>
            </a:r>
            <a:r>
              <a:rPr lang="en-US" altLang="zh-CN" sz="1800" dirty="0" smtClean="0">
                <a:solidFill>
                  <a:schemeClr val="tx2"/>
                </a:solidFill>
                <a:ea typeface="隶书" panose="02010509060101010101" pitchFamily="49" charset="-122"/>
                <a:cs typeface="Arial" panose="020B0604020202020204" pitchFamily="34" charset="0"/>
              </a:rPr>
              <a:t> </a:t>
            </a:r>
            <a:r>
              <a:rPr lang="zh-CN" altLang="en-US" sz="1800" dirty="0" smtClean="0">
                <a:solidFill>
                  <a:schemeClr val="tx2"/>
                </a:solidFill>
                <a:ea typeface="隶书" panose="02010509060101010101" pitchFamily="49" charset="-122"/>
                <a:cs typeface="Arial" panose="020B0604020202020204" pitchFamily="34" charset="0"/>
              </a:rPr>
              <a:t>不合理返回</a:t>
            </a:r>
            <a:r>
              <a:rPr lang="en-US" altLang="zh-CN" sz="1800" dirty="0" smtClean="0">
                <a:solidFill>
                  <a:schemeClr val="tx2"/>
                </a:solidFill>
                <a:ea typeface="隶书" panose="02010509060101010101" pitchFamily="49" charset="-122"/>
                <a:cs typeface="Arial" panose="020B0604020202020204" pitchFamily="34" charset="0"/>
              </a:rPr>
              <a:t>0</a:t>
            </a:r>
          </a:p>
          <a:p>
            <a:pPr eaLnBrk="1" hangingPunct="1">
              <a:lnSpc>
                <a:spcPct val="80000"/>
              </a:lnSpc>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    	E </a:t>
            </a:r>
            <a:r>
              <a:rPr lang="en-US" altLang="zh-CN" sz="1800" dirty="0" err="1" smtClean="0">
                <a:ea typeface="隶书" panose="02010509060101010101" pitchFamily="49" charset="-122"/>
                <a:cs typeface="Arial" panose="020B0604020202020204" pitchFamily="34" charset="0"/>
              </a:rPr>
              <a:t>getWeight</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int</a:t>
            </a:r>
            <a:r>
              <a:rPr lang="en-US" altLang="zh-CN" sz="1800" dirty="0" smtClean="0">
                <a:ea typeface="隶书" panose="02010509060101010101" pitchFamily="49" charset="-122"/>
                <a:cs typeface="Arial" panose="020B0604020202020204" pitchFamily="34" charset="0"/>
              </a:rPr>
              <a:t> v1, </a:t>
            </a:r>
            <a:r>
              <a:rPr lang="en-US" altLang="zh-CN" sz="1800" dirty="0" err="1" smtClean="0">
                <a:ea typeface="隶书" panose="02010509060101010101" pitchFamily="49" charset="-122"/>
                <a:cs typeface="Arial" panose="020B0604020202020204" pitchFamily="34" charset="0"/>
              </a:rPr>
              <a:t>int</a:t>
            </a:r>
            <a:r>
              <a:rPr lang="en-US" altLang="zh-CN" sz="1800" dirty="0" smtClean="0">
                <a:ea typeface="隶书" panose="02010509060101010101" pitchFamily="49" charset="-122"/>
                <a:cs typeface="Arial" panose="020B0604020202020204" pitchFamily="34" charset="0"/>
              </a:rPr>
              <a:t> v2); 		</a:t>
            </a:r>
            <a:r>
              <a:rPr lang="en-US" altLang="zh-CN" sz="1800" dirty="0" smtClean="0">
                <a:solidFill>
                  <a:schemeClr val="tx2"/>
                </a:solidFill>
                <a:ea typeface="隶书" panose="02010509060101010101" pitchFamily="49" charset="-122"/>
                <a:cs typeface="Arial" panose="020B0604020202020204" pitchFamily="34" charset="0"/>
              </a:rPr>
              <a:t>//</a:t>
            </a:r>
            <a:r>
              <a:rPr lang="zh-CN" altLang="en-US" sz="1800" dirty="0" smtClean="0">
                <a:solidFill>
                  <a:schemeClr val="tx2"/>
                </a:solidFill>
                <a:ea typeface="隶书" panose="02010509060101010101" pitchFamily="49" charset="-122"/>
                <a:cs typeface="Arial" panose="020B0604020202020204" pitchFamily="34" charset="0"/>
              </a:rPr>
              <a:t>取边</a:t>
            </a:r>
            <a:r>
              <a:rPr lang="en-US" altLang="zh-CN" sz="1800" dirty="0" smtClean="0">
                <a:solidFill>
                  <a:schemeClr val="tx2"/>
                </a:solidFill>
                <a:ea typeface="隶书" panose="02010509060101010101" pitchFamily="49" charset="-122"/>
                <a:cs typeface="Arial" panose="020B0604020202020204" pitchFamily="34" charset="0"/>
              </a:rPr>
              <a:t>(v1,v2)</a:t>
            </a:r>
            <a:r>
              <a:rPr lang="zh-CN" altLang="en-US" sz="1800" dirty="0" smtClean="0">
                <a:solidFill>
                  <a:schemeClr val="tx2"/>
                </a:solidFill>
                <a:ea typeface="隶书" panose="02010509060101010101" pitchFamily="49" charset="-122"/>
                <a:cs typeface="Arial" panose="020B0604020202020204" pitchFamily="34" charset="0"/>
              </a:rPr>
              <a:t>上权值</a:t>
            </a:r>
          </a:p>
          <a:p>
            <a:pPr eaLnBrk="1" hangingPunct="1">
              <a:lnSpc>
                <a:spcPct val="80000"/>
              </a:lnSpc>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int</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getFirstNeighbor</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int</a:t>
            </a:r>
            <a:r>
              <a:rPr lang="en-US" altLang="zh-CN" sz="1800" dirty="0" smtClean="0">
                <a:ea typeface="隶书" panose="02010509060101010101" pitchFamily="49" charset="-122"/>
                <a:cs typeface="Arial" panose="020B0604020202020204" pitchFamily="34" charset="0"/>
              </a:rPr>
              <a:t> v);       		</a:t>
            </a:r>
            <a:r>
              <a:rPr lang="en-US" altLang="zh-CN" sz="1800" dirty="0" smtClean="0">
                <a:solidFill>
                  <a:schemeClr val="tx2"/>
                </a:solidFill>
                <a:ea typeface="隶书" panose="02010509060101010101" pitchFamily="49" charset="-122"/>
                <a:cs typeface="Arial" panose="020B0604020202020204" pitchFamily="34" charset="0"/>
              </a:rPr>
              <a:t>//</a:t>
            </a:r>
            <a:r>
              <a:rPr lang="zh-CN" altLang="en-US" sz="1800" dirty="0" smtClean="0">
                <a:solidFill>
                  <a:schemeClr val="tx2"/>
                </a:solidFill>
                <a:ea typeface="隶书" panose="02010509060101010101" pitchFamily="49" charset="-122"/>
                <a:cs typeface="Arial" panose="020B0604020202020204" pitchFamily="34" charset="0"/>
              </a:rPr>
              <a:t>取顶点 </a:t>
            </a:r>
            <a:r>
              <a:rPr lang="en-US" altLang="zh-CN" sz="1800" dirty="0" smtClean="0">
                <a:solidFill>
                  <a:schemeClr val="tx2"/>
                </a:solidFill>
                <a:ea typeface="隶书" panose="02010509060101010101" pitchFamily="49" charset="-122"/>
                <a:cs typeface="Arial" panose="020B0604020202020204" pitchFamily="34" charset="0"/>
              </a:rPr>
              <a:t>v </a:t>
            </a:r>
            <a:r>
              <a:rPr lang="zh-CN" altLang="en-US" sz="1800" dirty="0" smtClean="0">
                <a:solidFill>
                  <a:schemeClr val="tx2"/>
                </a:solidFill>
                <a:ea typeface="隶书" panose="02010509060101010101" pitchFamily="49" charset="-122"/>
                <a:cs typeface="Arial" panose="020B0604020202020204" pitchFamily="34" charset="0"/>
              </a:rPr>
              <a:t>的第一个邻接顶点</a:t>
            </a:r>
            <a:r>
              <a:rPr lang="en-US" altLang="zh-CN" sz="1800" dirty="0" smtClean="0">
                <a:cs typeface="Arial" panose="020B0604020202020204" pitchFamily="34" charset="0"/>
              </a:rPr>
              <a:t> </a:t>
            </a:r>
          </a:p>
          <a:p>
            <a:pPr eaLnBrk="1" hangingPunct="1">
              <a:defRPr/>
            </a:pPr>
            <a:r>
              <a:rPr lang="en-US" altLang="zh-CN" sz="1600" dirty="0">
                <a:ea typeface="隶书" panose="02010509060101010101" pitchFamily="49" charset="-122"/>
                <a:cs typeface="Arial" panose="020B0604020202020204" pitchFamily="34" charset="0"/>
              </a:rPr>
              <a:t> </a:t>
            </a:r>
            <a:r>
              <a:rPr lang="en-US" altLang="zh-CN" sz="1600" dirty="0" smtClean="0">
                <a:ea typeface="隶书" panose="02010509060101010101" pitchFamily="49" charset="-122"/>
                <a:cs typeface="Arial" panose="020B0604020202020204" pitchFamily="34" charset="0"/>
              </a:rPr>
              <a:t>	</a:t>
            </a:r>
            <a:r>
              <a:rPr lang="en-US" altLang="zh-CN" sz="1600" dirty="0" err="1" smtClean="0">
                <a:ea typeface="隶书" panose="02010509060101010101" pitchFamily="49" charset="-122"/>
                <a:cs typeface="Arial" panose="020B0604020202020204" pitchFamily="34" charset="0"/>
              </a:rPr>
              <a:t>int</a:t>
            </a:r>
            <a:r>
              <a:rPr lang="en-US" altLang="zh-CN" sz="1600" dirty="0" smtClean="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getNextNeighbor</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w);	</a:t>
            </a:r>
            <a:r>
              <a:rPr lang="en-US" altLang="zh-CN" sz="1600" dirty="0" smtClean="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取 </a:t>
            </a:r>
            <a:r>
              <a:rPr lang="en-US" altLang="zh-CN" sz="1800" dirty="0">
                <a:solidFill>
                  <a:schemeClr val="tx2"/>
                </a:solidFill>
                <a:ea typeface="隶书" panose="02010509060101010101" pitchFamily="49" charset="-122"/>
                <a:cs typeface="Arial" panose="020B0604020202020204" pitchFamily="34" charset="0"/>
              </a:rPr>
              <a:t>v </a:t>
            </a:r>
            <a:r>
              <a:rPr lang="zh-CN" altLang="en-US" sz="1800" dirty="0">
                <a:solidFill>
                  <a:schemeClr val="tx2"/>
                </a:solidFill>
                <a:ea typeface="隶书" panose="02010509060101010101" pitchFamily="49" charset="-122"/>
                <a:cs typeface="Arial" panose="020B0604020202020204" pitchFamily="34" charset="0"/>
              </a:rPr>
              <a:t>的邻接顶点 </a:t>
            </a:r>
            <a:r>
              <a:rPr lang="en-US" altLang="zh-CN" sz="1800" dirty="0">
                <a:solidFill>
                  <a:schemeClr val="tx2"/>
                </a:solidFill>
                <a:ea typeface="隶书" panose="02010509060101010101" pitchFamily="49" charset="-122"/>
                <a:cs typeface="Arial" panose="020B0604020202020204" pitchFamily="34" charset="0"/>
              </a:rPr>
              <a:t>w </a:t>
            </a:r>
            <a:r>
              <a:rPr lang="zh-CN" altLang="en-US" sz="1800" dirty="0">
                <a:solidFill>
                  <a:schemeClr val="tx2"/>
                </a:solidFill>
                <a:ea typeface="隶书" panose="02010509060101010101" pitchFamily="49" charset="-122"/>
                <a:cs typeface="Arial" panose="020B0604020202020204" pitchFamily="34" charset="0"/>
              </a:rPr>
              <a:t>的下一邻接顶点</a:t>
            </a:r>
          </a:p>
          <a:p>
            <a:pPr eaLnBrk="1" hangingPunct="1">
              <a:buFont typeface="Wingdings" panose="05000000000000000000" pitchFamily="2" charset="2"/>
              <a:buNone/>
              <a:defRPr/>
            </a:pPr>
            <a:r>
              <a:rPr lang="zh-CN" altLang="en-US"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insertVertex</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const</a:t>
            </a:r>
            <a:r>
              <a:rPr lang="en-US" altLang="zh-CN" sz="1600" dirty="0">
                <a:ea typeface="隶书" panose="02010509060101010101" pitchFamily="49" charset="-122"/>
                <a:cs typeface="Arial" panose="020B0604020202020204" pitchFamily="34" charset="0"/>
              </a:rPr>
              <a:t> T vertex);	</a:t>
            </a:r>
            <a:r>
              <a:rPr lang="en-US" altLang="zh-CN" sz="1600" dirty="0" smtClean="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插入顶点</a:t>
            </a:r>
            <a:r>
              <a:rPr lang="en-US" altLang="zh-CN" sz="1800" dirty="0">
                <a:solidFill>
                  <a:schemeClr val="tx2"/>
                </a:solidFill>
                <a:ea typeface="隶书" panose="02010509060101010101" pitchFamily="49" charset="-122"/>
                <a:cs typeface="Arial" panose="020B0604020202020204" pitchFamily="34" charset="0"/>
              </a:rPr>
              <a:t>vertex</a:t>
            </a:r>
          </a:p>
          <a:p>
            <a:pPr eaLnBrk="1" hangingPunct="1">
              <a:defRPr/>
            </a:pP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insertEdge</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v1,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v2, E cost);   </a:t>
            </a:r>
            <a:r>
              <a:rPr lang="en-US" altLang="zh-CN" sz="1600" dirty="0" smtClean="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插入边</a:t>
            </a:r>
            <a:r>
              <a:rPr lang="en-US" altLang="zh-CN" sz="1800" dirty="0">
                <a:solidFill>
                  <a:schemeClr val="tx2"/>
                </a:solidFill>
                <a:ea typeface="隶书" panose="02010509060101010101" pitchFamily="49" charset="-122"/>
                <a:cs typeface="Arial" panose="020B0604020202020204" pitchFamily="34" charset="0"/>
              </a:rPr>
              <a:t>(v1, v2),</a:t>
            </a:r>
            <a:r>
              <a:rPr lang="zh-CN" altLang="en-US" sz="1800" dirty="0">
                <a:solidFill>
                  <a:schemeClr val="tx2"/>
                </a:solidFill>
                <a:ea typeface="隶书" panose="02010509060101010101" pitchFamily="49" charset="-122"/>
                <a:cs typeface="Arial" panose="020B0604020202020204" pitchFamily="34" charset="0"/>
              </a:rPr>
              <a:t>权值为</a:t>
            </a:r>
            <a:r>
              <a:rPr lang="en-US" altLang="zh-CN" sz="1800" dirty="0">
                <a:solidFill>
                  <a:schemeClr val="tx2"/>
                </a:solidFill>
                <a:ea typeface="隶书" panose="02010509060101010101" pitchFamily="49" charset="-122"/>
                <a:cs typeface="Arial" panose="020B0604020202020204" pitchFamily="34" charset="0"/>
              </a:rPr>
              <a:t>cost</a:t>
            </a:r>
          </a:p>
          <a:p>
            <a:pPr eaLnBrk="1" hangingPunct="1">
              <a:buFont typeface="Wingdings" panose="05000000000000000000" pitchFamily="2" charset="2"/>
              <a:buNone/>
              <a:defRPr/>
            </a:pP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removeVertex</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                      </a:t>
            </a:r>
            <a:r>
              <a:rPr lang="en-US" altLang="zh-CN" sz="1600" dirty="0" smtClean="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删去顶点 </a:t>
            </a:r>
            <a:r>
              <a:rPr lang="en-US" altLang="zh-CN" sz="1800" dirty="0">
                <a:solidFill>
                  <a:schemeClr val="tx2"/>
                </a:solidFill>
                <a:ea typeface="隶书" panose="02010509060101010101" pitchFamily="49" charset="-122"/>
                <a:cs typeface="Arial" panose="020B0604020202020204" pitchFamily="34" charset="0"/>
              </a:rPr>
              <a:t>v </a:t>
            </a:r>
            <a:r>
              <a:rPr lang="zh-CN" altLang="en-US" sz="1800" dirty="0">
                <a:solidFill>
                  <a:schemeClr val="tx2"/>
                </a:solidFill>
                <a:ea typeface="隶书" panose="02010509060101010101" pitchFamily="49" charset="-122"/>
                <a:cs typeface="Arial" panose="020B0604020202020204" pitchFamily="34" charset="0"/>
              </a:rPr>
              <a:t>和所有与它相关联的边</a:t>
            </a:r>
          </a:p>
          <a:p>
            <a:pPr eaLnBrk="1" hangingPunct="1">
              <a:defRPr/>
            </a:pPr>
            <a:r>
              <a:rPr lang="zh-CN" altLang="en-US"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removeEdge</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v1,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v2);           </a:t>
            </a:r>
            <a:r>
              <a:rPr lang="en-US" altLang="zh-CN" sz="1600" dirty="0" smtClean="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在图中删去边</a:t>
            </a:r>
            <a:r>
              <a:rPr lang="en-US" altLang="zh-CN" sz="1800" dirty="0">
                <a:solidFill>
                  <a:schemeClr val="tx2"/>
                </a:solidFill>
                <a:ea typeface="隶书" panose="02010509060101010101" pitchFamily="49" charset="-122"/>
                <a:cs typeface="Arial" panose="020B0604020202020204" pitchFamily="34" charset="0"/>
              </a:rPr>
              <a:t>(v1,v2)</a:t>
            </a:r>
          </a:p>
          <a:p>
            <a:pPr eaLnBrk="1" hangingPunct="1">
              <a:spcBef>
                <a:spcPct val="5000"/>
              </a:spcBef>
              <a:buFont typeface="Wingdings" panose="05000000000000000000" pitchFamily="2" charset="2"/>
              <a:buNone/>
              <a:defRPr/>
            </a:pPr>
            <a:r>
              <a:rPr lang="en-US" altLang="zh-CN" sz="1600" dirty="0" smtClean="0">
                <a:ea typeface="隶书" panose="02010509060101010101" pitchFamily="49" charset="-122"/>
                <a:cs typeface="Arial" panose="020B0604020202020204" pitchFamily="34" charset="0"/>
              </a:rPr>
              <a:t>};</a:t>
            </a:r>
            <a:endParaRPr lang="zh-CN" altLang="en-US" sz="1800" dirty="0" smtClean="0">
              <a:cs typeface="Arial" panose="020B0604020202020204" pitchFamily="34" charset="0"/>
            </a:endParaRPr>
          </a:p>
        </p:txBody>
      </p:sp>
      <p:sp>
        <p:nvSpPr>
          <p:cNvPr id="58371" name="Rectangle 37"/>
          <p:cNvSpPr txBox="1"/>
          <p:nvPr/>
        </p:nvSpPr>
        <p:spPr>
          <a:xfrm>
            <a:off x="35496" y="188442"/>
            <a:ext cx="6696075" cy="5762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600" b="1" dirty="0" smtClean="0">
                <a:solidFill>
                  <a:srgbClr val="0000FF"/>
                </a:solidFill>
                <a:effectLst>
                  <a:outerShdw blurRad="38100" dist="38100" dir="2700000" algn="tl">
                    <a:srgbClr val="C0C0C0"/>
                  </a:outerShdw>
                </a:effectLst>
                <a:ea typeface="华文新魏" panose="02010800040101010101" pitchFamily="2" charset="-122"/>
              </a:rPr>
              <a:t>用邻接矩阵表示的图的类定义</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p:nvPr/>
        </p:nvSpPr>
        <p:spPr>
          <a:xfrm>
            <a:off x="608270" y="1340768"/>
            <a:ext cx="8569523" cy="4524315"/>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lnSpc>
                <a:spcPct val="80000"/>
              </a:lnSpc>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T, class E&gt;</a:t>
            </a:r>
          </a:p>
          <a:p>
            <a:pPr eaLnBrk="1" hangingPunct="1">
              <a:lnSpc>
                <a:spcPct val="80000"/>
              </a:lnSpc>
              <a:buClr>
                <a:schemeClr val="folHlink"/>
              </a:buClr>
              <a:buSzPct val="60000"/>
              <a:buFont typeface="Wingdings" panose="05000000000000000000" pitchFamily="2" charset="2"/>
              <a:buNone/>
              <a:defRPr/>
            </a:pP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&lt;T, E&gt;::</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sz</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构造函数</a:t>
            </a:r>
          </a:p>
          <a:p>
            <a:pPr eaLnBrk="1" hangingPunct="1">
              <a:lnSpc>
                <a:spcPct val="80000"/>
              </a:lnSpc>
              <a:buClr>
                <a:schemeClr val="folHlink"/>
              </a:buClr>
              <a:buSzPct val="60000"/>
              <a:buFont typeface="Wingdings" panose="05000000000000000000" pitchFamily="2" charset="2"/>
              <a:buNone/>
              <a:defRPr/>
            </a:pP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sz</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80000"/>
              </a:lnSpc>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numVertices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numEdges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0;</a:t>
            </a:r>
          </a:p>
          <a:p>
            <a:pPr eaLnBrk="1" hangingPunct="1">
              <a:lnSpc>
                <a:spcPct val="80000"/>
              </a:lnSpc>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j;</a:t>
            </a:r>
          </a:p>
          <a:p>
            <a:pPr eaLnBrk="1" hangingPunct="1">
              <a:lnSpc>
                <a:spcPct val="80000"/>
              </a:lnSpc>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VerticesList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new T[</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创建顶点表</a:t>
            </a:r>
          </a:p>
          <a:p>
            <a:pPr eaLnBrk="1" hangingPunct="1">
              <a:lnSpc>
                <a:spcPct val="80000"/>
              </a:lnSpc>
              <a:buClr>
                <a:schemeClr val="folHlink"/>
              </a:buClr>
              <a:buSzPct val="60000"/>
              <a:buFont typeface="Wingdings" panose="05000000000000000000" pitchFamily="2" charset="2"/>
              <a:buNone/>
              <a:defRPr/>
            </a:pP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Edge = (</a:t>
            </a:r>
            <a:r>
              <a:rPr lang="en-US" altLang="zh-CN" dirty="0" err="1" smtClean="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smtClean="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 new </a:t>
            </a:r>
            <a:r>
              <a:rPr lang="en-US" altLang="zh-CN" dirty="0" err="1" smtClean="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smtClean="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dirty="0" smtClean="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smtClean="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创建邻接矩阵</a:t>
            </a:r>
            <a:endParaRPr lang="en-US" altLang="zh-CN" dirty="0" smtClean="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lnSpc>
                <a:spcPct val="80000"/>
              </a:lnSpc>
              <a:buClr>
                <a:schemeClr val="folHlink"/>
              </a:buClr>
              <a:buSzPct val="60000"/>
              <a:buFont typeface="Wingdings" panose="05000000000000000000" pitchFamily="2" charset="2"/>
              <a:buNone/>
              <a:defRPr/>
            </a:pPr>
            <a:endPar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lnSpc>
                <a:spcPct val="80000"/>
              </a:lnSpc>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for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80000"/>
              </a:lnSpc>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Edge[</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new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80000"/>
              </a:lnSpc>
              <a:buClr>
                <a:schemeClr val="folHlink"/>
              </a:buClr>
              <a:buSzPct val="60000"/>
              <a:buFont typeface="Wingdings" panose="05000000000000000000" pitchFamily="2" charset="2"/>
              <a:buNone/>
              <a:defRPr/>
            </a:pP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邻接矩阵初始化</a:t>
            </a:r>
          </a:p>
          <a:p>
            <a:pPr eaLnBrk="1" hangingPunct="1">
              <a:lnSpc>
                <a:spcPct val="80000"/>
              </a:lnSpc>
              <a:buClr>
                <a:schemeClr val="folHlink"/>
              </a:buClr>
              <a:buSzPct val="60000"/>
              <a:buFont typeface="Wingdings" panose="05000000000000000000" pitchFamily="2" charset="2"/>
              <a:buNone/>
              <a:defRPr/>
            </a:pP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for (j = 0; j &lt;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j++)</a:t>
            </a:r>
          </a:p>
          <a:p>
            <a:pPr eaLnBrk="1" hangingPunct="1">
              <a:lnSpc>
                <a:spcPct val="80000"/>
              </a:lnSpc>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Edge[</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][j] =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j) </a:t>
            </a: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0 :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maxWeight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80000"/>
              </a:lnSpc>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80000"/>
              </a:lnSpc>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:O(1)</a:t>
            </a:r>
          </a:p>
        </p:txBody>
      </p:sp>
      <p:sp>
        <p:nvSpPr>
          <p:cNvPr id="60419" name="Text Box 4"/>
          <p:cNvSpPr txBox="1"/>
          <p:nvPr/>
        </p:nvSpPr>
        <p:spPr>
          <a:xfrm>
            <a:off x="179512" y="332656"/>
            <a:ext cx="3480440" cy="4862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None/>
              <a:defRPr/>
            </a:pPr>
            <a:r>
              <a:rPr lang="en-US" altLang="zh-CN" b="1" noProof="1" smtClean="0">
                <a:solidFill>
                  <a:srgbClr val="0000FF"/>
                </a:solidFill>
                <a:latin typeface="Times New Roman" panose="02020603050405020304" pitchFamily="18" charset="0"/>
                <a:ea typeface="宋体" panose="02010600030101010101" pitchFamily="2" charset="-122"/>
              </a:rPr>
              <a:t>【</a:t>
            </a:r>
            <a:r>
              <a:rPr lang="zh-CN" altLang="en-US" b="1" noProof="1" smtClean="0">
                <a:solidFill>
                  <a:srgbClr val="0000FF"/>
                </a:solidFill>
                <a:latin typeface="Times New Roman" panose="02020603050405020304" pitchFamily="18" charset="0"/>
                <a:ea typeface="宋体" panose="02010600030101010101" pitchFamily="2" charset="-122"/>
              </a:rPr>
              <a:t>图初始化算法</a:t>
            </a:r>
            <a:r>
              <a:rPr lang="en-US" altLang="zh-CN" b="1" noProof="1" smtClean="0">
                <a:solidFill>
                  <a:srgbClr val="0000FF"/>
                </a:solidFill>
                <a:latin typeface="Times New Roman" panose="02020603050405020304" pitchFamily="18" charset="0"/>
                <a:ea typeface="宋体" panose="02010600030101010101" pitchFamily="2" charset="-122"/>
              </a:rPr>
              <a:t>】</a:t>
            </a:r>
            <a:endParaRPr lang="en-US" altLang="zh-CN" b="1" noProof="1">
              <a:solidFill>
                <a:srgbClr val="0000FF"/>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内容占位符 2"/>
          <p:cNvSpPr>
            <a:spLocks noGrp="1" noChangeArrowheads="1"/>
          </p:cNvSpPr>
          <p:nvPr>
            <p:ph idx="4294967295"/>
          </p:nvPr>
        </p:nvSpPr>
        <p:spPr>
          <a:xfrm>
            <a:off x="107504" y="908720"/>
            <a:ext cx="9144000" cy="5777954"/>
          </a:xfrm>
        </p:spPr>
        <p:txBody>
          <a:bodyPr>
            <a:prstTxWarp prst="textNoShape">
              <a:avLst/>
            </a:prstTxWarp>
          </a:bodyPr>
          <a:lstStyle/>
          <a:p>
            <a:pPr eaLnBrk="1" hangingPunct="1">
              <a:buFont typeface="Wingdings" panose="05000000000000000000" pitchFamily="2" charset="2"/>
              <a:buNone/>
              <a:defRPr/>
            </a:pPr>
            <a:r>
              <a:rPr lang="en-US" altLang="zh-CN" sz="2800" b="1" dirty="0" smtClean="0">
                <a:solidFill>
                  <a:srgbClr val="0000FF"/>
                </a:solidFill>
              </a:rPr>
              <a:t>【</a:t>
            </a:r>
            <a:r>
              <a:rPr lang="zh-CN" altLang="en-US" sz="2800" b="1" dirty="0" smtClean="0">
                <a:solidFill>
                  <a:srgbClr val="0000FF"/>
                </a:solidFill>
                <a:latin typeface="Times New Roman" panose="02020603050405020304" pitchFamily="18" charset="0"/>
              </a:rPr>
              <a:t>取顶点的数据域值</a:t>
            </a:r>
            <a:r>
              <a:rPr lang="en-US" altLang="zh-CN" sz="2800" b="1" dirty="0" smtClean="0">
                <a:solidFill>
                  <a:srgbClr val="0000FF"/>
                </a:solidFill>
              </a:rPr>
              <a:t>】</a:t>
            </a:r>
          </a:p>
          <a:p>
            <a:pPr eaLnBrk="1" hangingPunct="1">
              <a:buFont typeface="Wingdings" panose="05000000000000000000" pitchFamily="2" charset="2"/>
              <a:buNone/>
              <a:defRPr/>
            </a:pPr>
            <a:r>
              <a:rPr lang="en-US" altLang="zh-CN" sz="2400" b="1" dirty="0" smtClean="0">
                <a:latin typeface="Times New Roman" panose="02020603050405020304" pitchFamily="18" charset="0"/>
                <a:cs typeface="Times New Roman" panose="02020603050405020304" pitchFamily="18" charset="0"/>
              </a:rPr>
              <a:t>  T </a:t>
            </a:r>
            <a:r>
              <a:rPr lang="en-US" altLang="zh-CN" sz="2400" b="1" dirty="0" err="1" smtClean="0">
                <a:latin typeface="Times New Roman" panose="02020603050405020304" pitchFamily="18" charset="0"/>
                <a:cs typeface="Times New Roman" panose="02020603050405020304" pitchFamily="18" charset="0"/>
              </a:rPr>
              <a:t>getValue</a:t>
            </a:r>
            <a:r>
              <a:rPr lang="en-US" altLang="zh-CN" sz="2400" b="1" dirty="0" smtClean="0">
                <a:latin typeface="Times New Roman" panose="02020603050405020304" pitchFamily="18" charset="0"/>
                <a:cs typeface="Times New Roman" panose="02020603050405020304" pitchFamily="18" charset="0"/>
              </a:rPr>
              <a:t> (</a:t>
            </a:r>
            <a:r>
              <a:rPr lang="en-US" altLang="zh-CN" sz="2400" b="1" dirty="0" err="1" smtClean="0">
                <a:latin typeface="Times New Roman" panose="02020603050405020304" pitchFamily="18" charset="0"/>
                <a:cs typeface="Times New Roman" panose="02020603050405020304" pitchFamily="18" charset="0"/>
              </a:rPr>
              <a:t>int</a:t>
            </a:r>
            <a:r>
              <a:rPr lang="en-US" altLang="zh-CN" sz="2400" b="1" dirty="0" smtClean="0">
                <a:latin typeface="Times New Roman" panose="02020603050405020304" pitchFamily="18" charset="0"/>
                <a:cs typeface="Times New Roman" panose="02020603050405020304" pitchFamily="18" charset="0"/>
              </a:rPr>
              <a:t> </a:t>
            </a:r>
            <a:r>
              <a:rPr lang="en-US" altLang="zh-CN" sz="2400" b="1" dirty="0" err="1" smtClean="0">
                <a:latin typeface="Times New Roman" panose="02020603050405020304" pitchFamily="18" charset="0"/>
                <a:cs typeface="Times New Roman" panose="02020603050405020304" pitchFamily="18" charset="0"/>
              </a:rPr>
              <a:t>i</a:t>
            </a:r>
            <a:r>
              <a:rPr lang="en-US" altLang="zh-CN" sz="2400" b="1" dirty="0" smtClean="0">
                <a:latin typeface="Times New Roman" panose="02020603050405020304" pitchFamily="18" charset="0"/>
                <a:cs typeface="Times New Roman" panose="02020603050405020304" pitchFamily="18" charset="0"/>
              </a:rPr>
              <a:t>) {  </a:t>
            </a:r>
          </a:p>
          <a:p>
            <a:pPr eaLnBrk="1" hangingPunct="1">
              <a:buFont typeface="Wingdings" panose="05000000000000000000" pitchFamily="2" charset="2"/>
              <a:buNone/>
              <a:defRPr/>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取顶点 </a:t>
            </a:r>
            <a:r>
              <a:rPr lang="en-US" altLang="zh-CN" sz="2400" b="1" dirty="0" err="1" smtClean="0">
                <a:latin typeface="Times New Roman" panose="02020603050405020304" pitchFamily="18" charset="0"/>
                <a:cs typeface="Times New Roman" panose="02020603050405020304" pitchFamily="18" charset="0"/>
              </a:rPr>
              <a:t>i</a:t>
            </a: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的值</a:t>
            </a:r>
            <a:r>
              <a:rPr lang="en-US" altLang="zh-CN" sz="2400" b="1" dirty="0" smtClean="0">
                <a:latin typeface="Times New Roman" panose="02020603050405020304" pitchFamily="18" charset="0"/>
                <a:cs typeface="Times New Roman" panose="02020603050405020304" pitchFamily="18" charset="0"/>
              </a:rPr>
              <a:t>, </a:t>
            </a:r>
            <a:r>
              <a:rPr lang="en-US" altLang="zh-CN" sz="2400" b="1" dirty="0" err="1" smtClean="0">
                <a:latin typeface="Times New Roman" panose="02020603050405020304" pitchFamily="18" charset="0"/>
                <a:cs typeface="Times New Roman" panose="02020603050405020304" pitchFamily="18" charset="0"/>
              </a:rPr>
              <a:t>i</a:t>
            </a: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不合理返回</a:t>
            </a:r>
            <a:r>
              <a:rPr lang="en-US" altLang="zh-CN" sz="2400" b="1" dirty="0" smtClean="0">
                <a:latin typeface="Times New Roman" panose="02020603050405020304" pitchFamily="18" charset="0"/>
                <a:cs typeface="Times New Roman" panose="02020603050405020304" pitchFamily="18" charset="0"/>
              </a:rPr>
              <a:t>0</a:t>
            </a:r>
          </a:p>
          <a:p>
            <a:pPr eaLnBrk="1" hangingPunct="1">
              <a:buFont typeface="Wingdings" panose="05000000000000000000" pitchFamily="2" charset="2"/>
              <a:buNone/>
              <a:defRPr/>
            </a:pPr>
            <a:r>
              <a:rPr lang="en-US" altLang="zh-CN" sz="2400" b="1" dirty="0" smtClean="0">
                <a:latin typeface="Times New Roman" panose="02020603050405020304" pitchFamily="18" charset="0"/>
                <a:cs typeface="Times New Roman" panose="02020603050405020304" pitchFamily="18" charset="0"/>
              </a:rPr>
              <a:t> 	    return </a:t>
            </a:r>
            <a:r>
              <a:rPr lang="en-US" altLang="zh-CN" sz="2400" b="1" dirty="0" err="1" smtClean="0">
                <a:latin typeface="Times New Roman" panose="02020603050405020304" pitchFamily="18" charset="0"/>
                <a:cs typeface="Times New Roman" panose="02020603050405020304" pitchFamily="18" charset="0"/>
              </a:rPr>
              <a:t>i</a:t>
            </a:r>
            <a:r>
              <a:rPr lang="en-US" altLang="zh-CN" sz="2400" b="1" dirty="0" smtClean="0">
                <a:latin typeface="Times New Roman" panose="02020603050405020304" pitchFamily="18" charset="0"/>
                <a:cs typeface="Times New Roman" panose="02020603050405020304" pitchFamily="18" charset="0"/>
              </a:rPr>
              <a:t> &gt;= 0 &amp;&amp; </a:t>
            </a:r>
            <a:r>
              <a:rPr lang="en-US" altLang="zh-CN" sz="2400" b="1" dirty="0" err="1" smtClean="0">
                <a:latin typeface="Times New Roman" panose="02020603050405020304" pitchFamily="18" charset="0"/>
                <a:cs typeface="Times New Roman" panose="02020603050405020304" pitchFamily="18" charset="0"/>
              </a:rPr>
              <a:t>i</a:t>
            </a:r>
            <a:r>
              <a:rPr lang="en-US" altLang="zh-CN" sz="2400" b="1" dirty="0" smtClean="0">
                <a:latin typeface="Times New Roman" panose="02020603050405020304" pitchFamily="18" charset="0"/>
                <a:cs typeface="Times New Roman" panose="02020603050405020304" pitchFamily="18" charset="0"/>
              </a:rPr>
              <a:t> &lt;= </a:t>
            </a:r>
            <a:r>
              <a:rPr lang="en-US" altLang="zh-CN" sz="2400" b="1" dirty="0" err="1" smtClean="0">
                <a:latin typeface="Times New Roman" panose="02020603050405020304" pitchFamily="18" charset="0"/>
                <a:cs typeface="Times New Roman" panose="02020603050405020304" pitchFamily="18" charset="0"/>
              </a:rPr>
              <a:t>numVertices</a:t>
            </a:r>
            <a:r>
              <a:rPr lang="en-US" altLang="zh-CN" sz="2400" b="1" dirty="0" smtClean="0">
                <a:latin typeface="Times New Roman" panose="02020603050405020304" pitchFamily="18" charset="0"/>
                <a:cs typeface="Times New Roman" panose="02020603050405020304" pitchFamily="18" charset="0"/>
              </a:rPr>
              <a:t> ? </a:t>
            </a:r>
          </a:p>
          <a:p>
            <a:pPr eaLnBrk="1" hangingPunct="1">
              <a:buFont typeface="Wingdings" panose="05000000000000000000" pitchFamily="2" charset="2"/>
              <a:buNone/>
              <a:defRPr/>
            </a:pPr>
            <a:r>
              <a:rPr lang="en-US" altLang="zh-CN" sz="2400" b="1" dirty="0" smtClean="0">
                <a:latin typeface="Times New Roman" panose="02020603050405020304" pitchFamily="18" charset="0"/>
                <a:cs typeface="Times New Roman" panose="02020603050405020304" pitchFamily="18" charset="0"/>
              </a:rPr>
              <a:t>                    </a:t>
            </a:r>
            <a:r>
              <a:rPr lang="en-US" altLang="zh-CN" sz="2400" b="1" dirty="0" err="1" smtClean="0">
                <a:latin typeface="Times New Roman" panose="02020603050405020304" pitchFamily="18" charset="0"/>
                <a:cs typeface="Times New Roman" panose="02020603050405020304" pitchFamily="18" charset="0"/>
              </a:rPr>
              <a:t>VerticesList</a:t>
            </a:r>
            <a:r>
              <a:rPr lang="en-US" altLang="zh-CN" sz="2400" b="1" dirty="0" smtClean="0">
                <a:latin typeface="Times New Roman" panose="02020603050405020304" pitchFamily="18" charset="0"/>
                <a:cs typeface="Times New Roman" panose="02020603050405020304" pitchFamily="18" charset="0"/>
              </a:rPr>
              <a:t>[</a:t>
            </a:r>
            <a:r>
              <a:rPr lang="en-US" altLang="zh-CN" sz="2400" b="1" dirty="0" err="1" smtClean="0">
                <a:latin typeface="Times New Roman" panose="02020603050405020304" pitchFamily="18" charset="0"/>
                <a:cs typeface="Times New Roman" panose="02020603050405020304" pitchFamily="18" charset="0"/>
              </a:rPr>
              <a:t>i</a:t>
            </a:r>
            <a:r>
              <a:rPr lang="en-US" altLang="zh-CN" sz="2400" b="1" dirty="0" smtClean="0">
                <a:latin typeface="Times New Roman" panose="02020603050405020304" pitchFamily="18" charset="0"/>
                <a:cs typeface="Times New Roman" panose="02020603050405020304" pitchFamily="18" charset="0"/>
              </a:rPr>
              <a:t>] : NULL; </a:t>
            </a:r>
          </a:p>
          <a:p>
            <a:pPr eaLnBrk="1" hangingPunct="1">
              <a:buFont typeface="Wingdings" panose="05000000000000000000" pitchFamily="2" charset="2"/>
              <a:buNone/>
              <a:defRPr/>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ea typeface="隶书" panose="02010509060101010101" pitchFamily="49" charset="-122"/>
              </a:rPr>
              <a:t>//</a:t>
            </a:r>
            <a:r>
              <a:rPr lang="zh-CN" altLang="en-US" sz="2400" dirty="0" smtClean="0">
                <a:latin typeface="Times New Roman" panose="02020603050405020304" pitchFamily="18" charset="0"/>
                <a:ea typeface="隶书" panose="02010509060101010101" pitchFamily="49" charset="-122"/>
              </a:rPr>
              <a:t>算法时间复杂度</a:t>
            </a:r>
          </a:p>
          <a:p>
            <a:pPr eaLnBrk="1" hangingPunct="1">
              <a:buFont typeface="Wingdings" panose="05000000000000000000" pitchFamily="2" charset="2"/>
              <a:buNone/>
              <a:defRPr/>
            </a:pPr>
            <a:endParaRPr lang="zh-CN" altLang="en-US" sz="2400" dirty="0" smtClean="0">
              <a:latin typeface="Times New Roman" panose="02020603050405020304" pitchFamily="18" charset="0"/>
              <a:ea typeface="隶书" panose="02010509060101010101" pitchFamily="49" charset="-122"/>
            </a:endParaRPr>
          </a:p>
          <a:p>
            <a:pPr eaLnBrk="1" hangingPunct="1">
              <a:buFont typeface="Wingdings" panose="05000000000000000000" pitchFamily="2" charset="2"/>
              <a:buNone/>
              <a:defRPr/>
            </a:pPr>
            <a:endParaRPr lang="zh-CN" altLang="en-US" sz="2400" dirty="0" smtClean="0">
              <a:latin typeface="Times New Roman" panose="02020603050405020304" pitchFamily="18" charset="0"/>
              <a:ea typeface="隶书" panose="02010509060101010101" pitchFamily="49" charset="-122"/>
            </a:endParaRPr>
          </a:p>
          <a:p>
            <a:pPr eaLnBrk="1" hangingPunct="1">
              <a:buFont typeface="Wingdings" panose="05000000000000000000" pitchFamily="2" charset="2"/>
              <a:buNone/>
              <a:defRPr/>
            </a:pPr>
            <a:r>
              <a:rPr lang="en-US" altLang="zh-CN" sz="2800" b="1" dirty="0" smtClean="0">
                <a:solidFill>
                  <a:srgbClr val="0000FF"/>
                </a:solidFill>
              </a:rPr>
              <a:t>【</a:t>
            </a:r>
            <a:r>
              <a:rPr lang="zh-CN" altLang="en-US" sz="2800" b="1" dirty="0" smtClean="0">
                <a:solidFill>
                  <a:srgbClr val="0000FF"/>
                </a:solidFill>
                <a:latin typeface="Times New Roman" panose="02020603050405020304" pitchFamily="18" charset="0"/>
              </a:rPr>
              <a:t>取边的权值</a:t>
            </a:r>
            <a:r>
              <a:rPr lang="en-US" altLang="zh-CN" sz="2800" b="1" dirty="0" smtClean="0">
                <a:solidFill>
                  <a:srgbClr val="0000FF"/>
                </a:solidFill>
              </a:rPr>
              <a:t>】</a:t>
            </a:r>
          </a:p>
          <a:p>
            <a:pPr eaLnBrk="1" hangingPunct="1">
              <a:buFont typeface="Wingdings" panose="05000000000000000000" pitchFamily="2" charset="2"/>
              <a:buNone/>
              <a:defRPr/>
            </a:pPr>
            <a:r>
              <a:rPr lang="en-US" altLang="zh-CN" sz="2400" b="1" dirty="0" smtClean="0">
                <a:latin typeface="Times New Roman" panose="02020603050405020304" pitchFamily="18" charset="0"/>
                <a:cs typeface="Times New Roman" panose="02020603050405020304" pitchFamily="18" charset="0"/>
              </a:rPr>
              <a:t>  E </a:t>
            </a:r>
            <a:r>
              <a:rPr lang="en-US" altLang="zh-CN" sz="2400" b="1" dirty="0" err="1" smtClean="0">
                <a:latin typeface="Times New Roman" panose="02020603050405020304" pitchFamily="18" charset="0"/>
                <a:cs typeface="Times New Roman" panose="02020603050405020304" pitchFamily="18" charset="0"/>
              </a:rPr>
              <a:t>getWeight</a:t>
            </a:r>
            <a:r>
              <a:rPr lang="en-US" altLang="zh-CN" sz="2400" b="1" dirty="0" smtClean="0">
                <a:latin typeface="Times New Roman" panose="02020603050405020304" pitchFamily="18" charset="0"/>
                <a:cs typeface="Times New Roman" panose="02020603050405020304" pitchFamily="18" charset="0"/>
              </a:rPr>
              <a:t> (</a:t>
            </a:r>
            <a:r>
              <a:rPr lang="en-US" altLang="zh-CN" sz="2400" b="1" dirty="0" err="1" smtClean="0">
                <a:latin typeface="Times New Roman" panose="02020603050405020304" pitchFamily="18" charset="0"/>
                <a:cs typeface="Times New Roman" panose="02020603050405020304" pitchFamily="18" charset="0"/>
              </a:rPr>
              <a:t>int</a:t>
            </a:r>
            <a:r>
              <a:rPr lang="en-US" altLang="zh-CN" sz="2400" b="1" dirty="0" smtClean="0">
                <a:latin typeface="Times New Roman" panose="02020603050405020304" pitchFamily="18" charset="0"/>
                <a:cs typeface="Times New Roman" panose="02020603050405020304" pitchFamily="18" charset="0"/>
              </a:rPr>
              <a:t> v1, </a:t>
            </a:r>
            <a:r>
              <a:rPr lang="en-US" altLang="zh-CN" sz="2400" b="1" dirty="0" err="1" smtClean="0">
                <a:latin typeface="Times New Roman" panose="02020603050405020304" pitchFamily="18" charset="0"/>
                <a:cs typeface="Times New Roman" panose="02020603050405020304" pitchFamily="18" charset="0"/>
              </a:rPr>
              <a:t>int</a:t>
            </a:r>
            <a:r>
              <a:rPr lang="en-US" altLang="zh-CN" sz="2400" b="1" dirty="0" smtClean="0">
                <a:latin typeface="Times New Roman" panose="02020603050405020304" pitchFamily="18" charset="0"/>
                <a:cs typeface="Times New Roman" panose="02020603050405020304" pitchFamily="18" charset="0"/>
              </a:rPr>
              <a:t> v2) {  //</a:t>
            </a:r>
            <a:r>
              <a:rPr lang="zh-CN" altLang="en-US" sz="2400" b="1" dirty="0" smtClean="0">
                <a:latin typeface="Times New Roman" panose="02020603050405020304" pitchFamily="18" charset="0"/>
                <a:cs typeface="Times New Roman" panose="02020603050405020304" pitchFamily="18" charset="0"/>
              </a:rPr>
              <a:t>取边</a:t>
            </a:r>
            <a:r>
              <a:rPr lang="en-US" altLang="zh-CN" sz="2400" b="1" dirty="0" smtClean="0">
                <a:latin typeface="Times New Roman" panose="02020603050405020304" pitchFamily="18" charset="0"/>
                <a:cs typeface="Times New Roman" panose="02020603050405020304" pitchFamily="18" charset="0"/>
              </a:rPr>
              <a:t>(v1,v2)</a:t>
            </a:r>
            <a:r>
              <a:rPr lang="zh-CN" altLang="en-US" sz="2400" b="1" dirty="0" smtClean="0">
                <a:latin typeface="Times New Roman" panose="02020603050405020304" pitchFamily="18" charset="0"/>
                <a:cs typeface="Times New Roman" panose="02020603050405020304" pitchFamily="18" charset="0"/>
              </a:rPr>
              <a:t>上权值</a:t>
            </a:r>
          </a:p>
          <a:p>
            <a:pPr eaLnBrk="1" hangingPunct="1">
              <a:buFont typeface="Wingdings" panose="05000000000000000000" pitchFamily="2" charset="2"/>
              <a:buNone/>
              <a:defRPr/>
            </a:pPr>
            <a:r>
              <a:rPr lang="zh-CN" altLang="en-US" sz="2400" b="1" dirty="0" smtClean="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return v1 != -1 &amp;&amp; v2 != -1 ? Edge[v1][v2] : 0;</a:t>
            </a:r>
          </a:p>
          <a:p>
            <a:pPr eaLnBrk="1" hangingPunct="1">
              <a:buFont typeface="Wingdings" panose="05000000000000000000" pitchFamily="2" charset="2"/>
              <a:buNone/>
              <a:defRPr/>
            </a:pPr>
            <a:r>
              <a:rPr lang="en-US" altLang="zh-CN" sz="2400" b="1"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ea typeface="隶书" panose="02010509060101010101" pitchFamily="49" charset="-122"/>
              </a:rPr>
              <a:t> //</a:t>
            </a:r>
            <a:r>
              <a:rPr lang="zh-CN" altLang="en-US" sz="2400" dirty="0" smtClean="0">
                <a:latin typeface="Times New Roman" panose="02020603050405020304" pitchFamily="18" charset="0"/>
                <a:ea typeface="隶书" panose="02010509060101010101" pitchFamily="49" charset="-122"/>
              </a:rPr>
              <a:t>算法时间复杂度</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p:nvPr/>
        </p:nvSpPr>
        <p:spPr>
          <a:xfrm>
            <a:off x="107950" y="1028700"/>
            <a:ext cx="9036050" cy="4493538"/>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ts val="600"/>
              </a:spcBef>
              <a:spcAft>
                <a:spcPts val="600"/>
              </a:spcAft>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rPr>
              <a:t>template &lt;class T, class E&gt;</a:t>
            </a:r>
          </a:p>
          <a:p>
            <a:pPr>
              <a:spcBef>
                <a:spcPts val="600"/>
              </a:spcBef>
              <a:spcAft>
                <a:spcPts val="600"/>
              </a:spcAft>
              <a:buSzPct val="60000"/>
              <a:buFont typeface="Wingdings" panose="05000000000000000000" pitchFamily="2" charset="2"/>
              <a:buNone/>
              <a:defRPr/>
            </a:pPr>
            <a:r>
              <a:rPr lang="en-US" altLang="zh-CN" b="1" dirty="0" err="1" smtClean="0">
                <a:effectLst>
                  <a:outerShdw blurRad="38100" dist="38100" dir="2700000" algn="tl">
                    <a:srgbClr val="C0C0C0"/>
                  </a:outerShdw>
                </a:effectLst>
                <a:latin typeface="Times New Roman" panose="02020603050405020304" pitchFamily="18" charset="0"/>
              </a:rPr>
              <a:t>bool</a:t>
            </a:r>
            <a:r>
              <a:rPr lang="en-US" altLang="zh-CN" b="1" dirty="0" smtClean="0">
                <a:effectLst>
                  <a:outerShdw blurRad="38100" dist="38100" dir="2700000" algn="tl">
                    <a:srgbClr val="C0C0C0"/>
                  </a:outerShdw>
                </a:effectLst>
                <a:latin typeface="Times New Roman" panose="02020603050405020304" pitchFamily="18" charset="0"/>
              </a:rPr>
              <a:t> </a:t>
            </a:r>
            <a:r>
              <a:rPr lang="en-US" altLang="zh-CN" b="1" dirty="0" err="1" smtClean="0">
                <a:effectLst>
                  <a:outerShdw blurRad="38100" dist="38100" dir="2700000" algn="tl">
                    <a:srgbClr val="C0C0C0"/>
                  </a:outerShdw>
                </a:effectLst>
                <a:latin typeface="Times New Roman" panose="02020603050405020304" pitchFamily="18" charset="0"/>
              </a:rPr>
              <a:t>Graphlnk</a:t>
            </a:r>
            <a:r>
              <a:rPr lang="en-US" altLang="zh-CN" b="1" dirty="0" smtClean="0">
                <a:effectLst>
                  <a:outerShdw blurRad="38100" dist="38100" dir="2700000" algn="tl">
                    <a:srgbClr val="C0C0C0"/>
                  </a:outerShdw>
                </a:effectLst>
                <a:latin typeface="Times New Roman" panose="02020603050405020304" pitchFamily="18" charset="0"/>
              </a:rPr>
              <a:t>&lt;T,E&gt;::</a:t>
            </a:r>
            <a:r>
              <a:rPr lang="en-US" altLang="zh-CN" b="1" dirty="0" err="1" smtClean="0">
                <a:effectLst>
                  <a:outerShdw blurRad="38100" dist="38100" dir="2700000" algn="tl">
                    <a:srgbClr val="C0C0C0"/>
                  </a:outerShdw>
                </a:effectLst>
                <a:latin typeface="Times New Roman" panose="02020603050405020304" pitchFamily="18" charset="0"/>
              </a:rPr>
              <a:t>insertVertex</a:t>
            </a:r>
            <a:r>
              <a:rPr lang="en-US" altLang="zh-CN" b="1" dirty="0" smtClean="0">
                <a:effectLst>
                  <a:outerShdw blurRad="38100" dist="38100" dir="2700000" algn="tl">
                    <a:srgbClr val="C0C0C0"/>
                  </a:outerShdw>
                </a:effectLst>
                <a:latin typeface="Times New Roman" panose="02020603050405020304" pitchFamily="18" charset="0"/>
              </a:rPr>
              <a:t>(</a:t>
            </a:r>
            <a:r>
              <a:rPr lang="en-US" altLang="zh-CN" b="1" dirty="0" err="1" smtClean="0">
                <a:effectLst>
                  <a:outerShdw blurRad="38100" dist="38100" dir="2700000" algn="tl">
                    <a:srgbClr val="C0C0C0"/>
                  </a:outerShdw>
                </a:effectLst>
                <a:latin typeface="Times New Roman" panose="02020603050405020304" pitchFamily="18" charset="0"/>
              </a:rPr>
              <a:t>const</a:t>
            </a:r>
            <a:r>
              <a:rPr lang="en-US" altLang="zh-CN" b="1" dirty="0" smtClean="0">
                <a:effectLst>
                  <a:outerShdw blurRad="38100" dist="38100" dir="2700000" algn="tl">
                    <a:srgbClr val="C0C0C0"/>
                  </a:outerShdw>
                </a:effectLst>
                <a:latin typeface="Times New Roman" panose="02020603050405020304" pitchFamily="18" charset="0"/>
              </a:rPr>
              <a:t> T&amp; vertex){</a:t>
            </a:r>
          </a:p>
          <a:p>
            <a:pPr>
              <a:spcBef>
                <a:spcPts val="600"/>
              </a:spcBef>
              <a:spcAft>
                <a:spcPts val="600"/>
              </a:spcAft>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rPr>
              <a:t>//</a:t>
            </a:r>
            <a:r>
              <a:rPr lang="zh-CN" altLang="en-US" b="1" dirty="0" smtClean="0">
                <a:solidFill>
                  <a:schemeClr val="tx2"/>
                </a:solidFill>
                <a:effectLst>
                  <a:outerShdw blurRad="38100" dist="38100" dir="2700000" algn="tl">
                    <a:srgbClr val="C0C0C0"/>
                  </a:outerShdw>
                </a:effectLst>
                <a:latin typeface="Times New Roman" panose="02020603050405020304" pitchFamily="18" charset="0"/>
              </a:rPr>
              <a:t>在图的顶点表中插入一个新顶点</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rPr>
              <a:t>vertex</a:t>
            </a:r>
            <a:r>
              <a:rPr lang="zh-CN" altLang="en-US" b="1" dirty="0" smtClean="0">
                <a:solidFill>
                  <a:schemeClr val="tx2"/>
                </a:solidFill>
                <a:effectLst>
                  <a:outerShdw blurRad="38100" dist="38100" dir="2700000" algn="tl">
                    <a:srgbClr val="C0C0C0"/>
                  </a:outerShdw>
                </a:effectLst>
                <a:latin typeface="Times New Roman" panose="02020603050405020304" pitchFamily="18" charset="0"/>
              </a:rPr>
              <a:t>。</a:t>
            </a:r>
          </a:p>
          <a:p>
            <a:pPr>
              <a:spcBef>
                <a:spcPts val="600"/>
              </a:spcBef>
              <a:spcAft>
                <a:spcPts val="600"/>
              </a:spcAft>
              <a:buSzPct val="60000"/>
              <a:defRPr/>
            </a:pPr>
            <a:r>
              <a:rPr lang="zh-CN" altLang="en-US" b="1" dirty="0" smtClean="0">
                <a:effectLst>
                  <a:outerShdw blurRad="38100" dist="38100" dir="2700000" algn="tl">
                    <a:srgbClr val="C0C0C0"/>
                  </a:outerShdw>
                </a:effectLst>
                <a:latin typeface="Times New Roman" panose="02020603050405020304" pitchFamily="18" charset="0"/>
              </a:rPr>
              <a:t>	</a:t>
            </a:r>
            <a:r>
              <a:rPr lang="en-US" altLang="zh-CN" b="1" dirty="0" smtClean="0">
                <a:effectLst>
                  <a:outerShdw blurRad="38100" dist="38100" dir="2700000" algn="tl">
                    <a:srgbClr val="C0C0C0"/>
                  </a:outerShdw>
                </a:effectLst>
                <a:latin typeface="Times New Roman" panose="02020603050405020304" pitchFamily="18" charset="0"/>
              </a:rPr>
              <a:t>if (</a:t>
            </a:r>
            <a:r>
              <a:rPr lang="en-US" altLang="zh-CN" b="1" dirty="0" err="1" smtClean="0">
                <a:effectLst>
                  <a:outerShdw blurRad="38100" dist="38100" dir="2700000" algn="tl">
                    <a:srgbClr val="C0C0C0"/>
                  </a:outerShdw>
                </a:effectLst>
                <a:latin typeface="Times New Roman" panose="02020603050405020304" pitchFamily="18" charset="0"/>
              </a:rPr>
              <a:t>numVertices</a:t>
            </a:r>
            <a:r>
              <a:rPr lang="en-US" altLang="zh-CN" b="1" dirty="0" smtClean="0">
                <a:effectLst>
                  <a:outerShdw blurRad="38100" dist="38100" dir="2700000" algn="tl">
                    <a:srgbClr val="C0C0C0"/>
                  </a:outerShdw>
                </a:effectLst>
                <a:latin typeface="Times New Roman" panose="02020603050405020304" pitchFamily="18" charset="0"/>
              </a:rPr>
              <a:t> == </a:t>
            </a:r>
            <a:r>
              <a:rPr lang="en-US" altLang="zh-CN" b="1" dirty="0" err="1" smtClean="0">
                <a:effectLst>
                  <a:outerShdw blurRad="38100" dist="38100" dir="2700000" algn="tl">
                    <a:srgbClr val="C0C0C0"/>
                  </a:outerShdw>
                </a:effectLst>
                <a:latin typeface="Times New Roman" panose="02020603050405020304" pitchFamily="18" charset="0"/>
              </a:rPr>
              <a:t>maxVertices</a:t>
            </a:r>
            <a:r>
              <a:rPr lang="en-US" altLang="zh-CN" b="1" dirty="0" smtClean="0">
                <a:effectLst>
                  <a:outerShdw blurRad="38100" dist="38100" dir="2700000" algn="tl">
                    <a:srgbClr val="C0C0C0"/>
                  </a:outerShdw>
                </a:effectLst>
                <a:latin typeface="Times New Roman" panose="02020603050405020304" pitchFamily="18" charset="0"/>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rPr>
              <a:t>//</a:t>
            </a:r>
            <a:r>
              <a:rPr lang="zh-CN" altLang="en-US" b="1" dirty="0">
                <a:solidFill>
                  <a:schemeClr val="tx2"/>
                </a:solidFill>
                <a:effectLst>
                  <a:outerShdw blurRad="38100" dist="38100" dir="2700000" algn="tl">
                    <a:srgbClr val="C0C0C0"/>
                  </a:outerShdw>
                </a:effectLst>
                <a:latin typeface="Times New Roman" panose="02020603050405020304" pitchFamily="18" charset="0"/>
              </a:rPr>
              <a:t>顶点表满</a:t>
            </a:r>
            <a:r>
              <a:rPr lang="en-US" altLang="zh-CN" b="1" dirty="0">
                <a:solidFill>
                  <a:schemeClr val="tx2"/>
                </a:solidFill>
                <a:effectLst>
                  <a:outerShdw blurRad="38100" dist="38100" dir="2700000" algn="tl">
                    <a:srgbClr val="C0C0C0"/>
                  </a:outerShdw>
                </a:effectLst>
                <a:latin typeface="Times New Roman" panose="02020603050405020304" pitchFamily="18" charset="0"/>
              </a:rPr>
              <a:t>, </a:t>
            </a:r>
            <a:r>
              <a:rPr lang="zh-CN" altLang="en-US" b="1" dirty="0">
                <a:solidFill>
                  <a:schemeClr val="tx2"/>
                </a:solidFill>
                <a:effectLst>
                  <a:outerShdw blurRad="38100" dist="38100" dir="2700000" algn="tl">
                    <a:srgbClr val="C0C0C0"/>
                  </a:outerShdw>
                </a:effectLst>
                <a:latin typeface="Times New Roman" panose="02020603050405020304" pitchFamily="18" charset="0"/>
              </a:rPr>
              <a:t>不能插入</a:t>
            </a:r>
            <a:r>
              <a:rPr lang="zh-CN" altLang="en-US" b="1" dirty="0">
                <a:effectLst>
                  <a:outerShdw blurRad="38100" dist="38100" dir="2700000" algn="tl">
                    <a:srgbClr val="C0C0C0"/>
                  </a:outerShdw>
                </a:effectLst>
                <a:latin typeface="Times New Roman" panose="02020603050405020304" pitchFamily="18" charset="0"/>
              </a:rPr>
              <a:t>	</a:t>
            </a:r>
            <a:r>
              <a:rPr lang="zh-CN" altLang="en-US" b="1" dirty="0" smtClean="0">
                <a:effectLst>
                  <a:outerShdw blurRad="38100" dist="38100" dir="2700000" algn="tl">
                    <a:srgbClr val="C0C0C0"/>
                  </a:outerShdw>
                </a:effectLst>
                <a:latin typeface="Times New Roman" panose="02020603050405020304" pitchFamily="18" charset="0"/>
              </a:rPr>
              <a:t>	</a:t>
            </a:r>
            <a:r>
              <a:rPr lang="en-US" altLang="zh-CN" b="1" dirty="0" smtClean="0">
                <a:effectLst>
                  <a:outerShdw blurRad="38100" dist="38100" dir="2700000" algn="tl">
                    <a:srgbClr val="C0C0C0"/>
                  </a:outerShdw>
                </a:effectLst>
                <a:latin typeface="Times New Roman" panose="02020603050405020304" pitchFamily="18" charset="0"/>
              </a:rPr>
              <a:t>return false;</a:t>
            </a:r>
          </a:p>
          <a:p>
            <a:pPr>
              <a:spcBef>
                <a:spcPts val="600"/>
              </a:spcBef>
              <a:spcAft>
                <a:spcPts val="600"/>
              </a:spcAft>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rPr>
              <a:t>	} 		</a:t>
            </a:r>
          </a:p>
          <a:p>
            <a:pPr>
              <a:spcBef>
                <a:spcPts val="600"/>
              </a:spcBef>
              <a:spcAft>
                <a:spcPts val="600"/>
              </a:spcAft>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rPr>
              <a:t>	</a:t>
            </a:r>
            <a:r>
              <a:rPr lang="en-US" altLang="zh-CN" b="1" dirty="0" err="1" smtClean="0">
                <a:effectLst>
                  <a:outerShdw blurRad="38100" dist="38100" dir="2700000" algn="tl">
                    <a:srgbClr val="C0C0C0"/>
                  </a:outerShdw>
                </a:effectLst>
                <a:latin typeface="Times New Roman" panose="02020603050405020304" pitchFamily="18" charset="0"/>
              </a:rPr>
              <a:t>Verticeslist</a:t>
            </a:r>
            <a:r>
              <a:rPr lang="en-US" altLang="zh-CN" b="1" dirty="0" smtClean="0">
                <a:effectLst>
                  <a:outerShdw blurRad="38100" dist="38100" dir="2700000" algn="tl">
                    <a:srgbClr val="C0C0C0"/>
                  </a:outerShdw>
                </a:effectLst>
                <a:latin typeface="Times New Roman" panose="02020603050405020304" pitchFamily="18" charset="0"/>
              </a:rPr>
              <a:t>[</a:t>
            </a:r>
            <a:r>
              <a:rPr lang="en-US" altLang="zh-CN" b="1" dirty="0" err="1" smtClean="0">
                <a:effectLst>
                  <a:outerShdw blurRad="38100" dist="38100" dir="2700000" algn="tl">
                    <a:srgbClr val="C0C0C0"/>
                  </a:outerShdw>
                </a:effectLst>
                <a:latin typeface="Times New Roman" panose="02020603050405020304" pitchFamily="18" charset="0"/>
              </a:rPr>
              <a:t>numVertices</a:t>
            </a:r>
            <a:r>
              <a:rPr lang="en-US" altLang="zh-CN" b="1" dirty="0" smtClean="0">
                <a:effectLst>
                  <a:outerShdw blurRad="38100" dist="38100" dir="2700000" algn="tl">
                    <a:srgbClr val="C0C0C0"/>
                  </a:outerShdw>
                </a:effectLst>
                <a:latin typeface="Times New Roman" panose="02020603050405020304" pitchFamily="18" charset="0"/>
              </a:rPr>
              <a:t>++] = vertex;	</a:t>
            </a:r>
            <a:r>
              <a:rPr lang="en-US" altLang="zh-CN" b="1" dirty="0">
                <a:solidFill>
                  <a:schemeClr val="tx2"/>
                </a:solidFill>
                <a:effectLst>
                  <a:outerShdw blurRad="38100" dist="38100" dir="2700000" algn="tl">
                    <a:srgbClr val="C0C0C0"/>
                  </a:outerShdw>
                </a:effectLst>
                <a:latin typeface="Times New Roman" panose="02020603050405020304" pitchFamily="18" charset="0"/>
              </a:rPr>
              <a:t>//</a:t>
            </a:r>
            <a:r>
              <a:rPr lang="zh-CN" altLang="en-US" b="1" dirty="0">
                <a:solidFill>
                  <a:schemeClr val="tx2"/>
                </a:solidFill>
                <a:effectLst>
                  <a:outerShdw blurRad="38100" dist="38100" dir="2700000" algn="tl">
                    <a:srgbClr val="C0C0C0"/>
                  </a:outerShdw>
                </a:effectLst>
                <a:latin typeface="Times New Roman" panose="02020603050405020304" pitchFamily="18" charset="0"/>
              </a:rPr>
              <a:t>插入在表的最后</a:t>
            </a:r>
            <a:endParaRPr lang="en-US" altLang="zh-CN" b="1" dirty="0">
              <a:solidFill>
                <a:schemeClr val="tx2"/>
              </a:solidFill>
              <a:effectLst>
                <a:outerShdw blurRad="38100" dist="38100" dir="2700000" algn="tl">
                  <a:srgbClr val="C0C0C0"/>
                </a:outerShdw>
              </a:effectLst>
              <a:latin typeface="Times New Roman" panose="02020603050405020304" pitchFamily="18" charset="0"/>
            </a:endParaRPr>
          </a:p>
          <a:p>
            <a:pPr>
              <a:spcBef>
                <a:spcPts val="600"/>
              </a:spcBef>
              <a:spcAft>
                <a:spcPts val="600"/>
              </a:spcAft>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rPr>
              <a:t>	return true;</a:t>
            </a:r>
          </a:p>
          <a:p>
            <a:pPr>
              <a:spcBef>
                <a:spcPts val="600"/>
              </a:spcBef>
              <a:spcAft>
                <a:spcPts val="600"/>
              </a:spcAft>
              <a:buSzPct val="60000"/>
              <a:buFont typeface="Arial" panose="020B0604020202020204" pitchFamily="34" charset="0"/>
              <a:buNone/>
              <a:defRPr/>
            </a:pPr>
            <a:r>
              <a:rPr lang="en-US" altLang="zh-CN" b="1" dirty="0" smtClean="0">
                <a:effectLst>
                  <a:outerShdw blurRad="38100" dist="38100" dir="2700000" algn="tl">
                    <a:srgbClr val="C0C0C0"/>
                  </a:outerShdw>
                </a:effectLst>
                <a:latin typeface="Times New Roman" panose="02020603050405020304" pitchFamily="18" charset="0"/>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:O(1)</a:t>
            </a:r>
            <a:endParaRPr lang="en-US" altLang="zh-CN" b="1" dirty="0" smtClean="0">
              <a:effectLst>
                <a:outerShdw blurRad="38100" dist="38100" dir="2700000" algn="tl">
                  <a:srgbClr val="C0C0C0"/>
                </a:outerShdw>
              </a:effectLst>
              <a:latin typeface="Times New Roman" panose="02020603050405020304" pitchFamily="18" charset="0"/>
            </a:endParaRPr>
          </a:p>
        </p:txBody>
      </p:sp>
      <p:sp>
        <p:nvSpPr>
          <p:cNvPr id="63491" name="Text Box 4"/>
          <p:cNvSpPr txBox="1"/>
          <p:nvPr/>
        </p:nvSpPr>
        <p:spPr>
          <a:xfrm>
            <a:off x="19269" y="332656"/>
            <a:ext cx="4264026"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图中插入顶点算法</a:t>
            </a:r>
            <a:r>
              <a:rPr lang="en-US" altLang="zh-CN"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p:nvPr/>
        </p:nvSpPr>
        <p:spPr>
          <a:xfrm>
            <a:off x="179512" y="1340768"/>
            <a:ext cx="8856538" cy="4450449"/>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template &lt;class T, class E&gt;</a:t>
            </a:r>
          </a:p>
          <a:p>
            <a:pPr>
              <a:lnSpc>
                <a:spcPct val="80000"/>
              </a:lnSpc>
              <a:spcBef>
                <a:spcPct val="20000"/>
              </a:spcBef>
              <a:buClr>
                <a:schemeClr val="folHlink"/>
              </a:buClr>
              <a:buSzPct val="60000"/>
              <a:buFont typeface="Wingdings" panose="05000000000000000000" pitchFamily="2" charset="2"/>
              <a:buNone/>
              <a:defRPr/>
            </a:pPr>
            <a:r>
              <a:rPr lang="en-US" altLang="zh-CN" dirty="0" err="1" smtClean="0">
                <a:effectLst>
                  <a:outerShdw blurRad="38100" dist="38100" dir="2700000" algn="tl">
                    <a:srgbClr val="C0C0C0"/>
                  </a:outerShdw>
                </a:effectLst>
                <a:latin typeface="Times New Roman" panose="02020603050405020304" pitchFamily="18" charset="0"/>
              </a:rPr>
              <a:t>bool</a:t>
            </a:r>
            <a:r>
              <a:rPr lang="en-US" altLang="zh-CN" dirty="0" smtClean="0">
                <a:effectLst>
                  <a:outerShdw blurRad="38100" dist="38100" dir="2700000" algn="tl">
                    <a:srgbClr val="C0C0C0"/>
                  </a:outerShdw>
                </a:effectLst>
                <a:latin typeface="Times New Roman" panose="02020603050405020304" pitchFamily="18" charset="0"/>
              </a:rPr>
              <a:t> </a:t>
            </a:r>
            <a:r>
              <a:rPr lang="en-US" altLang="zh-CN" dirty="0" err="1" smtClean="0">
                <a:effectLst>
                  <a:outerShdw blurRad="38100" dist="38100" dir="2700000" algn="tl">
                    <a:srgbClr val="C0C0C0"/>
                  </a:outerShdw>
                </a:effectLst>
                <a:latin typeface="Times New Roman" panose="02020603050405020304" pitchFamily="18" charset="0"/>
              </a:rPr>
              <a:t>Graphmtx</a:t>
            </a:r>
            <a:r>
              <a:rPr lang="en-US" altLang="zh-CN" dirty="0" smtClean="0">
                <a:effectLst>
                  <a:outerShdw blurRad="38100" dist="38100" dir="2700000" algn="tl">
                    <a:srgbClr val="C0C0C0"/>
                  </a:outerShdw>
                </a:effectLst>
                <a:latin typeface="Times New Roman" panose="02020603050405020304" pitchFamily="18" charset="0"/>
              </a:rPr>
              <a:t>&lt;T,E&gt;::</a:t>
            </a:r>
            <a:r>
              <a:rPr lang="en-US" altLang="zh-CN" dirty="0" err="1" smtClean="0">
                <a:effectLst>
                  <a:outerShdw blurRad="38100" dist="38100" dir="2700000" algn="tl">
                    <a:srgbClr val="C0C0C0"/>
                  </a:outerShdw>
                </a:effectLst>
                <a:latin typeface="Times New Roman" panose="02020603050405020304" pitchFamily="18" charset="0"/>
              </a:rPr>
              <a:t>insertEdge</a:t>
            </a:r>
            <a:r>
              <a:rPr lang="en-US" altLang="zh-CN" dirty="0" smtClean="0">
                <a:effectLst>
                  <a:outerShdw blurRad="38100" dist="38100" dir="2700000" algn="tl">
                    <a:srgbClr val="C0C0C0"/>
                  </a:outerShdw>
                </a:effectLst>
                <a:latin typeface="Times New Roman" panose="02020603050405020304" pitchFamily="18" charset="0"/>
              </a:rPr>
              <a:t>(</a:t>
            </a:r>
            <a:r>
              <a:rPr lang="en-US" altLang="zh-CN" dirty="0" err="1" smtClean="0">
                <a:effectLst>
                  <a:outerShdw blurRad="38100" dist="38100" dir="2700000" algn="tl">
                    <a:srgbClr val="C0C0C0"/>
                  </a:outerShdw>
                </a:effectLst>
                <a:latin typeface="Times New Roman" panose="02020603050405020304" pitchFamily="18" charset="0"/>
              </a:rPr>
              <a:t>int</a:t>
            </a:r>
            <a:r>
              <a:rPr lang="en-US" altLang="zh-CN" dirty="0" smtClean="0">
                <a:effectLst>
                  <a:outerShdw blurRad="38100" dist="38100" dir="2700000" algn="tl">
                    <a:srgbClr val="C0C0C0"/>
                  </a:outerShdw>
                </a:effectLst>
                <a:latin typeface="Times New Roman" panose="02020603050405020304" pitchFamily="18" charset="0"/>
              </a:rPr>
              <a:t> v1, </a:t>
            </a:r>
            <a:r>
              <a:rPr lang="en-US" altLang="zh-CN" dirty="0" err="1" smtClean="0">
                <a:effectLst>
                  <a:outerShdw blurRad="38100" dist="38100" dir="2700000" algn="tl">
                    <a:srgbClr val="C0C0C0"/>
                  </a:outerShdw>
                </a:effectLst>
                <a:latin typeface="Times New Roman" panose="02020603050405020304" pitchFamily="18" charset="0"/>
              </a:rPr>
              <a:t>int</a:t>
            </a:r>
            <a:r>
              <a:rPr lang="en-US" altLang="zh-CN" dirty="0" smtClean="0">
                <a:effectLst>
                  <a:outerShdw blurRad="38100" dist="38100" dir="2700000" algn="tl">
                    <a:srgbClr val="C0C0C0"/>
                  </a:outerShdw>
                </a:effectLst>
                <a:latin typeface="Times New Roman" panose="02020603050405020304" pitchFamily="18" charset="0"/>
              </a:rPr>
              <a:t> v2, E cost)</a:t>
            </a:r>
          </a:p>
          <a:p>
            <a:pPr>
              <a:lnSpc>
                <a:spcPct val="80000"/>
              </a:lnSpc>
              <a:spcBef>
                <a:spcPct val="20000"/>
              </a:spcBef>
              <a:buClr>
                <a:schemeClr val="folHlink"/>
              </a:buClr>
              <a:buSzPct val="60000"/>
              <a:buFont typeface="Wingdings" panose="05000000000000000000" pitchFamily="2" charset="2"/>
              <a:buNone/>
              <a:defRPr/>
            </a:pPr>
            <a:r>
              <a:rPr lang="en-US" altLang="zh-CN" b="1" dirty="0" smtClean="0">
                <a:solidFill>
                  <a:schemeClr val="tx2"/>
                </a:solidFill>
                <a:effectLst>
                  <a:outerShdw blurRad="38100" dist="38100" dir="2700000" algn="tl">
                    <a:srgbClr val="C0C0C0"/>
                  </a:outerShdw>
                </a:effectLst>
                <a:latin typeface="Times New Roman" panose="02020603050405020304" pitchFamily="18" charset="0"/>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a:t>
            </a:r>
            <a:r>
              <a:rPr lang="zh-CN" altLang="en-US" b="1" dirty="0" smtClean="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插入边</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(v1, v2), </a:t>
            </a:r>
            <a:r>
              <a:rPr lang="zh-CN" altLang="en-US" b="1" dirty="0" smtClean="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权值为</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cost</a:t>
            </a:r>
            <a:r>
              <a:rPr lang="en-US" altLang="zh-CN" dirty="0" smtClean="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if (v1 &gt; -1 &amp;&amp; v1 &lt; </a:t>
            </a:r>
            <a:r>
              <a:rPr lang="en-US" altLang="zh-CN" dirty="0" err="1" smtClean="0">
                <a:effectLst>
                  <a:outerShdw blurRad="38100" dist="38100" dir="2700000" algn="tl">
                    <a:srgbClr val="C0C0C0"/>
                  </a:outerShdw>
                </a:effectLst>
                <a:latin typeface="Times New Roman" panose="02020603050405020304" pitchFamily="18" charset="0"/>
              </a:rPr>
              <a:t>numVertices</a:t>
            </a:r>
            <a:r>
              <a:rPr lang="en-US" altLang="zh-CN" dirty="0" smtClean="0">
                <a:effectLst>
                  <a:outerShdw blurRad="38100" dist="38100" dir="2700000" algn="tl">
                    <a:srgbClr val="C0C0C0"/>
                  </a:outerShdw>
                </a:effectLst>
                <a:latin typeface="Times New Roman" panose="02020603050405020304" pitchFamily="18" charset="0"/>
              </a:rPr>
              <a:t> &amp;&amp; v2 &gt; -1 &amp;&amp;</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v2 &lt; </a:t>
            </a:r>
            <a:r>
              <a:rPr lang="en-US" altLang="zh-CN" dirty="0" err="1" smtClean="0">
                <a:effectLst>
                  <a:outerShdw blurRad="38100" dist="38100" dir="2700000" algn="tl">
                    <a:srgbClr val="C0C0C0"/>
                  </a:outerShdw>
                </a:effectLst>
                <a:latin typeface="Times New Roman" panose="02020603050405020304" pitchFamily="18" charset="0"/>
              </a:rPr>
              <a:t>numVertices</a:t>
            </a:r>
            <a:r>
              <a:rPr lang="en-US" altLang="zh-CN" dirty="0" smtClean="0">
                <a:effectLst>
                  <a:outerShdw blurRad="38100" dist="38100" dir="2700000" algn="tl">
                    <a:srgbClr val="C0C0C0"/>
                  </a:outerShdw>
                </a:effectLst>
                <a:latin typeface="Times New Roman" panose="02020603050405020304" pitchFamily="18" charset="0"/>
              </a:rPr>
              <a:t> &amp;&amp; Edge[v1][v2] == </a:t>
            </a:r>
            <a:r>
              <a:rPr lang="en-US" altLang="zh-CN" dirty="0" err="1" smtClean="0">
                <a:effectLst>
                  <a:outerShdw blurRad="38100" dist="38100" dir="2700000" algn="tl">
                    <a:srgbClr val="C0C0C0"/>
                  </a:outerShdw>
                </a:effectLst>
                <a:latin typeface="Times New Roman" panose="02020603050405020304" pitchFamily="18" charset="0"/>
              </a:rPr>
              <a:t>maxWeight</a:t>
            </a:r>
            <a:r>
              <a:rPr lang="en-US" altLang="zh-CN" dirty="0" smtClean="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  </a:t>
            </a:r>
            <a:r>
              <a:rPr lang="en-US" altLang="zh-CN"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rPr>
              <a:t>// </a:t>
            </a:r>
            <a:r>
              <a:rPr lang="zh-CN" altLang="en-US" b="1" dirty="0">
                <a:solidFill>
                  <a:schemeClr val="tx2"/>
                </a:solidFill>
                <a:effectLst>
                  <a:outerShdw blurRad="38100" dist="38100" dir="2700000" algn="tl">
                    <a:srgbClr val="C0C0C0"/>
                  </a:outerShdw>
                </a:effectLst>
                <a:latin typeface="Times New Roman" panose="02020603050405020304" pitchFamily="18" charset="0"/>
              </a:rPr>
              <a:t>若为有向图，则去掉另一条边</a:t>
            </a:r>
            <a:endParaRPr lang="en-US" altLang="zh-CN" b="1" dirty="0">
              <a:solidFill>
                <a:schemeClr val="tx2"/>
              </a:solidFill>
              <a:effectLst>
                <a:outerShdw blurRad="38100" dist="38100" dir="2700000" algn="tl">
                  <a:srgbClr val="C0C0C0"/>
                </a:outerShdw>
              </a:effectLst>
              <a:latin typeface="Times New Roman" panose="02020603050405020304" pitchFamily="18" charset="0"/>
            </a:endParaRP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Edge[v1][v2] = Edge[v2][v1] = cost; </a:t>
            </a:r>
          </a:p>
          <a:p>
            <a:pPr>
              <a:lnSpc>
                <a:spcPct val="80000"/>
              </a:lnSpc>
              <a:spcBef>
                <a:spcPct val="20000"/>
              </a:spcBef>
              <a:buClr>
                <a:schemeClr val="folHlink"/>
              </a:buClr>
              <a:buSzPct val="60000"/>
              <a:defRPr/>
            </a:pPr>
            <a:r>
              <a:rPr lang="en-US" altLang="zh-CN" dirty="0" smtClean="0">
                <a:effectLst>
                  <a:outerShdw blurRad="38100" dist="38100" dir="2700000" algn="tl">
                    <a:srgbClr val="C0C0C0"/>
                  </a:outerShdw>
                </a:effectLst>
                <a:latin typeface="Times New Roman" panose="02020603050405020304" pitchFamily="18" charset="0"/>
              </a:rPr>
              <a:t>	</a:t>
            </a:r>
            <a:r>
              <a:rPr lang="en-US" altLang="zh-CN" dirty="0" err="1" smtClean="0">
                <a:effectLst>
                  <a:outerShdw blurRad="38100" dist="38100" dir="2700000" algn="tl">
                    <a:srgbClr val="C0C0C0"/>
                  </a:outerShdw>
                </a:effectLst>
                <a:latin typeface="Times New Roman" panose="02020603050405020304" pitchFamily="18" charset="0"/>
              </a:rPr>
              <a:t>numEdges</a:t>
            </a:r>
            <a:r>
              <a:rPr lang="en-US" altLang="zh-CN" dirty="0" smtClean="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return true;</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else	return false;</a:t>
            </a:r>
          </a:p>
          <a:p>
            <a:pPr>
              <a:lnSpc>
                <a:spcPct val="80000"/>
              </a:lnSpc>
              <a:spcBef>
                <a:spcPct val="20000"/>
              </a:spcBef>
              <a:buClr>
                <a:schemeClr val="folHlink"/>
              </a:buClr>
              <a:buSzPct val="60000"/>
              <a:buFont typeface="Arial" panose="020B0604020202020204" pitchFamily="34" charset="0"/>
              <a:buNone/>
              <a:defRPr/>
            </a:pPr>
            <a:r>
              <a:rPr lang="en-US" altLang="zh-CN" dirty="0" smtClean="0">
                <a:effectLst>
                  <a:outerShdw blurRad="38100" dist="38100" dir="2700000" algn="tl">
                    <a:srgbClr val="C0C0C0"/>
                  </a:outerShdw>
                </a:effectLst>
                <a:latin typeface="Times New Roman" panose="02020603050405020304" pitchFamily="18" charset="0"/>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:O(1)</a:t>
            </a:r>
            <a:endParaRPr lang="en-US" altLang="zh-CN" b="1" dirty="0" smtClean="0">
              <a:effectLst>
                <a:outerShdw blurRad="38100" dist="38100" dir="2700000" algn="tl">
                  <a:srgbClr val="C0C0C0"/>
                </a:outerShdw>
              </a:effectLst>
              <a:latin typeface="Times New Roman" panose="02020603050405020304" pitchFamily="18" charset="0"/>
            </a:endParaRPr>
          </a:p>
        </p:txBody>
      </p:sp>
      <p:sp>
        <p:nvSpPr>
          <p:cNvPr id="65539" name="Text Box 4"/>
          <p:cNvSpPr txBox="1"/>
          <p:nvPr/>
        </p:nvSpPr>
        <p:spPr>
          <a:xfrm>
            <a:off x="7545" y="332656"/>
            <a:ext cx="3448051"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图插入边算法</a:t>
            </a:r>
            <a:r>
              <a:rPr lang="en-US" altLang="zh-CN"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p:nvPr/>
        </p:nvSpPr>
        <p:spPr>
          <a:xfrm>
            <a:off x="179512" y="908720"/>
            <a:ext cx="8820150" cy="5115246"/>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80000"/>
              </a:lnSpc>
              <a:spcBef>
                <a:spcPct val="20000"/>
              </a:spcBef>
              <a:buClr>
                <a:schemeClr val="folHlink"/>
              </a:buClr>
              <a:buSzPct val="60000"/>
              <a:buFont typeface="Wingdings" panose="05000000000000000000" pitchFamily="2" charset="2"/>
              <a:buNone/>
              <a:defRPr/>
            </a:pPr>
            <a:endParaRPr lang="zh-CN" altLang="en-US" dirty="0" smtClean="0">
              <a:effectLst>
                <a:outerShdw blurRad="38100" dist="38100" dir="2700000" algn="tl">
                  <a:srgbClr val="C0C0C0"/>
                </a:outerShdw>
              </a:effectLst>
              <a:latin typeface="Times New Roman" panose="02020603050405020304" pitchFamily="18" charset="0"/>
            </a:endParaRP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template &lt;class T, class E&gt;</a:t>
            </a:r>
          </a:p>
          <a:p>
            <a:pPr>
              <a:lnSpc>
                <a:spcPct val="80000"/>
              </a:lnSpc>
              <a:spcBef>
                <a:spcPct val="20000"/>
              </a:spcBef>
              <a:buClr>
                <a:schemeClr val="folHlink"/>
              </a:buClr>
              <a:buSzPct val="60000"/>
              <a:buFont typeface="Wingdings" panose="05000000000000000000" pitchFamily="2" charset="2"/>
              <a:buNone/>
              <a:defRPr/>
            </a:pPr>
            <a:r>
              <a:rPr lang="en-US" altLang="zh-CN" dirty="0" err="1" smtClean="0">
                <a:effectLst>
                  <a:outerShdw blurRad="38100" dist="38100" dir="2700000" algn="tl">
                    <a:srgbClr val="C0C0C0"/>
                  </a:outerShdw>
                </a:effectLst>
                <a:latin typeface="Times New Roman" panose="02020603050405020304" pitchFamily="18" charset="0"/>
              </a:rPr>
              <a:t>bool</a:t>
            </a:r>
            <a:r>
              <a:rPr lang="en-US" altLang="zh-CN" dirty="0" smtClean="0">
                <a:effectLst>
                  <a:outerShdw blurRad="38100" dist="38100" dir="2700000" algn="tl">
                    <a:srgbClr val="C0C0C0"/>
                  </a:outerShdw>
                </a:effectLst>
                <a:latin typeface="Times New Roman" panose="02020603050405020304" pitchFamily="18" charset="0"/>
              </a:rPr>
              <a:t> </a:t>
            </a:r>
            <a:r>
              <a:rPr lang="en-US" altLang="zh-CN" dirty="0" err="1" smtClean="0">
                <a:effectLst>
                  <a:outerShdw blurRad="38100" dist="38100" dir="2700000" algn="tl">
                    <a:srgbClr val="C0C0C0"/>
                  </a:outerShdw>
                </a:effectLst>
                <a:latin typeface="Times New Roman" panose="02020603050405020304" pitchFamily="18" charset="0"/>
              </a:rPr>
              <a:t>Graphmtx</a:t>
            </a:r>
            <a:r>
              <a:rPr lang="en-US" altLang="zh-CN" dirty="0" smtClean="0">
                <a:effectLst>
                  <a:outerShdw blurRad="38100" dist="38100" dir="2700000" algn="tl">
                    <a:srgbClr val="C0C0C0"/>
                  </a:outerShdw>
                </a:effectLst>
                <a:latin typeface="Times New Roman" panose="02020603050405020304" pitchFamily="18" charset="0"/>
              </a:rPr>
              <a:t>&lt;T,E&gt;::</a:t>
            </a:r>
            <a:r>
              <a:rPr lang="en-US" altLang="zh-CN" dirty="0" err="1" smtClean="0">
                <a:effectLst>
                  <a:outerShdw blurRad="38100" dist="38100" dir="2700000" algn="tl">
                    <a:srgbClr val="C0C0C0"/>
                  </a:outerShdw>
                </a:effectLst>
                <a:latin typeface="Times New Roman" panose="02020603050405020304" pitchFamily="18" charset="0"/>
              </a:rPr>
              <a:t>removeEdge</a:t>
            </a:r>
            <a:r>
              <a:rPr lang="en-US" altLang="zh-CN" dirty="0" smtClean="0">
                <a:effectLst>
                  <a:outerShdw blurRad="38100" dist="38100" dir="2700000" algn="tl">
                    <a:srgbClr val="C0C0C0"/>
                  </a:outerShdw>
                </a:effectLst>
                <a:latin typeface="Times New Roman" panose="02020603050405020304" pitchFamily="18" charset="0"/>
              </a:rPr>
              <a:t>(</a:t>
            </a:r>
            <a:r>
              <a:rPr lang="en-US" altLang="zh-CN" dirty="0" err="1" smtClean="0">
                <a:effectLst>
                  <a:outerShdw blurRad="38100" dist="38100" dir="2700000" algn="tl">
                    <a:srgbClr val="C0C0C0"/>
                  </a:outerShdw>
                </a:effectLst>
                <a:latin typeface="Times New Roman" panose="02020603050405020304" pitchFamily="18" charset="0"/>
              </a:rPr>
              <a:t>int</a:t>
            </a:r>
            <a:r>
              <a:rPr lang="en-US" altLang="zh-CN" dirty="0" smtClean="0">
                <a:effectLst>
                  <a:outerShdw blurRad="38100" dist="38100" dir="2700000" algn="tl">
                    <a:srgbClr val="C0C0C0"/>
                  </a:outerShdw>
                </a:effectLst>
                <a:latin typeface="Times New Roman" panose="02020603050405020304" pitchFamily="18" charset="0"/>
              </a:rPr>
              <a:t> v1, </a:t>
            </a:r>
            <a:r>
              <a:rPr lang="en-US" altLang="zh-CN" dirty="0" err="1" smtClean="0">
                <a:effectLst>
                  <a:outerShdw blurRad="38100" dist="38100" dir="2700000" algn="tl">
                    <a:srgbClr val="C0C0C0"/>
                  </a:outerShdw>
                </a:effectLst>
                <a:latin typeface="Times New Roman" panose="02020603050405020304" pitchFamily="18" charset="0"/>
              </a:rPr>
              <a:t>int</a:t>
            </a:r>
            <a:r>
              <a:rPr lang="en-US" altLang="zh-CN" dirty="0" smtClean="0">
                <a:effectLst>
                  <a:outerShdw blurRad="38100" dist="38100" dir="2700000" algn="tl">
                    <a:srgbClr val="C0C0C0"/>
                  </a:outerShdw>
                </a:effectLst>
                <a:latin typeface="Times New Roman" panose="02020603050405020304" pitchFamily="18" charset="0"/>
              </a:rPr>
              <a:t> v2)</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a:t>
            </a:r>
            <a:r>
              <a:rPr lang="zh-CN" altLang="en-US"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在图中删去边</a:t>
            </a:r>
            <a:r>
              <a:rPr lang="en-US" altLang="zh-CN"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(v1,v2)</a:t>
            </a:r>
            <a:endParaRPr lang="en-US" altLang="zh-CN" b="1" dirty="0">
              <a:solidFill>
                <a:schemeClr val="tx2"/>
              </a:solidFill>
              <a:effectLst>
                <a:outerShdw blurRad="38100" dist="38100" dir="2700000" algn="tl">
                  <a:srgbClr val="C0C0C0"/>
                </a:outerShdw>
              </a:effectLst>
              <a:latin typeface="Times New Roman" panose="02020603050405020304" pitchFamily="18" charset="0"/>
            </a:endParaRP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if (v1 &gt; -1 &amp;&amp; v1 &lt; </a:t>
            </a:r>
            <a:r>
              <a:rPr lang="en-US" altLang="zh-CN" dirty="0" err="1" smtClean="0">
                <a:effectLst>
                  <a:outerShdw blurRad="38100" dist="38100" dir="2700000" algn="tl">
                    <a:srgbClr val="C0C0C0"/>
                  </a:outerShdw>
                </a:effectLst>
                <a:latin typeface="Times New Roman" panose="02020603050405020304" pitchFamily="18" charset="0"/>
              </a:rPr>
              <a:t>numVertices</a:t>
            </a:r>
            <a:r>
              <a:rPr lang="en-US" altLang="zh-CN" dirty="0" smtClean="0">
                <a:effectLst>
                  <a:outerShdw blurRad="38100" dist="38100" dir="2700000" algn="tl">
                    <a:srgbClr val="C0C0C0"/>
                  </a:outerShdw>
                </a:effectLst>
                <a:latin typeface="Times New Roman" panose="02020603050405020304" pitchFamily="18" charset="0"/>
              </a:rPr>
              <a:t> &amp;&amp; v2 &gt; -1 &amp;&amp; v2 &lt;    </a:t>
            </a:r>
            <a:r>
              <a:rPr lang="en-US" altLang="zh-CN" dirty="0" err="1" smtClean="0">
                <a:effectLst>
                  <a:outerShdw blurRad="38100" dist="38100" dir="2700000" algn="tl">
                    <a:srgbClr val="C0C0C0"/>
                  </a:outerShdw>
                </a:effectLst>
                <a:latin typeface="Times New Roman" panose="02020603050405020304" pitchFamily="18" charset="0"/>
              </a:rPr>
              <a:t>numVertices</a:t>
            </a:r>
            <a:r>
              <a:rPr lang="en-US" altLang="zh-CN" dirty="0" smtClean="0">
                <a:effectLst>
                  <a:outerShdw blurRad="38100" dist="38100" dir="2700000" algn="tl">
                    <a:srgbClr val="C0C0C0"/>
                  </a:outerShdw>
                </a:effectLst>
                <a:latin typeface="Times New Roman" panose="02020603050405020304" pitchFamily="18" charset="0"/>
              </a:rPr>
              <a:t> &amp;&amp; Edge[v1][v2] &gt; 0 &amp;&amp; Edge[v1][v2] &lt; </a:t>
            </a:r>
            <a:r>
              <a:rPr lang="en-US" altLang="zh-CN" dirty="0" err="1" smtClean="0">
                <a:effectLst>
                  <a:outerShdw blurRad="38100" dist="38100" dir="2700000" algn="tl">
                    <a:srgbClr val="C0C0C0"/>
                  </a:outerShdw>
                </a:effectLst>
                <a:latin typeface="Times New Roman" panose="02020603050405020304" pitchFamily="18" charset="0"/>
              </a:rPr>
              <a:t>maxWeight</a:t>
            </a:r>
            <a:r>
              <a:rPr lang="en-US" altLang="zh-CN" dirty="0" smtClean="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Edge[v1][v2] = Edge[v2][v1] = </a:t>
            </a:r>
            <a:r>
              <a:rPr lang="en-US" altLang="zh-CN" dirty="0" err="1" smtClean="0">
                <a:effectLst>
                  <a:outerShdw blurRad="38100" dist="38100" dir="2700000" algn="tl">
                    <a:srgbClr val="C0C0C0"/>
                  </a:outerShdw>
                </a:effectLst>
                <a:latin typeface="Times New Roman" panose="02020603050405020304" pitchFamily="18" charset="0"/>
              </a:rPr>
              <a:t>maxWeight</a:t>
            </a:r>
            <a:r>
              <a:rPr lang="en-US" altLang="zh-CN" dirty="0" smtClean="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a:t>
            </a:r>
            <a:r>
              <a:rPr lang="en-US" altLang="zh-CN" dirty="0" err="1" smtClean="0">
                <a:effectLst>
                  <a:outerShdw blurRad="38100" dist="38100" dir="2700000" algn="tl">
                    <a:srgbClr val="C0C0C0"/>
                  </a:outerShdw>
                </a:effectLst>
                <a:latin typeface="Times New Roman" panose="02020603050405020304" pitchFamily="18" charset="0"/>
              </a:rPr>
              <a:t>numEdges</a:t>
            </a:r>
            <a:r>
              <a:rPr lang="en-US" altLang="zh-CN" dirty="0" smtClean="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return true;</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else          return false;</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:O(1)</a:t>
            </a:r>
          </a:p>
          <a:p>
            <a:pPr>
              <a:lnSpc>
                <a:spcPct val="80000"/>
              </a:lnSpc>
              <a:spcBef>
                <a:spcPct val="20000"/>
              </a:spcBef>
              <a:buClr>
                <a:schemeClr val="folHlink"/>
              </a:buClr>
              <a:buSzPct val="60000"/>
              <a:buFont typeface="Wingdings" panose="05000000000000000000" pitchFamily="2" charset="2"/>
              <a:buNone/>
              <a:defRPr/>
            </a:pPr>
            <a:endParaRPr lang="en-US" altLang="zh-CN" b="1" dirty="0" smtClean="0">
              <a:solidFill>
                <a:srgbClr val="080808"/>
              </a:solidFill>
              <a:effectLst>
                <a:outerShdw blurRad="38100" dist="38100" dir="2700000" algn="tl">
                  <a:srgbClr val="C0C0C0"/>
                </a:outerShdw>
              </a:effectLst>
              <a:latin typeface="Times New Roman" panose="02020603050405020304" pitchFamily="18" charset="0"/>
            </a:endParaRPr>
          </a:p>
        </p:txBody>
      </p:sp>
      <p:sp>
        <p:nvSpPr>
          <p:cNvPr id="67587" name="Text Box 4"/>
          <p:cNvSpPr txBox="1"/>
          <p:nvPr/>
        </p:nvSpPr>
        <p:spPr>
          <a:xfrm>
            <a:off x="0" y="321142"/>
            <a:ext cx="3448051"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图删除边算法</a:t>
            </a:r>
            <a:r>
              <a:rPr lang="en-US" altLang="zh-CN"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p:nvPr/>
        </p:nvSpPr>
        <p:spPr>
          <a:xfrm>
            <a:off x="251520" y="818431"/>
            <a:ext cx="8892480" cy="576773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defTabSz="0">
              <a:lnSpc>
                <a:spcPts val="2400"/>
              </a:lnSpc>
              <a:spcBef>
                <a:spcPct val="0"/>
              </a:spcBef>
              <a:buClr>
                <a:srgbClr val="000000"/>
              </a:buClr>
              <a:buFont typeface="Wingdings" panose="05000000000000000000" pitchFamily="2" charset="2"/>
              <a:buNone/>
              <a:tabLst>
                <a:tab pos="541655" algn="l"/>
                <a:tab pos="1082675" algn="l"/>
                <a:tab pos="1530350" algn="l"/>
              </a:tabLst>
              <a:defRPr/>
            </a:pPr>
            <a:r>
              <a:rPr lang="en-US" altLang="zh-CN" sz="1600" b="1" kern="1000" noProof="1">
                <a:solidFill>
                  <a:srgbClr val="080808"/>
                </a:solidFill>
                <a:latin typeface="Times New Roman" panose="02020603050405020304" pitchFamily="18" charset="0"/>
                <a:ea typeface="宋体" panose="02010600030101010101" pitchFamily="2" charset="-122"/>
              </a:rPr>
              <a:t>template &lt;class T, class E&gt;</a:t>
            </a:r>
          </a:p>
          <a:p>
            <a:pPr marL="0" indent="0" defTabSz="0">
              <a:lnSpc>
                <a:spcPts val="2400"/>
              </a:lnSpc>
              <a:spcBef>
                <a:spcPct val="0"/>
              </a:spcBef>
              <a:buClr>
                <a:srgbClr val="000000"/>
              </a:buClr>
              <a:buNone/>
              <a:tabLst>
                <a:tab pos="541655" algn="l"/>
                <a:tab pos="1082675" algn="l"/>
                <a:tab pos="1530350" algn="l"/>
              </a:tabLst>
              <a:defRPr/>
            </a:pPr>
            <a:r>
              <a:rPr lang="en-US" altLang="zh-CN" sz="1600" b="1" kern="1000" noProof="1">
                <a:solidFill>
                  <a:srgbClr val="080808"/>
                </a:solidFill>
                <a:latin typeface="Times New Roman" panose="02020603050405020304" pitchFamily="18" charset="0"/>
                <a:ea typeface="宋体" panose="02010600030101010101" pitchFamily="2" charset="-122"/>
              </a:rPr>
              <a:t>bool Graphmtx&lt;T,E&gt;::removeVertex(int v) </a:t>
            </a:r>
            <a:r>
              <a:rPr lang="en-US" altLang="zh-CN" sz="1600" b="1" kern="1000" noProof="1" smtClean="0">
                <a:solidFill>
                  <a:srgbClr val="080808"/>
                </a:solidFill>
                <a:latin typeface="Times New Roman" panose="02020603050405020304" pitchFamily="18" charset="0"/>
                <a:ea typeface="宋体" panose="02010600030101010101" pitchFamily="2" charset="-122"/>
              </a:rPr>
              <a:t>{</a:t>
            </a:r>
            <a:endParaRPr lang="en-US" altLang="zh-CN" sz="1600" b="1" kern="1000" noProof="1">
              <a:solidFill>
                <a:srgbClr val="080808"/>
              </a:solidFill>
              <a:latin typeface="Times New Roman" panose="02020603050405020304" pitchFamily="18" charset="0"/>
              <a:ea typeface="宋体" panose="02010600030101010101" pitchFamily="2" charset="-122"/>
            </a:endParaRPr>
          </a:p>
          <a:p>
            <a:pPr marL="0" indent="0" defTabSz="0">
              <a:lnSpc>
                <a:spcPts val="2400"/>
              </a:lnSpc>
              <a:spcBef>
                <a:spcPct val="0"/>
              </a:spcBef>
              <a:buClr>
                <a:srgbClr val="000000"/>
              </a:buClr>
              <a:buFont typeface="Wingdings" panose="05000000000000000000" pitchFamily="2" charset="2"/>
              <a:buNone/>
              <a:tabLst>
                <a:tab pos="541655" algn="l"/>
                <a:tab pos="1082675" algn="l"/>
                <a:tab pos="1530350" algn="l"/>
              </a:tabLst>
              <a:defRPr/>
            </a:pPr>
            <a:r>
              <a:rPr lang="en-US" altLang="zh-CN" sz="1600" b="1" kern="1000" noProof="1">
                <a:solidFill>
                  <a:srgbClr val="080808"/>
                </a:solidFill>
                <a:latin typeface="Times New Roman" panose="02020603050405020304" pitchFamily="18" charset="0"/>
                <a:ea typeface="宋体" panose="02010600030101010101" pitchFamily="2" charset="-122"/>
              </a:rPr>
              <a:t>	if (v &lt; 0 &amp;&amp; v &gt;= numVertices)	</a:t>
            </a:r>
            <a:r>
              <a:rPr lang="en-US" altLang="zh-CN" sz="1600" b="1" kern="1000" noProof="1" smtClean="0">
                <a:solidFill>
                  <a:srgbClr val="080808"/>
                </a:solidFill>
                <a:latin typeface="Times New Roman" panose="02020603050405020304" pitchFamily="18" charset="0"/>
                <a:ea typeface="宋体" panose="02010600030101010101" pitchFamily="2" charset="-122"/>
              </a:rPr>
              <a:t> </a:t>
            </a:r>
            <a:r>
              <a:rPr lang="en-US" altLang="zh-CN" sz="1600" b="1" kern="1000" noProof="1" smtClean="0">
                <a:solidFill>
                  <a:srgbClr val="080808"/>
                </a:solidFill>
                <a:latin typeface="Times New Roman" panose="02020603050405020304" pitchFamily="18" charset="0"/>
                <a:ea typeface="宋体" panose="02010600030101010101" pitchFamily="2" charset="-122"/>
                <a:sym typeface="+mn-ea"/>
              </a:rPr>
              <a:t>return false;							  		        </a:t>
            </a:r>
            <a:r>
              <a:rPr lang="en-US" altLang="zh-CN" sz="1600" b="1" kern="1000" noProof="1" smtClean="0">
                <a:solidFill>
                  <a:schemeClr val="tx2"/>
                </a:solidFill>
                <a:latin typeface="Times New Roman" panose="02020603050405020304" pitchFamily="18" charset="0"/>
                <a:ea typeface="宋体" panose="02010600030101010101" pitchFamily="2" charset="-122"/>
              </a:rPr>
              <a:t>//</a:t>
            </a:r>
            <a:r>
              <a:rPr lang="en-US" altLang="zh-CN" sz="1600" b="1" kern="1000" noProof="1">
                <a:solidFill>
                  <a:schemeClr val="tx2"/>
                </a:solidFill>
                <a:latin typeface="Times New Roman" panose="02020603050405020304" pitchFamily="18" charset="0"/>
                <a:ea typeface="宋体" panose="02010600030101010101" pitchFamily="2" charset="-122"/>
              </a:rPr>
              <a:t>v</a:t>
            </a:r>
            <a:r>
              <a:rPr lang="zh-CN" altLang="en-US" sz="1600" b="1" kern="1000" noProof="1">
                <a:solidFill>
                  <a:schemeClr val="tx2"/>
                </a:solidFill>
                <a:latin typeface="Times New Roman" panose="02020603050405020304" pitchFamily="18" charset="0"/>
                <a:ea typeface="宋体" panose="02010600030101010101" pitchFamily="2" charset="-122"/>
              </a:rPr>
              <a:t>不在图中</a:t>
            </a:r>
            <a:r>
              <a:rPr lang="en-US" altLang="zh-CN" sz="1600" b="1" kern="1000" noProof="1">
                <a:solidFill>
                  <a:schemeClr val="tx2"/>
                </a:solidFill>
                <a:latin typeface="Times New Roman" panose="02020603050405020304" pitchFamily="18" charset="0"/>
                <a:ea typeface="宋体" panose="02010600030101010101" pitchFamily="2" charset="-122"/>
              </a:rPr>
              <a:t>,</a:t>
            </a:r>
            <a:r>
              <a:rPr lang="zh-CN" altLang="en-US" sz="1600" b="1" kern="1000" noProof="1">
                <a:solidFill>
                  <a:schemeClr val="tx2"/>
                </a:solidFill>
                <a:latin typeface="Times New Roman" panose="02020603050405020304" pitchFamily="18" charset="0"/>
                <a:ea typeface="宋体" panose="02010600030101010101" pitchFamily="2" charset="-122"/>
              </a:rPr>
              <a:t>不删除</a:t>
            </a:r>
          </a:p>
          <a:p>
            <a:pPr marL="0" indent="0" defTabSz="0">
              <a:lnSpc>
                <a:spcPts val="2400"/>
              </a:lnSpc>
              <a:spcBef>
                <a:spcPct val="0"/>
              </a:spcBef>
              <a:buClr>
                <a:srgbClr val="000000"/>
              </a:buClr>
              <a:buNone/>
              <a:tabLst>
                <a:tab pos="541655" algn="l"/>
                <a:tab pos="1082675" algn="l"/>
                <a:tab pos="1530350" algn="l"/>
              </a:tabLst>
              <a:defRPr/>
            </a:pPr>
            <a:r>
              <a:rPr lang="zh-CN" altLang="en-US" sz="1600" b="1" kern="1000" noProof="1">
                <a:solidFill>
                  <a:srgbClr val="080808"/>
                </a:solidFill>
                <a:latin typeface="Times New Roman" panose="02020603050405020304" pitchFamily="18" charset="0"/>
                <a:ea typeface="宋体" panose="02010600030101010101" pitchFamily="2" charset="-122"/>
              </a:rPr>
              <a:t>	</a:t>
            </a:r>
            <a:r>
              <a:rPr lang="en-US" altLang="zh-CN" sz="1600" b="1" kern="1000" noProof="1">
                <a:solidFill>
                  <a:srgbClr val="080808"/>
                </a:solidFill>
                <a:latin typeface="Times New Roman" panose="02020603050405020304" pitchFamily="18" charset="0"/>
                <a:ea typeface="宋体" panose="02010600030101010101" pitchFamily="2" charset="-122"/>
              </a:rPr>
              <a:t>if (numVertices == 1) </a:t>
            </a:r>
            <a:r>
              <a:rPr lang="en-US" altLang="zh-CN" sz="1600" b="1" kern="1000" noProof="1">
                <a:solidFill>
                  <a:srgbClr val="080808"/>
                </a:solidFill>
                <a:latin typeface="Times New Roman" panose="02020603050405020304" pitchFamily="18" charset="0"/>
                <a:ea typeface="宋体" panose="02010600030101010101" pitchFamily="2" charset="-122"/>
                <a:sym typeface="+mn-ea"/>
              </a:rPr>
              <a:t>return false;</a:t>
            </a:r>
            <a:r>
              <a:rPr lang="en-US" altLang="zh-CN" sz="1600" b="1" kern="1000" noProof="1">
                <a:solidFill>
                  <a:srgbClr val="080808"/>
                </a:solidFill>
                <a:latin typeface="Times New Roman" panose="02020603050405020304" pitchFamily="18" charset="0"/>
                <a:ea typeface="宋体" panose="02010600030101010101" pitchFamily="2" charset="-122"/>
              </a:rPr>
              <a:t> </a:t>
            </a:r>
            <a:r>
              <a:rPr lang="en-US" altLang="zh-CN" sz="1600" b="1" kern="1000" noProof="1" smtClean="0">
                <a:solidFill>
                  <a:srgbClr val="080808"/>
                </a:solidFill>
                <a:latin typeface="Times New Roman" panose="02020603050405020304" pitchFamily="18" charset="0"/>
                <a:ea typeface="宋体" panose="02010600030101010101" pitchFamily="2" charset="-122"/>
              </a:rPr>
              <a:t>								                      </a:t>
            </a:r>
            <a:r>
              <a:rPr lang="en-US" altLang="zh-CN" sz="1600" b="1" kern="1000" noProof="1">
                <a:solidFill>
                  <a:srgbClr val="080808"/>
                </a:solidFill>
                <a:latin typeface="Times New Roman" panose="02020603050405020304" pitchFamily="18" charset="0"/>
                <a:ea typeface="宋体" panose="02010600030101010101" pitchFamily="2" charset="-122"/>
              </a:rPr>
              <a:t>	</a:t>
            </a:r>
            <a:r>
              <a:rPr lang="en-US" altLang="zh-CN" sz="1600" b="1" kern="1000" noProof="1">
                <a:solidFill>
                  <a:schemeClr val="tx2"/>
                </a:solidFill>
                <a:latin typeface="Times New Roman" panose="02020603050405020304" pitchFamily="18" charset="0"/>
                <a:ea typeface="宋体" panose="02010600030101010101" pitchFamily="2" charset="-122"/>
              </a:rPr>
              <a:t>//</a:t>
            </a:r>
            <a:r>
              <a:rPr lang="zh-CN" altLang="en-US" sz="1600" b="1" kern="1000" noProof="1">
                <a:solidFill>
                  <a:schemeClr val="tx2"/>
                </a:solidFill>
                <a:latin typeface="Times New Roman" panose="02020603050405020304" pitchFamily="18" charset="0"/>
                <a:ea typeface="宋体" panose="02010600030101010101" pitchFamily="2" charset="-122"/>
              </a:rPr>
              <a:t>只剩一个顶点</a:t>
            </a:r>
            <a:r>
              <a:rPr lang="en-US" altLang="zh-CN" sz="1600" b="1" kern="1000" noProof="1">
                <a:solidFill>
                  <a:schemeClr val="tx2"/>
                </a:solidFill>
                <a:latin typeface="Times New Roman" panose="02020603050405020304" pitchFamily="18" charset="0"/>
                <a:ea typeface="宋体" panose="02010600030101010101" pitchFamily="2" charset="-122"/>
              </a:rPr>
              <a:t>,</a:t>
            </a:r>
            <a:r>
              <a:rPr lang="zh-CN" altLang="en-US" sz="1600" b="1" kern="1000" noProof="1">
                <a:solidFill>
                  <a:schemeClr val="tx2"/>
                </a:solidFill>
                <a:latin typeface="Times New Roman" panose="02020603050405020304" pitchFamily="18" charset="0"/>
                <a:ea typeface="宋体" panose="02010600030101010101" pitchFamily="2" charset="-122"/>
              </a:rPr>
              <a:t>不删除</a:t>
            </a:r>
          </a:p>
          <a:p>
            <a:pPr marL="0" indent="0" defTabSz="0">
              <a:lnSpc>
                <a:spcPts val="2400"/>
              </a:lnSpc>
              <a:spcBef>
                <a:spcPct val="0"/>
              </a:spcBef>
              <a:buClr>
                <a:srgbClr val="000000"/>
              </a:buClr>
              <a:buNone/>
              <a:tabLst>
                <a:tab pos="541655" algn="l"/>
                <a:tab pos="1082675" algn="l"/>
                <a:tab pos="1530350" algn="l"/>
              </a:tabLst>
              <a:defRPr/>
            </a:pPr>
            <a:r>
              <a:rPr lang="zh-CN" altLang="en-US" sz="1600" b="1" kern="1000" noProof="1">
                <a:solidFill>
                  <a:srgbClr val="080808"/>
                </a:solidFill>
                <a:latin typeface="Times New Roman" panose="02020603050405020304" pitchFamily="18" charset="0"/>
                <a:ea typeface="宋体" panose="02010600030101010101" pitchFamily="2" charset="-122"/>
              </a:rPr>
              <a:t>	</a:t>
            </a:r>
            <a:r>
              <a:rPr lang="en-US" altLang="zh-CN" sz="1600" b="1" kern="1000" noProof="1">
                <a:solidFill>
                  <a:srgbClr val="080808"/>
                </a:solidFill>
                <a:latin typeface="Times New Roman" panose="02020603050405020304" pitchFamily="18" charset="0"/>
                <a:ea typeface="宋体" panose="02010600030101010101" pitchFamily="2" charset="-122"/>
              </a:rPr>
              <a:t>int i, j</a:t>
            </a:r>
            <a:r>
              <a:rPr lang="en-US" altLang="zh-CN" sz="1600" b="1" kern="1000" noProof="1" smtClean="0">
                <a:solidFill>
                  <a:srgbClr val="080808"/>
                </a:solidFill>
                <a:latin typeface="Times New Roman" panose="02020603050405020304" pitchFamily="18" charset="0"/>
                <a:ea typeface="宋体" panose="02010600030101010101" pitchFamily="2" charset="-122"/>
              </a:rPr>
              <a:t>; VertexList[v</a:t>
            </a:r>
            <a:r>
              <a:rPr lang="en-US" altLang="zh-CN" sz="1600" b="1" kern="1000" noProof="1">
                <a:solidFill>
                  <a:srgbClr val="080808"/>
                </a:solidFill>
                <a:latin typeface="Times New Roman" panose="02020603050405020304" pitchFamily="18" charset="0"/>
                <a:ea typeface="宋体" panose="02010600030101010101" pitchFamily="2" charset="-122"/>
              </a:rPr>
              <a:t>] = VertexList[numVertices-1];	</a:t>
            </a:r>
            <a:r>
              <a:rPr lang="en-US" altLang="zh-CN" sz="1600" b="1" kern="1000" noProof="1" smtClean="0">
                <a:solidFill>
                  <a:srgbClr val="080808"/>
                </a:solidFill>
                <a:latin typeface="Times New Roman" panose="02020603050405020304" pitchFamily="18" charset="0"/>
                <a:ea typeface="宋体" panose="02010600030101010101" pitchFamily="2" charset="-122"/>
              </a:rPr>
              <a:t>	  </a:t>
            </a:r>
            <a:r>
              <a:rPr lang="en-US" altLang="zh-CN" sz="1200" b="1" kern="1000" noProof="1" smtClean="0">
                <a:solidFill>
                  <a:schemeClr val="tx2"/>
                </a:solidFill>
                <a:latin typeface="Times New Roman" panose="02020603050405020304" pitchFamily="18" charset="0"/>
                <a:ea typeface="宋体" panose="02010600030101010101" pitchFamily="2" charset="-122"/>
              </a:rPr>
              <a:t>//</a:t>
            </a:r>
            <a:r>
              <a:rPr lang="zh-CN" altLang="en-US" sz="1200" b="1" kern="1000" noProof="1">
                <a:solidFill>
                  <a:schemeClr val="tx2"/>
                </a:solidFill>
                <a:latin typeface="Times New Roman" panose="02020603050405020304" pitchFamily="18" charset="0"/>
                <a:ea typeface="宋体" panose="02010600030101010101" pitchFamily="2" charset="-122"/>
              </a:rPr>
              <a:t>顶点表中删除该结点，用最后一个顶点填补第</a:t>
            </a:r>
            <a:r>
              <a:rPr lang="en-US" altLang="zh-CN" sz="1200" b="1" kern="1000" noProof="1">
                <a:solidFill>
                  <a:schemeClr val="tx2"/>
                </a:solidFill>
                <a:latin typeface="Times New Roman" panose="02020603050405020304" pitchFamily="18" charset="0"/>
                <a:ea typeface="宋体" panose="02010600030101010101" pitchFamily="2" charset="-122"/>
              </a:rPr>
              <a:t>v</a:t>
            </a:r>
            <a:r>
              <a:rPr lang="zh-CN" altLang="en-US" sz="1200" b="1" kern="1000" noProof="1">
                <a:solidFill>
                  <a:schemeClr val="tx2"/>
                </a:solidFill>
                <a:latin typeface="Times New Roman" panose="02020603050405020304" pitchFamily="18" charset="0"/>
                <a:ea typeface="宋体" panose="02010600030101010101" pitchFamily="2" charset="-122"/>
              </a:rPr>
              <a:t>个顶点</a:t>
            </a:r>
          </a:p>
          <a:p>
            <a:pPr marL="0" indent="0" defTabSz="0">
              <a:lnSpc>
                <a:spcPts val="2400"/>
              </a:lnSpc>
              <a:spcBef>
                <a:spcPct val="0"/>
              </a:spcBef>
              <a:buClr>
                <a:srgbClr val="000000"/>
              </a:buClr>
              <a:buNone/>
              <a:tabLst>
                <a:tab pos="541655" algn="l"/>
                <a:tab pos="1082675" algn="l"/>
                <a:tab pos="1530350" algn="l"/>
              </a:tabLst>
              <a:defRPr/>
            </a:pPr>
            <a:r>
              <a:rPr lang="zh-CN" altLang="en-US" sz="1600" b="1" kern="1000" noProof="1">
                <a:solidFill>
                  <a:srgbClr val="080808"/>
                </a:solidFill>
                <a:latin typeface="Times New Roman" panose="02020603050405020304" pitchFamily="18" charset="0"/>
                <a:ea typeface="宋体" panose="02010600030101010101" pitchFamily="2" charset="-122"/>
              </a:rPr>
              <a:t>	</a:t>
            </a:r>
            <a:r>
              <a:rPr lang="en-US" altLang="zh-CN" sz="1600" b="1" kern="1000" noProof="1">
                <a:solidFill>
                  <a:srgbClr val="080808"/>
                </a:solidFill>
                <a:latin typeface="Times New Roman" panose="02020603050405020304" pitchFamily="18" charset="0"/>
                <a:ea typeface="宋体" panose="02010600030101010101" pitchFamily="2" charset="-122"/>
              </a:rPr>
              <a:t>for (i = 0; i &lt; numVertices; i++)	</a:t>
            </a:r>
            <a:r>
              <a:rPr lang="en-US" altLang="zh-CN" sz="1600" b="1" kern="1000" noProof="1" smtClean="0">
                <a:solidFill>
                  <a:srgbClr val="080808"/>
                </a:solidFill>
                <a:latin typeface="Times New Roman" panose="02020603050405020304" pitchFamily="18" charset="0"/>
                <a:ea typeface="宋体" panose="02010600030101010101" pitchFamily="2" charset="-122"/>
              </a:rPr>
              <a:t>{	                          </a:t>
            </a:r>
            <a:r>
              <a:rPr lang="en-US" altLang="zh-CN" sz="1600" b="1" kern="1000" noProof="1" smtClean="0">
                <a:solidFill>
                  <a:schemeClr val="tx2"/>
                </a:solidFill>
                <a:latin typeface="Times New Roman" panose="02020603050405020304" pitchFamily="18" charset="0"/>
                <a:ea typeface="宋体" panose="02010600030101010101" pitchFamily="2" charset="-122"/>
              </a:rPr>
              <a:t>//</a:t>
            </a:r>
            <a:r>
              <a:rPr lang="zh-CN" altLang="en-US" sz="1600" b="1" kern="1000" noProof="1">
                <a:solidFill>
                  <a:schemeClr val="tx2"/>
                </a:solidFill>
                <a:latin typeface="Times New Roman" panose="02020603050405020304" pitchFamily="18" charset="0"/>
                <a:ea typeface="宋体" panose="02010600030101010101" pitchFamily="2" charset="-122"/>
              </a:rPr>
              <a:t>减去与</a:t>
            </a:r>
            <a:r>
              <a:rPr lang="en-US" altLang="zh-CN" sz="1600" b="1" kern="1000" noProof="1">
                <a:solidFill>
                  <a:schemeClr val="tx2"/>
                </a:solidFill>
                <a:latin typeface="Times New Roman" panose="02020603050405020304" pitchFamily="18" charset="0"/>
                <a:ea typeface="宋体" panose="02010600030101010101" pitchFamily="2" charset="-122"/>
              </a:rPr>
              <a:t>v</a:t>
            </a:r>
            <a:r>
              <a:rPr lang="zh-CN" altLang="en-US" sz="1600" b="1" kern="1000" noProof="1">
                <a:solidFill>
                  <a:schemeClr val="tx2"/>
                </a:solidFill>
                <a:latin typeface="Times New Roman" panose="02020603050405020304" pitchFamily="18" charset="0"/>
                <a:ea typeface="宋体" panose="02010600030101010101" pitchFamily="2" charset="-122"/>
              </a:rPr>
              <a:t>相关联边数</a:t>
            </a:r>
          </a:p>
          <a:p>
            <a:pPr marL="0" indent="0" defTabSz="0">
              <a:lnSpc>
                <a:spcPts val="2400"/>
              </a:lnSpc>
              <a:spcBef>
                <a:spcPct val="0"/>
              </a:spcBef>
              <a:buClr>
                <a:srgbClr val="000000"/>
              </a:buClr>
              <a:buFont typeface="Wingdings" panose="05000000000000000000" pitchFamily="2" charset="2"/>
              <a:buNone/>
              <a:tabLst>
                <a:tab pos="541655" algn="l"/>
                <a:tab pos="1082675" algn="l"/>
                <a:tab pos="1530350" algn="l"/>
              </a:tabLst>
              <a:defRPr/>
            </a:pPr>
            <a:r>
              <a:rPr lang="zh-CN" altLang="en-US" sz="1600" b="1" kern="1000" noProof="1">
                <a:solidFill>
                  <a:srgbClr val="080808"/>
                </a:solidFill>
                <a:latin typeface="Times New Roman" panose="02020603050405020304" pitchFamily="18" charset="0"/>
                <a:ea typeface="宋体" panose="02010600030101010101" pitchFamily="2" charset="-122"/>
              </a:rPr>
              <a:t>	</a:t>
            </a:r>
            <a:r>
              <a:rPr lang="en-US" altLang="zh-CN" sz="1600" b="1" kern="1000" noProof="1">
                <a:solidFill>
                  <a:srgbClr val="080808"/>
                </a:solidFill>
                <a:latin typeface="Times New Roman" panose="02020603050405020304" pitchFamily="18" charset="0"/>
                <a:ea typeface="宋体" panose="02010600030101010101" pitchFamily="2" charset="-122"/>
              </a:rPr>
              <a:t>	</a:t>
            </a:r>
            <a:r>
              <a:rPr lang="en-US" altLang="zh-CN" sz="1600" b="1" kern="1000" noProof="1" smtClean="0">
                <a:solidFill>
                  <a:srgbClr val="080808"/>
                </a:solidFill>
                <a:latin typeface="Times New Roman" panose="02020603050405020304" pitchFamily="18" charset="0"/>
                <a:ea typeface="宋体" panose="02010600030101010101" pitchFamily="2" charset="-122"/>
              </a:rPr>
              <a:t>if </a:t>
            </a:r>
            <a:r>
              <a:rPr lang="en-US" altLang="zh-CN" sz="1600" b="1" kern="1000" noProof="1">
                <a:solidFill>
                  <a:srgbClr val="080808"/>
                </a:solidFill>
                <a:latin typeface="Times New Roman" panose="02020603050405020304" pitchFamily="18" charset="0"/>
                <a:ea typeface="宋体" panose="02010600030101010101" pitchFamily="2" charset="-122"/>
              </a:rPr>
              <a:t>(Edge[i][v] &gt; 0 &amp;&amp; Edge[i][v] &lt; maxWeight)		</a:t>
            </a:r>
            <a:r>
              <a:rPr lang="en-US" altLang="zh-CN" sz="1600" b="1" kern="1000" noProof="1" smtClean="0">
                <a:solidFill>
                  <a:srgbClr val="080808"/>
                </a:solidFill>
                <a:latin typeface="Times New Roman" panose="02020603050405020304" pitchFamily="18" charset="0"/>
                <a:ea typeface="宋体" panose="02010600030101010101" pitchFamily="2" charset="-122"/>
              </a:rPr>
              <a:t>    numEdges-</a:t>
            </a:r>
            <a:r>
              <a:rPr lang="en-US" altLang="zh-CN" sz="1600" b="1" kern="1000" noProof="1">
                <a:solidFill>
                  <a:srgbClr val="080808"/>
                </a:solidFill>
                <a:latin typeface="Times New Roman" panose="02020603050405020304" pitchFamily="18" charset="0"/>
                <a:ea typeface="宋体" panose="02010600030101010101" pitchFamily="2" charset="-122"/>
              </a:rPr>
              <a:t>-; </a:t>
            </a:r>
          </a:p>
          <a:p>
            <a:pPr marL="0" indent="0" defTabSz="0">
              <a:lnSpc>
                <a:spcPts val="2400"/>
              </a:lnSpc>
              <a:spcBef>
                <a:spcPct val="0"/>
              </a:spcBef>
              <a:buClr>
                <a:srgbClr val="000000"/>
              </a:buClr>
              <a:buFont typeface="Wingdings" panose="05000000000000000000" pitchFamily="2" charset="2"/>
              <a:buNone/>
              <a:tabLst>
                <a:tab pos="541655" algn="l"/>
                <a:tab pos="1082675" algn="l"/>
                <a:tab pos="1530350" algn="l"/>
              </a:tabLst>
              <a:defRPr/>
            </a:pPr>
            <a:r>
              <a:rPr lang="en-US" altLang="zh-CN" sz="1600" b="1" kern="1000" noProof="1">
                <a:solidFill>
                  <a:srgbClr val="080808"/>
                </a:solidFill>
                <a:latin typeface="Times New Roman" panose="02020603050405020304" pitchFamily="18" charset="0"/>
                <a:ea typeface="宋体" panose="02010600030101010101" pitchFamily="2" charset="-122"/>
              </a:rPr>
              <a:t>        </a:t>
            </a:r>
            <a:r>
              <a:rPr lang="en-US" altLang="zh-CN" sz="1600" b="1" kern="1000" noProof="1" smtClean="0">
                <a:solidFill>
                  <a:srgbClr val="080808"/>
                </a:solidFill>
                <a:latin typeface="Times New Roman" panose="02020603050405020304" pitchFamily="18" charset="0"/>
                <a:ea typeface="宋体" panose="02010600030101010101" pitchFamily="2" charset="-122"/>
              </a:rPr>
              <a:t>  }</a:t>
            </a:r>
          </a:p>
          <a:p>
            <a:pPr>
              <a:lnSpc>
                <a:spcPts val="2400"/>
              </a:lnSpc>
              <a:buNone/>
              <a:defRPr/>
            </a:pP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   for </a:t>
            </a:r>
            <a:r>
              <a:rPr lang="en-US" altLang="zh-CN" sz="1600" b="1" kern="1000" dirty="0">
                <a:solidFill>
                  <a:srgbClr val="080808"/>
                </a:solidFill>
                <a:latin typeface="Times New Roman" panose="02020603050405020304" pitchFamily="18" charset="0"/>
                <a:ea typeface="楷体_GB2312" pitchFamily="1" charset="-122"/>
              </a:rPr>
              <a:t>(</a:t>
            </a:r>
            <a:r>
              <a:rPr lang="en-US" altLang="zh-CN" sz="1600" b="1" kern="1000" dirty="0" err="1">
                <a:solidFill>
                  <a:srgbClr val="080808"/>
                </a:solidFill>
                <a:latin typeface="Times New Roman" panose="02020603050405020304" pitchFamily="18" charset="0"/>
                <a:ea typeface="楷体_GB2312" pitchFamily="1" charset="-122"/>
              </a:rPr>
              <a:t>i</a:t>
            </a:r>
            <a:r>
              <a:rPr lang="en-US" altLang="zh-CN" sz="1600" b="1" kern="1000" dirty="0">
                <a:solidFill>
                  <a:srgbClr val="080808"/>
                </a:solidFill>
                <a:latin typeface="Times New Roman" panose="02020603050405020304" pitchFamily="18" charset="0"/>
                <a:ea typeface="楷体_GB2312" pitchFamily="1" charset="-122"/>
              </a:rPr>
              <a:t> = 0; </a:t>
            </a:r>
            <a:r>
              <a:rPr lang="en-US" altLang="zh-CN" sz="1600" b="1" kern="1000" dirty="0" err="1">
                <a:solidFill>
                  <a:srgbClr val="080808"/>
                </a:solidFill>
                <a:latin typeface="Times New Roman" panose="02020603050405020304" pitchFamily="18" charset="0"/>
                <a:ea typeface="楷体_GB2312" pitchFamily="1" charset="-122"/>
              </a:rPr>
              <a:t>i</a:t>
            </a:r>
            <a:r>
              <a:rPr lang="en-US" altLang="zh-CN" sz="1600" b="1" kern="1000" dirty="0">
                <a:solidFill>
                  <a:srgbClr val="080808"/>
                </a:solidFill>
                <a:latin typeface="Times New Roman" panose="02020603050405020304" pitchFamily="18" charset="0"/>
                <a:ea typeface="楷体_GB2312" pitchFamily="1" charset="-122"/>
              </a:rPr>
              <a:t> &lt; </a:t>
            </a:r>
            <a:r>
              <a:rPr lang="en-US" altLang="zh-CN" sz="1600" b="1" kern="1000" dirty="0" err="1">
                <a:solidFill>
                  <a:srgbClr val="080808"/>
                </a:solidFill>
                <a:latin typeface="Times New Roman" panose="02020603050405020304" pitchFamily="18" charset="0"/>
                <a:ea typeface="楷体_GB2312" pitchFamily="1" charset="-122"/>
              </a:rPr>
              <a:t>numVertices</a:t>
            </a: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err="1">
                <a:solidFill>
                  <a:srgbClr val="080808"/>
                </a:solidFill>
                <a:latin typeface="Times New Roman" panose="02020603050405020304" pitchFamily="18" charset="0"/>
                <a:ea typeface="楷体_GB2312" pitchFamily="1" charset="-122"/>
              </a:rPr>
              <a:t>i</a:t>
            </a:r>
            <a:r>
              <a:rPr lang="en-US" altLang="zh-CN" sz="1600" b="1" kern="1000" dirty="0" smtClean="0">
                <a:solidFill>
                  <a:srgbClr val="080808"/>
                </a:solidFill>
                <a:latin typeface="Times New Roman" panose="02020603050405020304" pitchFamily="18" charset="0"/>
                <a:ea typeface="楷体_GB2312" pitchFamily="1" charset="-122"/>
              </a:rPr>
              <a:t>++)</a:t>
            </a: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     </a:t>
            </a: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          </a:t>
            </a:r>
            <a:r>
              <a:rPr lang="en-US" altLang="zh-CN" sz="1600" b="1" kern="1000" dirty="0">
                <a:solidFill>
                  <a:schemeClr val="tx2"/>
                </a:solidFill>
                <a:latin typeface="Times New Roman" panose="02020603050405020304" pitchFamily="18" charset="0"/>
                <a:ea typeface="宋体" panose="02010600030101010101" pitchFamily="2" charset="-122"/>
              </a:rPr>
              <a:t>//</a:t>
            </a:r>
            <a:r>
              <a:rPr lang="zh-CN" altLang="en-US" sz="1600" b="1" kern="1000" dirty="0">
                <a:solidFill>
                  <a:schemeClr val="tx2"/>
                </a:solidFill>
                <a:latin typeface="Times New Roman" panose="02020603050405020304" pitchFamily="18" charset="0"/>
                <a:ea typeface="宋体" panose="02010600030101010101" pitchFamily="2" charset="-122"/>
              </a:rPr>
              <a:t>用最后一列填补第</a:t>
            </a:r>
            <a:r>
              <a:rPr lang="en-US" altLang="zh-CN" sz="1600" b="1" kern="1000" dirty="0">
                <a:solidFill>
                  <a:schemeClr val="tx2"/>
                </a:solidFill>
                <a:latin typeface="Times New Roman" panose="02020603050405020304" pitchFamily="18" charset="0"/>
                <a:ea typeface="宋体" panose="02010600030101010101" pitchFamily="2" charset="-122"/>
              </a:rPr>
              <a:t>v</a:t>
            </a:r>
            <a:r>
              <a:rPr lang="zh-CN" altLang="en-US" sz="1600" b="1" kern="1000" dirty="0">
                <a:solidFill>
                  <a:schemeClr val="tx2"/>
                </a:solidFill>
                <a:latin typeface="Times New Roman" panose="02020603050405020304" pitchFamily="18" charset="0"/>
                <a:ea typeface="宋体" panose="02010600030101010101" pitchFamily="2" charset="-122"/>
              </a:rPr>
              <a:t>列</a:t>
            </a:r>
          </a:p>
          <a:p>
            <a:pPr>
              <a:lnSpc>
                <a:spcPts val="2400"/>
              </a:lnSpc>
              <a:buNone/>
              <a:defRPr/>
            </a:pPr>
            <a:r>
              <a:rPr lang="zh-CN" altLang="en-US" sz="1600" b="1" kern="1000" dirty="0">
                <a:solidFill>
                  <a:srgbClr val="080808"/>
                </a:solidFill>
                <a:latin typeface="Times New Roman" panose="02020603050405020304" pitchFamily="18" charset="0"/>
                <a:ea typeface="楷体_GB2312" pitchFamily="1" charset="-122"/>
              </a:rPr>
              <a:t>	</a:t>
            </a: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Edge[</a:t>
            </a:r>
            <a:r>
              <a:rPr lang="en-US" altLang="zh-CN" sz="1600" b="1" kern="1000" dirty="0" err="1" smtClean="0">
                <a:solidFill>
                  <a:srgbClr val="080808"/>
                </a:solidFill>
                <a:latin typeface="Times New Roman" panose="02020603050405020304" pitchFamily="18" charset="0"/>
                <a:ea typeface="楷体_GB2312" pitchFamily="1" charset="-122"/>
              </a:rPr>
              <a:t>i</a:t>
            </a:r>
            <a:r>
              <a:rPr lang="en-US" altLang="zh-CN" sz="1600" b="1" kern="1000" dirty="0">
                <a:solidFill>
                  <a:srgbClr val="080808"/>
                </a:solidFill>
                <a:latin typeface="Times New Roman" panose="02020603050405020304" pitchFamily="18" charset="0"/>
                <a:ea typeface="楷体_GB2312" pitchFamily="1" charset="-122"/>
              </a:rPr>
              <a:t>][v] = Edge[</a:t>
            </a:r>
            <a:r>
              <a:rPr lang="en-US" altLang="zh-CN" sz="1600" b="1" kern="1000" dirty="0" err="1">
                <a:solidFill>
                  <a:srgbClr val="080808"/>
                </a:solidFill>
                <a:latin typeface="Times New Roman" panose="02020603050405020304" pitchFamily="18" charset="0"/>
                <a:ea typeface="楷体_GB2312" pitchFamily="1" charset="-122"/>
              </a:rPr>
              <a:t>i</a:t>
            </a:r>
            <a:r>
              <a:rPr lang="en-US" altLang="zh-CN" sz="1600" b="1" kern="1000" dirty="0">
                <a:solidFill>
                  <a:srgbClr val="080808"/>
                </a:solidFill>
                <a:latin typeface="Times New Roman" panose="02020603050405020304" pitchFamily="18" charset="0"/>
                <a:ea typeface="楷体_GB2312" pitchFamily="1" charset="-122"/>
              </a:rPr>
              <a:t>][numVertices-1];</a:t>
            </a:r>
          </a:p>
          <a:p>
            <a:pPr>
              <a:lnSpc>
                <a:spcPts val="2400"/>
              </a:lnSpc>
              <a:buNone/>
              <a:defRPr/>
            </a:pP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   }</a:t>
            </a:r>
          </a:p>
          <a:p>
            <a:pPr>
              <a:lnSpc>
                <a:spcPts val="2400"/>
              </a:lnSpc>
              <a:buNone/>
              <a:defRPr/>
            </a:pP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   </a:t>
            </a:r>
            <a:r>
              <a:rPr lang="en-US" altLang="zh-CN" sz="1600" b="1" kern="1000" dirty="0" err="1" smtClean="0">
                <a:solidFill>
                  <a:srgbClr val="080808"/>
                </a:solidFill>
                <a:latin typeface="Times New Roman" panose="02020603050405020304" pitchFamily="18" charset="0"/>
                <a:ea typeface="楷体_GB2312" pitchFamily="1" charset="-122"/>
              </a:rPr>
              <a:t>numVertices</a:t>
            </a:r>
            <a:r>
              <a:rPr lang="en-US" altLang="zh-CN" sz="1600" b="1" kern="1000" dirty="0" smtClean="0">
                <a:solidFill>
                  <a:srgbClr val="080808"/>
                </a:solidFill>
                <a:latin typeface="Times New Roman" panose="02020603050405020304" pitchFamily="18" charset="0"/>
                <a:ea typeface="楷体_GB2312" pitchFamily="1" charset="-122"/>
              </a:rPr>
              <a:t>-</a:t>
            </a: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	</a:t>
            </a:r>
            <a:r>
              <a:rPr lang="en-US" altLang="zh-CN" sz="1600" b="1" kern="1000" dirty="0">
                <a:solidFill>
                  <a:schemeClr val="tx2"/>
                </a:solidFill>
                <a:latin typeface="Times New Roman" panose="02020603050405020304" pitchFamily="18" charset="0"/>
                <a:ea typeface="宋体" panose="02010600030101010101" pitchFamily="2" charset="-122"/>
              </a:rPr>
              <a:t>//</a:t>
            </a:r>
            <a:r>
              <a:rPr lang="zh-CN" altLang="en-US" sz="1600" b="1" kern="1000" dirty="0">
                <a:solidFill>
                  <a:schemeClr val="tx2"/>
                </a:solidFill>
                <a:latin typeface="Times New Roman" panose="02020603050405020304" pitchFamily="18" charset="0"/>
                <a:ea typeface="宋体" panose="02010600030101010101" pitchFamily="2" charset="-122"/>
              </a:rPr>
              <a:t>顶点数减一</a:t>
            </a:r>
          </a:p>
          <a:p>
            <a:pPr>
              <a:lnSpc>
                <a:spcPts val="2400"/>
              </a:lnSpc>
              <a:buNone/>
              <a:defRPr/>
            </a:pPr>
            <a:r>
              <a:rPr lang="zh-CN" altLang="en-US" sz="1600" b="1" kern="1000" dirty="0">
                <a:solidFill>
                  <a:srgbClr val="080808"/>
                </a:solidFill>
                <a:latin typeface="Times New Roman" panose="02020603050405020304" pitchFamily="18" charset="0"/>
                <a:ea typeface="楷体_GB2312" pitchFamily="1" charset="-122"/>
              </a:rPr>
              <a:t>	</a:t>
            </a:r>
            <a:r>
              <a:rPr lang="zh-CN" altLang="en-US" sz="1600" b="1" kern="1000" dirty="0" smtClean="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for </a:t>
            </a:r>
            <a:r>
              <a:rPr lang="en-US" altLang="zh-CN" sz="1600" b="1" kern="1000" dirty="0">
                <a:solidFill>
                  <a:srgbClr val="080808"/>
                </a:solidFill>
                <a:latin typeface="Times New Roman" panose="02020603050405020304" pitchFamily="18" charset="0"/>
                <a:ea typeface="楷体_GB2312" pitchFamily="1" charset="-122"/>
              </a:rPr>
              <a:t>(j = 0; j &lt; </a:t>
            </a:r>
            <a:r>
              <a:rPr lang="en-US" altLang="zh-CN" sz="1600" b="1" kern="1000" dirty="0" err="1">
                <a:solidFill>
                  <a:srgbClr val="080808"/>
                </a:solidFill>
                <a:latin typeface="Times New Roman" panose="02020603050405020304" pitchFamily="18" charset="0"/>
                <a:ea typeface="楷体_GB2312" pitchFamily="1" charset="-122"/>
              </a:rPr>
              <a:t>numVertices</a:t>
            </a:r>
            <a:r>
              <a:rPr lang="en-US" altLang="zh-CN" sz="1600" b="1" kern="1000" dirty="0">
                <a:solidFill>
                  <a:srgbClr val="080808"/>
                </a:solidFill>
                <a:latin typeface="Times New Roman" panose="02020603050405020304" pitchFamily="18" charset="0"/>
                <a:ea typeface="楷体_GB2312" pitchFamily="1" charset="-122"/>
              </a:rPr>
              <a:t>; j</a:t>
            </a:r>
            <a:r>
              <a:rPr lang="en-US" altLang="zh-CN" sz="1600" b="1" kern="1000" dirty="0" smtClean="0">
                <a:solidFill>
                  <a:srgbClr val="080808"/>
                </a:solidFill>
                <a:latin typeface="Times New Roman" panose="02020603050405020304" pitchFamily="18" charset="0"/>
                <a:ea typeface="楷体_GB2312" pitchFamily="1" charset="-122"/>
              </a:rPr>
              <a:t>++)</a:t>
            </a: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	</a:t>
            </a: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a:solidFill>
                  <a:schemeClr val="tx2"/>
                </a:solidFill>
                <a:latin typeface="Times New Roman" panose="02020603050405020304" pitchFamily="18" charset="0"/>
                <a:ea typeface="宋体" panose="02010600030101010101" pitchFamily="2" charset="-122"/>
              </a:rPr>
              <a:t>//</a:t>
            </a:r>
            <a:r>
              <a:rPr lang="zh-CN" altLang="en-US" sz="1600" b="1" kern="1000" dirty="0">
                <a:solidFill>
                  <a:schemeClr val="tx2"/>
                </a:solidFill>
                <a:latin typeface="Times New Roman" panose="02020603050405020304" pitchFamily="18" charset="0"/>
                <a:ea typeface="宋体" panose="02010600030101010101" pitchFamily="2" charset="-122"/>
              </a:rPr>
              <a:t>用最后一行填补第</a:t>
            </a:r>
            <a:r>
              <a:rPr lang="en-US" altLang="zh-CN" sz="1600" b="1" kern="1000" dirty="0">
                <a:solidFill>
                  <a:schemeClr val="tx2"/>
                </a:solidFill>
                <a:latin typeface="Times New Roman" panose="02020603050405020304" pitchFamily="18" charset="0"/>
                <a:ea typeface="宋体" panose="02010600030101010101" pitchFamily="2" charset="-122"/>
              </a:rPr>
              <a:t>v</a:t>
            </a:r>
            <a:r>
              <a:rPr lang="zh-CN" altLang="en-US" sz="1600" b="1" kern="1000" dirty="0">
                <a:solidFill>
                  <a:schemeClr val="tx2"/>
                </a:solidFill>
                <a:latin typeface="Times New Roman" panose="02020603050405020304" pitchFamily="18" charset="0"/>
                <a:ea typeface="宋体" panose="02010600030101010101" pitchFamily="2" charset="-122"/>
              </a:rPr>
              <a:t>行</a:t>
            </a:r>
          </a:p>
          <a:p>
            <a:pPr>
              <a:lnSpc>
                <a:spcPts val="2400"/>
              </a:lnSpc>
              <a:buNone/>
              <a:defRPr/>
            </a:pPr>
            <a:r>
              <a:rPr lang="zh-CN" altLang="en-US" sz="1600" b="1" kern="1000" dirty="0">
                <a:solidFill>
                  <a:srgbClr val="080808"/>
                </a:solidFill>
                <a:latin typeface="Times New Roman" panose="02020603050405020304" pitchFamily="18" charset="0"/>
                <a:ea typeface="楷体_GB2312" pitchFamily="1" charset="-122"/>
              </a:rPr>
              <a:t>	</a:t>
            </a: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Edge[v</a:t>
            </a:r>
            <a:r>
              <a:rPr lang="en-US" altLang="zh-CN" sz="1600" b="1" kern="1000" dirty="0">
                <a:solidFill>
                  <a:srgbClr val="080808"/>
                </a:solidFill>
                <a:latin typeface="Times New Roman" panose="02020603050405020304" pitchFamily="18" charset="0"/>
                <a:ea typeface="楷体_GB2312" pitchFamily="1" charset="-122"/>
              </a:rPr>
              <a:t>][j] = Edge[</a:t>
            </a:r>
            <a:r>
              <a:rPr lang="en-US" altLang="zh-CN" sz="1600" b="1" kern="1000" dirty="0" err="1">
                <a:solidFill>
                  <a:srgbClr val="080808"/>
                </a:solidFill>
                <a:latin typeface="Times New Roman" panose="02020603050405020304" pitchFamily="18" charset="0"/>
                <a:ea typeface="楷体_GB2312" pitchFamily="1" charset="-122"/>
              </a:rPr>
              <a:t>numVertices</a:t>
            </a:r>
            <a:r>
              <a:rPr lang="en-US" altLang="zh-CN" sz="1600" b="1" kern="1000" dirty="0">
                <a:solidFill>
                  <a:srgbClr val="080808"/>
                </a:solidFill>
                <a:latin typeface="Times New Roman" panose="02020603050405020304" pitchFamily="18" charset="0"/>
                <a:ea typeface="楷体_GB2312" pitchFamily="1" charset="-122"/>
              </a:rPr>
              <a:t>][j];</a:t>
            </a:r>
          </a:p>
          <a:p>
            <a:pPr>
              <a:lnSpc>
                <a:spcPts val="2400"/>
              </a:lnSpc>
              <a:buNone/>
              <a:defRPr/>
            </a:pP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   }</a:t>
            </a:r>
            <a:endParaRPr lang="en-US" altLang="zh-CN" sz="1600" b="1" kern="1000" dirty="0">
              <a:solidFill>
                <a:srgbClr val="080808"/>
              </a:solidFill>
              <a:latin typeface="Times New Roman" panose="02020603050405020304" pitchFamily="18" charset="0"/>
              <a:ea typeface="楷体_GB2312" pitchFamily="1" charset="-122"/>
            </a:endParaRPr>
          </a:p>
          <a:p>
            <a:pPr>
              <a:lnSpc>
                <a:spcPts val="2400"/>
              </a:lnSpc>
              <a:buNone/>
              <a:defRPr/>
            </a:pP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   return </a:t>
            </a:r>
            <a:r>
              <a:rPr lang="en-US" altLang="zh-CN" sz="1600" b="1" kern="1000" dirty="0">
                <a:solidFill>
                  <a:srgbClr val="080808"/>
                </a:solidFill>
                <a:latin typeface="Times New Roman" panose="02020603050405020304" pitchFamily="18" charset="0"/>
                <a:ea typeface="楷体_GB2312" pitchFamily="1" charset="-122"/>
              </a:rPr>
              <a:t>true;</a:t>
            </a:r>
          </a:p>
          <a:p>
            <a:pPr>
              <a:lnSpc>
                <a:spcPts val="2400"/>
              </a:lnSpc>
              <a:buNone/>
              <a:defRPr/>
            </a:pPr>
            <a:r>
              <a:rPr lang="en-US" altLang="zh-CN" sz="1600" b="1" kern="1000" dirty="0">
                <a:solidFill>
                  <a:srgbClr val="080808"/>
                </a:solidFill>
                <a:latin typeface="Times New Roman" panose="02020603050405020304" pitchFamily="18" charset="0"/>
                <a:ea typeface="楷体_GB2312" pitchFamily="1" charset="-122"/>
              </a:rPr>
              <a:t>}</a:t>
            </a:r>
            <a:r>
              <a:rPr lang="en-US" altLang="zh-CN" sz="1600" kern="1000" dirty="0">
                <a:latin typeface="Times New Roman" panose="02020603050405020304" pitchFamily="18" charset="0"/>
                <a:ea typeface="隶书" panose="02010509060101010101" pitchFamily="49" charset="-122"/>
              </a:rPr>
              <a:t> </a:t>
            </a:r>
            <a:r>
              <a:rPr lang="en-US" altLang="zh-CN" sz="1600" b="1" kern="1000" dirty="0">
                <a:solidFill>
                  <a:srgbClr val="080808"/>
                </a:solidFill>
                <a:latin typeface="Times New Roman" panose="02020603050405020304" pitchFamily="18" charset="0"/>
                <a:ea typeface="楷体_GB2312" pitchFamily="1" charset="-122"/>
              </a:rPr>
              <a:t>//</a:t>
            </a:r>
            <a:r>
              <a:rPr lang="zh-CN" altLang="en-US" sz="1600" b="1" kern="1000" dirty="0">
                <a:solidFill>
                  <a:srgbClr val="080808"/>
                </a:solidFill>
                <a:latin typeface="Times New Roman" panose="02020603050405020304" pitchFamily="18" charset="0"/>
                <a:ea typeface="楷体_GB2312" pitchFamily="1" charset="-122"/>
              </a:rPr>
              <a:t>算法时间复杂度</a:t>
            </a:r>
            <a:r>
              <a:rPr lang="en-US" altLang="zh-CN" sz="1600" b="1" kern="1000" dirty="0">
                <a:solidFill>
                  <a:srgbClr val="080808"/>
                </a:solidFill>
                <a:latin typeface="Times New Roman" panose="02020603050405020304" pitchFamily="18" charset="0"/>
                <a:ea typeface="楷体_GB2312" pitchFamily="1" charset="-122"/>
              </a:rPr>
              <a:t>:O(n</a:t>
            </a:r>
            <a:r>
              <a:rPr lang="en-US" altLang="zh-CN" sz="1600" b="1" kern="1000" dirty="0" smtClean="0">
                <a:solidFill>
                  <a:srgbClr val="080808"/>
                </a:solidFill>
                <a:latin typeface="Times New Roman" panose="02020603050405020304" pitchFamily="18" charset="0"/>
                <a:ea typeface="楷体_GB2312" pitchFamily="1" charset="-122"/>
              </a:rPr>
              <a:t>)</a:t>
            </a:r>
            <a:endParaRPr lang="en-US" altLang="zh-CN" sz="1600" b="1" kern="1000" noProof="1">
              <a:latin typeface="Times New Roman" panose="02020603050405020304" pitchFamily="18" charset="0"/>
              <a:ea typeface="宋体" panose="02010600030101010101" pitchFamily="2" charset="-122"/>
            </a:endParaRPr>
          </a:p>
        </p:txBody>
      </p:sp>
      <p:sp>
        <p:nvSpPr>
          <p:cNvPr id="68611" name="Text Box 3"/>
          <p:cNvSpPr txBox="1"/>
          <p:nvPr/>
        </p:nvSpPr>
        <p:spPr>
          <a:xfrm>
            <a:off x="0" y="332656"/>
            <a:ext cx="4303712" cy="485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删除图中顶点算法</a:t>
            </a:r>
            <a:r>
              <a:rPr lang="en-US" altLang="zh-CN"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4"/>
          <p:cNvSpPr txBox="1"/>
          <p:nvPr/>
        </p:nvSpPr>
        <p:spPr>
          <a:xfrm>
            <a:off x="0" y="332656"/>
            <a:ext cx="5487988"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图取第一个邻接顶点算法</a:t>
            </a:r>
            <a:r>
              <a:rPr lang="en-US" altLang="zh-CN" b="1" noProof="1">
                <a:solidFill>
                  <a:srgbClr val="0000FF"/>
                </a:solidFill>
                <a:latin typeface="Times New Roman" panose="02020603050405020304" pitchFamily="18" charset="0"/>
                <a:ea typeface="宋体" panose="02010600030101010101" pitchFamily="2" charset="-122"/>
              </a:rPr>
              <a:t>】</a:t>
            </a:r>
          </a:p>
        </p:txBody>
      </p:sp>
      <p:sp>
        <p:nvSpPr>
          <p:cNvPr id="72707" name="Rectangle 2"/>
          <p:cNvSpPr/>
          <p:nvPr/>
        </p:nvSpPr>
        <p:spPr>
          <a:xfrm>
            <a:off x="288925" y="981075"/>
            <a:ext cx="8604250" cy="5318379"/>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getFirstNeighbor</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给出顶点位置为</a:t>
            </a:r>
            <a:r>
              <a:rPr lang="en-US" altLang="zh-CN"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的第一个邻接顶点的位置</a:t>
            </a:r>
            <a:r>
              <a:rPr lang="en-US" altLang="zh-CN"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如果找不到</a:t>
            </a:r>
            <a:r>
              <a:rPr lang="en-US" altLang="zh-CN"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则函数返回</a:t>
            </a:r>
            <a:r>
              <a:rPr lang="en-US" altLang="zh-CN" dirty="0" smtClean="0">
                <a:solidFill>
                  <a:schemeClr val="tx2"/>
                </a:solidFill>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1</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smtClean="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for</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numVertices</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col++)</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&amp;&amp;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maxWeight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smtClean="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时间复杂度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O(n)</a:t>
            </a:r>
          </a:p>
          <a:p>
            <a:pPr eaLnBrk="1" hangingPunct="1">
              <a:lnSpc>
                <a:spcPct val="80000"/>
              </a:lnSpc>
              <a:spcBef>
                <a:spcPct val="20000"/>
              </a:spcBef>
              <a:buClr>
                <a:schemeClr val="folHlink"/>
              </a:buClr>
              <a:buSzPct val="60000"/>
              <a:buFont typeface="Wingdings" panose="05000000000000000000" pitchFamily="2" charset="2"/>
              <a:buNone/>
              <a:defRPr/>
            </a:pPr>
            <a:endParaRPr lang="en-US" altLang="zh-CN" b="1" dirty="0" smtClean="0">
              <a:solidFill>
                <a:srgbClr val="007254"/>
              </a:solidFill>
              <a:effectLst>
                <a:outerShdw blurRad="38100" dist="38100" dir="2700000" algn="tl">
                  <a:srgbClr val="C0C0C0"/>
                </a:outerShdw>
              </a:effectLst>
              <a:latin typeface="Times New Roman" panose="02020603050405020304" pitchFamily="18" charset="0"/>
              <a:ea typeface="楷体_GB2312" pitchFamily="1"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4"/>
          <p:cNvSpPr txBox="1"/>
          <p:nvPr/>
        </p:nvSpPr>
        <p:spPr>
          <a:xfrm>
            <a:off x="-19270" y="332656"/>
            <a:ext cx="5487988"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图取下一个邻接顶点算法</a:t>
            </a:r>
            <a:r>
              <a:rPr lang="en-US" altLang="zh-CN" b="1" noProof="1">
                <a:solidFill>
                  <a:srgbClr val="0000FF"/>
                </a:solidFill>
                <a:latin typeface="Times New Roman" panose="02020603050405020304" pitchFamily="18" charset="0"/>
                <a:ea typeface="宋体" panose="02010600030101010101" pitchFamily="2" charset="-122"/>
              </a:rPr>
              <a:t>】</a:t>
            </a:r>
          </a:p>
        </p:txBody>
      </p:sp>
      <p:sp>
        <p:nvSpPr>
          <p:cNvPr id="73731" name="Rectangle 2"/>
          <p:cNvSpPr/>
          <p:nvPr/>
        </p:nvSpPr>
        <p:spPr>
          <a:xfrm>
            <a:off x="512367" y="1268760"/>
            <a:ext cx="8380113" cy="4912114"/>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getNextNeighbor</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 </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的某邻接顶点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 </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的下一个邻接顶点</a:t>
            </a: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smtClean="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&amp;&amp;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smtClean="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for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col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w+1</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col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numVertices</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&amp;&amp;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maxWeight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smtClean="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Arial" panose="020B0604020202020204" pitchFamily="34" charset="0"/>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endPar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lnSpc>
                <a:spcPct val="105000"/>
              </a:lnSpc>
              <a:spcBef>
                <a:spcPct val="5000"/>
              </a:spcBef>
              <a:buClr>
                <a:schemeClr val="folHlink"/>
              </a:buClr>
              <a:buSzPct val="60000"/>
              <a:buFont typeface="Wingdings" panose="05000000000000000000" pitchFamily="2" charset="2"/>
              <a:buNone/>
              <a:defRPr/>
            </a:pPr>
            <a:endPar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lnSpc>
                <a:spcPct val="80000"/>
              </a:lnSpc>
              <a:spcBef>
                <a:spcPct val="20000"/>
              </a:spcBef>
              <a:buClr>
                <a:schemeClr val="folHlink"/>
              </a:buClr>
              <a:buSzPct val="60000"/>
              <a:buFont typeface="Wingdings" panose="05000000000000000000" pitchFamily="2" charset="2"/>
              <a:buNone/>
              <a:defRPr/>
            </a:pPr>
            <a:endParaRPr lang="en-US" altLang="zh-CN" b="1" dirty="0" smtClean="0">
              <a:solidFill>
                <a:srgbClr val="007254"/>
              </a:solidFill>
              <a:effectLst>
                <a:outerShdw blurRad="38100" dist="38100" dir="2700000" algn="tl">
                  <a:srgbClr val="C0C0C0"/>
                </a:outerShdw>
              </a:effectLst>
              <a:latin typeface="Times New Roman" panose="02020603050405020304" pitchFamily="18" charset="0"/>
              <a:ea typeface="楷体_GB2312" pitchFamily="1"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32048" y="116632"/>
            <a:ext cx="7793038" cy="779463"/>
          </a:xfrm>
        </p:spPr>
        <p:txBody>
          <a:bodyPr/>
          <a:lstStyle/>
          <a:p>
            <a:r>
              <a:rPr lang="en-US" altLang="zh-CN" dirty="0" smtClean="0"/>
              <a:t>Motivation</a:t>
            </a:r>
            <a:endParaRPr lang="zh-CN" altLang="en-US" dirty="0" smtClean="0"/>
          </a:p>
        </p:txBody>
      </p:sp>
      <p:pic>
        <p:nvPicPr>
          <p:cNvPr id="1331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580240"/>
            <a:ext cx="595947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4221088"/>
            <a:ext cx="28575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108" name="Picture 4" descr="https://timgsa.baidu.com/timg?image&amp;quality=80&amp;size=b9999_10000&amp;sec=1572750866914&amp;di=a281cc6047fee872d58f91436df52e9e&amp;imgtype=0&amp;src=http%3A%2F%2Fhan.k.luhongfu.com%2Fimages%2Fc1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8124" y="0"/>
            <a:ext cx="3240360" cy="2217089"/>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5"/>
          <a:stretch>
            <a:fillRect/>
          </a:stretch>
        </p:blipFill>
        <p:spPr>
          <a:xfrm>
            <a:off x="611560" y="1032170"/>
            <a:ext cx="1309886" cy="1157728"/>
          </a:xfrm>
          <a:prstGeom prst="rect">
            <a:avLst/>
          </a:prstGeom>
        </p:spPr>
      </p:pic>
      <p:pic>
        <p:nvPicPr>
          <p:cNvPr id="3" name="图片 2"/>
          <p:cNvPicPr>
            <a:picLocks noChangeAspect="1"/>
          </p:cNvPicPr>
          <p:nvPr/>
        </p:nvPicPr>
        <p:blipFill>
          <a:blip r:embed="rId6"/>
          <a:stretch>
            <a:fillRect/>
          </a:stretch>
        </p:blipFill>
        <p:spPr>
          <a:xfrm>
            <a:off x="3347864" y="705754"/>
            <a:ext cx="1786508" cy="1652520"/>
          </a:xfrm>
          <a:prstGeom prst="rect">
            <a:avLst/>
          </a:prstGeom>
        </p:spPr>
      </p:pic>
      <p:pic>
        <p:nvPicPr>
          <p:cNvPr id="175110" name="Picture 6" descr="https://timgsa.baidu.com/timg?image&amp;quality=80&amp;size=b9999_10000&amp;sec=1572751146140&amp;di=3e4f088929b91ed8c20f46feee2c247b&amp;imgtype=0&amp;src=http%3A%2F%2F5b0988e595225.cdn.sohucs.com%2Fimages%2F20180312%2Fe9e7cc0f7aa844c093b261b72b8e64df.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00192" y="2276718"/>
            <a:ext cx="2736304" cy="18277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p:cNvSpPr>
            <a:spLocks noGrp="1" noChangeArrowheads="1"/>
          </p:cNvSpPr>
          <p:nvPr>
            <p:ph idx="4294967295"/>
          </p:nvPr>
        </p:nvSpPr>
        <p:spPr>
          <a:xfrm>
            <a:off x="406675" y="908720"/>
            <a:ext cx="8704262" cy="5544616"/>
          </a:xfrm>
          <a:noFill/>
        </p:spPr>
        <p:txBody>
          <a:bodyPr>
            <a:prstTxWarp prst="textNoShape">
              <a:avLst/>
            </a:prstTxWarp>
          </a:bodyPr>
          <a:lstStyle/>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template&lt;class T ,class E&gt;</a:t>
            </a:r>
          </a:p>
          <a:p>
            <a:pPr marL="0" indent="0" eaLnBrk="1" hangingPunct="1">
              <a:spcBef>
                <a:spcPct val="0"/>
              </a:spcBef>
              <a:buFont typeface="Wingdings" panose="05000000000000000000" pitchFamily="2" charset="2"/>
              <a:buNone/>
            </a:pPr>
            <a:r>
              <a:rPr lang="en-US" altLang="zh-CN" sz="2400" dirty="0" err="1" smtClean="0">
                <a:effectLst/>
                <a:latin typeface="Times New Roman" panose="02020603050405020304" pitchFamily="18" charset="0"/>
              </a:rPr>
              <a:t>istream&amp;operator</a:t>
            </a:r>
            <a:r>
              <a:rPr lang="en-US" altLang="zh-CN" sz="2400" dirty="0" smtClean="0">
                <a:effectLst/>
                <a:latin typeface="Times New Roman" panose="02020603050405020304" pitchFamily="18" charset="0"/>
              </a:rPr>
              <a:t>&gt;&gt;(</a:t>
            </a:r>
            <a:r>
              <a:rPr lang="en-US" altLang="zh-CN" sz="2400" dirty="0" err="1" smtClean="0">
                <a:effectLst/>
                <a:latin typeface="Times New Roman" panose="02020603050405020304" pitchFamily="18" charset="0"/>
              </a:rPr>
              <a:t>istream&amp;in,Graghmtx</a:t>
            </a:r>
            <a:r>
              <a:rPr lang="en-US" altLang="zh-CN" sz="2400" dirty="0" smtClean="0">
                <a:effectLst/>
                <a:latin typeface="Times New Roman" panose="02020603050405020304" pitchFamily="18" charset="0"/>
              </a:rPr>
              <a:t>&lt;T,E&gt;&amp;G){</a:t>
            </a:r>
          </a:p>
          <a:p>
            <a:pPr marL="0" indent="0" eaLnBrk="1" hangingPunct="1">
              <a:spcBef>
                <a:spcPct val="0"/>
              </a:spcBef>
              <a:buFont typeface="Wingdings" panose="05000000000000000000" pitchFamily="2" charset="2"/>
              <a:buNone/>
            </a:pPr>
            <a:r>
              <a:rPr lang="en-US" altLang="zh-CN" sz="2400" dirty="0" err="1" smtClean="0">
                <a:effectLst/>
                <a:latin typeface="Times New Roman" panose="02020603050405020304" pitchFamily="18" charset="0"/>
              </a:rPr>
              <a:t>int</a:t>
            </a:r>
            <a:r>
              <a:rPr lang="en-US" altLang="zh-CN" sz="2400" dirty="0" smtClean="0">
                <a:effectLst/>
                <a:latin typeface="Times New Roman" panose="02020603050405020304" pitchFamily="18" charset="0"/>
              </a:rPr>
              <a:t> </a:t>
            </a:r>
            <a:r>
              <a:rPr lang="en-US" altLang="zh-CN" sz="2400" dirty="0" err="1" smtClean="0">
                <a:effectLst/>
                <a:latin typeface="Times New Roman" panose="02020603050405020304" pitchFamily="18" charset="0"/>
              </a:rPr>
              <a:t>i</a:t>
            </a:r>
            <a:r>
              <a:rPr lang="en-US" altLang="zh-CN" sz="2400" dirty="0" smtClean="0">
                <a:effectLst/>
                <a:latin typeface="Times New Roman" panose="02020603050405020304" pitchFamily="18" charset="0"/>
              </a:rPr>
              <a:t>=0,j,k,n,m;   T e1,e2;    E weight;</a:t>
            </a:r>
          </a:p>
          <a:p>
            <a:pPr marL="0" indent="0" eaLnBrk="1" hangingPunct="1">
              <a:spcBef>
                <a:spcPct val="0"/>
              </a:spcBef>
              <a:buFont typeface="Wingdings" panose="05000000000000000000" pitchFamily="2" charset="2"/>
              <a:buNone/>
            </a:pPr>
            <a:r>
              <a:rPr lang="en-US" altLang="zh-CN" sz="2400" dirty="0" err="1" smtClean="0">
                <a:effectLst/>
                <a:latin typeface="Times New Roman" panose="02020603050405020304" pitchFamily="18" charset="0"/>
              </a:rPr>
              <a:t>cin</a:t>
            </a:r>
            <a:r>
              <a:rPr lang="en-US" altLang="zh-CN" sz="2400" dirty="0" smtClean="0">
                <a:effectLst/>
                <a:latin typeface="Times New Roman" panose="02020603050405020304" pitchFamily="18" charset="0"/>
              </a:rPr>
              <a:t>&gt;&gt;n&gt;&gt;m;</a:t>
            </a:r>
          </a:p>
          <a:p>
            <a:pPr marL="0" indent="0" eaLnBrk="1" hangingPunct="1">
              <a:spcBef>
                <a:spcPct val="0"/>
              </a:spcBef>
              <a:buNone/>
            </a:pPr>
            <a:r>
              <a:rPr lang="en-US" altLang="zh-CN" sz="2400" dirty="0" smtClean="0">
                <a:effectLst/>
                <a:latin typeface="Times New Roman" panose="02020603050405020304" pitchFamily="18" charset="0"/>
              </a:rPr>
              <a:t>for(</a:t>
            </a:r>
            <a:r>
              <a:rPr lang="en-US" altLang="zh-CN" sz="2400" dirty="0" err="1" smtClean="0">
                <a:effectLst/>
                <a:latin typeface="Times New Roman" panose="02020603050405020304" pitchFamily="18" charset="0"/>
              </a:rPr>
              <a:t>i</a:t>
            </a:r>
            <a:r>
              <a:rPr lang="en-US" altLang="zh-CN" sz="2400" dirty="0" smtClean="0">
                <a:effectLst/>
                <a:latin typeface="Times New Roman" panose="02020603050405020304" pitchFamily="18" charset="0"/>
              </a:rPr>
              <a:t>=0;i&lt;</a:t>
            </a:r>
            <a:r>
              <a:rPr lang="en-US" altLang="zh-CN" sz="2400" dirty="0" err="1" smtClean="0">
                <a:effectLst/>
                <a:latin typeface="Times New Roman" panose="02020603050405020304" pitchFamily="18" charset="0"/>
              </a:rPr>
              <a:t>n;i</a:t>
            </a:r>
            <a:r>
              <a:rPr lang="en-US" altLang="zh-CN" sz="2400" dirty="0">
                <a:effectLst/>
                <a:latin typeface="Times New Roman" panose="02020603050405020304" pitchFamily="18" charset="0"/>
              </a:rPr>
              <a:t>++) {</a:t>
            </a:r>
            <a:endParaRPr lang="en-US" altLang="zh-CN" sz="2400" dirty="0" smtClean="0">
              <a:effectLst/>
              <a:latin typeface="Times New Roman" panose="02020603050405020304" pitchFamily="18" charset="0"/>
            </a:endParaRPr>
          </a:p>
          <a:p>
            <a:pPr marL="0" indent="0" eaLnBrk="1" hangingPunct="1">
              <a:spcBef>
                <a:spcPct val="0"/>
              </a:spcBef>
              <a:buFont typeface="Wingdings" panose="05000000000000000000" pitchFamily="2" charset="2"/>
              <a:buNone/>
            </a:pPr>
            <a:r>
              <a:rPr lang="en-US" altLang="zh-CN" sz="2400" dirty="0">
                <a:effectLst/>
                <a:latin typeface="Times New Roman" panose="02020603050405020304" pitchFamily="18" charset="0"/>
              </a:rPr>
              <a:t>	</a:t>
            </a:r>
            <a:r>
              <a:rPr lang="en-US" altLang="zh-CN" sz="2400" dirty="0" err="1" smtClean="0">
                <a:effectLst/>
                <a:latin typeface="Times New Roman" panose="02020603050405020304" pitchFamily="18" charset="0"/>
              </a:rPr>
              <a:t>cin</a:t>
            </a:r>
            <a:r>
              <a:rPr lang="en-US" altLang="zh-CN" sz="2400" dirty="0" smtClean="0">
                <a:effectLst/>
                <a:latin typeface="Times New Roman" panose="02020603050405020304" pitchFamily="18" charset="0"/>
              </a:rPr>
              <a:t>&gt;&gt;e1;    </a:t>
            </a:r>
            <a:r>
              <a:rPr lang="en-US" altLang="zh-CN" sz="2400" dirty="0" err="1" smtClean="0">
                <a:effectLst/>
                <a:latin typeface="Times New Roman" panose="02020603050405020304" pitchFamily="18" charset="0"/>
              </a:rPr>
              <a:t>G.insertVertex</a:t>
            </a:r>
            <a:r>
              <a:rPr lang="en-US" altLang="zh-CN" sz="2400" dirty="0" smtClean="0">
                <a:effectLst/>
                <a:latin typeface="Times New Roman" panose="02020603050405020304" pitchFamily="18" charset="0"/>
              </a:rPr>
              <a:t>(e1); 	</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a:t>
            </a:r>
          </a:p>
          <a:p>
            <a:pPr marL="0" indent="0" eaLnBrk="1" hangingPunct="1">
              <a:spcBef>
                <a:spcPct val="0"/>
              </a:spcBef>
              <a:buNone/>
            </a:pPr>
            <a:r>
              <a:rPr lang="en-US" altLang="zh-CN" sz="2400" dirty="0" smtClean="0">
                <a:effectLst/>
                <a:latin typeface="Times New Roman" panose="02020603050405020304" pitchFamily="18" charset="0"/>
              </a:rPr>
              <a:t>while(</a:t>
            </a:r>
            <a:r>
              <a:rPr lang="en-US" altLang="zh-CN" sz="2400" dirty="0" err="1" smtClean="0">
                <a:effectLst/>
                <a:latin typeface="Times New Roman" panose="02020603050405020304" pitchFamily="18" charset="0"/>
              </a:rPr>
              <a:t>i</a:t>
            </a:r>
            <a:r>
              <a:rPr lang="en-US" altLang="zh-CN" sz="2400" dirty="0" smtClean="0">
                <a:effectLst/>
                <a:latin typeface="Times New Roman" panose="02020603050405020304" pitchFamily="18" charset="0"/>
              </a:rPr>
              <a:t>&lt;m</a:t>
            </a:r>
            <a:r>
              <a:rPr lang="en-US" altLang="zh-CN" sz="2400" dirty="0">
                <a:effectLst/>
                <a:latin typeface="Times New Roman" panose="02020603050405020304" pitchFamily="18" charset="0"/>
              </a:rPr>
              <a:t>) {</a:t>
            </a:r>
            <a:endParaRPr lang="en-US" altLang="zh-CN" sz="2400" dirty="0" smtClean="0">
              <a:effectLst/>
              <a:latin typeface="Times New Roman" panose="02020603050405020304" pitchFamily="18" charset="0"/>
            </a:endParaRP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in&gt;&gt;e1&gt;&gt;e2&gt;&gt;weight;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j=</a:t>
            </a:r>
            <a:r>
              <a:rPr lang="en-US" altLang="zh-CN" sz="2400" dirty="0" err="1" smtClean="0">
                <a:effectLst/>
                <a:latin typeface="Times New Roman" panose="02020603050405020304" pitchFamily="18" charset="0"/>
              </a:rPr>
              <a:t>G.getVertexPos</a:t>
            </a:r>
            <a:r>
              <a:rPr lang="en-US" altLang="zh-CN" sz="2400" dirty="0" smtClean="0">
                <a:effectLst/>
                <a:latin typeface="Times New Roman" panose="02020603050405020304" pitchFamily="18" charset="0"/>
              </a:rPr>
              <a:t>(e1);k=</a:t>
            </a:r>
            <a:r>
              <a:rPr lang="en-US" altLang="zh-CN" sz="2400" dirty="0" err="1" smtClean="0">
                <a:effectLst/>
                <a:latin typeface="Times New Roman" panose="02020603050405020304" pitchFamily="18" charset="0"/>
              </a:rPr>
              <a:t>G.getVertexPos</a:t>
            </a:r>
            <a:r>
              <a:rPr lang="en-US" altLang="zh-CN" sz="2400" dirty="0" smtClean="0">
                <a:effectLst/>
                <a:latin typeface="Times New Roman" panose="02020603050405020304" pitchFamily="18" charset="0"/>
              </a:rPr>
              <a:t>(e2);</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if(j==-1||k==-1)</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a:t>
            </a:r>
            <a:r>
              <a:rPr lang="en-US" altLang="zh-CN" sz="2400" dirty="0" err="1" smtClean="0">
                <a:effectLst/>
                <a:latin typeface="Times New Roman" panose="02020603050405020304" pitchFamily="18" charset="0"/>
              </a:rPr>
              <a:t>cout</a:t>
            </a:r>
            <a:r>
              <a:rPr lang="en-US" altLang="zh-CN" sz="2400" dirty="0" smtClean="0">
                <a:effectLst/>
                <a:latin typeface="Times New Roman" panose="02020603050405020304" pitchFamily="18" charset="0"/>
              </a:rPr>
              <a:t>&lt;&lt;"</a:t>
            </a:r>
            <a:r>
              <a:rPr lang="zh-CN" altLang="en-US" sz="2400" dirty="0" smtClean="0">
                <a:effectLst/>
                <a:latin typeface="Times New Roman" panose="02020603050405020304" pitchFamily="18" charset="0"/>
              </a:rPr>
              <a:t>边两端点信息有误，重新输入！</a:t>
            </a:r>
            <a:r>
              <a:rPr lang="en-US" altLang="zh-CN" sz="2400" dirty="0" smtClean="0">
                <a:effectLst/>
                <a:latin typeface="Times New Roman" panose="02020603050405020304" pitchFamily="18" charset="0"/>
              </a:rPr>
              <a:t>"&lt;&lt;</a:t>
            </a:r>
            <a:r>
              <a:rPr lang="en-US" altLang="zh-CN" sz="2400" dirty="0" err="1" smtClean="0">
                <a:effectLst/>
                <a:latin typeface="Times New Roman" panose="02020603050405020304" pitchFamily="18" charset="0"/>
              </a:rPr>
              <a:t>endl</a:t>
            </a:r>
            <a:r>
              <a:rPr lang="en-US" altLang="zh-CN" sz="2400" dirty="0" smtClean="0">
                <a:effectLst/>
                <a:latin typeface="Times New Roman" panose="02020603050405020304" pitchFamily="18" charset="0"/>
              </a:rPr>
              <a: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else {</a:t>
            </a:r>
            <a:r>
              <a:rPr lang="en-US" altLang="zh-CN" sz="2400" dirty="0" err="1" smtClean="0">
                <a:effectLst/>
                <a:latin typeface="Times New Roman" panose="02020603050405020304" pitchFamily="18" charset="0"/>
              </a:rPr>
              <a:t>G.insertEdge</a:t>
            </a:r>
            <a:r>
              <a:rPr lang="en-US" altLang="zh-CN" sz="2400" dirty="0" smtClean="0">
                <a:effectLst/>
                <a:latin typeface="Times New Roman" panose="02020603050405020304" pitchFamily="18" charset="0"/>
              </a:rPr>
              <a:t>(</a:t>
            </a:r>
            <a:r>
              <a:rPr lang="en-US" altLang="zh-CN" sz="2400" dirty="0" err="1" smtClean="0">
                <a:effectLst/>
                <a:latin typeface="Times New Roman" panose="02020603050405020304" pitchFamily="18" charset="0"/>
              </a:rPr>
              <a:t>j,k,weight</a:t>
            </a:r>
            <a:r>
              <a:rPr lang="en-US" altLang="zh-CN" sz="2400" dirty="0" smtClean="0">
                <a:effectLst/>
                <a:latin typeface="Times New Roman" panose="02020603050405020304" pitchFamily="18" charset="0"/>
              </a:rPr>
              <a:t>);</a:t>
            </a:r>
            <a:r>
              <a:rPr lang="en-US" altLang="zh-CN" sz="2400" dirty="0" err="1" smtClean="0">
                <a:effectLst/>
                <a:latin typeface="Times New Roman" panose="02020603050405020304" pitchFamily="18" charset="0"/>
              </a:rPr>
              <a:t>i</a:t>
            </a:r>
            <a:r>
              <a:rPr lang="en-US" altLang="zh-CN" sz="2400" dirty="0" smtClean="0">
                <a:effectLst/>
                <a:latin typeface="Times New Roman" panose="02020603050405020304" pitchFamily="18" charset="0"/>
              </a:rPr>
              <a: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return in;</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a:t>
            </a:r>
            <a:r>
              <a:rPr lang="en-US" altLang="zh-CN" sz="2400" dirty="0" smtClean="0">
                <a:effectLst/>
                <a:latin typeface="Times New Roman" panose="02020603050405020304" pitchFamily="18" charset="0"/>
                <a:ea typeface="隶书" panose="02010509060101010101" pitchFamily="49" charset="-122"/>
              </a:rPr>
              <a:t> </a:t>
            </a:r>
            <a:endParaRPr lang="zh-CN" altLang="en-US" sz="2400" b="1" dirty="0" smtClean="0">
              <a:effectLst/>
              <a:latin typeface="Times New Roman" panose="02020603050405020304" pitchFamily="18" charset="0"/>
            </a:endParaRPr>
          </a:p>
        </p:txBody>
      </p:sp>
      <p:sp>
        <p:nvSpPr>
          <p:cNvPr id="74755" name="矩形 6"/>
          <p:cNvSpPr/>
          <p:nvPr/>
        </p:nvSpPr>
        <p:spPr>
          <a:xfrm>
            <a:off x="107504" y="332656"/>
            <a:ext cx="8858250" cy="4370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zh-CN" altLang="en-US" sz="2800" b="1" noProof="1">
                <a:solidFill>
                  <a:srgbClr val="0000FF"/>
                </a:solidFill>
                <a:latin typeface="Times New Roman" panose="02020603050405020304" pitchFamily="18" charset="0"/>
                <a:ea typeface="宋体" panose="02010600030101010101" pitchFamily="2" charset="-122"/>
              </a:rPr>
              <a:t>基于邻接矩阵的图输入的友元重载函数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538"/>
                                        </p:tgtEl>
                                        <p:attrNameLst>
                                          <p:attrName>style.visibility</p:attrName>
                                        </p:attrNameLst>
                                      </p:cBhvr>
                                      <p:to>
                                        <p:strVal val="visible"/>
                                      </p:to>
                                    </p:set>
                                    <p:anim calcmode="lin" valueType="num">
                                      <p:cBhvr>
                                        <p:cTn id="7" dur="500" fill="hold"/>
                                        <p:tgtEl>
                                          <p:spTgt spid="65538"/>
                                        </p:tgtEl>
                                        <p:attrNameLst>
                                          <p:attrName>ppt_x</p:attrName>
                                        </p:attrNameLst>
                                      </p:cBhvr>
                                      <p:tavLst>
                                        <p:tav tm="0">
                                          <p:val>
                                            <p:strVal val="0-#ppt_w/2"/>
                                          </p:val>
                                        </p:tav>
                                        <p:tav tm="100000">
                                          <p:val>
                                            <p:strVal val="#ppt_x"/>
                                          </p:val>
                                        </p:tav>
                                      </p:tavLst>
                                    </p:anim>
                                    <p:anim calcmode="lin" valueType="num">
                                      <p:cBhvr>
                                        <p:cTn id="8" dur="500" fill="hold"/>
                                        <p:tgtEl>
                                          <p:spTgt spid="655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p:cNvSpPr>
            <a:spLocks noGrp="1" noChangeArrowheads="1"/>
          </p:cNvSpPr>
          <p:nvPr>
            <p:ph idx="4294967295"/>
          </p:nvPr>
        </p:nvSpPr>
        <p:spPr>
          <a:xfrm>
            <a:off x="154225" y="1052736"/>
            <a:ext cx="8705850" cy="5472608"/>
          </a:xfrm>
          <a:noFill/>
        </p:spPr>
        <p:txBody>
          <a:bodyPr>
            <a:prstTxWarp prst="textNoShape">
              <a:avLst/>
            </a:prstTxWarp>
          </a:bodyPr>
          <a:lstStyle/>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template&lt;class T ,class E&gt;</a:t>
            </a:r>
          </a:p>
          <a:p>
            <a:pPr marL="0" indent="0" eaLnBrk="1" hangingPunct="1">
              <a:spcBef>
                <a:spcPct val="0"/>
              </a:spcBef>
              <a:buFont typeface="Wingdings" panose="05000000000000000000" pitchFamily="2" charset="2"/>
              <a:buNone/>
            </a:pPr>
            <a:r>
              <a:rPr lang="en-US" altLang="zh-CN" sz="2400" dirty="0" err="1" smtClean="0">
                <a:effectLst/>
                <a:latin typeface="Times New Roman" panose="02020603050405020304" pitchFamily="18" charset="0"/>
              </a:rPr>
              <a:t>ostream&amp;operator</a:t>
            </a:r>
            <a:r>
              <a:rPr lang="en-US" altLang="zh-CN" sz="2400" dirty="0" smtClean="0">
                <a:effectLst/>
                <a:latin typeface="Times New Roman" panose="02020603050405020304" pitchFamily="18" charset="0"/>
              </a:rPr>
              <a:t>&lt;&lt;(</a:t>
            </a:r>
            <a:r>
              <a:rPr lang="en-US" altLang="zh-CN" sz="2400" dirty="0" err="1" smtClean="0">
                <a:effectLst/>
                <a:latin typeface="Times New Roman" panose="02020603050405020304" pitchFamily="18" charset="0"/>
              </a:rPr>
              <a:t>ostream&amp;out,Graghmtx</a:t>
            </a:r>
            <a:r>
              <a:rPr lang="en-US" altLang="zh-CN" sz="2400" dirty="0" smtClean="0">
                <a:effectLst/>
                <a:latin typeface="Times New Roman" panose="02020603050405020304" pitchFamily="18" charset="0"/>
              </a:rPr>
              <a:t>&lt;T,E&gt;&amp;G)</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a:t>
            </a:r>
            <a:r>
              <a:rPr lang="en-US" altLang="zh-CN" sz="2400" dirty="0" err="1" smtClean="0">
                <a:effectLst/>
                <a:latin typeface="Times New Roman" panose="02020603050405020304" pitchFamily="18" charset="0"/>
              </a:rPr>
              <a:t>int</a:t>
            </a:r>
            <a:r>
              <a:rPr lang="en-US" altLang="zh-CN" sz="2400" dirty="0" smtClean="0">
                <a:effectLst/>
                <a:latin typeface="Times New Roman" panose="02020603050405020304" pitchFamily="18" charset="0"/>
              </a:rPr>
              <a:t> </a:t>
            </a:r>
            <a:r>
              <a:rPr lang="en-US" altLang="zh-CN" sz="2400" dirty="0" err="1" smtClean="0">
                <a:effectLst/>
                <a:latin typeface="Times New Roman" panose="02020603050405020304" pitchFamily="18" charset="0"/>
              </a:rPr>
              <a:t>i,j,n,m</a:t>
            </a:r>
            <a:r>
              <a:rPr lang="en-US" altLang="zh-CN" sz="2400" dirty="0" smtClean="0">
                <a:effectLst/>
                <a:latin typeface="Times New Roman" panose="02020603050405020304" pitchFamily="18" charset="0"/>
              </a:rPr>
              <a:t>;   T e1,e2;   E w;</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n=</a:t>
            </a:r>
            <a:r>
              <a:rPr lang="en-US" altLang="zh-CN" sz="2400" dirty="0" err="1" smtClean="0">
                <a:effectLst/>
                <a:latin typeface="Times New Roman" panose="02020603050405020304" pitchFamily="18" charset="0"/>
              </a:rPr>
              <a:t>G.NumberOfVertices</a:t>
            </a:r>
            <a:r>
              <a:rPr lang="en-US" altLang="zh-CN" sz="2400" dirty="0" smtClean="0">
                <a:effectLst/>
                <a:latin typeface="Times New Roman" panose="02020603050405020304" pitchFamily="18" charset="0"/>
              </a:rPr>
              <a:t>();m=</a:t>
            </a:r>
            <a:r>
              <a:rPr lang="en-US" altLang="zh-CN" sz="2400" dirty="0" err="1" smtClean="0">
                <a:effectLst/>
                <a:latin typeface="Times New Roman" panose="02020603050405020304" pitchFamily="18" charset="0"/>
              </a:rPr>
              <a:t>G.NumberOfEdges</a:t>
            </a:r>
            <a:r>
              <a:rPr lang="en-US" altLang="zh-CN" sz="2400" dirty="0" smtClean="0">
                <a:effectLst/>
                <a:latin typeface="Times New Roman" panose="02020603050405020304" pitchFamily="18" charset="0"/>
              </a:rPr>
              <a: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a:t>
            </a:r>
            <a:r>
              <a:rPr lang="en-US" altLang="zh-CN" sz="2400" dirty="0" err="1" smtClean="0">
                <a:effectLst/>
                <a:latin typeface="Times New Roman" panose="02020603050405020304" pitchFamily="18" charset="0"/>
              </a:rPr>
              <a:t>cout</a:t>
            </a:r>
            <a:r>
              <a:rPr lang="en-US" altLang="zh-CN" sz="2400" dirty="0" smtClean="0">
                <a:effectLst/>
                <a:latin typeface="Times New Roman" panose="02020603050405020304" pitchFamily="18" charset="0"/>
              </a:rPr>
              <a:t>&lt;&lt;n&lt;&lt;","&lt;&lt;m&lt;&lt;</a:t>
            </a:r>
            <a:r>
              <a:rPr lang="en-US" altLang="zh-CN" sz="2400" dirty="0" err="1" smtClean="0">
                <a:effectLst/>
                <a:latin typeface="Times New Roman" panose="02020603050405020304" pitchFamily="18" charset="0"/>
              </a:rPr>
              <a:t>endl</a:t>
            </a:r>
            <a:r>
              <a:rPr lang="en-US" altLang="zh-CN" sz="2400" dirty="0" smtClean="0">
                <a:effectLst/>
                <a:latin typeface="Times New Roman" panose="02020603050405020304" pitchFamily="18" charset="0"/>
              </a:rPr>
              <a: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for(</a:t>
            </a:r>
            <a:r>
              <a:rPr lang="en-US" altLang="zh-CN" sz="2400" dirty="0" err="1" smtClean="0">
                <a:effectLst/>
                <a:latin typeface="Times New Roman" panose="02020603050405020304" pitchFamily="18" charset="0"/>
              </a:rPr>
              <a:t>i</a:t>
            </a:r>
            <a:r>
              <a:rPr lang="en-US" altLang="zh-CN" sz="2400" dirty="0" smtClean="0">
                <a:effectLst/>
                <a:latin typeface="Times New Roman" panose="02020603050405020304" pitchFamily="18" charset="0"/>
              </a:rPr>
              <a:t>=0;i&lt;</a:t>
            </a:r>
            <a:r>
              <a:rPr lang="en-US" altLang="zh-CN" sz="2400" dirty="0" err="1" smtClean="0">
                <a:effectLst/>
                <a:latin typeface="Times New Roman" panose="02020603050405020304" pitchFamily="18" charset="0"/>
              </a:rPr>
              <a:t>n;i</a:t>
            </a:r>
            <a:r>
              <a:rPr lang="en-US" altLang="zh-CN" sz="2400" dirty="0" smtClean="0">
                <a:effectLst/>
                <a:latin typeface="Times New Roman" panose="02020603050405020304" pitchFamily="18" charset="0"/>
              </a:rPr>
              <a: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for(j=i+1;j&lt;</a:t>
            </a:r>
            <a:r>
              <a:rPr lang="en-US" altLang="zh-CN" sz="2400" dirty="0" err="1" smtClean="0">
                <a:effectLst/>
                <a:latin typeface="Times New Roman" panose="02020603050405020304" pitchFamily="18" charset="0"/>
              </a:rPr>
              <a:t>n;j</a:t>
            </a:r>
            <a:r>
              <a:rPr lang="en-US" altLang="zh-CN" sz="2400" dirty="0" smtClean="0">
                <a:effectLst/>
                <a:latin typeface="Times New Roman" panose="02020603050405020304" pitchFamily="18" charset="0"/>
              </a:rPr>
              <a: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     w=</a:t>
            </a:r>
            <a:r>
              <a:rPr lang="en-US" altLang="zh-CN" sz="2400" dirty="0" err="1" smtClean="0">
                <a:effectLst/>
                <a:latin typeface="Times New Roman" panose="02020603050405020304" pitchFamily="18" charset="0"/>
              </a:rPr>
              <a:t>G.getWeight</a:t>
            </a:r>
            <a:r>
              <a:rPr lang="en-US" altLang="zh-CN" sz="2400" dirty="0" smtClean="0">
                <a:effectLst/>
                <a:latin typeface="Times New Roman" panose="02020603050405020304" pitchFamily="18" charset="0"/>
              </a:rPr>
              <a:t>(</a:t>
            </a:r>
            <a:r>
              <a:rPr lang="en-US" altLang="zh-CN" sz="2400" dirty="0" err="1" smtClean="0">
                <a:effectLst/>
                <a:latin typeface="Times New Roman" panose="02020603050405020304" pitchFamily="18" charset="0"/>
              </a:rPr>
              <a:t>i,j</a:t>
            </a:r>
            <a:r>
              <a:rPr lang="en-US" altLang="zh-CN" sz="2400" dirty="0" smtClean="0">
                <a:effectLst/>
                <a:latin typeface="Times New Roman" panose="02020603050405020304" pitchFamily="18" charset="0"/>
              </a:rPr>
              <a: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if(w&gt;0&amp;&amp;w&lt;</a:t>
            </a:r>
            <a:r>
              <a:rPr lang="en-US" altLang="zh-CN" sz="2400" dirty="0" err="1" smtClean="0">
                <a:effectLst/>
                <a:latin typeface="Times New Roman" panose="02020603050405020304" pitchFamily="18" charset="0"/>
              </a:rPr>
              <a:t>maxWeight</a:t>
            </a:r>
            <a:r>
              <a:rPr lang="en-US" altLang="zh-CN" sz="2400" dirty="0" smtClean="0">
                <a:effectLst/>
                <a:latin typeface="Times New Roman" panose="02020603050405020304" pitchFamily="18" charset="0"/>
              </a:rPr>
              <a: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 e1=</a:t>
            </a:r>
            <a:r>
              <a:rPr lang="en-US" altLang="zh-CN" sz="2400" dirty="0" err="1" smtClean="0">
                <a:effectLst/>
                <a:latin typeface="Times New Roman" panose="02020603050405020304" pitchFamily="18" charset="0"/>
              </a:rPr>
              <a:t>G.getValue</a:t>
            </a:r>
            <a:r>
              <a:rPr lang="en-US" altLang="zh-CN" sz="2400" dirty="0" smtClean="0">
                <a:effectLst/>
                <a:latin typeface="Times New Roman" panose="02020603050405020304" pitchFamily="18" charset="0"/>
              </a:rPr>
              <a:t>(</a:t>
            </a:r>
            <a:r>
              <a:rPr lang="en-US" altLang="zh-CN" sz="2400" dirty="0" err="1" smtClean="0">
                <a:effectLst/>
                <a:latin typeface="Times New Roman" panose="02020603050405020304" pitchFamily="18" charset="0"/>
              </a:rPr>
              <a:t>i</a:t>
            </a:r>
            <a:r>
              <a:rPr lang="en-US" altLang="zh-CN" sz="2400" dirty="0" smtClean="0">
                <a:effectLst/>
                <a:latin typeface="Times New Roman" panose="02020603050405020304" pitchFamily="18" charset="0"/>
              </a:rPr>
              <a:t>); e2=</a:t>
            </a:r>
            <a:r>
              <a:rPr lang="en-US" altLang="zh-CN" sz="2400" dirty="0" err="1" smtClean="0">
                <a:effectLst/>
                <a:latin typeface="Times New Roman" panose="02020603050405020304" pitchFamily="18" charset="0"/>
              </a:rPr>
              <a:t>G.getValue</a:t>
            </a:r>
            <a:r>
              <a:rPr lang="en-US" altLang="zh-CN" sz="2400" dirty="0" smtClean="0">
                <a:effectLst/>
                <a:latin typeface="Times New Roman" panose="02020603050405020304" pitchFamily="18" charset="0"/>
              </a:rPr>
              <a:t>(j);</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a:t>
            </a:r>
            <a:r>
              <a:rPr lang="en-US" altLang="zh-CN" sz="2400" dirty="0" err="1" smtClean="0">
                <a:effectLst/>
                <a:latin typeface="Times New Roman" panose="02020603050405020304" pitchFamily="18" charset="0"/>
              </a:rPr>
              <a:t>cout</a:t>
            </a:r>
            <a:r>
              <a:rPr lang="en-US" altLang="zh-CN" sz="2400" dirty="0" smtClean="0">
                <a:effectLst/>
                <a:latin typeface="Times New Roman" panose="02020603050405020304" pitchFamily="18" charset="0"/>
              </a:rPr>
              <a:t>&lt;&lt;"("&lt;&lt;e1&lt;&lt;","&lt;&lt;e2&lt;&lt;"</a:t>
            </a:r>
            <a:r>
              <a:rPr lang="zh-CN" altLang="en-US" sz="2400" dirty="0" smtClean="0">
                <a:effectLst/>
                <a:latin typeface="Times New Roman" panose="02020603050405020304" pitchFamily="18" charset="0"/>
              </a:rPr>
              <a:t>，</a:t>
            </a:r>
            <a:r>
              <a:rPr lang="en-US" altLang="zh-CN" sz="2400" dirty="0" smtClean="0">
                <a:effectLst/>
                <a:latin typeface="Times New Roman" panose="02020603050405020304" pitchFamily="18" charset="0"/>
              </a:rPr>
              <a:t>"&lt;&lt;w&lt;&lt;")"&lt;&lt;</a:t>
            </a:r>
            <a:r>
              <a:rPr lang="en-US" altLang="zh-CN" sz="2400" dirty="0" err="1" smtClean="0">
                <a:effectLst/>
                <a:latin typeface="Times New Roman" panose="02020603050405020304" pitchFamily="18" charset="0"/>
              </a:rPr>
              <a:t>endl</a:t>
            </a:r>
            <a:r>
              <a:rPr lang="en-US" altLang="zh-CN" sz="2400" dirty="0" smtClean="0">
                <a:effectLst/>
                <a:latin typeface="Times New Roman" panose="02020603050405020304" pitchFamily="18" charset="0"/>
              </a:rPr>
              <a: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return out;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a:t>
            </a:r>
            <a:r>
              <a:rPr lang="en-US" altLang="zh-CN" sz="2400" dirty="0" smtClean="0">
                <a:effectLst/>
                <a:latin typeface="Times New Roman" panose="02020603050405020304" pitchFamily="18" charset="0"/>
                <a:ea typeface="隶书" panose="02010509060101010101" pitchFamily="49" charset="-122"/>
              </a:rPr>
              <a:t> </a:t>
            </a:r>
            <a:endParaRPr lang="zh-CN" altLang="en-US" sz="2400" b="1" dirty="0" smtClean="0">
              <a:effectLst/>
              <a:latin typeface="Times New Roman" panose="02020603050405020304" pitchFamily="18" charset="0"/>
            </a:endParaRPr>
          </a:p>
        </p:txBody>
      </p:sp>
      <p:sp>
        <p:nvSpPr>
          <p:cNvPr id="76803" name="矩形 6"/>
          <p:cNvSpPr/>
          <p:nvPr/>
        </p:nvSpPr>
        <p:spPr>
          <a:xfrm>
            <a:off x="-25964" y="332656"/>
            <a:ext cx="8858250" cy="4370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zh-CN" altLang="en-US" sz="2800" b="1" noProof="1">
                <a:solidFill>
                  <a:srgbClr val="0000FF"/>
                </a:solidFill>
                <a:latin typeface="Times New Roman" panose="02020603050405020304" pitchFamily="18" charset="0"/>
                <a:ea typeface="宋体" panose="02010600030101010101" pitchFamily="2" charset="-122"/>
              </a:rPr>
              <a:t>基于邻接矩阵的图输出的友元重载函数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538"/>
                                        </p:tgtEl>
                                        <p:attrNameLst>
                                          <p:attrName>style.visibility</p:attrName>
                                        </p:attrNameLst>
                                      </p:cBhvr>
                                      <p:to>
                                        <p:strVal val="visible"/>
                                      </p:to>
                                    </p:set>
                                    <p:anim calcmode="lin" valueType="num">
                                      <p:cBhvr>
                                        <p:cTn id="7" dur="500" fill="hold"/>
                                        <p:tgtEl>
                                          <p:spTgt spid="65538"/>
                                        </p:tgtEl>
                                        <p:attrNameLst>
                                          <p:attrName>ppt_x</p:attrName>
                                        </p:attrNameLst>
                                      </p:cBhvr>
                                      <p:tavLst>
                                        <p:tav tm="0">
                                          <p:val>
                                            <p:strVal val="0-#ppt_w/2"/>
                                          </p:val>
                                        </p:tav>
                                        <p:tav tm="100000">
                                          <p:val>
                                            <p:strVal val="#ppt_x"/>
                                          </p:val>
                                        </p:tav>
                                      </p:tavLst>
                                    </p:anim>
                                    <p:anim calcmode="lin" valueType="num">
                                      <p:cBhvr>
                                        <p:cTn id="8" dur="500" fill="hold"/>
                                        <p:tgtEl>
                                          <p:spTgt spid="655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3"/>
          <p:cNvSpPr>
            <a:spLocks noGrp="1" noChangeArrowheads="1"/>
          </p:cNvSpPr>
          <p:nvPr>
            <p:ph type="body" idx="4294967295"/>
          </p:nvPr>
        </p:nvSpPr>
        <p:spPr>
          <a:xfrm>
            <a:off x="179512" y="2397434"/>
            <a:ext cx="8686800" cy="2533757"/>
          </a:xfrm>
        </p:spPr>
        <p:txBody>
          <a:bodyPr/>
          <a:lstStyle/>
          <a:p>
            <a:pPr marL="0" indent="0" eaLnBrk="1" hangingPunct="1">
              <a:buNone/>
              <a:defRPr/>
            </a:pPr>
            <a:r>
              <a:rPr kumimoji="1" lang="en-US" altLang="zh-CN" sz="2400" b="1" dirty="0">
                <a:latin typeface="Times New Roman" panose="02020603050405020304" pitchFamily="18" charset="0"/>
              </a:rPr>
              <a:t> </a:t>
            </a: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定义</a:t>
            </a:r>
            <a:r>
              <a:rPr kumimoji="1" lang="zh-CN" altLang="en-US" sz="2400" dirty="0" smtClean="0">
                <a:latin typeface="Times New Roman" panose="02020603050405020304" pitchFamily="18" charset="0"/>
              </a:rPr>
              <a:t>：</a:t>
            </a:r>
            <a:r>
              <a:rPr kumimoji="1" lang="zh-CN" altLang="en-US" sz="2400" b="1" dirty="0" smtClean="0">
                <a:latin typeface="Times New Roman" panose="02020603050405020304" pitchFamily="18" charset="0"/>
              </a:rPr>
              <a:t>对图中每个顶点建立一个单链表。</a:t>
            </a:r>
          </a:p>
          <a:p>
            <a:pPr algn="just" eaLnBrk="1" hangingPunct="1">
              <a:buFont typeface="Wingdings" panose="05000000000000000000" pitchFamily="2" charset="2"/>
              <a:buNone/>
              <a:defRPr/>
            </a:pPr>
            <a:r>
              <a:rPr kumimoji="1" lang="zh-CN" altLang="en-US" sz="2400" b="1" dirty="0" smtClean="0">
                <a:latin typeface="Times New Roman" panose="02020603050405020304" pitchFamily="18" charset="0"/>
              </a:rPr>
              <a:t>    无向图：第</a:t>
            </a:r>
            <a:r>
              <a:rPr kumimoji="1" lang="en-US" altLang="zh-CN" sz="2400" b="1" dirty="0" err="1" smtClean="0">
                <a:latin typeface="Times New Roman" panose="02020603050405020304" pitchFamily="18" charset="0"/>
              </a:rPr>
              <a:t>i</a:t>
            </a:r>
            <a:r>
              <a:rPr kumimoji="1" lang="zh-CN" altLang="en-US" sz="2400" b="1" dirty="0" smtClean="0">
                <a:latin typeface="Times New Roman" panose="02020603050405020304" pitchFamily="18" charset="0"/>
              </a:rPr>
              <a:t>个链表中的结点表示</a:t>
            </a:r>
            <a:r>
              <a:rPr kumimoji="1" lang="zh-CN" altLang="en-US" sz="2400" b="1" dirty="0" smtClean="0">
                <a:solidFill>
                  <a:schemeClr val="hlink"/>
                </a:solidFill>
                <a:latin typeface="Times New Roman" panose="02020603050405020304" pitchFamily="18" charset="0"/>
              </a:rPr>
              <a:t>依附于顶点</a:t>
            </a:r>
            <a:r>
              <a:rPr kumimoji="1" lang="en-US" altLang="zh-CN" sz="2400" b="1" dirty="0" smtClean="0">
                <a:solidFill>
                  <a:schemeClr val="hlink"/>
                </a:solidFill>
                <a:latin typeface="Times New Roman" panose="02020603050405020304" pitchFamily="18" charset="0"/>
              </a:rPr>
              <a:t>V</a:t>
            </a:r>
            <a:r>
              <a:rPr kumimoji="1" lang="en-US" altLang="zh-CN" sz="2400" b="1" baseline="-30000" dirty="0" smtClean="0">
                <a:solidFill>
                  <a:schemeClr val="hlink"/>
                </a:solidFill>
                <a:latin typeface="Times New Roman" panose="02020603050405020304" pitchFamily="18" charset="0"/>
              </a:rPr>
              <a:t>i</a:t>
            </a:r>
            <a:r>
              <a:rPr kumimoji="1" lang="zh-CN" altLang="en-US" sz="2400" b="1" dirty="0" smtClean="0">
                <a:solidFill>
                  <a:schemeClr val="hlink"/>
                </a:solidFill>
                <a:latin typeface="Times New Roman" panose="02020603050405020304" pitchFamily="18" charset="0"/>
              </a:rPr>
              <a:t>的边</a:t>
            </a:r>
            <a:r>
              <a:rPr kumimoji="1" lang="zh-CN" altLang="en-US" sz="2400" b="1" dirty="0" smtClean="0">
                <a:latin typeface="Times New Roman" panose="02020603050405020304" pitchFamily="18" charset="0"/>
              </a:rPr>
              <a:t>。</a:t>
            </a:r>
            <a:endParaRPr kumimoji="1" lang="en-US" altLang="zh-CN" sz="2400" b="1" baseline="-30000" dirty="0" smtClean="0">
              <a:solidFill>
                <a:schemeClr val="hlink"/>
              </a:solidFill>
              <a:latin typeface="Times New Roman" panose="02020603050405020304" pitchFamily="18" charset="0"/>
            </a:endParaRPr>
          </a:p>
          <a:p>
            <a:pPr algn="just" eaLnBrk="1" hangingPunct="1">
              <a:buFont typeface="Wingdings" panose="05000000000000000000" pitchFamily="2" charset="2"/>
              <a:buNone/>
              <a:defRPr/>
            </a:pPr>
            <a:r>
              <a:rPr kumimoji="1" lang="zh-CN" altLang="en-US" sz="2400" b="1" dirty="0" smtClean="0">
                <a:latin typeface="Times New Roman" panose="02020603050405020304" pitchFamily="18" charset="0"/>
              </a:rPr>
              <a:t>    有向图：第</a:t>
            </a:r>
            <a:r>
              <a:rPr kumimoji="1" lang="en-US" altLang="zh-CN" sz="2400" b="1" dirty="0" err="1" smtClean="0">
                <a:latin typeface="Times New Roman" panose="02020603050405020304" pitchFamily="18" charset="0"/>
              </a:rPr>
              <a:t>i</a:t>
            </a:r>
            <a:r>
              <a:rPr kumimoji="1" lang="zh-CN" altLang="en-US" sz="2400" b="1" dirty="0" smtClean="0">
                <a:latin typeface="Times New Roman" panose="02020603050405020304" pitchFamily="18" charset="0"/>
              </a:rPr>
              <a:t>个链表中的结点表示从</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i</a:t>
            </a:r>
            <a:r>
              <a:rPr kumimoji="1" lang="en-US" altLang="zh-CN" sz="2400" b="1" i="1" baseline="-30000" dirty="0" smtClean="0">
                <a:latin typeface="Times New Roman" panose="02020603050405020304" pitchFamily="18" charset="0"/>
              </a:rPr>
              <a:t> </a:t>
            </a:r>
            <a:r>
              <a:rPr kumimoji="1" lang="zh-CN" altLang="en-US" sz="2400" b="1" dirty="0" smtClean="0">
                <a:latin typeface="Times New Roman" panose="02020603050405020304" pitchFamily="18" charset="0"/>
              </a:rPr>
              <a:t>发出的所有的</a:t>
            </a: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弧</a:t>
            </a:r>
            <a:r>
              <a:rPr kumimoji="1" lang="en-US" altLang="zh-CN" sz="2400" b="1" dirty="0" smtClean="0">
                <a:latin typeface="Times New Roman" panose="02020603050405020304" pitchFamily="18" charset="0"/>
              </a:rPr>
              <a:t>(</a:t>
            </a:r>
            <a:r>
              <a:rPr kumimoji="1" lang="zh-CN" altLang="en-US" sz="2400" b="1" dirty="0" smtClean="0">
                <a:solidFill>
                  <a:schemeClr val="hlink"/>
                </a:solidFill>
                <a:latin typeface="Times New Roman" panose="02020603050405020304" pitchFamily="18" charset="0"/>
              </a:rPr>
              <a:t>以</a:t>
            </a:r>
            <a:r>
              <a:rPr kumimoji="1" lang="en-US" altLang="zh-CN" sz="2400" b="1" dirty="0" smtClean="0">
                <a:solidFill>
                  <a:schemeClr val="hlink"/>
                </a:solidFill>
                <a:latin typeface="Times New Roman" panose="02020603050405020304" pitchFamily="18" charset="0"/>
              </a:rPr>
              <a:t>V</a:t>
            </a:r>
            <a:r>
              <a:rPr kumimoji="1" lang="en-US" altLang="zh-CN" sz="2400" b="1" baseline="-30000" dirty="0" smtClean="0">
                <a:solidFill>
                  <a:schemeClr val="hlink"/>
                </a:solidFill>
                <a:latin typeface="Times New Roman" panose="02020603050405020304" pitchFamily="18" charset="0"/>
              </a:rPr>
              <a:t>i</a:t>
            </a:r>
            <a:r>
              <a:rPr kumimoji="1" lang="zh-CN" altLang="en-US" sz="2400" b="1" dirty="0" smtClean="0">
                <a:solidFill>
                  <a:schemeClr val="hlink"/>
                </a:solidFill>
                <a:latin typeface="Times New Roman" panose="02020603050405020304" pitchFamily="18" charset="0"/>
              </a:rPr>
              <a:t>为尾的弧</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a:t>
            </a:r>
          </a:p>
          <a:p>
            <a:pPr eaLnBrk="1" hangingPunct="1">
              <a:buFont typeface="Wingdings" panose="05000000000000000000" pitchFamily="2" charset="2"/>
              <a:buNone/>
              <a:defRPr/>
            </a:pPr>
            <a:endParaRPr kumimoji="1" lang="zh-CN" altLang="en-US" sz="900" dirty="0" smtClean="0">
              <a:latin typeface="Times New Roman" panose="02020603050405020304" pitchFamily="18" charset="0"/>
            </a:endParaRPr>
          </a:p>
          <a:p>
            <a:pPr eaLnBrk="1" hangingPunct="1">
              <a:buFont typeface="Wingdings" panose="05000000000000000000" pitchFamily="2" charset="2"/>
              <a:buNone/>
              <a:defRPr/>
            </a:pPr>
            <a:endParaRPr kumimoji="1" lang="zh-CN" altLang="en-US" sz="900" dirty="0" smtClean="0">
              <a:latin typeface="Times New Roman" panose="02020603050405020304" pitchFamily="18" charset="0"/>
            </a:endParaRP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zh-CN" altLang="en-US" sz="2400" b="1" dirty="0" smtClean="0">
                <a:solidFill>
                  <a:srgbClr val="FF0000"/>
                </a:solidFill>
                <a:latin typeface="Times New Roman" panose="02020603050405020304" pitchFamily="18" charset="0"/>
              </a:rPr>
              <a:t>边结点：</a:t>
            </a:r>
            <a:r>
              <a:rPr kumimoji="1" lang="zh-CN" altLang="en-US" sz="2800" dirty="0" smtClean="0">
                <a:solidFill>
                  <a:srgbClr val="FF0000"/>
                </a:solidFill>
                <a:latin typeface="Times New Roman" panose="02020603050405020304" pitchFamily="18" charset="0"/>
              </a:rPr>
              <a:t>  </a:t>
            </a:r>
          </a:p>
        </p:txBody>
      </p:sp>
      <p:sp>
        <p:nvSpPr>
          <p:cNvPr id="78851" name="Rectangle 5"/>
          <p:cNvSpPr/>
          <p:nvPr/>
        </p:nvSpPr>
        <p:spPr>
          <a:xfrm>
            <a:off x="2263775" y="4789215"/>
            <a:ext cx="4872038" cy="528637"/>
          </a:xfrm>
          <a:prstGeom prst="rect">
            <a:avLst/>
          </a:prstGeom>
          <a:no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7348" name="Line 6"/>
          <p:cNvSpPr>
            <a:spLocks noChangeShapeType="1"/>
          </p:cNvSpPr>
          <p:nvPr/>
        </p:nvSpPr>
        <p:spPr bwMode="auto">
          <a:xfrm>
            <a:off x="4168775" y="4789215"/>
            <a:ext cx="0" cy="5286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49" name="Line 7"/>
          <p:cNvSpPr>
            <a:spLocks noChangeShapeType="1"/>
          </p:cNvSpPr>
          <p:nvPr/>
        </p:nvSpPr>
        <p:spPr bwMode="auto">
          <a:xfrm>
            <a:off x="5616575" y="4789215"/>
            <a:ext cx="0" cy="5286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54" name="Text Box 8"/>
          <p:cNvSpPr txBox="1"/>
          <p:nvPr/>
        </p:nvSpPr>
        <p:spPr>
          <a:xfrm>
            <a:off x="4411663" y="4839816"/>
            <a:ext cx="2170112"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cost</a:t>
            </a:r>
          </a:p>
        </p:txBody>
      </p:sp>
      <p:sp>
        <p:nvSpPr>
          <p:cNvPr id="78855" name="Text Box 9"/>
          <p:cNvSpPr txBox="1"/>
          <p:nvPr/>
        </p:nvSpPr>
        <p:spPr>
          <a:xfrm>
            <a:off x="6073775" y="4779690"/>
            <a:ext cx="2170113"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solidFill>
                  <a:srgbClr val="3366FF"/>
                </a:solidFill>
                <a:latin typeface="Times New Roman" panose="02020603050405020304" pitchFamily="18" charset="0"/>
                <a:ea typeface="宋体" panose="02010600030101010101" pitchFamily="2" charset="-122"/>
              </a:rPr>
              <a:t>link</a:t>
            </a:r>
          </a:p>
        </p:txBody>
      </p:sp>
      <p:sp>
        <p:nvSpPr>
          <p:cNvPr id="78856" name="Text Box 10"/>
          <p:cNvSpPr txBox="1"/>
          <p:nvPr/>
        </p:nvSpPr>
        <p:spPr>
          <a:xfrm>
            <a:off x="2573338" y="4779690"/>
            <a:ext cx="2170112"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solidFill>
                  <a:srgbClr val="3366FF"/>
                </a:solidFill>
                <a:latin typeface="Times New Roman" panose="02020603050405020304" pitchFamily="18" charset="0"/>
                <a:ea typeface="宋体" panose="02010600030101010101" pitchFamily="2" charset="-122"/>
              </a:rPr>
              <a:t>dest</a:t>
            </a:r>
          </a:p>
        </p:txBody>
      </p:sp>
      <p:sp>
        <p:nvSpPr>
          <p:cNvPr id="78857" name="Text Box 11"/>
          <p:cNvSpPr txBox="1"/>
          <p:nvPr/>
        </p:nvSpPr>
        <p:spPr>
          <a:xfrm>
            <a:off x="2263775" y="4255815"/>
            <a:ext cx="2170113"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zh-CN" altLang="en-US" sz="2800" b="1" noProof="1">
                <a:latin typeface="Times New Roman" panose="02020603050405020304" pitchFamily="18" charset="0"/>
                <a:ea typeface="宋体" panose="02010600030101010101" pitchFamily="2" charset="-122"/>
              </a:rPr>
              <a:t>邻接点域</a:t>
            </a:r>
          </a:p>
        </p:txBody>
      </p:sp>
      <p:sp>
        <p:nvSpPr>
          <p:cNvPr id="78858" name="Text Box 12"/>
          <p:cNvSpPr txBox="1"/>
          <p:nvPr/>
        </p:nvSpPr>
        <p:spPr>
          <a:xfrm>
            <a:off x="6035675" y="4255815"/>
            <a:ext cx="1239838"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zh-CN" altLang="en-US" sz="2800" b="1" noProof="1">
                <a:latin typeface="Times New Roman" panose="02020603050405020304" pitchFamily="18" charset="0"/>
                <a:ea typeface="宋体" panose="02010600030101010101" pitchFamily="2" charset="-122"/>
              </a:rPr>
              <a:t>链域</a:t>
            </a:r>
          </a:p>
        </p:txBody>
      </p:sp>
      <p:sp>
        <p:nvSpPr>
          <p:cNvPr id="78859" name="Text Box 13"/>
          <p:cNvSpPr txBox="1"/>
          <p:nvPr/>
        </p:nvSpPr>
        <p:spPr>
          <a:xfrm>
            <a:off x="4210050" y="4239940"/>
            <a:ext cx="1549400"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zh-CN" altLang="en-US" sz="2800" b="1" noProof="1">
                <a:ea typeface="宋体" panose="02010600030101010101" pitchFamily="2" charset="-122"/>
              </a:rPr>
              <a:t>权值域</a:t>
            </a:r>
          </a:p>
        </p:txBody>
      </p:sp>
      <p:sp>
        <p:nvSpPr>
          <p:cNvPr id="78860" name="Rectangle 3"/>
          <p:cNvSpPr/>
          <p:nvPr/>
        </p:nvSpPr>
        <p:spPr>
          <a:xfrm>
            <a:off x="609600" y="5641231"/>
            <a:ext cx="8534400" cy="6858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buFont typeface="Wingdings" panose="05000000000000000000" pitchFamily="2" charset="2"/>
              <a:buNone/>
              <a:defRPr/>
            </a:pPr>
            <a:r>
              <a:rPr lang="zh-CN" altLang="en-US" sz="2400" b="1" noProof="1">
                <a:solidFill>
                  <a:srgbClr val="FF0000"/>
                </a:solidFill>
                <a:latin typeface="Times New Roman" panose="02020603050405020304" pitchFamily="18" charset="0"/>
                <a:ea typeface="宋体" panose="02010600030101010101" pitchFamily="2" charset="-122"/>
              </a:rPr>
              <a:t>头结点：</a:t>
            </a:r>
            <a:r>
              <a:rPr lang="en-US" altLang="zh-CN" sz="2400" b="1" dirty="0">
                <a:solidFill>
                  <a:srgbClr val="FF0000"/>
                </a:solidFill>
                <a:latin typeface="Times New Roman" panose="02020603050405020304" pitchFamily="18" charset="0"/>
                <a:ea typeface="宋体" panose="02010600030101010101" pitchFamily="2" charset="-122"/>
              </a:rPr>
              <a:t/>
            </a:r>
            <a:br>
              <a:rPr lang="en-US" altLang="zh-CN" sz="2400" b="1" dirty="0">
                <a:solidFill>
                  <a:srgbClr val="FF0000"/>
                </a:solidFill>
                <a:latin typeface="Times New Roman" panose="02020603050405020304" pitchFamily="18" charset="0"/>
                <a:ea typeface="宋体" panose="02010600030101010101" pitchFamily="2" charset="-122"/>
              </a:rPr>
            </a:br>
            <a:r>
              <a:rPr lang="zh-CN" altLang="en-US" sz="2400" b="1" noProof="1">
                <a:solidFill>
                  <a:srgbClr val="FF0000"/>
                </a:solidFill>
                <a:latin typeface="Times New Roman" panose="02020603050405020304" pitchFamily="18" charset="0"/>
                <a:ea typeface="宋体" panose="02010600030101010101" pitchFamily="2" charset="-122"/>
              </a:rPr>
              <a:t>（顶点）</a:t>
            </a:r>
            <a:endParaRPr lang="zh-CN" altLang="en-US" sz="2800" noProof="1">
              <a:solidFill>
                <a:srgbClr val="FF0000"/>
              </a:solidFill>
              <a:ea typeface="宋体" panose="02010600030101010101" pitchFamily="2" charset="-122"/>
            </a:endParaRPr>
          </a:p>
        </p:txBody>
      </p:sp>
      <p:grpSp>
        <p:nvGrpSpPr>
          <p:cNvPr id="57357" name="Group 4"/>
          <p:cNvGrpSpPr>
            <a:grpSpLocks/>
          </p:cNvGrpSpPr>
          <p:nvPr/>
        </p:nvGrpSpPr>
        <p:grpSpPr bwMode="auto">
          <a:xfrm>
            <a:off x="2324100" y="5445968"/>
            <a:ext cx="4811713" cy="1295400"/>
            <a:chOff x="0" y="0"/>
            <a:chExt cx="2506" cy="780"/>
          </a:xfrm>
        </p:grpSpPr>
        <p:sp>
          <p:nvSpPr>
            <p:cNvPr id="78862" name="Rectangle 5"/>
            <p:cNvSpPr/>
            <p:nvPr/>
          </p:nvSpPr>
          <p:spPr>
            <a:xfrm>
              <a:off x="0" y="312"/>
              <a:ext cx="2001" cy="314"/>
            </a:xfrm>
            <a:prstGeom prst="rect">
              <a:avLst/>
            </a:prstGeom>
            <a:no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7359" name="Line 6"/>
            <p:cNvSpPr>
              <a:spLocks noChangeShapeType="1"/>
            </p:cNvSpPr>
            <p:nvPr/>
          </p:nvSpPr>
          <p:spPr bwMode="auto">
            <a:xfrm>
              <a:off x="971" y="312"/>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64" name="Text Box 7"/>
            <p:cNvSpPr txBox="1"/>
            <p:nvPr/>
          </p:nvSpPr>
          <p:spPr>
            <a:xfrm>
              <a:off x="1198" y="312"/>
              <a:ext cx="1260"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solidFill>
                    <a:srgbClr val="FF3300"/>
                  </a:solidFill>
                  <a:latin typeface="Times New Roman" panose="02020603050405020304" pitchFamily="18" charset="0"/>
                  <a:ea typeface="宋体" panose="02010600030101010101" pitchFamily="2" charset="-122"/>
                </a:rPr>
                <a:t> adj</a:t>
              </a:r>
            </a:p>
          </p:txBody>
        </p:sp>
        <p:sp>
          <p:nvSpPr>
            <p:cNvPr id="78865" name="Text Box 8"/>
            <p:cNvSpPr txBox="1"/>
            <p:nvPr/>
          </p:nvSpPr>
          <p:spPr>
            <a:xfrm>
              <a:off x="180" y="312"/>
              <a:ext cx="1260"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data</a:t>
              </a:r>
            </a:p>
          </p:txBody>
        </p:sp>
        <p:sp>
          <p:nvSpPr>
            <p:cNvPr id="78866" name="Text Box 9"/>
            <p:cNvSpPr txBox="1"/>
            <p:nvPr/>
          </p:nvSpPr>
          <p:spPr>
            <a:xfrm>
              <a:off x="55" y="0"/>
              <a:ext cx="1496"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zh-CN" altLang="en-US" sz="2800" b="1" noProof="1">
                  <a:latin typeface="Times New Roman" panose="02020603050405020304" pitchFamily="18" charset="0"/>
                  <a:ea typeface="宋体" panose="02010600030101010101" pitchFamily="2" charset="-122"/>
                </a:rPr>
                <a:t>顶点数据域</a:t>
              </a:r>
            </a:p>
          </p:txBody>
        </p:sp>
        <p:sp>
          <p:nvSpPr>
            <p:cNvPr id="78867" name="Text Box 10"/>
            <p:cNvSpPr txBox="1"/>
            <p:nvPr/>
          </p:nvSpPr>
          <p:spPr>
            <a:xfrm>
              <a:off x="1246" y="0"/>
              <a:ext cx="1260"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zh-CN" altLang="en-US" sz="2800" b="1" noProof="1">
                  <a:latin typeface="Times New Roman" panose="02020603050405020304" pitchFamily="18" charset="0"/>
                  <a:ea typeface="宋体" panose="02010600030101010101" pitchFamily="2" charset="-122"/>
                </a:rPr>
                <a:t>链域</a:t>
              </a:r>
            </a:p>
          </p:txBody>
        </p:sp>
      </p:grpSp>
      <p:sp>
        <p:nvSpPr>
          <p:cNvPr id="2" name="矩形 1"/>
          <p:cNvSpPr/>
          <p:nvPr/>
        </p:nvSpPr>
        <p:spPr>
          <a:xfrm>
            <a:off x="510484" y="1030198"/>
            <a:ext cx="8266804" cy="1200329"/>
          </a:xfrm>
          <a:prstGeom prst="rect">
            <a:avLst/>
          </a:prstGeom>
        </p:spPr>
        <p:txBody>
          <a:bodyPr wrap="square">
            <a:spAutoFit/>
          </a:bodyPr>
          <a:lstStyle/>
          <a:p>
            <a:r>
              <a:rPr lang="zh-CN" altLang="en-US" b="1" dirty="0" smtClean="0">
                <a:solidFill>
                  <a:srgbClr val="080808"/>
                </a:solidFill>
                <a:effectLst>
                  <a:outerShdw blurRad="38100" dist="38100" dir="2700000" algn="tl">
                    <a:srgbClr val="000000">
                      <a:alpha val="43137"/>
                    </a:srgbClr>
                  </a:outerShdw>
                </a:effectLst>
                <a:latin typeface="+mn-ea"/>
                <a:ea typeface="+mn-ea"/>
              </a:rPr>
              <a:t>当</a:t>
            </a:r>
            <a:r>
              <a:rPr lang="zh-CN" altLang="en-US" b="1" dirty="0">
                <a:solidFill>
                  <a:srgbClr val="080808"/>
                </a:solidFill>
                <a:effectLst>
                  <a:outerShdw blurRad="38100" dist="38100" dir="2700000" algn="tl">
                    <a:srgbClr val="000000">
                      <a:alpha val="43137"/>
                    </a:srgbClr>
                  </a:outerShdw>
                </a:effectLst>
                <a:latin typeface="+mn-ea"/>
                <a:ea typeface="+mn-ea"/>
              </a:rPr>
              <a:t>图的边数少于顶点个数且顶点个数值较大时，图的邻接</a:t>
            </a:r>
            <a:r>
              <a:rPr lang="en-US" altLang="zh-CN" b="1" dirty="0" err="1">
                <a:solidFill>
                  <a:srgbClr val="080808"/>
                </a:solidFill>
                <a:effectLst>
                  <a:outerShdw blurRad="38100" dist="38100" dir="2700000" algn="tl">
                    <a:srgbClr val="000000">
                      <a:alpha val="43137"/>
                    </a:srgbClr>
                  </a:outerShdw>
                </a:effectLst>
                <a:latin typeface="+mn-ea"/>
                <a:ea typeface="+mn-ea"/>
              </a:rPr>
              <a:t>n×n</a:t>
            </a:r>
            <a:r>
              <a:rPr lang="zh-CN" altLang="en-US" b="1" dirty="0">
                <a:solidFill>
                  <a:srgbClr val="080808"/>
                </a:solidFill>
                <a:effectLst>
                  <a:outerShdw blurRad="38100" dist="38100" dir="2700000" algn="tl">
                    <a:srgbClr val="000000">
                      <a:alpha val="43137"/>
                    </a:srgbClr>
                  </a:outerShdw>
                </a:effectLst>
                <a:latin typeface="+mn-ea"/>
                <a:ea typeface="+mn-ea"/>
              </a:rPr>
              <a:t>矩阵的存储问题就变成了</a:t>
            </a:r>
            <a:r>
              <a:rPr lang="zh-CN" altLang="en-US" b="1" dirty="0">
                <a:solidFill>
                  <a:srgbClr val="0000FF"/>
                </a:solidFill>
                <a:effectLst>
                  <a:outerShdw blurRad="38100" dist="38100" dir="2700000" algn="tl">
                    <a:srgbClr val="000000">
                      <a:alpha val="43137"/>
                    </a:srgbClr>
                  </a:outerShdw>
                </a:effectLst>
                <a:latin typeface="+mn-ea"/>
                <a:ea typeface="+mn-ea"/>
              </a:rPr>
              <a:t>稀疏矩阵</a:t>
            </a:r>
            <a:r>
              <a:rPr lang="zh-CN" altLang="en-US" b="1" dirty="0">
                <a:solidFill>
                  <a:srgbClr val="080808"/>
                </a:solidFill>
                <a:effectLst>
                  <a:outerShdw blurRad="38100" dist="38100" dir="2700000" algn="tl">
                    <a:srgbClr val="000000">
                      <a:alpha val="43137"/>
                    </a:srgbClr>
                  </a:outerShdw>
                </a:effectLst>
                <a:latin typeface="+mn-ea"/>
                <a:ea typeface="+mn-ea"/>
              </a:rPr>
              <a:t>的存储问题，此时，</a:t>
            </a:r>
            <a:r>
              <a:rPr lang="zh-CN" altLang="en-US" b="1" dirty="0">
                <a:solidFill>
                  <a:srgbClr val="0000FF"/>
                </a:solidFill>
                <a:effectLst>
                  <a:outerShdw blurRad="38100" dist="38100" dir="2700000" algn="tl">
                    <a:srgbClr val="000000">
                      <a:alpha val="43137"/>
                    </a:srgbClr>
                  </a:outerShdw>
                </a:effectLst>
                <a:latin typeface="+mn-ea"/>
                <a:ea typeface="+mn-ea"/>
              </a:rPr>
              <a:t>邻接表就是一种较邻接矩阵更为有效的存储结构。</a:t>
            </a:r>
            <a:endParaRPr lang="zh-CN" altLang="en-US" b="1" dirty="0">
              <a:effectLst>
                <a:outerShdw blurRad="38100" dist="38100" dir="2700000" algn="tl">
                  <a:srgbClr val="000000">
                    <a:alpha val="43137"/>
                  </a:srgbClr>
                </a:outerShdw>
              </a:effectLst>
              <a:latin typeface="+mn-ea"/>
              <a:ea typeface="+mn-ea"/>
            </a:endParaRPr>
          </a:p>
        </p:txBody>
      </p:sp>
      <p:sp>
        <p:nvSpPr>
          <p:cNvPr id="21" name="Rectangle 3"/>
          <p:cNvSpPr txBox="1"/>
          <p:nvPr/>
        </p:nvSpPr>
        <p:spPr>
          <a:xfrm>
            <a:off x="179512" y="188429"/>
            <a:ext cx="8229600" cy="648283"/>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defRPr/>
            </a:pPr>
            <a:r>
              <a:rPr kumimoji="1" lang="en-US" altLang="zh-CN" sz="3200" b="1" dirty="0">
                <a:solidFill>
                  <a:schemeClr val="tx2"/>
                </a:solidFill>
                <a:latin typeface="Times New Roman" panose="02020603050405020304" pitchFamily="18" charset="0"/>
              </a:rPr>
              <a:t>8.2.2  </a:t>
            </a:r>
            <a:r>
              <a:rPr kumimoji="1" lang="zh-CN" altLang="en-US" sz="3200" b="1" dirty="0">
                <a:solidFill>
                  <a:schemeClr val="tx2"/>
                </a:solidFill>
                <a:latin typeface="Times New Roman" panose="02020603050405020304" pitchFamily="18" charset="0"/>
              </a:rPr>
              <a:t>邻接表</a:t>
            </a:r>
            <a:r>
              <a:rPr kumimoji="1" lang="en-US" altLang="zh-CN" sz="3200" b="1" dirty="0">
                <a:solidFill>
                  <a:schemeClr val="tx2"/>
                </a:solidFill>
                <a:latin typeface="Times New Roman" panose="02020603050405020304" pitchFamily="18" charset="0"/>
              </a:rPr>
              <a:t>(</a:t>
            </a:r>
            <a:r>
              <a:rPr kumimoji="1" lang="en-US" altLang="zh-CN" sz="3200" b="1" dirty="0" err="1">
                <a:solidFill>
                  <a:schemeClr val="tx2"/>
                </a:solidFill>
                <a:latin typeface="Times New Roman" panose="02020603050405020304" pitchFamily="18" charset="0"/>
              </a:rPr>
              <a:t>adjecency</a:t>
            </a:r>
            <a:r>
              <a:rPr kumimoji="1" lang="en-US" altLang="zh-CN" sz="3200" b="1" dirty="0">
                <a:solidFill>
                  <a:schemeClr val="tx2"/>
                </a:solidFill>
                <a:latin typeface="Times New Roman" panose="02020603050405020304" pitchFamily="18" charset="0"/>
              </a:rPr>
              <a:t> list)</a:t>
            </a:r>
            <a:endParaRPr kumimoji="1" lang="zh-CN" altLang="en-US" sz="3200" b="1" dirty="0">
              <a:solidFill>
                <a:schemeClr val="tx2"/>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Group 99"/>
          <p:cNvGrpSpPr>
            <a:grpSpLocks/>
          </p:cNvGrpSpPr>
          <p:nvPr/>
        </p:nvGrpSpPr>
        <p:grpSpPr bwMode="auto">
          <a:xfrm>
            <a:off x="3298825" y="3976688"/>
            <a:ext cx="5524500" cy="1958975"/>
            <a:chOff x="0" y="0"/>
            <a:chExt cx="3480" cy="1234"/>
          </a:xfrm>
        </p:grpSpPr>
        <p:grpSp>
          <p:nvGrpSpPr>
            <p:cNvPr id="58387" name="Group 80"/>
            <p:cNvGrpSpPr>
              <a:grpSpLocks/>
            </p:cNvGrpSpPr>
            <p:nvPr/>
          </p:nvGrpSpPr>
          <p:grpSpPr bwMode="auto">
            <a:xfrm>
              <a:off x="888" y="1"/>
              <a:ext cx="1366" cy="343"/>
              <a:chOff x="0" y="0"/>
              <a:chExt cx="1366" cy="343"/>
            </a:xfrm>
          </p:grpSpPr>
          <p:grpSp>
            <p:nvGrpSpPr>
              <p:cNvPr id="58417" name="Group 19"/>
              <p:cNvGrpSpPr>
                <a:grpSpLocks/>
              </p:cNvGrpSpPr>
              <p:nvPr/>
            </p:nvGrpSpPr>
            <p:grpSpPr bwMode="auto">
              <a:xfrm>
                <a:off x="613" y="0"/>
                <a:ext cx="753" cy="343"/>
                <a:chOff x="0" y="0"/>
                <a:chExt cx="915" cy="312"/>
              </a:xfrm>
            </p:grpSpPr>
            <p:sp>
              <p:nvSpPr>
                <p:cNvPr id="58419" name="Line 20"/>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0" name="Line 21"/>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1" name="Line 22"/>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2" name="Line 23"/>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3" name="Line 24"/>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8418" name="Line 25"/>
              <p:cNvSpPr>
                <a:spLocks noChangeShapeType="1"/>
              </p:cNvSpPr>
              <p:nvPr/>
            </p:nvSpPr>
            <p:spPr bwMode="auto">
              <a:xfrm>
                <a:off x="0" y="218"/>
                <a:ext cx="601"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8388" name="Group 81"/>
            <p:cNvGrpSpPr>
              <a:grpSpLocks/>
            </p:cNvGrpSpPr>
            <p:nvPr/>
          </p:nvGrpSpPr>
          <p:grpSpPr bwMode="auto">
            <a:xfrm>
              <a:off x="888" y="406"/>
              <a:ext cx="1366" cy="353"/>
              <a:chOff x="0" y="0"/>
              <a:chExt cx="1366" cy="353"/>
            </a:xfrm>
          </p:grpSpPr>
          <p:grpSp>
            <p:nvGrpSpPr>
              <p:cNvPr id="58410" name="Group 26"/>
              <p:cNvGrpSpPr>
                <a:grpSpLocks/>
              </p:cNvGrpSpPr>
              <p:nvPr/>
            </p:nvGrpSpPr>
            <p:grpSpPr bwMode="auto">
              <a:xfrm>
                <a:off x="613" y="0"/>
                <a:ext cx="753" cy="353"/>
                <a:chOff x="0" y="0"/>
                <a:chExt cx="915" cy="321"/>
              </a:xfrm>
            </p:grpSpPr>
            <p:sp>
              <p:nvSpPr>
                <p:cNvPr id="58412" name="Line 27"/>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3" name="Line 28"/>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4" name="Line 29"/>
                <p:cNvSpPr>
                  <a:spLocks noChangeShapeType="1"/>
                </p:cNvSpPr>
                <p:nvPr/>
              </p:nvSpPr>
              <p:spPr bwMode="auto">
                <a:xfrm>
                  <a:off x="90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5" name="Line 30"/>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6" name="Line 31"/>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8411" name="Line 32"/>
              <p:cNvSpPr>
                <a:spLocks noChangeShapeType="1"/>
              </p:cNvSpPr>
              <p:nvPr/>
            </p:nvSpPr>
            <p:spPr bwMode="auto">
              <a:xfrm>
                <a:off x="0" y="156"/>
                <a:ext cx="601"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8389" name="Group 79"/>
            <p:cNvGrpSpPr>
              <a:grpSpLocks/>
            </p:cNvGrpSpPr>
            <p:nvPr/>
          </p:nvGrpSpPr>
          <p:grpSpPr bwMode="auto">
            <a:xfrm>
              <a:off x="0" y="33"/>
              <a:ext cx="1085" cy="1201"/>
              <a:chOff x="0" y="0"/>
              <a:chExt cx="1085" cy="1201"/>
            </a:xfrm>
          </p:grpSpPr>
          <p:sp>
            <p:nvSpPr>
              <p:cNvPr id="58401" name="Line 12"/>
              <p:cNvSpPr>
                <a:spLocks noChangeShapeType="1"/>
              </p:cNvSpPr>
              <p:nvPr/>
            </p:nvSpPr>
            <p:spPr bwMode="auto">
              <a:xfrm>
                <a:off x="345" y="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2" name="Line 13"/>
              <p:cNvSpPr>
                <a:spLocks noChangeShapeType="1"/>
              </p:cNvSpPr>
              <p:nvPr/>
            </p:nvSpPr>
            <p:spPr bwMode="auto">
              <a:xfrm>
                <a:off x="333" y="345"/>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3" name="Line 14"/>
              <p:cNvSpPr>
                <a:spLocks noChangeShapeType="1"/>
              </p:cNvSpPr>
              <p:nvPr/>
            </p:nvSpPr>
            <p:spPr bwMode="auto">
              <a:xfrm>
                <a:off x="333" y="68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4" name="Line 15"/>
              <p:cNvSpPr>
                <a:spLocks noChangeShapeType="1"/>
              </p:cNvSpPr>
              <p:nvPr/>
            </p:nvSpPr>
            <p:spPr bwMode="auto">
              <a:xfrm>
                <a:off x="333" y="1047"/>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5" name="Line 16"/>
              <p:cNvSpPr>
                <a:spLocks noChangeShapeType="1"/>
              </p:cNvSpPr>
              <p:nvPr/>
            </p:nvSpPr>
            <p:spPr bwMode="auto">
              <a:xfrm>
                <a:off x="1085" y="35"/>
                <a:ext cx="0" cy="10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6" name="Line 17"/>
              <p:cNvSpPr>
                <a:spLocks noChangeShapeType="1"/>
              </p:cNvSpPr>
              <p:nvPr/>
            </p:nvSpPr>
            <p:spPr bwMode="auto">
              <a:xfrm>
                <a:off x="333" y="18"/>
                <a:ext cx="0" cy="102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7" name="Line 18"/>
              <p:cNvSpPr>
                <a:spLocks noChangeShapeType="1"/>
              </p:cNvSpPr>
              <p:nvPr/>
            </p:nvSpPr>
            <p:spPr bwMode="auto">
              <a:xfrm>
                <a:off x="703" y="18"/>
                <a:ext cx="0" cy="102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Text Box 34"/>
              <p:cNvSpPr txBox="1"/>
              <p:nvPr/>
            </p:nvSpPr>
            <p:spPr>
              <a:xfrm>
                <a:off x="345" y="0"/>
                <a:ext cx="423" cy="105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sp>
            <p:nvSpPr>
              <p:cNvPr id="80937" name="Text Box 35"/>
              <p:cNvSpPr txBox="1"/>
              <p:nvPr/>
            </p:nvSpPr>
            <p:spPr>
              <a:xfrm>
                <a:off x="0" y="1"/>
                <a:ext cx="444" cy="1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0</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58390" name="Group 82"/>
            <p:cNvGrpSpPr>
              <a:grpSpLocks/>
            </p:cNvGrpSpPr>
            <p:nvPr/>
          </p:nvGrpSpPr>
          <p:grpSpPr bwMode="auto">
            <a:xfrm>
              <a:off x="2072" y="407"/>
              <a:ext cx="1357" cy="334"/>
              <a:chOff x="0" y="0"/>
              <a:chExt cx="1357" cy="334"/>
            </a:xfrm>
          </p:grpSpPr>
          <p:sp>
            <p:nvSpPr>
              <p:cNvPr id="58395" name="Line 33"/>
              <p:cNvSpPr>
                <a:spLocks noChangeShapeType="1"/>
              </p:cNvSpPr>
              <p:nvPr/>
            </p:nvSpPr>
            <p:spPr bwMode="auto">
              <a:xfrm>
                <a:off x="0" y="155"/>
                <a:ext cx="601" cy="0"/>
              </a:xfrm>
              <a:prstGeom prst="line">
                <a:avLst/>
              </a:prstGeom>
              <a:noFill/>
              <a:ln w="19050">
                <a:solidFill>
                  <a:srgbClr val="0099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8396" name="Line 36"/>
              <p:cNvSpPr>
                <a:spLocks noChangeShapeType="1"/>
              </p:cNvSpPr>
              <p:nvPr/>
            </p:nvSpPr>
            <p:spPr bwMode="auto">
              <a:xfrm>
                <a:off x="617" y="0"/>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7" name="Line 37"/>
              <p:cNvSpPr>
                <a:spLocks noChangeShapeType="1"/>
              </p:cNvSpPr>
              <p:nvPr/>
            </p:nvSpPr>
            <p:spPr bwMode="auto">
              <a:xfrm>
                <a:off x="604" y="320"/>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8" name="Line 38"/>
              <p:cNvSpPr>
                <a:spLocks noChangeShapeType="1"/>
              </p:cNvSpPr>
              <p:nvPr/>
            </p:nvSpPr>
            <p:spPr bwMode="auto">
              <a:xfrm>
                <a:off x="134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9" name="Line 39"/>
              <p:cNvSpPr>
                <a:spLocks noChangeShapeType="1"/>
              </p:cNvSpPr>
              <p:nvPr/>
            </p:nvSpPr>
            <p:spPr bwMode="auto">
              <a:xfrm>
                <a:off x="60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0" name="Line 40"/>
              <p:cNvSpPr>
                <a:spLocks noChangeShapeType="1"/>
              </p:cNvSpPr>
              <p:nvPr/>
            </p:nvSpPr>
            <p:spPr bwMode="auto">
              <a:xfrm>
                <a:off x="97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0919" name="Text Box 41"/>
            <p:cNvSpPr txBox="1"/>
            <p:nvPr/>
          </p:nvSpPr>
          <p:spPr>
            <a:xfrm>
              <a:off x="2688" y="383"/>
              <a:ext cx="792" cy="37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3366FF"/>
                  </a:solidFill>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3366FF"/>
                  </a:solidFill>
                  <a:latin typeface="宋体" panose="02010600030101010101" pitchFamily="2" charset="-122"/>
                  <a:ea typeface="宋体" panose="02010600030101010101" pitchFamily="2" charset="-122"/>
                </a:rPr>
                <a:t>∧</a:t>
              </a:r>
            </a:p>
          </p:txBody>
        </p:sp>
        <p:sp>
          <p:nvSpPr>
            <p:cNvPr id="80920" name="Text Box 42"/>
            <p:cNvSpPr txBox="1"/>
            <p:nvPr/>
          </p:nvSpPr>
          <p:spPr>
            <a:xfrm>
              <a:off x="1512" y="0"/>
              <a:ext cx="792" cy="37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solidFill>
                    <a:srgbClr val="3366FF"/>
                  </a:solidFill>
                  <a:latin typeface="Times New Roman" panose="02020603050405020304" pitchFamily="18" charset="0"/>
                  <a:ea typeface="宋体" panose="02010600030101010101" pitchFamily="2" charset="-122"/>
                </a:rPr>
                <a:t> 1</a:t>
              </a: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3366FF"/>
                  </a:solidFill>
                  <a:latin typeface="Times New Roman" panose="02020603050405020304" pitchFamily="18" charset="0"/>
                  <a:ea typeface="宋体" panose="02010600030101010101" pitchFamily="2" charset="-122"/>
                </a:rPr>
                <a:t> </a:t>
              </a:r>
              <a:r>
                <a:rPr lang="en-US" altLang="zh-CN" sz="2800" b="1" noProof="1">
                  <a:solidFill>
                    <a:srgbClr val="3366FF"/>
                  </a:solidFill>
                  <a:latin typeface="宋体" panose="02010600030101010101" pitchFamily="2" charset="-122"/>
                  <a:ea typeface="宋体" panose="02010600030101010101" pitchFamily="2" charset="-122"/>
                </a:rPr>
                <a:t>∧</a:t>
              </a:r>
            </a:p>
          </p:txBody>
        </p:sp>
        <p:sp>
          <p:nvSpPr>
            <p:cNvPr id="80921" name="Text Box 43"/>
            <p:cNvSpPr txBox="1"/>
            <p:nvPr/>
          </p:nvSpPr>
          <p:spPr>
            <a:xfrm>
              <a:off x="1584" y="418"/>
              <a:ext cx="419"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solidFill>
                    <a:srgbClr val="3366FF"/>
                  </a:solidFill>
                  <a:latin typeface="Times New Roman" panose="02020603050405020304" pitchFamily="18" charset="0"/>
                  <a:ea typeface="宋体" panose="02010600030101010101" pitchFamily="2" charset="-122"/>
                </a:rPr>
                <a:t>0</a:t>
              </a:r>
            </a:p>
          </p:txBody>
        </p:sp>
        <p:sp>
          <p:nvSpPr>
            <p:cNvPr id="80922" name="Text Box 78"/>
            <p:cNvSpPr txBox="1"/>
            <p:nvPr/>
          </p:nvSpPr>
          <p:spPr>
            <a:xfrm>
              <a:off x="720" y="754"/>
              <a:ext cx="432"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Font typeface="Wingdings" panose="05000000000000000000" pitchFamily="2" charset="2"/>
                <a:buNone/>
                <a:defRPr/>
              </a:pPr>
              <a:r>
                <a:rPr lang="en-US" altLang="zh-CN" sz="2800" b="1" noProof="1">
                  <a:solidFill>
                    <a:srgbClr val="FF0000"/>
                  </a:solidFill>
                  <a:latin typeface="宋体" panose="02010600030101010101" pitchFamily="2" charset="-122"/>
                  <a:ea typeface="宋体" panose="02010600030101010101" pitchFamily="2" charset="-122"/>
                </a:rPr>
                <a:t>∧</a:t>
              </a:r>
            </a:p>
          </p:txBody>
        </p:sp>
      </p:grpSp>
      <p:sp>
        <p:nvSpPr>
          <p:cNvPr id="80899" name="Text Box 83"/>
          <p:cNvSpPr txBox="1"/>
          <p:nvPr/>
        </p:nvSpPr>
        <p:spPr>
          <a:xfrm>
            <a:off x="457200" y="476250"/>
            <a:ext cx="159385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Font typeface="Wingdings" panose="05000000000000000000" pitchFamily="2" charset="2"/>
              <a:buNone/>
              <a:defRPr/>
            </a:pPr>
            <a:r>
              <a:rPr lang="zh-CN" altLang="en-US" b="1" noProof="1">
                <a:ea typeface="宋体" panose="02010600030101010101" pitchFamily="2" charset="-122"/>
              </a:rPr>
              <a:t>例：</a:t>
            </a:r>
          </a:p>
        </p:txBody>
      </p:sp>
      <p:grpSp>
        <p:nvGrpSpPr>
          <p:cNvPr id="58372" name="Group 84"/>
          <p:cNvGrpSpPr>
            <a:grpSpLocks/>
          </p:cNvGrpSpPr>
          <p:nvPr/>
        </p:nvGrpSpPr>
        <p:grpSpPr bwMode="auto">
          <a:xfrm>
            <a:off x="874257" y="1209676"/>
            <a:ext cx="2286000" cy="2819400"/>
            <a:chOff x="0" y="0"/>
            <a:chExt cx="1584" cy="2208"/>
          </a:xfrm>
        </p:grpSpPr>
        <p:sp>
          <p:nvSpPr>
            <p:cNvPr id="80901" name="Oval 8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grpSp>
          <p:nvGrpSpPr>
            <p:cNvPr id="58374" name="Group 86"/>
            <p:cNvGrpSpPr>
              <a:grpSpLocks/>
            </p:cNvGrpSpPr>
            <p:nvPr/>
          </p:nvGrpSpPr>
          <p:grpSpPr bwMode="auto">
            <a:xfrm>
              <a:off x="368" y="0"/>
              <a:ext cx="336" cy="353"/>
              <a:chOff x="0" y="0"/>
              <a:chExt cx="360" cy="349"/>
            </a:xfrm>
          </p:grpSpPr>
          <p:sp>
            <p:nvSpPr>
              <p:cNvPr id="80913" name="AutoShape 87"/>
              <p:cNvSpPr/>
              <p:nvPr/>
            </p:nvSpPr>
            <p:spPr>
              <a:xfrm>
                <a:off x="4" y="0"/>
                <a:ext cx="356"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0914" name="Text Box 88"/>
              <p:cNvSpPr txBox="1"/>
              <p:nvPr/>
            </p:nvSpPr>
            <p:spPr>
              <a:xfrm>
                <a:off x="4" y="0"/>
                <a:ext cx="356"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sp>
          <p:nvSpPr>
            <p:cNvPr id="58375" name="Line 89"/>
            <p:cNvSpPr>
              <a:spLocks noChangeShapeType="1"/>
            </p:cNvSpPr>
            <p:nvPr/>
          </p:nvSpPr>
          <p:spPr bwMode="auto">
            <a:xfrm rot="8775436" flipH="1">
              <a:off x="227"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8376" name="Group 90"/>
            <p:cNvGrpSpPr>
              <a:grpSpLocks/>
            </p:cNvGrpSpPr>
            <p:nvPr/>
          </p:nvGrpSpPr>
          <p:grpSpPr bwMode="auto">
            <a:xfrm>
              <a:off x="336" y="1865"/>
              <a:ext cx="443" cy="343"/>
              <a:chOff x="0" y="0"/>
              <a:chExt cx="475" cy="339"/>
            </a:xfrm>
          </p:grpSpPr>
          <p:sp>
            <p:nvSpPr>
              <p:cNvPr id="80911" name="AutoShape 91"/>
              <p:cNvSpPr/>
              <p:nvPr/>
            </p:nvSpPr>
            <p:spPr>
              <a:xfrm>
                <a:off x="-4" y="0"/>
                <a:ext cx="363"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0912" name="Text Box 9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58377" name="Group 93"/>
            <p:cNvGrpSpPr>
              <a:grpSpLocks/>
            </p:cNvGrpSpPr>
            <p:nvPr/>
          </p:nvGrpSpPr>
          <p:grpSpPr bwMode="auto">
            <a:xfrm>
              <a:off x="336" y="919"/>
              <a:ext cx="443" cy="343"/>
              <a:chOff x="0" y="0"/>
              <a:chExt cx="475" cy="339"/>
            </a:xfrm>
          </p:grpSpPr>
          <p:sp>
            <p:nvSpPr>
              <p:cNvPr id="80909" name="AutoShape 94"/>
              <p:cNvSpPr/>
              <p:nvPr/>
            </p:nvSpPr>
            <p:spPr>
              <a:xfrm>
                <a:off x="-4" y="0"/>
                <a:ext cx="363"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0910" name="Text Box 9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sp>
          <p:nvSpPr>
            <p:cNvPr id="58378" name="Line 96"/>
            <p:cNvSpPr>
              <a:spLocks noChangeShapeType="1"/>
            </p:cNvSpPr>
            <p:nvPr/>
          </p:nvSpPr>
          <p:spPr bwMode="auto">
            <a:xfrm rot="20779255" flipH="1">
              <a:off x="672" y="1049"/>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8379" name="Line 9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0908" name="Text Box 98"/>
            <p:cNvSpPr txBox="1"/>
            <p:nvPr/>
          </p:nvSpPr>
          <p:spPr>
            <a:xfrm>
              <a:off x="912" y="1344"/>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grpSp>
        <p:nvGrpSpPr>
          <p:cNvPr id="56" name="组合 96"/>
          <p:cNvGrpSpPr>
            <a:grpSpLocks/>
          </p:cNvGrpSpPr>
          <p:nvPr/>
        </p:nvGrpSpPr>
        <p:grpSpPr bwMode="auto">
          <a:xfrm>
            <a:off x="4441825" y="962026"/>
            <a:ext cx="2820987" cy="2171700"/>
            <a:chOff x="0" y="0"/>
            <a:chExt cx="2819847" cy="2171901"/>
          </a:xfrm>
        </p:grpSpPr>
        <p:graphicFrame>
          <p:nvGraphicFramePr>
            <p:cNvPr id="57" name="对象 41011"/>
            <p:cNvGraphicFramePr>
              <a:graphicFrameLocks noChangeAspect="1"/>
            </p:cNvGraphicFramePr>
            <p:nvPr/>
          </p:nvGraphicFramePr>
          <p:xfrm>
            <a:off x="0" y="0"/>
            <a:ext cx="2819847" cy="2171901"/>
          </p:xfrm>
          <a:graphic>
            <a:graphicData uri="http://schemas.openxmlformats.org/presentationml/2006/ole">
              <mc:AlternateContent xmlns:mc="http://schemas.openxmlformats.org/markup-compatibility/2006">
                <mc:Choice xmlns:v="urn:schemas-microsoft-com:vml" Requires="v">
                  <p:oleObj spid="_x0000_s178212" r:id="rId4" imgW="983878" imgH="945546" progId="Equation.3">
                    <p:embed/>
                  </p:oleObj>
                </mc:Choice>
                <mc:Fallback>
                  <p:oleObj r:id="rId4" imgW="983878" imgH="9455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19847" cy="2171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58" name="组合 62"/>
            <p:cNvGrpSpPr>
              <a:grpSpLocks/>
            </p:cNvGrpSpPr>
            <p:nvPr/>
          </p:nvGrpSpPr>
          <p:grpSpPr bwMode="auto">
            <a:xfrm>
              <a:off x="592160" y="357974"/>
              <a:ext cx="2001495" cy="1718810"/>
              <a:chOff x="0" y="0"/>
              <a:chExt cx="2001495" cy="1718810"/>
            </a:xfrm>
          </p:grpSpPr>
          <p:grpSp>
            <p:nvGrpSpPr>
              <p:cNvPr id="59" name="组合 60"/>
              <p:cNvGrpSpPr>
                <a:grpSpLocks/>
              </p:cNvGrpSpPr>
              <p:nvPr/>
            </p:nvGrpSpPr>
            <p:grpSpPr bwMode="auto">
              <a:xfrm>
                <a:off x="403324" y="0"/>
                <a:ext cx="1598171" cy="338554"/>
                <a:chOff x="0" y="0"/>
                <a:chExt cx="1598171" cy="338554"/>
              </a:xfrm>
            </p:grpSpPr>
            <p:sp>
              <p:nvSpPr>
                <p:cNvPr id="64" name="Text Box 29"/>
                <p:cNvSpPr txBox="1"/>
                <p:nvPr/>
              </p:nvSpPr>
              <p:spPr>
                <a:xfrm>
                  <a:off x="1183273" y="-754"/>
                  <a:ext cx="414171" cy="33023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5" name="Text Box 30"/>
                <p:cNvSpPr txBox="1"/>
                <p:nvPr/>
              </p:nvSpPr>
              <p:spPr>
                <a:xfrm>
                  <a:off x="588201" y="-754"/>
                  <a:ext cx="414170" cy="33023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6" name="Text Box 31"/>
                <p:cNvSpPr txBox="1"/>
                <p:nvPr/>
              </p:nvSpPr>
              <p:spPr>
                <a:xfrm>
                  <a:off x="-524" y="-754"/>
                  <a:ext cx="414171" cy="33023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nvGrpSpPr>
              <p:cNvPr id="60" name="组合 61"/>
              <p:cNvGrpSpPr>
                <a:grpSpLocks/>
              </p:cNvGrpSpPr>
              <p:nvPr/>
            </p:nvGrpSpPr>
            <p:grpSpPr bwMode="auto">
              <a:xfrm>
                <a:off x="0" y="330919"/>
                <a:ext cx="426822" cy="1387891"/>
                <a:chOff x="0" y="0"/>
                <a:chExt cx="426822" cy="1387891"/>
              </a:xfrm>
            </p:grpSpPr>
            <p:sp>
              <p:nvSpPr>
                <p:cNvPr id="61" name="Text Box 57"/>
                <p:cNvSpPr txBox="1"/>
                <p:nvPr/>
              </p:nvSpPr>
              <p:spPr>
                <a:xfrm>
                  <a:off x="12433" y="146"/>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2" name="Text Box 58"/>
                <p:cNvSpPr txBox="1"/>
                <p:nvPr/>
              </p:nvSpPr>
              <p:spPr>
                <a:xfrm>
                  <a:off x="-262" y="505018"/>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3" name="Text Box 59"/>
                <p:cNvSpPr txBox="1"/>
                <p:nvPr/>
              </p:nvSpPr>
              <p:spPr>
                <a:xfrm>
                  <a:off x="10847" y="1049580"/>
                  <a:ext cx="414169" cy="338169"/>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2" fill="hold" nodeType="clickEffect">
                                  <p:stCondLst>
                                    <p:cond delay="0"/>
                                  </p:stCondLst>
                                  <p:childTnLst>
                                    <p:set>
                                      <p:cBhvr>
                                        <p:cTn id="6" dur="1" fill="hold">
                                          <p:stCondLst>
                                            <p:cond delay="0"/>
                                          </p:stCondLst>
                                        </p:cTn>
                                        <p:tgtEl>
                                          <p:spTgt spid="70658"/>
                                        </p:tgtEl>
                                        <p:attrNameLst>
                                          <p:attrName>style.visibility</p:attrName>
                                        </p:attrNameLst>
                                      </p:cBhvr>
                                      <p:to>
                                        <p:strVal val="visible"/>
                                      </p:to>
                                    </p:set>
                                    <p:animEffect transition="in" filter="slide(fromRight)">
                                      <p:cBhvr>
                                        <p:cTn id="7" dur="500"/>
                                        <p:tgtEl>
                                          <p:spTgt spid="7065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blinds(horizontal)">
                                      <p:cBhvr>
                                        <p:cTn id="1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3"/>
          <p:cNvSpPr>
            <a:spLocks noGrp="1" noChangeArrowheads="1"/>
          </p:cNvSpPr>
          <p:nvPr>
            <p:ph type="body" idx="4294967295"/>
          </p:nvPr>
        </p:nvSpPr>
        <p:spPr>
          <a:xfrm>
            <a:off x="0" y="228600"/>
            <a:ext cx="7772400" cy="685800"/>
          </a:xfrm>
        </p:spPr>
        <p:txBody>
          <a:bodyPr/>
          <a:lstStyle/>
          <a:p>
            <a:pPr eaLnBrk="1" hangingPunct="1">
              <a:buFont typeface="Wingdings" panose="05000000000000000000" pitchFamily="2" charset="2"/>
              <a:buNone/>
              <a:defRPr/>
            </a:pPr>
            <a:r>
              <a:rPr kumimoji="1" lang="zh-CN" altLang="en-US" b="1" smtClean="0"/>
              <a:t>例：</a:t>
            </a:r>
          </a:p>
        </p:txBody>
      </p:sp>
      <p:grpSp>
        <p:nvGrpSpPr>
          <p:cNvPr id="72707" name="Group 138"/>
          <p:cNvGrpSpPr>
            <a:grpSpLocks/>
          </p:cNvGrpSpPr>
          <p:nvPr/>
        </p:nvGrpSpPr>
        <p:grpSpPr bwMode="auto">
          <a:xfrm>
            <a:off x="762000" y="3352800"/>
            <a:ext cx="7239000" cy="2655888"/>
            <a:chOff x="0" y="0"/>
            <a:chExt cx="4560" cy="1673"/>
          </a:xfrm>
        </p:grpSpPr>
        <p:grpSp>
          <p:nvGrpSpPr>
            <p:cNvPr id="59416" name="Group 109"/>
            <p:cNvGrpSpPr>
              <a:grpSpLocks/>
            </p:cNvGrpSpPr>
            <p:nvPr/>
          </p:nvGrpSpPr>
          <p:grpSpPr bwMode="auto">
            <a:xfrm>
              <a:off x="0" y="59"/>
              <a:ext cx="1102" cy="1525"/>
              <a:chOff x="0" y="0"/>
              <a:chExt cx="1102" cy="1525"/>
            </a:xfrm>
          </p:grpSpPr>
          <p:sp>
            <p:nvSpPr>
              <p:cNvPr id="83065" name="Text Box 5"/>
              <p:cNvSpPr txBox="1"/>
              <p:nvPr/>
            </p:nvSpPr>
            <p:spPr>
              <a:xfrm>
                <a:off x="0" y="37"/>
                <a:ext cx="467" cy="148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0</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sp>
            <p:nvSpPr>
              <p:cNvPr id="59514" name="Line 6"/>
              <p:cNvSpPr>
                <a:spLocks noChangeShapeType="1"/>
              </p:cNvSpPr>
              <p:nvPr/>
            </p:nvSpPr>
            <p:spPr bwMode="auto">
              <a:xfrm>
                <a:off x="324" y="0"/>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5" name="Line 7"/>
              <p:cNvSpPr>
                <a:spLocks noChangeShapeType="1"/>
              </p:cNvSpPr>
              <p:nvPr/>
            </p:nvSpPr>
            <p:spPr bwMode="auto">
              <a:xfrm>
                <a:off x="311" y="348"/>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6" name="Line 8"/>
              <p:cNvSpPr>
                <a:spLocks noChangeShapeType="1"/>
              </p:cNvSpPr>
              <p:nvPr/>
            </p:nvSpPr>
            <p:spPr bwMode="auto">
              <a:xfrm>
                <a:off x="311" y="703"/>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7" name="Line 9"/>
              <p:cNvSpPr>
                <a:spLocks noChangeShapeType="1"/>
              </p:cNvSpPr>
              <p:nvPr/>
            </p:nvSpPr>
            <p:spPr bwMode="auto">
              <a:xfrm>
                <a:off x="311" y="1076"/>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8" name="Line 10"/>
              <p:cNvSpPr>
                <a:spLocks noChangeShapeType="1"/>
              </p:cNvSpPr>
              <p:nvPr/>
            </p:nvSpPr>
            <p:spPr bwMode="auto">
              <a:xfrm>
                <a:off x="1102" y="27"/>
                <a:ext cx="0" cy="106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9" name="Line 11"/>
              <p:cNvSpPr>
                <a:spLocks noChangeShapeType="1"/>
              </p:cNvSpPr>
              <p:nvPr/>
            </p:nvSpPr>
            <p:spPr bwMode="auto">
              <a:xfrm>
                <a:off x="311" y="10"/>
                <a:ext cx="0" cy="106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Text Box 12"/>
              <p:cNvSpPr txBox="1"/>
              <p:nvPr/>
            </p:nvSpPr>
            <p:spPr>
              <a:xfrm>
                <a:off x="427" y="38"/>
                <a:ext cx="389" cy="148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a:p>
                <a:pPr marL="0" indent="0" algn="just">
                  <a:spcBef>
                    <a:spcPct val="0"/>
                  </a:spcBef>
                  <a:buClr>
                    <a:srgbClr val="000000"/>
                  </a:buClr>
                  <a:buFont typeface="Wingdings" panose="05000000000000000000" pitchFamily="2" charset="2"/>
                  <a:buNone/>
                  <a:defRPr/>
                </a:pPr>
                <a:endParaRPr lang="en-US" altLang="zh-CN" sz="900" b="1" noProof="1">
                  <a:latin typeface="宋体" panose="02010600030101010101" pitchFamily="2" charset="-122"/>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sp>
            <p:nvSpPr>
              <p:cNvPr id="59521" name="Line 13"/>
              <p:cNvSpPr>
                <a:spLocks noChangeShapeType="1"/>
              </p:cNvSpPr>
              <p:nvPr/>
            </p:nvSpPr>
            <p:spPr bwMode="auto">
              <a:xfrm>
                <a:off x="311" y="1093"/>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22" name="Line 14"/>
              <p:cNvSpPr>
                <a:spLocks noChangeShapeType="1"/>
              </p:cNvSpPr>
              <p:nvPr/>
            </p:nvSpPr>
            <p:spPr bwMode="auto">
              <a:xfrm>
                <a:off x="311" y="1438"/>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23" name="Line 15"/>
              <p:cNvSpPr>
                <a:spLocks noChangeShapeType="1"/>
              </p:cNvSpPr>
              <p:nvPr/>
            </p:nvSpPr>
            <p:spPr bwMode="auto">
              <a:xfrm>
                <a:off x="1102" y="1093"/>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24" name="Line 16"/>
              <p:cNvSpPr>
                <a:spLocks noChangeShapeType="1"/>
              </p:cNvSpPr>
              <p:nvPr/>
            </p:nvSpPr>
            <p:spPr bwMode="auto">
              <a:xfrm>
                <a:off x="713" y="10"/>
                <a:ext cx="0" cy="142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417" name="Group 137"/>
            <p:cNvGrpSpPr>
              <a:grpSpLocks/>
            </p:cNvGrpSpPr>
            <p:nvPr/>
          </p:nvGrpSpPr>
          <p:grpSpPr bwMode="auto">
            <a:xfrm>
              <a:off x="934" y="1248"/>
              <a:ext cx="3626" cy="425"/>
              <a:chOff x="0" y="0"/>
              <a:chExt cx="3626" cy="425"/>
            </a:xfrm>
          </p:grpSpPr>
          <p:grpSp>
            <p:nvGrpSpPr>
              <p:cNvPr id="59491" name="Group 35"/>
              <p:cNvGrpSpPr>
                <a:grpSpLocks/>
              </p:cNvGrpSpPr>
              <p:nvPr/>
            </p:nvGrpSpPr>
            <p:grpSpPr bwMode="auto">
              <a:xfrm>
                <a:off x="466" y="0"/>
                <a:ext cx="791" cy="366"/>
                <a:chOff x="0" y="0"/>
                <a:chExt cx="915" cy="321"/>
              </a:xfrm>
            </p:grpSpPr>
            <p:sp>
              <p:nvSpPr>
                <p:cNvPr id="59508" name="Line 36"/>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9" name="Line 37"/>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0" name="Line 38"/>
                <p:cNvSpPr>
                  <a:spLocks noChangeShapeType="1"/>
                </p:cNvSpPr>
                <p:nvPr/>
              </p:nvSpPr>
              <p:spPr bwMode="auto">
                <a:xfrm>
                  <a:off x="90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1" name="Line 39"/>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2" name="Line 40"/>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92" name="Line 44"/>
              <p:cNvSpPr>
                <a:spLocks noChangeShapeType="1"/>
              </p:cNvSpPr>
              <p:nvPr/>
            </p:nvSpPr>
            <p:spPr bwMode="auto">
              <a:xfrm>
                <a:off x="0" y="97"/>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93" name="Line 48"/>
              <p:cNvSpPr>
                <a:spLocks noChangeShapeType="1"/>
              </p:cNvSpPr>
              <p:nvPr/>
            </p:nvSpPr>
            <p:spPr bwMode="auto">
              <a:xfrm>
                <a:off x="1152" y="158"/>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94" name="Line 67"/>
              <p:cNvSpPr>
                <a:spLocks noChangeShapeType="1"/>
              </p:cNvSpPr>
              <p:nvPr/>
            </p:nvSpPr>
            <p:spPr bwMode="auto">
              <a:xfrm>
                <a:off x="1633" y="370"/>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5" name="Line 68"/>
              <p:cNvSpPr>
                <a:spLocks noChangeShapeType="1"/>
              </p:cNvSpPr>
              <p:nvPr/>
            </p:nvSpPr>
            <p:spPr bwMode="auto">
              <a:xfrm>
                <a:off x="2411"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6" name="Line 69"/>
              <p:cNvSpPr>
                <a:spLocks noChangeShapeType="1"/>
              </p:cNvSpPr>
              <p:nvPr/>
            </p:nvSpPr>
            <p:spPr bwMode="auto">
              <a:xfrm>
                <a:off x="1633"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7" name="Line 70"/>
              <p:cNvSpPr>
                <a:spLocks noChangeShapeType="1"/>
              </p:cNvSpPr>
              <p:nvPr/>
            </p:nvSpPr>
            <p:spPr bwMode="auto">
              <a:xfrm>
                <a:off x="2022"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8" name="Line 74"/>
              <p:cNvSpPr>
                <a:spLocks noChangeShapeType="1"/>
              </p:cNvSpPr>
              <p:nvPr/>
            </p:nvSpPr>
            <p:spPr bwMode="auto">
              <a:xfrm>
                <a:off x="2279" y="175"/>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99" name="Line 93"/>
              <p:cNvSpPr>
                <a:spLocks noChangeShapeType="1"/>
              </p:cNvSpPr>
              <p:nvPr/>
            </p:nvSpPr>
            <p:spPr bwMode="auto">
              <a:xfrm>
                <a:off x="2761" y="370"/>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0" name="Line 94"/>
              <p:cNvSpPr>
                <a:spLocks noChangeShapeType="1"/>
              </p:cNvSpPr>
              <p:nvPr/>
            </p:nvSpPr>
            <p:spPr bwMode="auto">
              <a:xfrm>
                <a:off x="3539"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1" name="Line 95"/>
              <p:cNvSpPr>
                <a:spLocks noChangeShapeType="1"/>
              </p:cNvSpPr>
              <p:nvPr/>
            </p:nvSpPr>
            <p:spPr bwMode="auto">
              <a:xfrm>
                <a:off x="2761"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2" name="Line 96"/>
              <p:cNvSpPr>
                <a:spLocks noChangeShapeType="1"/>
              </p:cNvSpPr>
              <p:nvPr/>
            </p:nvSpPr>
            <p:spPr bwMode="auto">
              <a:xfrm>
                <a:off x="3150"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055" name="Text Box 97"/>
              <p:cNvSpPr txBox="1"/>
              <p:nvPr/>
            </p:nvSpPr>
            <p:spPr>
              <a:xfrm>
                <a:off x="2848" y="36"/>
                <a:ext cx="778" cy="3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12" name="Text Box 101"/>
              <p:cNvSpPr txBox="1"/>
              <p:nvPr/>
            </p:nvSpPr>
            <p:spPr>
              <a:xfrm>
                <a:off x="549" y="31"/>
                <a:ext cx="389" cy="3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0</a:t>
                </a:r>
              </a:p>
            </p:txBody>
          </p:sp>
          <p:sp>
            <p:nvSpPr>
              <p:cNvPr id="13" name="Text Box 105"/>
              <p:cNvSpPr txBox="1"/>
              <p:nvPr/>
            </p:nvSpPr>
            <p:spPr>
              <a:xfrm>
                <a:off x="1701" y="31"/>
                <a:ext cx="389" cy="34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sp>
            <p:nvSpPr>
              <p:cNvPr id="59506" name="Line 66"/>
              <p:cNvSpPr>
                <a:spLocks noChangeShapeType="1"/>
              </p:cNvSpPr>
              <p:nvPr/>
            </p:nvSpPr>
            <p:spPr bwMode="auto">
              <a:xfrm>
                <a:off x="1646" y="22"/>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7" name="Line 92"/>
              <p:cNvSpPr>
                <a:spLocks noChangeShapeType="1"/>
              </p:cNvSpPr>
              <p:nvPr/>
            </p:nvSpPr>
            <p:spPr bwMode="auto">
              <a:xfrm>
                <a:off x="2774" y="22"/>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418" name="Group 136"/>
            <p:cNvGrpSpPr>
              <a:grpSpLocks/>
            </p:cNvGrpSpPr>
            <p:nvPr/>
          </p:nvGrpSpPr>
          <p:grpSpPr bwMode="auto">
            <a:xfrm>
              <a:off x="934" y="811"/>
              <a:ext cx="3626" cy="389"/>
              <a:chOff x="0" y="0"/>
              <a:chExt cx="3626" cy="389"/>
            </a:xfrm>
          </p:grpSpPr>
          <p:grpSp>
            <p:nvGrpSpPr>
              <p:cNvPr id="59467" name="Group 29"/>
              <p:cNvGrpSpPr>
                <a:grpSpLocks/>
              </p:cNvGrpSpPr>
              <p:nvPr/>
            </p:nvGrpSpPr>
            <p:grpSpPr bwMode="auto">
              <a:xfrm>
                <a:off x="466" y="0"/>
                <a:ext cx="791" cy="356"/>
                <a:chOff x="0" y="0"/>
                <a:chExt cx="915" cy="312"/>
              </a:xfrm>
            </p:grpSpPr>
            <p:sp>
              <p:nvSpPr>
                <p:cNvPr id="59486" name="Line 30"/>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7" name="Line 31"/>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8" name="Line 32"/>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9" name="Line 33"/>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0" name="Line 34"/>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68" name="Line 43"/>
              <p:cNvSpPr>
                <a:spLocks noChangeShapeType="1"/>
              </p:cNvSpPr>
              <p:nvPr/>
            </p:nvSpPr>
            <p:spPr bwMode="auto">
              <a:xfrm>
                <a:off x="0" y="129"/>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69" name="Line 47"/>
              <p:cNvSpPr>
                <a:spLocks noChangeShapeType="1"/>
              </p:cNvSpPr>
              <p:nvPr/>
            </p:nvSpPr>
            <p:spPr bwMode="auto">
              <a:xfrm>
                <a:off x="1152" y="153"/>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70" name="Group 60"/>
              <p:cNvGrpSpPr>
                <a:grpSpLocks/>
              </p:cNvGrpSpPr>
              <p:nvPr/>
            </p:nvGrpSpPr>
            <p:grpSpPr bwMode="auto">
              <a:xfrm>
                <a:off x="1633" y="10"/>
                <a:ext cx="791" cy="355"/>
                <a:chOff x="0" y="0"/>
                <a:chExt cx="915" cy="312"/>
              </a:xfrm>
            </p:grpSpPr>
            <p:sp>
              <p:nvSpPr>
                <p:cNvPr id="59481" name="Line 61"/>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2" name="Line 62"/>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3" name="Line 63"/>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4" name="Line 64"/>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5" name="Line 65"/>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71" name="Line 73"/>
              <p:cNvSpPr>
                <a:spLocks noChangeShapeType="1"/>
              </p:cNvSpPr>
              <p:nvPr/>
            </p:nvSpPr>
            <p:spPr bwMode="auto">
              <a:xfrm>
                <a:off x="2279" y="170"/>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72" name="Group 86"/>
              <p:cNvGrpSpPr>
                <a:grpSpLocks/>
              </p:cNvGrpSpPr>
              <p:nvPr/>
            </p:nvGrpSpPr>
            <p:grpSpPr bwMode="auto">
              <a:xfrm>
                <a:off x="2761" y="10"/>
                <a:ext cx="791" cy="355"/>
                <a:chOff x="0" y="0"/>
                <a:chExt cx="915" cy="312"/>
              </a:xfrm>
            </p:grpSpPr>
            <p:sp>
              <p:nvSpPr>
                <p:cNvPr id="59476" name="Line 87"/>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7" name="Line 88"/>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8" name="Line 89"/>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9" name="Line 90"/>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0" name="Line 91"/>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 name="Text Box 98"/>
              <p:cNvSpPr txBox="1"/>
              <p:nvPr/>
            </p:nvSpPr>
            <p:spPr>
              <a:xfrm>
                <a:off x="2848" y="32"/>
                <a:ext cx="778" cy="35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3026" name="Text Box 102"/>
              <p:cNvSpPr txBox="1"/>
              <p:nvPr/>
            </p:nvSpPr>
            <p:spPr>
              <a:xfrm>
                <a:off x="549" y="0"/>
                <a:ext cx="389" cy="29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0</a:t>
                </a:r>
              </a:p>
            </p:txBody>
          </p:sp>
          <p:sp>
            <p:nvSpPr>
              <p:cNvPr id="83027" name="Text Box 106"/>
              <p:cNvSpPr txBox="1"/>
              <p:nvPr/>
            </p:nvSpPr>
            <p:spPr>
              <a:xfrm>
                <a:off x="1706" y="5"/>
                <a:ext cx="389" cy="32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59419" name="Group 135"/>
            <p:cNvGrpSpPr>
              <a:grpSpLocks/>
            </p:cNvGrpSpPr>
            <p:nvPr/>
          </p:nvGrpSpPr>
          <p:grpSpPr bwMode="auto">
            <a:xfrm>
              <a:off x="934" y="396"/>
              <a:ext cx="3588" cy="372"/>
              <a:chOff x="0" y="0"/>
              <a:chExt cx="3588" cy="372"/>
            </a:xfrm>
          </p:grpSpPr>
          <p:grpSp>
            <p:nvGrpSpPr>
              <p:cNvPr id="59445" name="Group 23"/>
              <p:cNvGrpSpPr>
                <a:grpSpLocks/>
              </p:cNvGrpSpPr>
              <p:nvPr/>
            </p:nvGrpSpPr>
            <p:grpSpPr bwMode="auto">
              <a:xfrm>
                <a:off x="466" y="0"/>
                <a:ext cx="791" cy="365"/>
                <a:chOff x="0" y="0"/>
                <a:chExt cx="915" cy="321"/>
              </a:xfrm>
            </p:grpSpPr>
            <p:sp>
              <p:nvSpPr>
                <p:cNvPr id="59462" name="Line 24"/>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3" name="Line 25"/>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4" name="Line 26"/>
                <p:cNvSpPr>
                  <a:spLocks noChangeShapeType="1"/>
                </p:cNvSpPr>
                <p:nvPr/>
              </p:nvSpPr>
              <p:spPr bwMode="auto">
                <a:xfrm>
                  <a:off x="915"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5" name="Line 27"/>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6" name="Line 28"/>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46" name="Line 42"/>
              <p:cNvSpPr>
                <a:spLocks noChangeShapeType="1"/>
              </p:cNvSpPr>
              <p:nvPr/>
            </p:nvSpPr>
            <p:spPr bwMode="auto">
              <a:xfrm>
                <a:off x="0" y="195"/>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47" name="Line 46"/>
              <p:cNvSpPr>
                <a:spLocks noChangeShapeType="1"/>
              </p:cNvSpPr>
              <p:nvPr/>
            </p:nvSpPr>
            <p:spPr bwMode="auto">
              <a:xfrm>
                <a:off x="1152" y="130"/>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48" name="Line 56"/>
              <p:cNvSpPr>
                <a:spLocks noChangeShapeType="1"/>
              </p:cNvSpPr>
              <p:nvPr/>
            </p:nvSpPr>
            <p:spPr bwMode="auto">
              <a:xfrm>
                <a:off x="1620" y="355"/>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9" name="Line 57"/>
              <p:cNvSpPr>
                <a:spLocks noChangeShapeType="1"/>
              </p:cNvSpPr>
              <p:nvPr/>
            </p:nvSpPr>
            <p:spPr bwMode="auto">
              <a:xfrm>
                <a:off x="2411"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0" name="Line 58"/>
              <p:cNvSpPr>
                <a:spLocks noChangeShapeType="1"/>
              </p:cNvSpPr>
              <p:nvPr/>
            </p:nvSpPr>
            <p:spPr bwMode="auto">
              <a:xfrm>
                <a:off x="1620"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1" name="Line 59"/>
              <p:cNvSpPr>
                <a:spLocks noChangeShapeType="1"/>
              </p:cNvSpPr>
              <p:nvPr/>
            </p:nvSpPr>
            <p:spPr bwMode="auto">
              <a:xfrm>
                <a:off x="2009"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2" name="Line 72"/>
              <p:cNvSpPr>
                <a:spLocks noChangeShapeType="1"/>
              </p:cNvSpPr>
              <p:nvPr/>
            </p:nvSpPr>
            <p:spPr bwMode="auto">
              <a:xfrm>
                <a:off x="2279" y="147"/>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53" name="Line 82"/>
              <p:cNvSpPr>
                <a:spLocks noChangeShapeType="1"/>
              </p:cNvSpPr>
              <p:nvPr/>
            </p:nvSpPr>
            <p:spPr bwMode="auto">
              <a:xfrm>
                <a:off x="2748" y="355"/>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4" name="Line 83"/>
              <p:cNvSpPr>
                <a:spLocks noChangeShapeType="1"/>
              </p:cNvSpPr>
              <p:nvPr/>
            </p:nvSpPr>
            <p:spPr bwMode="auto">
              <a:xfrm>
                <a:off x="3539"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5" name="Line 84"/>
              <p:cNvSpPr>
                <a:spLocks noChangeShapeType="1"/>
              </p:cNvSpPr>
              <p:nvPr/>
            </p:nvSpPr>
            <p:spPr bwMode="auto">
              <a:xfrm>
                <a:off x="2748"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6" name="Line 85"/>
              <p:cNvSpPr>
                <a:spLocks noChangeShapeType="1"/>
              </p:cNvSpPr>
              <p:nvPr/>
            </p:nvSpPr>
            <p:spPr bwMode="auto">
              <a:xfrm>
                <a:off x="3137"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Text Box 99"/>
              <p:cNvSpPr txBox="1"/>
              <p:nvPr/>
            </p:nvSpPr>
            <p:spPr>
              <a:xfrm>
                <a:off x="2810" y="0"/>
                <a:ext cx="778" cy="31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3010" name="Text Box 104"/>
              <p:cNvSpPr txBox="1"/>
              <p:nvPr/>
            </p:nvSpPr>
            <p:spPr>
              <a:xfrm>
                <a:off x="549" y="28"/>
                <a:ext cx="389" cy="3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0</a:t>
                </a:r>
              </a:p>
            </p:txBody>
          </p:sp>
          <p:sp>
            <p:nvSpPr>
              <p:cNvPr id="83011" name="Text Box 107"/>
              <p:cNvSpPr txBox="1"/>
              <p:nvPr/>
            </p:nvSpPr>
            <p:spPr>
              <a:xfrm>
                <a:off x="1701" y="0"/>
                <a:ext cx="389" cy="36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sp>
            <p:nvSpPr>
              <p:cNvPr id="59460" name="Line 55"/>
              <p:cNvSpPr>
                <a:spLocks noChangeShapeType="1"/>
              </p:cNvSpPr>
              <p:nvPr/>
            </p:nvSpPr>
            <p:spPr bwMode="auto">
              <a:xfrm>
                <a:off x="1633" y="7"/>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1" name="Line 81"/>
              <p:cNvSpPr>
                <a:spLocks noChangeShapeType="1"/>
              </p:cNvSpPr>
              <p:nvPr/>
            </p:nvSpPr>
            <p:spPr bwMode="auto">
              <a:xfrm>
                <a:off x="2761" y="7"/>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420" name="Group 134"/>
            <p:cNvGrpSpPr>
              <a:grpSpLocks/>
            </p:cNvGrpSpPr>
            <p:nvPr/>
          </p:nvGrpSpPr>
          <p:grpSpPr bwMode="auto">
            <a:xfrm>
              <a:off x="934" y="0"/>
              <a:ext cx="3626" cy="384"/>
              <a:chOff x="0" y="0"/>
              <a:chExt cx="3626" cy="384"/>
            </a:xfrm>
          </p:grpSpPr>
          <p:grpSp>
            <p:nvGrpSpPr>
              <p:cNvPr id="59421" name="Group 17"/>
              <p:cNvGrpSpPr>
                <a:grpSpLocks/>
              </p:cNvGrpSpPr>
              <p:nvPr/>
            </p:nvGrpSpPr>
            <p:grpSpPr bwMode="auto">
              <a:xfrm>
                <a:off x="466" y="1"/>
                <a:ext cx="791" cy="355"/>
                <a:chOff x="0" y="0"/>
                <a:chExt cx="915" cy="312"/>
              </a:xfrm>
            </p:grpSpPr>
            <p:sp>
              <p:nvSpPr>
                <p:cNvPr id="59440" name="Line 18"/>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1" name="Line 19"/>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2" name="Line 20"/>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3" name="Line 21"/>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4" name="Line 22"/>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22" name="Line 41"/>
              <p:cNvSpPr>
                <a:spLocks noChangeShapeType="1"/>
              </p:cNvSpPr>
              <p:nvPr/>
            </p:nvSpPr>
            <p:spPr bwMode="auto">
              <a:xfrm>
                <a:off x="0" y="243"/>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23" name="Line 45"/>
              <p:cNvSpPr>
                <a:spLocks noChangeShapeType="1"/>
              </p:cNvSpPr>
              <p:nvPr/>
            </p:nvSpPr>
            <p:spPr bwMode="auto">
              <a:xfrm>
                <a:off x="1152" y="161"/>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24" name="Group 49"/>
              <p:cNvGrpSpPr>
                <a:grpSpLocks/>
              </p:cNvGrpSpPr>
              <p:nvPr/>
            </p:nvGrpSpPr>
            <p:grpSpPr bwMode="auto">
              <a:xfrm>
                <a:off x="1620" y="1"/>
                <a:ext cx="791" cy="355"/>
                <a:chOff x="0" y="0"/>
                <a:chExt cx="915" cy="312"/>
              </a:xfrm>
            </p:grpSpPr>
            <p:sp>
              <p:nvSpPr>
                <p:cNvPr id="59435" name="Line 50"/>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6" name="Line 51"/>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7" name="Line 52"/>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8" name="Line 53"/>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9" name="Line 54"/>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25" name="Line 71"/>
              <p:cNvSpPr>
                <a:spLocks noChangeShapeType="1"/>
              </p:cNvSpPr>
              <p:nvPr/>
            </p:nvSpPr>
            <p:spPr bwMode="auto">
              <a:xfrm>
                <a:off x="2279" y="179"/>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26" name="Group 75"/>
              <p:cNvGrpSpPr>
                <a:grpSpLocks/>
              </p:cNvGrpSpPr>
              <p:nvPr/>
            </p:nvGrpSpPr>
            <p:grpSpPr bwMode="auto">
              <a:xfrm>
                <a:off x="2748" y="1"/>
                <a:ext cx="791" cy="355"/>
                <a:chOff x="0" y="0"/>
                <a:chExt cx="915" cy="312"/>
              </a:xfrm>
            </p:grpSpPr>
            <p:sp>
              <p:nvSpPr>
                <p:cNvPr id="59430" name="Line 76"/>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1" name="Line 77"/>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2" name="Line 78"/>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3" name="Line 79"/>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4" name="Line 80"/>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2979" name="Text Box 100"/>
              <p:cNvSpPr txBox="1"/>
              <p:nvPr/>
            </p:nvSpPr>
            <p:spPr>
              <a:xfrm>
                <a:off x="2848" y="0"/>
                <a:ext cx="778" cy="3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2980" name="Text Box 103"/>
              <p:cNvSpPr txBox="1"/>
              <p:nvPr/>
            </p:nvSpPr>
            <p:spPr>
              <a:xfrm>
                <a:off x="549" y="0"/>
                <a:ext cx="389" cy="3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sp>
            <p:nvSpPr>
              <p:cNvPr id="82981" name="Text Box 108"/>
              <p:cNvSpPr txBox="1"/>
              <p:nvPr/>
            </p:nvSpPr>
            <p:spPr>
              <a:xfrm>
                <a:off x="1701" y="0"/>
                <a:ext cx="389" cy="3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grpSp>
        <p:nvGrpSpPr>
          <p:cNvPr id="59396" name="Group 114"/>
          <p:cNvGrpSpPr>
            <a:grpSpLocks/>
          </p:cNvGrpSpPr>
          <p:nvPr/>
        </p:nvGrpSpPr>
        <p:grpSpPr bwMode="auto">
          <a:xfrm>
            <a:off x="3092450" y="782683"/>
            <a:ext cx="2959100" cy="2262187"/>
            <a:chOff x="0" y="0"/>
            <a:chExt cx="2160" cy="1560"/>
          </a:xfrm>
        </p:grpSpPr>
        <p:grpSp>
          <p:nvGrpSpPr>
            <p:cNvPr id="59397" name="Group 115"/>
            <p:cNvGrpSpPr>
              <a:grpSpLocks/>
            </p:cNvGrpSpPr>
            <p:nvPr/>
          </p:nvGrpSpPr>
          <p:grpSpPr bwMode="auto">
            <a:xfrm>
              <a:off x="1440" y="597"/>
              <a:ext cx="475" cy="339"/>
              <a:chOff x="0" y="0"/>
              <a:chExt cx="475" cy="339"/>
            </a:xfrm>
          </p:grpSpPr>
          <p:sp>
            <p:nvSpPr>
              <p:cNvPr id="82966" name="AutoShape 11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2967" name="Text Box 11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59398" name="Group 118"/>
            <p:cNvGrpSpPr>
              <a:grpSpLocks/>
            </p:cNvGrpSpPr>
            <p:nvPr/>
          </p:nvGrpSpPr>
          <p:grpSpPr bwMode="auto">
            <a:xfrm>
              <a:off x="720" y="0"/>
              <a:ext cx="475" cy="339"/>
              <a:chOff x="0" y="0"/>
              <a:chExt cx="475" cy="339"/>
            </a:xfrm>
          </p:grpSpPr>
          <p:sp>
            <p:nvSpPr>
              <p:cNvPr id="82964" name="AutoShape 11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2965" name="Text Box 120"/>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59399" name="Group 121"/>
            <p:cNvGrpSpPr>
              <a:grpSpLocks/>
            </p:cNvGrpSpPr>
            <p:nvPr/>
          </p:nvGrpSpPr>
          <p:grpSpPr bwMode="auto">
            <a:xfrm>
              <a:off x="0" y="597"/>
              <a:ext cx="475" cy="339"/>
              <a:chOff x="0" y="0"/>
              <a:chExt cx="475" cy="339"/>
            </a:xfrm>
          </p:grpSpPr>
          <p:sp>
            <p:nvSpPr>
              <p:cNvPr id="82962" name="AutoShape 122"/>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2963" name="Text Box 12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59400" name="Group 124"/>
            <p:cNvGrpSpPr>
              <a:grpSpLocks/>
            </p:cNvGrpSpPr>
            <p:nvPr/>
          </p:nvGrpSpPr>
          <p:grpSpPr bwMode="auto">
            <a:xfrm>
              <a:off x="720" y="1092"/>
              <a:ext cx="475" cy="339"/>
              <a:chOff x="0" y="0"/>
              <a:chExt cx="475" cy="339"/>
            </a:xfrm>
          </p:grpSpPr>
          <p:sp>
            <p:nvSpPr>
              <p:cNvPr id="82960" name="AutoShape 125"/>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2961" name="Text Box 126"/>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59401" name="Line 127"/>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2" name="Line 128"/>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3" name="Line 129"/>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4" name="Line 130"/>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5" name="Line 131"/>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6" name="Line 132"/>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59" name="Text Box 133"/>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3"/>
          <p:cNvSpPr>
            <a:spLocks noGrp="1" noChangeArrowheads="1"/>
          </p:cNvSpPr>
          <p:nvPr>
            <p:ph type="body" idx="4294967295"/>
          </p:nvPr>
        </p:nvSpPr>
        <p:spPr>
          <a:xfrm>
            <a:off x="107504" y="1085056"/>
            <a:ext cx="8458200" cy="5584304"/>
          </a:xfrm>
        </p:spPr>
        <p:txBody>
          <a:bodyPr/>
          <a:lstStyle/>
          <a:p>
            <a:pPr eaLnBrk="1" hangingPunct="1">
              <a:lnSpc>
                <a:spcPct val="90000"/>
              </a:lnSpc>
              <a:spcAft>
                <a:spcPct val="20000"/>
              </a:spcAft>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(1) </a:t>
            </a:r>
            <a:r>
              <a:rPr kumimoji="1" lang="zh-CN" altLang="en-US" sz="2400" b="1" dirty="0" smtClean="0">
                <a:latin typeface="Times New Roman" panose="02020603050405020304" pitchFamily="18" charset="0"/>
              </a:rPr>
              <a:t>若无向图</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有</a:t>
            </a:r>
            <a:r>
              <a:rPr kumimoji="1" lang="en-US" altLang="zh-CN" sz="2400" b="1" i="1" dirty="0" smtClean="0">
                <a:latin typeface="Times New Roman" panose="02020603050405020304" pitchFamily="18" charset="0"/>
              </a:rPr>
              <a:t>n</a:t>
            </a:r>
            <a:r>
              <a:rPr kumimoji="1" lang="zh-CN" altLang="en-US" sz="2400" b="1" dirty="0" smtClean="0">
                <a:latin typeface="Times New Roman" panose="02020603050405020304" pitchFamily="18" charset="0"/>
              </a:rPr>
              <a:t>个顶点，</a:t>
            </a:r>
            <a:r>
              <a:rPr kumimoji="1" lang="en-US" altLang="zh-CN" sz="2400" b="1" dirty="0" smtClean="0">
                <a:latin typeface="Times New Roman" panose="02020603050405020304" pitchFamily="18" charset="0"/>
              </a:rPr>
              <a:t>e</a:t>
            </a:r>
            <a:r>
              <a:rPr kumimoji="1" lang="zh-CN" altLang="en-US" sz="2400" b="1" dirty="0" smtClean="0">
                <a:latin typeface="Times New Roman" panose="02020603050405020304" pitchFamily="18" charset="0"/>
              </a:rPr>
              <a:t>条边，则邻接表需</a:t>
            </a:r>
            <a:r>
              <a:rPr kumimoji="1" lang="en-US" altLang="zh-CN" sz="2400" b="1" i="1" dirty="0" smtClean="0">
                <a:latin typeface="Times New Roman" panose="02020603050405020304" pitchFamily="18" charset="0"/>
              </a:rPr>
              <a:t>n</a:t>
            </a:r>
            <a:r>
              <a:rPr kumimoji="1" lang="zh-CN" altLang="en-US" sz="2400" b="1" dirty="0" smtClean="0">
                <a:latin typeface="Times New Roman" panose="02020603050405020304" pitchFamily="18" charset="0"/>
              </a:rPr>
              <a:t>个表头结点和</a:t>
            </a:r>
            <a:r>
              <a:rPr kumimoji="1" lang="en-US" altLang="zh-CN" sz="2400" b="1" dirty="0" smtClean="0">
                <a:latin typeface="Times New Roman" panose="02020603050405020304" pitchFamily="18" charset="0"/>
              </a:rPr>
              <a:t>2</a:t>
            </a:r>
            <a:r>
              <a:rPr kumimoji="1" lang="en-US" altLang="zh-CN" sz="2400" b="1" i="1" dirty="0" smtClean="0">
                <a:latin typeface="Times New Roman" panose="02020603050405020304" pitchFamily="18" charset="0"/>
              </a:rPr>
              <a:t>e</a:t>
            </a:r>
            <a:r>
              <a:rPr kumimoji="1" lang="zh-CN" altLang="en-US" sz="2400" b="1" dirty="0" smtClean="0">
                <a:latin typeface="Times New Roman" panose="02020603050405020304" pitchFamily="18" charset="0"/>
              </a:rPr>
              <a:t>个边结点；若有向图</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有</a:t>
            </a:r>
            <a:r>
              <a:rPr kumimoji="1" lang="en-US" altLang="zh-CN" sz="2400" b="1" dirty="0" smtClean="0">
                <a:latin typeface="Times New Roman" panose="02020603050405020304" pitchFamily="18" charset="0"/>
              </a:rPr>
              <a:t>n</a:t>
            </a:r>
            <a:r>
              <a:rPr kumimoji="1" lang="zh-CN" altLang="en-US" sz="2400" b="1" dirty="0" smtClean="0">
                <a:latin typeface="Times New Roman" panose="02020603050405020304" pitchFamily="18" charset="0"/>
              </a:rPr>
              <a:t>个顶点，</a:t>
            </a:r>
            <a:r>
              <a:rPr kumimoji="1" lang="en-US" altLang="zh-CN" sz="2400" b="1" i="1" dirty="0" smtClean="0">
                <a:latin typeface="Times New Roman" panose="02020603050405020304" pitchFamily="18" charset="0"/>
              </a:rPr>
              <a:t>e</a:t>
            </a:r>
            <a:r>
              <a:rPr kumimoji="1" lang="zh-CN" altLang="en-US" sz="2400" b="1" dirty="0" smtClean="0">
                <a:latin typeface="Times New Roman" panose="02020603050405020304" pitchFamily="18" charset="0"/>
              </a:rPr>
              <a:t>条边，则邻接表需</a:t>
            </a:r>
            <a:r>
              <a:rPr kumimoji="1" lang="en-US" altLang="zh-CN" sz="2400" b="1" i="1" dirty="0" smtClean="0">
                <a:latin typeface="Times New Roman" panose="02020603050405020304" pitchFamily="18" charset="0"/>
              </a:rPr>
              <a:t>n</a:t>
            </a:r>
            <a:r>
              <a:rPr kumimoji="1" lang="zh-CN" altLang="en-US" sz="2400" b="1" dirty="0" smtClean="0">
                <a:latin typeface="Times New Roman" panose="02020603050405020304" pitchFamily="18" charset="0"/>
              </a:rPr>
              <a:t>个表头结点和</a:t>
            </a:r>
            <a:r>
              <a:rPr kumimoji="1" lang="en-US" altLang="zh-CN" sz="2400" b="1" i="1" dirty="0" smtClean="0">
                <a:latin typeface="Times New Roman" panose="02020603050405020304" pitchFamily="18" charset="0"/>
              </a:rPr>
              <a:t>e</a:t>
            </a:r>
            <a:r>
              <a:rPr kumimoji="1" lang="zh-CN" altLang="en-US" sz="2400" b="1" dirty="0" smtClean="0">
                <a:latin typeface="Times New Roman" panose="02020603050405020304" pitchFamily="18" charset="0"/>
              </a:rPr>
              <a:t>个边结点。</a:t>
            </a:r>
            <a:r>
              <a:rPr kumimoji="1" lang="zh-CN" altLang="en-US" sz="2400" b="1" dirty="0" smtClean="0">
                <a:solidFill>
                  <a:schemeClr val="folHlink"/>
                </a:solidFill>
                <a:latin typeface="Times New Roman" panose="02020603050405020304" pitchFamily="18" charset="0"/>
              </a:rPr>
              <a:t>空间代价</a:t>
            </a:r>
            <a:r>
              <a:rPr kumimoji="1" lang="en-US" altLang="zh-CN" sz="2400" b="1" dirty="0" smtClean="0">
                <a:solidFill>
                  <a:schemeClr val="folHlink"/>
                </a:solidFill>
                <a:latin typeface="Times New Roman" panose="02020603050405020304" pitchFamily="18" charset="0"/>
              </a:rPr>
              <a:t>O(</a:t>
            </a:r>
            <a:r>
              <a:rPr kumimoji="1" lang="en-US" altLang="zh-CN" sz="2400" b="1" dirty="0" err="1" smtClean="0">
                <a:solidFill>
                  <a:schemeClr val="folHlink"/>
                </a:solidFill>
                <a:latin typeface="Times New Roman" panose="02020603050405020304" pitchFamily="18" charset="0"/>
              </a:rPr>
              <a:t>n+e</a:t>
            </a:r>
            <a:r>
              <a:rPr kumimoji="1" lang="en-US" altLang="zh-CN" sz="2400" b="1" dirty="0" smtClean="0">
                <a:solidFill>
                  <a:schemeClr val="folHlink"/>
                </a:solidFill>
                <a:latin typeface="Times New Roman" panose="02020603050405020304" pitchFamily="18" charset="0"/>
              </a:rPr>
              <a:t>)</a:t>
            </a:r>
            <a:r>
              <a:rPr kumimoji="1" lang="zh-CN" altLang="en-US" sz="2400" b="1" dirty="0" smtClean="0">
                <a:solidFill>
                  <a:schemeClr val="folHlink"/>
                </a:solidFill>
                <a:latin typeface="Times New Roman" panose="02020603050405020304" pitchFamily="18" charset="0"/>
              </a:rPr>
              <a:t>，故空间利用率高</a:t>
            </a:r>
            <a:r>
              <a:rPr kumimoji="1" lang="zh-CN" altLang="en-US" sz="2400" b="1" dirty="0" smtClean="0">
                <a:latin typeface="楷体_GB2312" pitchFamily="49" charset="-122"/>
              </a:rPr>
              <a:t>。</a:t>
            </a:r>
            <a:r>
              <a:rPr kumimoji="1" lang="en-US" altLang="zh-CN" sz="700" b="1" dirty="0" smtClean="0">
                <a:latin typeface="Times New Roman" panose="02020603050405020304" pitchFamily="18" charset="0"/>
              </a:rPr>
              <a:t>.</a:t>
            </a:r>
          </a:p>
          <a:p>
            <a:pPr algn="just" eaLnBrk="1" hangingPunct="1">
              <a:lnSpc>
                <a:spcPct val="90000"/>
              </a:lnSpc>
              <a:spcAft>
                <a:spcPct val="20000"/>
              </a:spcAft>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(2) </a:t>
            </a:r>
            <a:r>
              <a:rPr kumimoji="1" lang="zh-CN" altLang="en-US" sz="2400" b="1" dirty="0" smtClean="0">
                <a:latin typeface="Times New Roman" panose="02020603050405020304" pitchFamily="18" charset="0"/>
              </a:rPr>
              <a:t>无向图：第</a:t>
            </a:r>
            <a:r>
              <a:rPr kumimoji="1" lang="en-US" altLang="zh-CN" sz="2400" b="1" dirty="0" err="1" smtClean="0">
                <a:latin typeface="Times New Roman" panose="02020603050405020304" pitchFamily="18" charset="0"/>
              </a:rPr>
              <a:t>i</a:t>
            </a:r>
            <a:r>
              <a:rPr kumimoji="1" lang="zh-CN" altLang="en-US" sz="2400" b="1" dirty="0" smtClean="0">
                <a:latin typeface="Times New Roman" panose="02020603050405020304" pitchFamily="18" charset="0"/>
              </a:rPr>
              <a:t>个链表中的表结点数为</a:t>
            </a:r>
            <a:r>
              <a:rPr kumimoji="1" lang="en-US" altLang="zh-CN" sz="2400" b="1" dirty="0" smtClean="0">
                <a:latin typeface="Times New Roman" panose="02020603050405020304" pitchFamily="18" charset="0"/>
              </a:rPr>
              <a:t>TD(v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a:t>
            </a:r>
          </a:p>
          <a:p>
            <a:pPr eaLnBrk="1" hangingPunct="1">
              <a:lnSpc>
                <a:spcPct val="90000"/>
              </a:lnSpc>
              <a:spcAft>
                <a:spcPct val="20000"/>
              </a:spcAft>
              <a:buFont typeface="Wingdings" panose="05000000000000000000" pitchFamily="2" charset="2"/>
              <a:buNone/>
              <a:defRPr/>
            </a:pPr>
            <a:r>
              <a:rPr kumimoji="1" lang="zh-CN" altLang="en-US" sz="2400" b="1" dirty="0" smtClean="0">
                <a:latin typeface="Times New Roman" panose="02020603050405020304" pitchFamily="18" charset="0"/>
              </a:rPr>
              <a:t>         有向图：第</a:t>
            </a:r>
            <a:r>
              <a:rPr kumimoji="1" lang="en-US" altLang="zh-CN" sz="2400" b="1" dirty="0" err="1" smtClean="0">
                <a:latin typeface="Times New Roman" panose="02020603050405020304" pitchFamily="18" charset="0"/>
              </a:rPr>
              <a:t>i</a:t>
            </a:r>
            <a:r>
              <a:rPr kumimoji="1" lang="zh-CN" altLang="en-US" sz="2400" b="1" dirty="0" smtClean="0">
                <a:latin typeface="Times New Roman" panose="02020603050405020304" pitchFamily="18" charset="0"/>
              </a:rPr>
              <a:t>个链表中的表结点数为</a:t>
            </a:r>
            <a:r>
              <a:rPr kumimoji="1" lang="en-US" altLang="zh-CN" sz="2400" b="1" dirty="0" smtClean="0">
                <a:latin typeface="Times New Roman" panose="02020603050405020304" pitchFamily="18" charset="0"/>
              </a:rPr>
              <a:t>OD(v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a:t>
            </a:r>
            <a:r>
              <a:rPr kumimoji="1" lang="zh-CN" altLang="en-US" sz="2400" b="1" dirty="0" smtClean="0"/>
              <a:t>，不能直接求</a:t>
            </a:r>
            <a:r>
              <a:rPr kumimoji="1" lang="en-US" altLang="zh-CN" sz="2400" b="1" dirty="0" smtClean="0">
                <a:latin typeface="Times New Roman" panose="02020603050405020304" pitchFamily="18" charset="0"/>
              </a:rPr>
              <a:t>ID(v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a:t>
            </a:r>
            <a:r>
              <a:rPr kumimoji="1" lang="zh-CN" altLang="en-US" sz="2400" b="1" dirty="0" smtClean="0"/>
              <a:t> 。为便于求</a:t>
            </a:r>
            <a:r>
              <a:rPr kumimoji="1" lang="en-US" altLang="zh-CN" sz="2400" b="1" dirty="0" smtClean="0">
                <a:latin typeface="Times New Roman" panose="02020603050405020304" pitchFamily="18" charset="0"/>
              </a:rPr>
              <a:t>ID(v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a:t>
            </a:r>
            <a:r>
              <a:rPr kumimoji="1" lang="zh-CN" altLang="en-US" sz="2400" b="1" dirty="0" smtClean="0"/>
              <a:t> 可另外建立</a:t>
            </a:r>
            <a:r>
              <a:rPr kumimoji="1" lang="zh-CN" altLang="en-US" sz="2400" b="1" dirty="0" smtClean="0">
                <a:solidFill>
                  <a:schemeClr val="folHlink"/>
                </a:solidFill>
              </a:rPr>
              <a:t>有向图的逆邻接表</a:t>
            </a:r>
            <a:r>
              <a:rPr kumimoji="1" lang="zh-CN" altLang="en-US" sz="2400" b="1" dirty="0" smtClean="0"/>
              <a:t>。</a:t>
            </a:r>
            <a:endParaRPr kumimoji="1" lang="en-US" altLang="zh-CN" sz="2400" b="1" dirty="0" smtClean="0"/>
          </a:p>
          <a:p>
            <a:pPr eaLnBrk="1" hangingPunct="1">
              <a:lnSpc>
                <a:spcPct val="90000"/>
              </a:lnSpc>
              <a:spcAft>
                <a:spcPct val="20000"/>
              </a:spcAft>
              <a:buNone/>
              <a:defRPr/>
            </a:pPr>
            <a:r>
              <a:rPr lang="en-US" altLang="zh-CN" sz="2400" b="1" noProof="1" smtClean="0">
                <a:latin typeface="Times New Roman" panose="02020603050405020304" pitchFamily="18" charset="0"/>
                <a:ea typeface="宋体" panose="02010600030101010101" pitchFamily="2" charset="-122"/>
              </a:rPr>
              <a:t>   (</a:t>
            </a:r>
            <a:r>
              <a:rPr lang="en-US" altLang="zh-CN" sz="2400" b="1" noProof="1">
                <a:latin typeface="Times New Roman" panose="02020603050405020304" pitchFamily="18" charset="0"/>
                <a:ea typeface="宋体" panose="02010600030101010101" pitchFamily="2" charset="-122"/>
              </a:rPr>
              <a:t>3)</a:t>
            </a:r>
            <a:r>
              <a:rPr lang="zh-CN" altLang="en-US" sz="2400" b="1" noProof="1">
                <a:latin typeface="Times New Roman" panose="02020603050405020304" pitchFamily="18" charset="0"/>
                <a:ea typeface="宋体" panose="02010600030101010101" pitchFamily="2" charset="-122"/>
              </a:rPr>
              <a:t> 容易寻找顶点的邻接点，但判断两顶点间是否有边或弧，需搜索两结点对应的单链表</a:t>
            </a:r>
            <a:r>
              <a:rPr lang="zh-CN" altLang="en-US" sz="2400" b="1" noProof="1" smtClean="0">
                <a:latin typeface="Times New Roman" panose="02020603050405020304" pitchFamily="18" charset="0"/>
                <a:ea typeface="宋体" panose="02010600030101010101" pitchFamily="2" charset="-122"/>
              </a:rPr>
              <a:t>。</a:t>
            </a:r>
            <a:endParaRPr lang="en-US" altLang="zh-CN" sz="2400" b="1" noProof="1" smtClean="0">
              <a:latin typeface="Times New Roman" panose="02020603050405020304" pitchFamily="18" charset="0"/>
              <a:ea typeface="宋体" panose="02010600030101010101" pitchFamily="2" charset="-122"/>
            </a:endParaRPr>
          </a:p>
          <a:p>
            <a:pPr eaLnBrk="1" hangingPunct="1">
              <a:lnSpc>
                <a:spcPct val="90000"/>
              </a:lnSpc>
              <a:spcAft>
                <a:spcPct val="20000"/>
              </a:spcAft>
              <a:buNone/>
              <a:defRPr/>
            </a:pPr>
            <a:r>
              <a:rPr lang="en-US" altLang="zh-CN" sz="2400" b="1" noProof="1" smtClean="0">
                <a:latin typeface="Times New Roman" panose="02020603050405020304" pitchFamily="18" charset="0"/>
                <a:ea typeface="宋体" panose="02010600030101010101" pitchFamily="2" charset="-122"/>
              </a:rPr>
              <a:t>   (</a:t>
            </a:r>
            <a:r>
              <a:rPr lang="en-US" altLang="zh-CN" sz="2400" b="1" noProof="1">
                <a:latin typeface="Times New Roman" panose="02020603050405020304" pitchFamily="18" charset="0"/>
                <a:ea typeface="宋体" panose="02010600030101010101" pitchFamily="2" charset="-122"/>
              </a:rPr>
              <a:t>4) </a:t>
            </a:r>
            <a:r>
              <a:rPr lang="zh-CN" altLang="en-US" sz="2400" b="1" noProof="1">
                <a:latin typeface="Times New Roman" panose="02020603050405020304" pitchFamily="18" charset="0"/>
                <a:ea typeface="宋体" panose="02010600030101010101" pitchFamily="2" charset="-122"/>
              </a:rPr>
              <a:t>邻接表</a:t>
            </a:r>
            <a:r>
              <a:rPr lang="zh-CN" altLang="en-US" sz="2400" b="1" noProof="1">
                <a:solidFill>
                  <a:schemeClr val="folHlink"/>
                </a:solidFill>
                <a:latin typeface="Times New Roman" panose="02020603050405020304" pitchFamily="18" charset="0"/>
                <a:ea typeface="宋体" panose="02010600030101010101" pitchFamily="2" charset="-122"/>
              </a:rPr>
              <a:t>多用于稀疏图的存储</a:t>
            </a:r>
            <a:r>
              <a:rPr lang="zh-CN" altLang="en-US" sz="2400" b="1" noProof="1">
                <a:latin typeface="Times New Roman" panose="02020603050405020304" pitchFamily="18" charset="0"/>
                <a:ea typeface="宋体" panose="02010600030101010101" pitchFamily="2" charset="-122"/>
              </a:rPr>
              <a:t>（</a:t>
            </a:r>
            <a:r>
              <a:rPr lang="en-US" altLang="zh-CN" sz="2400" b="1" i="1" noProof="1">
                <a:latin typeface="Times New Roman" panose="02020603050405020304" pitchFamily="18" charset="0"/>
                <a:ea typeface="宋体" panose="02010600030101010101" pitchFamily="2" charset="-122"/>
              </a:rPr>
              <a:t>e</a:t>
            </a:r>
            <a:r>
              <a:rPr lang="en-US" altLang="zh-CN" sz="2400" b="1" noProof="1">
                <a:latin typeface="Times New Roman" panose="02020603050405020304" pitchFamily="18" charset="0"/>
                <a:ea typeface="宋体" panose="02010600030101010101" pitchFamily="2" charset="-122"/>
              </a:rPr>
              <a:t>&lt;&lt;</a:t>
            </a:r>
            <a:r>
              <a:rPr lang="en-US" altLang="zh-CN" sz="2400" b="1" i="1" noProof="1">
                <a:latin typeface="Times New Roman" panose="02020603050405020304" pitchFamily="18" charset="0"/>
                <a:ea typeface="宋体" panose="02010600030101010101" pitchFamily="2" charset="-122"/>
              </a:rPr>
              <a:t>n</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smtClean="0">
                <a:latin typeface="Times New Roman" panose="02020603050405020304" pitchFamily="18" charset="0"/>
                <a:ea typeface="宋体" panose="02010600030101010101" pitchFamily="2" charset="-122"/>
              </a:rPr>
              <a:t>)</a:t>
            </a:r>
            <a:endParaRPr lang="zh-CN" altLang="en-US" sz="2400" b="1" noProof="1">
              <a:latin typeface="Times New Roman" panose="02020603050405020304" pitchFamily="18" charset="0"/>
              <a:ea typeface="宋体" panose="02010600030101010101" pitchFamily="2" charset="-122"/>
            </a:endParaRPr>
          </a:p>
        </p:txBody>
      </p:sp>
      <p:grpSp>
        <p:nvGrpSpPr>
          <p:cNvPr id="73731" name="Group 66"/>
          <p:cNvGrpSpPr>
            <a:grpSpLocks/>
          </p:cNvGrpSpPr>
          <p:nvPr/>
        </p:nvGrpSpPr>
        <p:grpSpPr bwMode="auto">
          <a:xfrm>
            <a:off x="4563491" y="4149080"/>
            <a:ext cx="4545013" cy="2447925"/>
            <a:chOff x="0" y="0"/>
            <a:chExt cx="2863" cy="1542"/>
          </a:xfrm>
        </p:grpSpPr>
        <p:grpSp>
          <p:nvGrpSpPr>
            <p:cNvPr id="60422" name="Group 65"/>
            <p:cNvGrpSpPr>
              <a:grpSpLocks/>
            </p:cNvGrpSpPr>
            <p:nvPr/>
          </p:nvGrpSpPr>
          <p:grpSpPr bwMode="auto">
            <a:xfrm>
              <a:off x="0" y="0"/>
              <a:ext cx="1004" cy="1542"/>
              <a:chOff x="0" y="0"/>
              <a:chExt cx="1004" cy="1542"/>
            </a:xfrm>
          </p:grpSpPr>
          <p:sp>
            <p:nvSpPr>
              <p:cNvPr id="2" name="Oval 108"/>
              <p:cNvSpPr/>
              <p:nvPr/>
            </p:nvSpPr>
            <p:spPr>
              <a:xfrm>
                <a:off x="0" y="113"/>
                <a:ext cx="793" cy="6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grpSp>
            <p:nvGrpSpPr>
              <p:cNvPr id="60458" name="Group 109"/>
              <p:cNvGrpSpPr>
                <a:grpSpLocks/>
              </p:cNvGrpSpPr>
              <p:nvPr/>
            </p:nvGrpSpPr>
            <p:grpSpPr bwMode="auto">
              <a:xfrm>
                <a:off x="290" y="0"/>
                <a:ext cx="264" cy="253"/>
                <a:chOff x="0" y="0"/>
                <a:chExt cx="360" cy="349"/>
              </a:xfrm>
            </p:grpSpPr>
            <p:sp>
              <p:nvSpPr>
                <p:cNvPr id="84021" name="AutoShape 110"/>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4022" name="Text Box 111"/>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sp>
            <p:nvSpPr>
              <p:cNvPr id="60459" name="Line 112"/>
              <p:cNvSpPr>
                <a:spLocks noChangeShapeType="1"/>
              </p:cNvSpPr>
              <p:nvPr/>
            </p:nvSpPr>
            <p:spPr bwMode="auto">
              <a:xfrm rot="8775436" flipH="1">
                <a:off x="205" y="155"/>
                <a:ext cx="132"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60460" name="Group 113"/>
              <p:cNvGrpSpPr>
                <a:grpSpLocks/>
              </p:cNvGrpSpPr>
              <p:nvPr/>
            </p:nvGrpSpPr>
            <p:grpSpPr bwMode="auto">
              <a:xfrm>
                <a:off x="264" y="1296"/>
                <a:ext cx="349" cy="246"/>
                <a:chOff x="0" y="0"/>
                <a:chExt cx="475" cy="339"/>
              </a:xfrm>
            </p:grpSpPr>
            <p:sp>
              <p:nvSpPr>
                <p:cNvPr id="84019" name="AutoShape 114"/>
                <p:cNvSpPr/>
                <p:nvPr/>
              </p:nvSpPr>
              <p:spPr>
                <a:xfrm>
                  <a:off x="0" y="0"/>
                  <a:ext cx="361"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4020" name="Text Box 115"/>
                <p:cNvSpPr txBox="1"/>
                <p:nvPr/>
              </p:nvSpPr>
              <p:spPr>
                <a:xfrm>
                  <a:off x="114" y="28"/>
                  <a:ext cx="361" cy="311"/>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60461" name="Group 116"/>
              <p:cNvGrpSpPr>
                <a:grpSpLocks/>
              </p:cNvGrpSpPr>
              <p:nvPr/>
            </p:nvGrpSpPr>
            <p:grpSpPr bwMode="auto">
              <a:xfrm>
                <a:off x="264" y="659"/>
                <a:ext cx="349" cy="247"/>
                <a:chOff x="0" y="0"/>
                <a:chExt cx="475" cy="339"/>
              </a:xfrm>
            </p:grpSpPr>
            <p:sp>
              <p:nvSpPr>
                <p:cNvPr id="84017" name="AutoShape 117"/>
                <p:cNvSpPr/>
                <p:nvPr/>
              </p:nvSpPr>
              <p:spPr>
                <a:xfrm>
                  <a:off x="0" y="0"/>
                  <a:ext cx="361"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4018" name="Text Box 118"/>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sp>
            <p:nvSpPr>
              <p:cNvPr id="60462" name="Line 119"/>
              <p:cNvSpPr>
                <a:spLocks noChangeShapeType="1"/>
              </p:cNvSpPr>
              <p:nvPr/>
            </p:nvSpPr>
            <p:spPr bwMode="auto">
              <a:xfrm rot="20779255" flipH="1">
                <a:off x="529" y="771"/>
                <a:ext cx="7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0463" name="Line 120"/>
              <p:cNvSpPr>
                <a:spLocks noChangeShapeType="1"/>
              </p:cNvSpPr>
              <p:nvPr/>
            </p:nvSpPr>
            <p:spPr bwMode="auto">
              <a:xfrm>
                <a:off x="395" y="908"/>
                <a:ext cx="0" cy="39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4016" name="Text Box 121"/>
              <p:cNvSpPr txBox="1"/>
              <p:nvPr/>
            </p:nvSpPr>
            <p:spPr>
              <a:xfrm>
                <a:off x="475" y="1088"/>
                <a:ext cx="529" cy="34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grpSp>
          <p:nvGrpSpPr>
            <p:cNvPr id="60423" name="Group 71"/>
            <p:cNvGrpSpPr>
              <a:grpSpLocks/>
            </p:cNvGrpSpPr>
            <p:nvPr/>
          </p:nvGrpSpPr>
          <p:grpSpPr bwMode="auto">
            <a:xfrm>
              <a:off x="2145" y="228"/>
              <a:ext cx="651" cy="306"/>
              <a:chOff x="0" y="0"/>
              <a:chExt cx="915" cy="312"/>
            </a:xfrm>
          </p:grpSpPr>
          <p:sp>
            <p:nvSpPr>
              <p:cNvPr id="60452" name="Line 72"/>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3" name="Line 73"/>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4" name="Line 74"/>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5" name="Line 75"/>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6" name="Line 76"/>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424" name="Line 77"/>
            <p:cNvSpPr>
              <a:spLocks noChangeShapeType="1"/>
            </p:cNvSpPr>
            <p:nvPr/>
          </p:nvSpPr>
          <p:spPr bwMode="auto">
            <a:xfrm>
              <a:off x="1614" y="422"/>
              <a:ext cx="520"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60425" name="Group 79"/>
            <p:cNvGrpSpPr>
              <a:grpSpLocks/>
            </p:cNvGrpSpPr>
            <p:nvPr/>
          </p:nvGrpSpPr>
          <p:grpSpPr bwMode="auto">
            <a:xfrm>
              <a:off x="2145" y="589"/>
              <a:ext cx="651" cy="315"/>
              <a:chOff x="0" y="0"/>
              <a:chExt cx="915" cy="321"/>
            </a:xfrm>
          </p:grpSpPr>
          <p:sp>
            <p:nvSpPr>
              <p:cNvPr id="60447" name="Line 80"/>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8" name="Line 81"/>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9" name="Line 82"/>
              <p:cNvSpPr>
                <a:spLocks noChangeShapeType="1"/>
              </p:cNvSpPr>
              <p:nvPr/>
            </p:nvSpPr>
            <p:spPr bwMode="auto">
              <a:xfrm>
                <a:off x="90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0" name="Line 83"/>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1" name="Line 84"/>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426" name="Line 85"/>
            <p:cNvSpPr>
              <a:spLocks noChangeShapeType="1"/>
            </p:cNvSpPr>
            <p:nvPr/>
          </p:nvSpPr>
          <p:spPr bwMode="auto">
            <a:xfrm>
              <a:off x="1614" y="728"/>
              <a:ext cx="520"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0427" name="Line 87"/>
            <p:cNvSpPr>
              <a:spLocks noChangeShapeType="1"/>
            </p:cNvSpPr>
            <p:nvPr/>
          </p:nvSpPr>
          <p:spPr bwMode="auto">
            <a:xfrm>
              <a:off x="1145" y="264"/>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8" name="Line 88"/>
            <p:cNvSpPr>
              <a:spLocks noChangeShapeType="1"/>
            </p:cNvSpPr>
            <p:nvPr/>
          </p:nvSpPr>
          <p:spPr bwMode="auto">
            <a:xfrm>
              <a:off x="1134" y="564"/>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9" name="Line 89"/>
            <p:cNvSpPr>
              <a:spLocks noChangeShapeType="1"/>
            </p:cNvSpPr>
            <p:nvPr/>
          </p:nvSpPr>
          <p:spPr bwMode="auto">
            <a:xfrm>
              <a:off x="1134" y="870"/>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0" name="Line 90"/>
            <p:cNvSpPr>
              <a:spLocks noChangeShapeType="1"/>
            </p:cNvSpPr>
            <p:nvPr/>
          </p:nvSpPr>
          <p:spPr bwMode="auto">
            <a:xfrm>
              <a:off x="1134" y="1190"/>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1" name="Line 91"/>
            <p:cNvSpPr>
              <a:spLocks noChangeShapeType="1"/>
            </p:cNvSpPr>
            <p:nvPr/>
          </p:nvSpPr>
          <p:spPr bwMode="auto">
            <a:xfrm>
              <a:off x="1785" y="288"/>
              <a:ext cx="0" cy="91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2" name="Line 92"/>
            <p:cNvSpPr>
              <a:spLocks noChangeShapeType="1"/>
            </p:cNvSpPr>
            <p:nvPr/>
          </p:nvSpPr>
          <p:spPr bwMode="auto">
            <a:xfrm>
              <a:off x="1134" y="272"/>
              <a:ext cx="0" cy="91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3" name="Line 93"/>
            <p:cNvSpPr>
              <a:spLocks noChangeShapeType="1"/>
            </p:cNvSpPr>
            <p:nvPr/>
          </p:nvSpPr>
          <p:spPr bwMode="auto">
            <a:xfrm>
              <a:off x="1454" y="272"/>
              <a:ext cx="0" cy="91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Text Box 94"/>
            <p:cNvSpPr txBox="1"/>
            <p:nvPr/>
          </p:nvSpPr>
          <p:spPr>
            <a:xfrm>
              <a:off x="1145" y="191"/>
              <a:ext cx="366" cy="9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sp>
          <p:nvSpPr>
            <p:cNvPr id="83987" name="Text Box 95"/>
            <p:cNvSpPr txBox="1"/>
            <p:nvPr/>
          </p:nvSpPr>
          <p:spPr>
            <a:xfrm>
              <a:off x="846" y="199"/>
              <a:ext cx="384" cy="107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0</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sp>
          <p:nvSpPr>
            <p:cNvPr id="60436" name="Line 97"/>
            <p:cNvSpPr>
              <a:spLocks noChangeShapeType="1"/>
            </p:cNvSpPr>
            <p:nvPr/>
          </p:nvSpPr>
          <p:spPr bwMode="auto">
            <a:xfrm>
              <a:off x="1612" y="1039"/>
              <a:ext cx="520"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60437" name="Group 58"/>
            <p:cNvGrpSpPr>
              <a:grpSpLocks/>
            </p:cNvGrpSpPr>
            <p:nvPr/>
          </p:nvGrpSpPr>
          <p:grpSpPr bwMode="auto">
            <a:xfrm>
              <a:off x="2161" y="917"/>
              <a:ext cx="702" cy="330"/>
              <a:chOff x="0" y="0"/>
              <a:chExt cx="811" cy="371"/>
            </a:xfrm>
          </p:grpSpPr>
          <p:sp>
            <p:nvSpPr>
              <p:cNvPr id="60441" name="Line 98"/>
              <p:cNvSpPr>
                <a:spLocks noChangeShapeType="1"/>
              </p:cNvSpPr>
              <p:nvPr/>
            </p:nvSpPr>
            <p:spPr bwMode="auto">
              <a:xfrm>
                <a:off x="13" y="2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2" name="Line 99"/>
              <p:cNvSpPr>
                <a:spLocks noChangeShapeType="1"/>
              </p:cNvSpPr>
              <p:nvPr/>
            </p:nvSpPr>
            <p:spPr bwMode="auto">
              <a:xfrm>
                <a:off x="0" y="34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3" name="Line 100"/>
              <p:cNvSpPr>
                <a:spLocks noChangeShapeType="1"/>
              </p:cNvSpPr>
              <p:nvPr/>
            </p:nvSpPr>
            <p:spPr bwMode="auto">
              <a:xfrm>
                <a:off x="740" y="51"/>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4" name="Line 101"/>
              <p:cNvSpPr>
                <a:spLocks noChangeShapeType="1"/>
              </p:cNvSpPr>
              <p:nvPr/>
            </p:nvSpPr>
            <p:spPr bwMode="auto">
              <a:xfrm>
                <a:off x="0" y="51"/>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5" name="Line 102"/>
              <p:cNvSpPr>
                <a:spLocks noChangeShapeType="1"/>
              </p:cNvSpPr>
              <p:nvPr/>
            </p:nvSpPr>
            <p:spPr bwMode="auto">
              <a:xfrm>
                <a:off x="370" y="51"/>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8" name="Text Box 103"/>
              <p:cNvSpPr txBox="1"/>
              <p:nvPr/>
            </p:nvSpPr>
            <p:spPr>
              <a:xfrm>
                <a:off x="18" y="0"/>
                <a:ext cx="793" cy="37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grpSp>
        <p:sp>
          <p:nvSpPr>
            <p:cNvPr id="83990" name="Text Box 104"/>
            <p:cNvSpPr txBox="1"/>
            <p:nvPr/>
          </p:nvSpPr>
          <p:spPr>
            <a:xfrm>
              <a:off x="2154" y="227"/>
              <a:ext cx="686"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 1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3991" name="Text Box 105"/>
            <p:cNvSpPr txBox="1"/>
            <p:nvPr/>
          </p:nvSpPr>
          <p:spPr>
            <a:xfrm>
              <a:off x="2183" y="635"/>
              <a:ext cx="612" cy="29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0   </a:t>
              </a:r>
              <a:r>
                <a:rPr lang="en-US" altLang="zh-CN" sz="2400" b="1" noProof="1">
                  <a:latin typeface="Times New Roman" panose="02020603050405020304" pitchFamily="18" charset="0"/>
                  <a:ea typeface="宋体" panose="02010600030101010101" pitchFamily="2" charset="-122"/>
                </a:rPr>
                <a:t>∧</a:t>
              </a:r>
            </a:p>
          </p:txBody>
        </p:sp>
        <p:sp>
          <p:nvSpPr>
            <p:cNvPr id="8" name="Rectangle 59"/>
            <p:cNvSpPr/>
            <p:nvPr/>
          </p:nvSpPr>
          <p:spPr>
            <a:xfrm>
              <a:off x="1420" y="1290"/>
              <a:ext cx="1294"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的</a:t>
              </a:r>
              <a:r>
                <a:rPr lang="zh-CN" altLang="en-US" sz="2400" b="1" noProof="1">
                  <a:solidFill>
                    <a:srgbClr val="FF3300"/>
                  </a:solidFill>
                  <a:latin typeface="Times New Roman" panose="02020603050405020304" pitchFamily="18" charset="0"/>
                  <a:ea typeface="宋体" panose="02010600030101010101" pitchFamily="2" charset="-122"/>
                </a:rPr>
                <a:t>逆邻接表</a:t>
              </a:r>
            </a:p>
          </p:txBody>
        </p:sp>
      </p:grpSp>
      <p:sp>
        <p:nvSpPr>
          <p:cNvPr id="55" name="Text Box 4"/>
          <p:cNvSpPr txBox="1"/>
          <p:nvPr/>
        </p:nvSpPr>
        <p:spPr>
          <a:xfrm>
            <a:off x="107504" y="332656"/>
            <a:ext cx="2656496" cy="4862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None/>
              <a:defRPr/>
            </a:pPr>
            <a:r>
              <a:rPr lang="zh-CN" altLang="en-US" b="1" noProof="1">
                <a:solidFill>
                  <a:srgbClr val="0000FF"/>
                </a:solidFill>
                <a:latin typeface="Times New Roman" panose="02020603050405020304" pitchFamily="18" charset="0"/>
                <a:ea typeface="宋体" panose="02010600030101010101" pitchFamily="2" charset="-122"/>
              </a:rPr>
              <a:t>邻接表的特征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73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3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73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730">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3731"/>
                                        </p:tgtEl>
                                        <p:attrNameLst>
                                          <p:attrName>style.visibility</p:attrName>
                                        </p:attrNameLst>
                                      </p:cBhvr>
                                      <p:to>
                                        <p:strVal val="visible"/>
                                      </p:to>
                                    </p:set>
                                    <p:animEffect transition="in" filter="blinds(horizontal)">
                                      <p:cBhvr>
                                        <p:cTn id="17" dur="500"/>
                                        <p:tgtEl>
                                          <p:spTgt spid="73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p:cNvSpPr txBox="1"/>
          <p:nvPr/>
        </p:nvSpPr>
        <p:spPr>
          <a:xfrm>
            <a:off x="179512" y="116632"/>
            <a:ext cx="8229600" cy="7921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600" b="1" dirty="0" smtClean="0">
                <a:solidFill>
                  <a:srgbClr val="0000FF"/>
                </a:solidFill>
                <a:effectLst>
                  <a:outerShdw blurRad="38100" dist="38100" dir="2700000" algn="tl">
                    <a:srgbClr val="C0C0C0"/>
                  </a:outerShdw>
                </a:effectLst>
                <a:ea typeface="华文新魏" panose="02010800040101010101" pitchFamily="2" charset="-122"/>
              </a:rPr>
              <a:t>用邻接表表示的图的类定义</a:t>
            </a:r>
            <a:r>
              <a:rPr lang="zh-CN" altLang="en-US" sz="4000" dirty="0" smtClean="0">
                <a:solidFill>
                  <a:srgbClr val="0000FF"/>
                </a:solidFill>
                <a:effectLst>
                  <a:outerShdw blurRad="38100" dist="38100" dir="2700000" algn="tl">
                    <a:srgbClr val="C0C0C0"/>
                  </a:outerShdw>
                </a:effectLst>
              </a:rPr>
              <a:t> </a:t>
            </a:r>
          </a:p>
        </p:txBody>
      </p:sp>
      <p:sp>
        <p:nvSpPr>
          <p:cNvPr id="86019" name="Rectangle 4"/>
          <p:cNvSpPr txBox="1"/>
          <p:nvPr/>
        </p:nvSpPr>
        <p:spPr>
          <a:xfrm>
            <a:off x="457200" y="1304925"/>
            <a:ext cx="8229600" cy="5184775"/>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a:spcBef>
                <a:spcPct val="5000"/>
              </a:spcBef>
              <a:buClr>
                <a:schemeClr val="folHlink"/>
              </a:buClr>
              <a:buSzPct val="60000"/>
              <a:buFont typeface="Wingdings" panose="05000000000000000000" pitchFamily="2" charset="2"/>
              <a:buNone/>
              <a:defRPr/>
            </a:pP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struct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边结点的定义</a:t>
            </a:r>
          </a:p>
          <a:p>
            <a:pPr>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i="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dest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边的另一顶点位置</a:t>
            </a:r>
          </a:p>
          <a:p>
            <a:pPr>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cost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边上的权值</a:t>
            </a:r>
          </a:p>
          <a:p>
            <a:pPr>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link</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下一条边链指针</a:t>
            </a:r>
          </a:p>
          <a:p>
            <a:pPr>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Edge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构造函数</a:t>
            </a:r>
          </a:p>
          <a:p>
            <a:pPr>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Edge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num</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 cost)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构造函数</a:t>
            </a:r>
          </a:p>
          <a:p>
            <a:pPr>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dest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num</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weight (cost)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link (NULL)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p>
          <a:p>
            <a:pPr>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operator !=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R)</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const</a:t>
            </a:r>
            <a:endPar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return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dest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R.dest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判边等否</a:t>
            </a:r>
          </a:p>
          <a:p>
            <a:pPr>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3"/>
          <p:cNvSpPr txBox="1"/>
          <p:nvPr/>
        </p:nvSpPr>
        <p:spPr>
          <a:xfrm>
            <a:off x="251520" y="116632"/>
            <a:ext cx="8229600" cy="7921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200" b="1" dirty="0" smtClean="0">
                <a:solidFill>
                  <a:srgbClr val="0000FF"/>
                </a:solidFill>
                <a:effectLst>
                  <a:outerShdw blurRad="38100" dist="38100" dir="2700000" algn="tl">
                    <a:srgbClr val="C0C0C0"/>
                  </a:outerShdw>
                </a:effectLst>
                <a:ea typeface="华文新魏" panose="02010800040101010101" pitchFamily="2" charset="-122"/>
              </a:rPr>
              <a:t>用邻接表表示的图的类定义（续）</a:t>
            </a:r>
            <a:r>
              <a:rPr lang="zh-CN" altLang="en-US" sz="3600" dirty="0" smtClean="0">
                <a:solidFill>
                  <a:srgbClr val="0000FF"/>
                </a:solidFill>
                <a:effectLst>
                  <a:outerShdw blurRad="38100" dist="38100" dir="2700000" algn="tl">
                    <a:srgbClr val="C0C0C0"/>
                  </a:outerShdw>
                </a:effectLst>
              </a:rPr>
              <a:t> </a:t>
            </a:r>
          </a:p>
        </p:txBody>
      </p:sp>
      <p:sp>
        <p:nvSpPr>
          <p:cNvPr id="87043" name="Rectangle 4"/>
          <p:cNvSpPr txBox="1"/>
          <p:nvPr/>
        </p:nvSpPr>
        <p:spPr>
          <a:xfrm>
            <a:off x="395536" y="968502"/>
            <a:ext cx="8229600" cy="5689600"/>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a:spcBef>
                <a:spcPct val="5000"/>
              </a:spcBef>
              <a:buClr>
                <a:schemeClr val="folHlink"/>
              </a:buClr>
              <a:buSzPct val="60000"/>
              <a:buFont typeface="Wingdings" panose="05000000000000000000" pitchFamily="2" charset="2"/>
              <a:buNone/>
              <a:defRPr/>
            </a:pPr>
            <a:r>
              <a:rPr lang="en-US" altLang="zh-CN" sz="22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struct</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Vertex</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2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2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顶点的定义</a:t>
            </a:r>
          </a:p>
          <a:p>
            <a:pPr>
              <a:spcBef>
                <a:spcPct val="5000"/>
              </a:spcBef>
              <a:buClr>
                <a:schemeClr val="folHlink"/>
              </a:buClr>
              <a:buSzPct val="60000"/>
              <a:buFont typeface="Wingdings" panose="05000000000000000000" pitchFamily="2" charset="2"/>
              <a:buNone/>
              <a:defRPr/>
            </a:pPr>
            <a:r>
              <a:rPr lang="zh-CN" altLang="en-US"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 data</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2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2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顶点的名字</a:t>
            </a:r>
          </a:p>
          <a:p>
            <a:pPr>
              <a:spcBef>
                <a:spcPct val="5000"/>
              </a:spcBef>
              <a:buClr>
                <a:schemeClr val="folHlink"/>
              </a:buClr>
              <a:buSzPct val="60000"/>
              <a:buFont typeface="Wingdings" panose="05000000000000000000" pitchFamily="2" charset="2"/>
              <a:buNone/>
              <a:defRPr/>
            </a:pPr>
            <a:r>
              <a:rPr lang="zh-CN" altLang="en-US"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 *</a:t>
            </a:r>
            <a:r>
              <a:rPr lang="en-US" altLang="zh-CN" sz="22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adj</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2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2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边链表的头指针</a:t>
            </a:r>
          </a:p>
          <a:p>
            <a:pPr>
              <a:spcBef>
                <a:spcPct val="5000"/>
              </a:spcBef>
              <a:buClr>
                <a:schemeClr val="folHlink"/>
              </a:buClr>
              <a:buSzPct val="60000"/>
              <a:buFont typeface="Wingdings" panose="05000000000000000000" pitchFamily="2" charset="2"/>
              <a:buNone/>
              <a:defRPr/>
            </a:pP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spcBef>
                <a:spcPct val="5000"/>
              </a:spcBef>
              <a:buClr>
                <a:schemeClr val="folHlink"/>
              </a:buClr>
              <a:buSzPct val="60000"/>
              <a:buFont typeface="Wingdings" panose="05000000000000000000" pitchFamily="2" charset="2"/>
              <a:buNone/>
              <a:defRPr/>
            </a:pPr>
            <a:endPar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spcBef>
                <a:spcPct val="5000"/>
              </a:spcBef>
              <a:buClr>
                <a:schemeClr val="folHlink"/>
              </a:buClr>
              <a:buSzPct val="60000"/>
              <a:buFont typeface="Wingdings" panose="05000000000000000000" pitchFamily="2" charset="2"/>
              <a:buNone/>
              <a:defRPr/>
            </a:pP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a:spcBef>
                <a:spcPct val="5000"/>
              </a:spcBef>
              <a:buClr>
                <a:schemeClr val="folHlink"/>
              </a:buClr>
              <a:buSzPct val="60000"/>
              <a:buFont typeface="Wingdings" panose="05000000000000000000" pitchFamily="2" charset="2"/>
              <a:buNone/>
              <a:defRPr/>
            </a:pP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class </a:t>
            </a:r>
            <a:r>
              <a:rPr lang="en-US" altLang="zh-CN" sz="22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Graphlnk</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public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Graph</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 E</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 {   </a:t>
            </a:r>
            <a:r>
              <a:rPr lang="en-US" altLang="zh-CN" sz="22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2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图的类定义</a:t>
            </a:r>
          </a:p>
          <a:p>
            <a:pPr>
              <a:spcBef>
                <a:spcPct val="5000"/>
              </a:spcBef>
              <a:buClr>
                <a:schemeClr val="folHlink"/>
              </a:buClr>
              <a:buSzPct val="60000"/>
              <a:defRPr/>
            </a:pPr>
            <a:r>
              <a:rPr lang="en-US" altLang="zh-CN" sz="22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2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输入</a:t>
            </a:r>
          </a:p>
          <a:p>
            <a:pPr>
              <a:spcBef>
                <a:spcPct val="5000"/>
              </a:spcBef>
              <a:buClr>
                <a:schemeClr val="folHlink"/>
              </a:buClr>
              <a:buSzPct val="60000"/>
              <a:buFont typeface="Wingdings" panose="05000000000000000000" pitchFamily="2" charset="2"/>
              <a:buNone/>
              <a:defRPr/>
            </a:pP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friend </a:t>
            </a:r>
            <a:r>
              <a:rPr lang="en-US" altLang="zh-CN" sz="22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istream</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&amp; operator &gt;&gt; (</a:t>
            </a:r>
            <a:r>
              <a:rPr lang="en-US" altLang="zh-CN" sz="22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istream</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in</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2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Graphlnk</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spcBef>
                <a:spcPct val="5000"/>
              </a:spcBef>
              <a:buClr>
                <a:schemeClr val="folHlink"/>
              </a:buClr>
              <a:buSzPct val="60000"/>
              <a:defRPr/>
            </a:pPr>
            <a:r>
              <a:rPr lang="en-US" altLang="zh-CN" sz="22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2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输出</a:t>
            </a:r>
          </a:p>
          <a:p>
            <a:pPr>
              <a:spcBef>
                <a:spcPct val="5000"/>
              </a:spcBef>
              <a:buClr>
                <a:schemeClr val="folHlink"/>
              </a:buClr>
              <a:buSzPct val="60000"/>
              <a:buFont typeface="Wingdings" panose="05000000000000000000" pitchFamily="2" charset="2"/>
              <a:buNone/>
              <a:defRPr/>
            </a:pP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friend </a:t>
            </a:r>
            <a:r>
              <a:rPr lang="en-US" altLang="zh-CN" sz="22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ostream</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&amp; operator &lt;&lt; (</a:t>
            </a:r>
            <a:r>
              <a:rPr lang="en-US" altLang="zh-CN" sz="22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ostream</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&amp; out, 	</a:t>
            </a:r>
            <a:r>
              <a:rPr lang="en-US" altLang="zh-CN" sz="22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Graphlnk</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zh-CN" altLang="en-US" sz="22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txBox="1"/>
          <p:nvPr/>
        </p:nvSpPr>
        <p:spPr>
          <a:xfrm>
            <a:off x="251520" y="116632"/>
            <a:ext cx="8229600" cy="7921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200" b="1" dirty="0" smtClean="0">
                <a:solidFill>
                  <a:srgbClr val="0000FF"/>
                </a:solidFill>
                <a:effectLst>
                  <a:outerShdw blurRad="38100" dist="38100" dir="2700000" algn="tl">
                    <a:srgbClr val="C0C0C0"/>
                  </a:outerShdw>
                </a:effectLst>
                <a:ea typeface="华文新魏" panose="02010800040101010101" pitchFamily="2" charset="-122"/>
              </a:rPr>
              <a:t>用邻接表表示的图的类定义（续）</a:t>
            </a:r>
            <a:r>
              <a:rPr lang="zh-CN" altLang="en-US" sz="3600" dirty="0" smtClean="0">
                <a:solidFill>
                  <a:srgbClr val="0000FF"/>
                </a:solidFill>
                <a:effectLst>
                  <a:outerShdw blurRad="38100" dist="38100" dir="2700000" algn="tl">
                    <a:srgbClr val="C0C0C0"/>
                  </a:outerShdw>
                </a:effectLst>
              </a:rPr>
              <a:t> </a:t>
            </a:r>
          </a:p>
        </p:txBody>
      </p:sp>
      <p:sp>
        <p:nvSpPr>
          <p:cNvPr id="88067" name="Rectangle 4"/>
          <p:cNvSpPr txBox="1"/>
          <p:nvPr/>
        </p:nvSpPr>
        <p:spPr>
          <a:xfrm>
            <a:off x="251520" y="836712"/>
            <a:ext cx="8892480" cy="5688012"/>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ts val="2200"/>
              </a:lnSpc>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private:</a:t>
            </a:r>
          </a:p>
          <a:p>
            <a:pPr>
              <a:lnSpc>
                <a:spcPts val="2200"/>
              </a:lnSpc>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Vertex</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&lt;</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E</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&gt;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NodeTable</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顶点表 </a:t>
            </a:r>
            <a:r>
              <a:rPr lang="en-US" altLang="zh-CN" sz="2000"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各边链表的头结点</a:t>
            </a:r>
            <a:r>
              <a:rPr lang="en-US" altLang="zh-CN" sz="2000"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smtClean="0">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getVertexPos</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smtClean="0">
                <a:effectLst>
                  <a:outerShdw blurRad="38100" dist="38100" dir="2700000" algn="tl">
                    <a:srgbClr val="C0C0C0"/>
                  </a:outerShdw>
                </a:effectLst>
                <a:ea typeface="隶书" panose="02010509060101010101" pitchFamily="49" charset="-122"/>
                <a:cs typeface="Arial" panose="020B0604020202020204" pitchFamily="34" charset="0"/>
              </a:rPr>
              <a:t>const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T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vertx</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b="1"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给出顶点</a:t>
            </a:r>
            <a:r>
              <a:rPr lang="en-US" altLang="zh-CN" sz="2000" b="1"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vertex</a:t>
            </a:r>
            <a:r>
              <a:rPr lang="zh-CN" altLang="en-US" sz="2000"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在图中的位置</a:t>
            </a:r>
          </a:p>
          <a:p>
            <a:pPr>
              <a:lnSpc>
                <a:spcPts val="2200"/>
              </a:lnSpc>
              <a:spcBef>
                <a:spcPct val="5000"/>
              </a:spcBef>
              <a:buClr>
                <a:schemeClr val="folHlink"/>
              </a:buClr>
              <a:buSzPct val="60000"/>
              <a:buFont typeface="Wingdings" panose="05000000000000000000" pitchFamily="2" charset="2"/>
              <a:buNone/>
              <a:defRPr/>
            </a:pPr>
            <a:r>
              <a:rPr lang="zh-CN" altLang="en-US"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for</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smtClean="0">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0</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&lt;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numVertices</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if </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NodeTable</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].data</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vertx</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return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return </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-1</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p>
          <a:p>
            <a:pPr>
              <a:lnSpc>
                <a:spcPts val="2200"/>
              </a:lnSpc>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p>
          <a:p>
            <a:pPr>
              <a:lnSpc>
                <a:spcPts val="2200"/>
              </a:lnSpc>
              <a:spcBef>
                <a:spcPct val="20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public:</a:t>
            </a:r>
          </a:p>
          <a:p>
            <a:pPr>
              <a:lnSpc>
                <a:spcPts val="2200"/>
              </a:lnSpc>
              <a:spcBef>
                <a:spcPct val="20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Graphlnk</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smtClean="0">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sz</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DefaultVertices</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构造函数</a:t>
            </a:r>
          </a:p>
          <a:p>
            <a:pPr>
              <a:lnSpc>
                <a:spcPts val="2200"/>
              </a:lnSpc>
              <a:spcBef>
                <a:spcPct val="20000"/>
              </a:spcBef>
              <a:buClr>
                <a:schemeClr val="folHlink"/>
              </a:buClr>
              <a:buSzPct val="60000"/>
              <a:buFont typeface="Wingdings" panose="05000000000000000000" pitchFamily="2" charset="2"/>
              <a:buNone/>
              <a:defRPr/>
            </a:pPr>
            <a:r>
              <a:rPr lang="zh-CN" altLang="en-US"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Graphlnk</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析构函数</a:t>
            </a:r>
            <a:endParaRPr lang="en-US" altLang="zh-CN" sz="2000"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endParaRPr>
          </a:p>
          <a:p>
            <a:pPr>
              <a:lnSpc>
                <a:spcPts val="2200"/>
              </a:lnSpc>
              <a:spcBef>
                <a:spcPct val="10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getValue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effectLst>
                  <a:outerShdw blurRad="38100" dist="38100" dir="2700000" algn="tl">
                    <a:srgbClr val="C0C0C0"/>
                  </a:outerShdw>
                </a:effectLst>
                <a:ea typeface="隶书" panose="02010509060101010101" pitchFamily="49" charset="-122"/>
                <a:cs typeface="Arial" panose="020B0604020202020204" pitchFamily="34" charset="0"/>
              </a:rPr>
              <a:t>；</a:t>
            </a:r>
            <a:endPar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endParaRPr>
          </a:p>
          <a:p>
            <a:pPr>
              <a:lnSpc>
                <a:spcPts val="2200"/>
              </a:lnSpc>
              <a:spcBef>
                <a:spcPct val="10000"/>
              </a:spcBef>
              <a:buClr>
                <a:schemeClr val="folHlink"/>
              </a:buClr>
              <a:buSzPct val="60000"/>
              <a:buFont typeface="Wingdings" panose="05000000000000000000" pitchFamily="2" charset="2"/>
              <a:buNone/>
              <a:defRPr/>
            </a:pP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E</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getWeight</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v2)</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取边</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(v1,v2)</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权值</a:t>
            </a:r>
          </a:p>
          <a:p>
            <a:pPr>
              <a:lnSpc>
                <a:spcPts val="2200"/>
              </a:lnSpc>
              <a:spcBef>
                <a:spcPct val="10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insertVertex</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const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&amp;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vertex)</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smtClean="0">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removeVertex</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smtClean="0">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insertEdge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v2</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E cost)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removeEdge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v2)</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smtClean="0">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getFirstNeighbor</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smtClean="0">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getNextNeighbor</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w)</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p>
          <a:p>
            <a:pPr>
              <a:lnSpc>
                <a:spcPts val="2200"/>
              </a:lnSpc>
              <a:spcBef>
                <a:spcPct val="10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endParaRPr lang="zh-CN" altLang="en-US" sz="2000"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3"/>
          <p:cNvSpPr>
            <a:spLocks noGrp="1" noChangeArrowheads="1"/>
          </p:cNvSpPr>
          <p:nvPr>
            <p:ph idx="1"/>
          </p:nvPr>
        </p:nvSpPr>
        <p:spPr>
          <a:xfrm>
            <a:off x="555625" y="1016000"/>
            <a:ext cx="8229600" cy="5688013"/>
          </a:xfrm>
        </p:spPr>
        <p:txBody>
          <a:bodyPr>
            <a:prstTxWarp prst="textNoShape">
              <a:avLst/>
            </a:prstTxWarp>
          </a:bodyPr>
          <a:lstStyle/>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template &lt;class </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class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a:t>
            </a:r>
          </a:p>
          <a:p>
            <a:pPr eaLnBrk="1" hangingPunct="1">
              <a:spcBef>
                <a:spcPct val="5000"/>
              </a:spcBef>
              <a:buFont typeface="Wingdings" panose="05000000000000000000" pitchFamily="2" charset="2"/>
              <a:buNone/>
              <a:defRPr/>
            </a:pPr>
            <a:r>
              <a:rPr lang="en-US" altLang="zh-CN" sz="2400" dirty="0" err="1" smtClean="0">
                <a:latin typeface="Times New Roman" panose="02020603050405020304" pitchFamily="18" charset="0"/>
                <a:ea typeface="隶书" panose="02010509060101010101" pitchFamily="49" charset="-122"/>
              </a:rPr>
              <a:t>Graphlnk</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a:t>
            </a:r>
            <a:r>
              <a:rPr lang="en-US" altLang="zh-CN" sz="2400" dirty="0" err="1" smtClean="0">
                <a:latin typeface="Times New Roman" panose="02020603050405020304" pitchFamily="18" charset="0"/>
                <a:ea typeface="隶书" panose="02010509060101010101" pitchFamily="49" charset="-122"/>
              </a:rPr>
              <a:t>Graphlnk</a:t>
            </a:r>
            <a:r>
              <a:rPr lang="en-US" altLang="zh-CN" sz="2400" dirty="0" smtClean="0">
                <a:latin typeface="Times New Roman" panose="02020603050405020304" pitchFamily="18" charset="0"/>
                <a:ea typeface="隶书" panose="02010509060101010101" pitchFamily="49" charset="-122"/>
              </a:rPr>
              <a:t> (</a:t>
            </a: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sz</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构造函数：建立一个空的邻接表</a:t>
            </a:r>
          </a:p>
          <a:p>
            <a:pPr eaLnBrk="1" hangingPunct="1">
              <a:spcBef>
                <a:spcPct val="5000"/>
              </a:spcBef>
              <a:buFont typeface="Wingdings" panose="05000000000000000000" pitchFamily="2" charset="2"/>
              <a:buNone/>
              <a:defRPr/>
            </a:pPr>
            <a:r>
              <a:rPr lang="zh-CN" altLang="en-US" sz="2400" b="1"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maxVertices</a:t>
            </a:r>
            <a:r>
              <a:rPr lang="en-US" altLang="zh-CN" sz="2400" dirty="0" smtClean="0">
                <a:latin typeface="Times New Roman" panose="02020603050405020304" pitchFamily="18" charset="0"/>
                <a:ea typeface="隶书" panose="02010509060101010101" pitchFamily="49" charset="-122"/>
              </a:rPr>
              <a:t> = </a:t>
            </a:r>
            <a:r>
              <a:rPr lang="en-US" altLang="zh-CN" sz="2400" dirty="0" err="1" smtClean="0">
                <a:latin typeface="Times New Roman" panose="02020603050405020304" pitchFamily="18" charset="0"/>
                <a:ea typeface="隶书" panose="02010509060101010101" pitchFamily="49" charset="-122"/>
              </a:rPr>
              <a:t>sz</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numVertices</a:t>
            </a:r>
            <a:r>
              <a:rPr lang="en-US" altLang="zh-CN" sz="2400" dirty="0" smtClean="0">
                <a:latin typeface="Times New Roman" panose="02020603050405020304" pitchFamily="18" charset="0"/>
                <a:ea typeface="隶书" panose="02010509060101010101" pitchFamily="49" charset="-122"/>
              </a:rPr>
              <a:t> = 0</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numEdges</a:t>
            </a:r>
            <a:r>
              <a:rPr lang="en-US" altLang="zh-CN" sz="2400" dirty="0" smtClean="0">
                <a:latin typeface="Times New Roman" panose="02020603050405020304" pitchFamily="18" charset="0"/>
                <a:ea typeface="隶书" panose="02010509060101010101" pitchFamily="49" charset="-122"/>
              </a:rPr>
              <a:t> = 0</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400" b="1" dirty="0" smtClean="0">
                <a:solidFill>
                  <a:schemeClr val="tx2"/>
                </a:solidFill>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400" b="1" dirty="0">
                <a:solidFill>
                  <a:schemeClr val="tx2"/>
                </a:solidFill>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创建顶点表</a:t>
            </a:r>
            <a:r>
              <a:rPr lang="zh-CN" altLang="en-US" sz="2400" dirty="0" smtClean="0">
                <a:solidFill>
                  <a:schemeClr val="tx2"/>
                </a:solidFill>
                <a:latin typeface="Times New Roman" panose="02020603050405020304" pitchFamily="18" charset="0"/>
                <a:ea typeface="隶书" panose="02010509060101010101" pitchFamily="49" charset="-122"/>
              </a:rPr>
              <a:t>数组</a:t>
            </a:r>
            <a:endParaRPr lang="en-US" altLang="zh-CN" sz="2400" b="1" dirty="0" smtClean="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NodeTable</a:t>
            </a:r>
            <a:r>
              <a:rPr lang="en-US" altLang="zh-CN" sz="2400"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new </a:t>
            </a:r>
            <a:r>
              <a:rPr lang="en-US" altLang="zh-CN" sz="2400" dirty="0" smtClean="0">
                <a:latin typeface="Times New Roman" panose="02020603050405020304" pitchFamily="18" charset="0"/>
                <a:ea typeface="隶书" panose="02010509060101010101" pitchFamily="49" charset="-122"/>
              </a:rPr>
              <a:t>Vertex</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maxVertices</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a:t>
            </a:r>
            <a:r>
              <a:rPr lang="zh-CN" altLang="en-US" sz="2400" b="1" dirty="0" smtClean="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if </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NodeTable</a:t>
            </a:r>
            <a:r>
              <a:rPr lang="en-US" altLang="zh-CN" sz="2400"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r>
              <a:rPr lang="en-US" altLang="zh-CN" sz="2400" dirty="0" smtClean="0">
                <a:latin typeface="Times New Roman" panose="02020603050405020304" pitchFamily="18" charset="0"/>
                <a:ea typeface="隶书" panose="02010509060101010101" pitchFamily="49" charset="-122"/>
              </a:rPr>
              <a:t> NULL)</a:t>
            </a:r>
            <a:r>
              <a:rPr lang="en-US" altLang="zh-CN" sz="24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 </a:t>
            </a:r>
            <a:r>
              <a:rPr lang="en-US" altLang="zh-CN" sz="2400" b="1" dirty="0" err="1" smtClean="0">
                <a:latin typeface="Times New Roman" panose="02020603050405020304" pitchFamily="18" charset="0"/>
                <a:ea typeface="隶书" panose="02010509060101010101" pitchFamily="49" charset="-122"/>
              </a:rPr>
              <a:t>cerr</a:t>
            </a:r>
            <a:r>
              <a:rPr lang="en-US" altLang="zh-CN" sz="2400" b="1" dirty="0" smtClean="0">
                <a:latin typeface="Times New Roman" panose="02020603050405020304" pitchFamily="18" charset="0"/>
                <a:ea typeface="隶书" panose="02010509060101010101" pitchFamily="49" charset="-122"/>
              </a:rPr>
              <a:t> &lt;&lt; "</a:t>
            </a:r>
            <a:r>
              <a:rPr lang="zh-CN" altLang="en-US" sz="2400" b="1" dirty="0" smtClean="0">
                <a:latin typeface="Times New Roman" panose="02020603050405020304" pitchFamily="18" charset="0"/>
                <a:ea typeface="隶书" panose="02010509060101010101" pitchFamily="49" charset="-122"/>
              </a:rPr>
              <a:t>存储分配错！</a:t>
            </a:r>
            <a:r>
              <a:rPr lang="en-US" altLang="zh-CN" sz="2400" b="1" dirty="0" smtClean="0">
                <a:latin typeface="Times New Roman" panose="02020603050405020304" pitchFamily="18" charset="0"/>
                <a:ea typeface="隶书" panose="02010509060101010101" pitchFamily="49" charset="-122"/>
              </a:rPr>
              <a:t>" &lt;&lt; </a:t>
            </a:r>
            <a:r>
              <a:rPr lang="en-US" altLang="zh-CN" sz="2400" b="1" dirty="0" err="1" smtClean="0">
                <a:latin typeface="Times New Roman" panose="02020603050405020304" pitchFamily="18" charset="0"/>
                <a:ea typeface="隶书" panose="02010509060101010101" pitchFamily="49" charset="-122"/>
              </a:rPr>
              <a:t>endl</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exit(1)</a:t>
            </a:r>
            <a:r>
              <a:rPr lang="en-US" altLang="zh-CN" sz="24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for </a:t>
            </a:r>
            <a:r>
              <a:rPr lang="en-US" altLang="zh-CN" sz="2400" dirty="0" smtClean="0">
                <a:latin typeface="Times New Roman" panose="02020603050405020304" pitchFamily="18" charset="0"/>
                <a:ea typeface="隶书" panose="02010509060101010101" pitchFamily="49" charset="-122"/>
              </a:rPr>
              <a:t>(</a:t>
            </a: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0</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&lt; </a:t>
            </a:r>
            <a:r>
              <a:rPr lang="en-US" altLang="zh-CN" sz="2400" dirty="0" err="1" smtClean="0">
                <a:latin typeface="Times New Roman" panose="02020603050405020304" pitchFamily="18" charset="0"/>
                <a:ea typeface="隶书" panose="02010509060101010101" pitchFamily="49" charset="-122"/>
              </a:rPr>
              <a:t>maxVertices</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NodeTable</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adj</a:t>
            </a:r>
            <a:r>
              <a:rPr lang="en-US" altLang="zh-CN" sz="2400" dirty="0" smtClean="0">
                <a:latin typeface="Times New Roman" panose="02020603050405020304" pitchFamily="18" charset="0"/>
                <a:ea typeface="隶书" panose="02010509060101010101" pitchFamily="49" charset="-122"/>
              </a:rPr>
              <a:t> = NULL</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a:t>
            </a:r>
            <a:r>
              <a:rPr lang="en-US" altLang="zh-CN" sz="2400" dirty="0" smtClean="0">
                <a:latin typeface="Times New Roman" panose="02020603050405020304" pitchFamily="18" charset="0"/>
                <a:ea typeface="隶书" panose="02010509060101010101" pitchFamily="49" charset="-122"/>
              </a:rPr>
              <a:t> //</a:t>
            </a:r>
            <a:r>
              <a:rPr lang="zh-CN" altLang="en-US" sz="2400" dirty="0" smtClean="0">
                <a:latin typeface="Times New Roman" panose="02020603050405020304" pitchFamily="18" charset="0"/>
                <a:ea typeface="隶书" panose="02010509060101010101" pitchFamily="49" charset="-122"/>
              </a:rPr>
              <a:t>算法时间复杂度</a:t>
            </a:r>
          </a:p>
          <a:p>
            <a:pPr eaLnBrk="1" hangingPunct="1">
              <a:spcBef>
                <a:spcPct val="5000"/>
              </a:spcBef>
              <a:buFont typeface="Wingdings" panose="05000000000000000000" pitchFamily="2" charset="2"/>
              <a:buNone/>
              <a:defRPr/>
            </a:pPr>
            <a:endParaRPr lang="zh-CN" altLang="en-US" sz="2400" dirty="0" smtClean="0">
              <a:latin typeface="Times New Roman" panose="02020603050405020304" pitchFamily="18" charset="0"/>
              <a:ea typeface="隶书" panose="02010509060101010101" pitchFamily="49" charset="-122"/>
            </a:endParaRPr>
          </a:p>
        </p:txBody>
      </p:sp>
      <p:sp>
        <p:nvSpPr>
          <p:cNvPr id="65539" name="文本框 1"/>
          <p:cNvSpPr txBox="1">
            <a:spLocks noChangeArrowheads="1"/>
          </p:cNvSpPr>
          <p:nvPr/>
        </p:nvSpPr>
        <p:spPr bwMode="auto">
          <a:xfrm>
            <a:off x="0" y="188640"/>
            <a:ext cx="34275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00FF"/>
                </a:solidFill>
                <a:latin typeface="Tahoma" panose="020B0604030504040204" pitchFamily="34" charset="0"/>
                <a:ea typeface="楷体_GB2312" pitchFamily="1" charset="-122"/>
              </a:rPr>
              <a:t>【图的初始化】</a:t>
            </a: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76967" y="2254470"/>
            <a:ext cx="4132069" cy="27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标题 1"/>
          <p:cNvSpPr txBox="1">
            <a:spLocks/>
          </p:cNvSpPr>
          <p:nvPr/>
        </p:nvSpPr>
        <p:spPr bwMode="auto">
          <a:xfrm>
            <a:off x="6019" y="106855"/>
            <a:ext cx="77930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4400" dirty="0">
                <a:solidFill>
                  <a:srgbClr val="336699"/>
                </a:solidFill>
                <a:latin typeface="Tahoma" panose="020B0604030504040204" pitchFamily="34" charset="0"/>
                <a:ea typeface="黑体" panose="02010609060101010101" pitchFamily="49" charset="-122"/>
              </a:rPr>
              <a:t>Motivation</a:t>
            </a:r>
            <a:endParaRPr lang="zh-CN" altLang="en-US" sz="4400" dirty="0">
              <a:solidFill>
                <a:srgbClr val="336699"/>
              </a:solidFill>
              <a:latin typeface="Tahoma" panose="020B0604030504040204" pitchFamily="34" charset="0"/>
              <a:ea typeface="黑体" panose="02010609060101010101" pitchFamily="49" charset="-122"/>
            </a:endParaRPr>
          </a:p>
        </p:txBody>
      </p:sp>
      <p:pic>
        <p:nvPicPr>
          <p:cNvPr id="3" name="图片 2"/>
          <p:cNvPicPr>
            <a:picLocks noChangeAspect="1"/>
          </p:cNvPicPr>
          <p:nvPr/>
        </p:nvPicPr>
        <p:blipFill>
          <a:blip r:embed="rId3"/>
          <a:stretch>
            <a:fillRect/>
          </a:stretch>
        </p:blipFill>
        <p:spPr>
          <a:xfrm>
            <a:off x="1187624" y="4509120"/>
            <a:ext cx="2660725" cy="2077104"/>
          </a:xfrm>
          <a:prstGeom prst="rect">
            <a:avLst/>
          </a:prstGeom>
        </p:spPr>
      </p:pic>
      <p:pic>
        <p:nvPicPr>
          <p:cNvPr id="4" name="图片 3"/>
          <p:cNvPicPr>
            <a:picLocks noChangeAspect="1"/>
          </p:cNvPicPr>
          <p:nvPr/>
        </p:nvPicPr>
        <p:blipFill>
          <a:blip r:embed="rId4"/>
          <a:stretch>
            <a:fillRect/>
          </a:stretch>
        </p:blipFill>
        <p:spPr>
          <a:xfrm>
            <a:off x="139531" y="1772816"/>
            <a:ext cx="4824536" cy="3700134"/>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idx="1"/>
          </p:nvPr>
        </p:nvSpPr>
        <p:spPr>
          <a:xfrm>
            <a:off x="467544" y="1052736"/>
            <a:ext cx="8229600" cy="5688012"/>
          </a:xfrm>
        </p:spPr>
        <p:txBody>
          <a:bodyPr>
            <a:prstTxWarp prst="textNoShape">
              <a:avLst/>
            </a:prstTxWarp>
          </a:bodyPr>
          <a:lstStyle/>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template &lt;class </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class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a:t>
            </a:r>
          </a:p>
          <a:p>
            <a:pPr eaLnBrk="1" hangingPunct="1">
              <a:spcBef>
                <a:spcPct val="5000"/>
              </a:spcBef>
              <a:buFont typeface="Wingdings" panose="05000000000000000000" pitchFamily="2" charset="2"/>
              <a:buNone/>
              <a:defRPr/>
            </a:pPr>
            <a:r>
              <a:rPr lang="en-US" altLang="zh-CN" sz="2400" dirty="0" err="1" smtClean="0">
                <a:latin typeface="Times New Roman" panose="02020603050405020304" pitchFamily="18" charset="0"/>
                <a:ea typeface="隶书" panose="02010509060101010101" pitchFamily="49" charset="-122"/>
              </a:rPr>
              <a:t>Graphlnk</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a:t>
            </a:r>
            <a:r>
              <a:rPr lang="zh-CN" altLang="en-US" sz="2400" b="1" dirty="0" smtClean="0">
                <a:latin typeface="Times New Roman" panose="02020603050405020304" pitchFamily="18" charset="0"/>
              </a:rPr>
              <a:t>～</a:t>
            </a:r>
            <a:r>
              <a:rPr lang="en-US" altLang="zh-CN" sz="2400" dirty="0" err="1" smtClean="0">
                <a:latin typeface="Times New Roman" panose="02020603050405020304" pitchFamily="18" charset="0"/>
                <a:ea typeface="隶书" panose="02010509060101010101" pitchFamily="49" charset="-122"/>
              </a:rPr>
              <a:t>Graphlnk</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	</a:t>
            </a:r>
          </a:p>
          <a:p>
            <a:pPr eaLnBrk="1" hangingPunct="1">
              <a:spcBef>
                <a:spcPct val="5000"/>
              </a:spcBef>
              <a:buFont typeface="Wingdings" panose="05000000000000000000" pitchFamily="2" charset="2"/>
              <a:buNone/>
              <a:defRPr/>
            </a:pP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析构函数：删除一个邻接表</a:t>
            </a:r>
          </a:p>
          <a:p>
            <a:pPr eaLnBrk="1" hangingPunct="1">
              <a:spcBef>
                <a:spcPct val="5000"/>
              </a:spcBef>
              <a:buFont typeface="Wingdings" panose="05000000000000000000" pitchFamily="2" charset="2"/>
              <a:buNone/>
              <a:defRPr/>
            </a:pPr>
            <a:r>
              <a:rPr lang="zh-CN" altLang="en-US" sz="2400" b="1"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for </a:t>
            </a:r>
            <a:r>
              <a:rPr lang="en-US" altLang="zh-CN" sz="2400" dirty="0" smtClean="0">
                <a:latin typeface="Times New Roman" panose="02020603050405020304" pitchFamily="18" charset="0"/>
                <a:ea typeface="隶书" panose="02010509060101010101" pitchFamily="49" charset="-122"/>
              </a:rPr>
              <a:t>(</a:t>
            </a: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0</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&lt; </a:t>
            </a:r>
            <a:r>
              <a:rPr lang="en-US" altLang="zh-CN" sz="2400" dirty="0" err="1" smtClean="0">
                <a:latin typeface="Times New Roman" panose="02020603050405020304" pitchFamily="18" charset="0"/>
                <a:ea typeface="隶书" panose="02010509060101010101" pitchFamily="49" charset="-122"/>
              </a:rPr>
              <a:t>numVertices</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Edge</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 *</a:t>
            </a:r>
            <a:r>
              <a:rPr lang="en-US" altLang="zh-CN" sz="2400" dirty="0" smtClean="0">
                <a:latin typeface="Times New Roman" panose="02020603050405020304" pitchFamily="18" charset="0"/>
                <a:ea typeface="隶书" panose="02010509060101010101" pitchFamily="49" charset="-122"/>
              </a:rPr>
              <a:t>p = </a:t>
            </a:r>
            <a:r>
              <a:rPr lang="en-US" altLang="zh-CN" sz="2400" dirty="0" err="1" smtClean="0">
                <a:latin typeface="Times New Roman" panose="02020603050405020304" pitchFamily="18" charset="0"/>
                <a:ea typeface="隶书" panose="02010509060101010101" pitchFamily="49" charset="-122"/>
              </a:rPr>
              <a:t>NodeTable</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adj</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while </a:t>
            </a:r>
            <a:r>
              <a:rPr lang="en-US" altLang="zh-CN" sz="2400" dirty="0" smtClean="0">
                <a:latin typeface="Times New Roman" panose="02020603050405020304" pitchFamily="18" charset="0"/>
                <a:ea typeface="隶书" panose="02010509060101010101" pitchFamily="49" charset="-122"/>
              </a:rPr>
              <a:t>(p</a:t>
            </a:r>
            <a:r>
              <a:rPr lang="en-US" altLang="zh-CN" sz="2400" b="1" dirty="0" smtClean="0">
                <a:latin typeface="Times New Roman" panose="02020603050405020304" pitchFamily="18" charset="0"/>
                <a:ea typeface="隶书" panose="02010509060101010101" pitchFamily="49" charset="-122"/>
              </a:rPr>
              <a:t> != </a:t>
            </a:r>
            <a:r>
              <a:rPr lang="en-US" altLang="zh-CN" sz="2400" dirty="0" smtClean="0">
                <a:latin typeface="Times New Roman" panose="02020603050405020304" pitchFamily="18" charset="0"/>
                <a:ea typeface="隶书" panose="02010509060101010101" pitchFamily="49" charset="-122"/>
              </a:rPr>
              <a:t>NULL)</a:t>
            </a:r>
            <a:r>
              <a:rPr lang="en-US" altLang="zh-CN" sz="2400" b="1" dirty="0" smtClean="0">
                <a:latin typeface="Times New Roman" panose="02020603050405020304" pitchFamily="18" charset="0"/>
                <a:ea typeface="隶书" panose="02010509060101010101" pitchFamily="49" charset="-122"/>
              </a:rPr>
              <a:t> {				</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NodeTable</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adj</a:t>
            </a:r>
            <a:r>
              <a:rPr lang="en-US" altLang="zh-CN" sz="2400" b="1" dirty="0" smtClean="0">
                <a:latin typeface="Times New Roman" panose="02020603050405020304" pitchFamily="18" charset="0"/>
                <a:ea typeface="隶书" panose="02010509060101010101" pitchFamily="49" charset="-122"/>
              </a:rPr>
              <a:t> = </a:t>
            </a:r>
            <a:r>
              <a:rPr lang="en-US" altLang="zh-CN" sz="2400" dirty="0" smtClean="0">
                <a:latin typeface="Times New Roman" panose="02020603050405020304" pitchFamily="18" charset="0"/>
                <a:ea typeface="隶书" panose="02010509060101010101" pitchFamily="49" charset="-122"/>
              </a:rPr>
              <a:t>p</a:t>
            </a:r>
            <a:r>
              <a:rPr lang="en-US" altLang="zh-CN" sz="2400" dirty="0" smtClean="0">
                <a:latin typeface="楷体_GB2312" pitchFamily="1" charset="-122"/>
              </a:rPr>
              <a:t>-&gt;</a:t>
            </a:r>
            <a:r>
              <a:rPr lang="en-US" altLang="zh-CN" sz="2400" dirty="0" smtClean="0">
                <a:latin typeface="Times New Roman" panose="02020603050405020304" pitchFamily="18" charset="0"/>
                <a:ea typeface="隶书" panose="02010509060101010101" pitchFamily="49" charset="-122"/>
              </a:rPr>
              <a:t>link</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delete </a:t>
            </a:r>
            <a:r>
              <a:rPr lang="en-US" altLang="zh-CN" sz="2400" dirty="0" smtClean="0">
                <a:latin typeface="Times New Roman" panose="02020603050405020304" pitchFamily="18" charset="0"/>
                <a:ea typeface="隶书" panose="02010509060101010101" pitchFamily="49" charset="-122"/>
              </a:rPr>
              <a:t>p</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p = </a:t>
            </a:r>
            <a:r>
              <a:rPr lang="en-US" altLang="zh-CN" sz="2400" dirty="0" err="1" smtClean="0">
                <a:latin typeface="Times New Roman" panose="02020603050405020304" pitchFamily="18" charset="0"/>
                <a:ea typeface="隶书" panose="02010509060101010101" pitchFamily="49" charset="-122"/>
              </a:rPr>
              <a:t>NodeTable</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adj</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 </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delete </a:t>
            </a: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NodeTable</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删除顶点表数组</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a:t>
            </a:r>
            <a:r>
              <a:rPr lang="en-US" altLang="zh-CN" sz="2400" dirty="0" smtClean="0">
                <a:latin typeface="Times New Roman" panose="02020603050405020304" pitchFamily="18" charset="0"/>
                <a:ea typeface="隶书" panose="02010509060101010101" pitchFamily="49" charset="-122"/>
              </a:rPr>
              <a:t> //</a:t>
            </a:r>
            <a:r>
              <a:rPr lang="zh-CN" altLang="en-US" sz="2400" dirty="0" smtClean="0">
                <a:latin typeface="Times New Roman" panose="02020603050405020304" pitchFamily="18" charset="0"/>
                <a:ea typeface="隶书" panose="02010509060101010101" pitchFamily="49" charset="-122"/>
              </a:rPr>
              <a:t>算法时间复杂度</a:t>
            </a:r>
          </a:p>
          <a:p>
            <a:pPr eaLnBrk="1" hangingPunct="1">
              <a:spcBef>
                <a:spcPct val="5000"/>
              </a:spcBef>
              <a:buFont typeface="Wingdings" panose="05000000000000000000" pitchFamily="2" charset="2"/>
              <a:buNone/>
              <a:defRPr/>
            </a:pPr>
            <a:endParaRPr lang="zh-CN" altLang="en-US" sz="2400" dirty="0" smtClean="0">
              <a:latin typeface="Times New Roman" panose="02020603050405020304" pitchFamily="18" charset="0"/>
              <a:ea typeface="隶书" panose="02010509060101010101" pitchFamily="49" charset="-122"/>
            </a:endParaRPr>
          </a:p>
        </p:txBody>
      </p:sp>
      <p:sp>
        <p:nvSpPr>
          <p:cNvPr id="3" name="文本框 1"/>
          <p:cNvSpPr txBox="1">
            <a:spLocks noChangeArrowheads="1"/>
          </p:cNvSpPr>
          <p:nvPr/>
        </p:nvSpPr>
        <p:spPr bwMode="auto">
          <a:xfrm>
            <a:off x="0" y="188640"/>
            <a:ext cx="38908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smtClean="0">
                <a:solidFill>
                  <a:srgbClr val="0000FF"/>
                </a:solidFill>
                <a:latin typeface="Tahoma" panose="020B0604030504040204" pitchFamily="34" charset="0"/>
                <a:ea typeface="楷体_GB2312" pitchFamily="1" charset="-122"/>
              </a:rPr>
              <a:t>【图的析构函数】</a:t>
            </a:r>
            <a:endParaRPr lang="zh-CN" altLang="en-US" sz="3600" b="1" dirty="0">
              <a:solidFill>
                <a:srgbClr val="0000FF"/>
              </a:solidFill>
              <a:latin typeface="Tahoma" panose="020B0604030504040204" pitchFamily="34" charset="0"/>
              <a:ea typeface="楷体_GB2312" pitchFamily="1" charset="-122"/>
            </a:endParaRPr>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2" name="内容占位符 2"/>
          <p:cNvSpPr>
            <a:spLocks noGrp="1" noChangeArrowheads="1"/>
          </p:cNvSpPr>
          <p:nvPr>
            <p:ph idx="4294967295"/>
          </p:nvPr>
        </p:nvSpPr>
        <p:spPr>
          <a:xfrm>
            <a:off x="0" y="333375"/>
            <a:ext cx="9144000" cy="5776913"/>
          </a:xfrm>
        </p:spPr>
        <p:txBody>
          <a:bodyPr>
            <a:prstTxWarp prst="textNoShape">
              <a:avLst/>
            </a:prstTxWarp>
          </a:bodyPr>
          <a:lstStyle/>
          <a:p>
            <a:pPr eaLnBrk="1" hangingPunct="1">
              <a:buFont typeface="Wingdings" panose="05000000000000000000" pitchFamily="2" charset="2"/>
              <a:buNone/>
              <a:defRPr/>
            </a:pPr>
            <a:r>
              <a:rPr lang="en-US" altLang="zh-CN" sz="2800" b="1" dirty="0" smtClean="0">
                <a:solidFill>
                  <a:srgbClr val="0000FF"/>
                </a:solidFill>
              </a:rPr>
              <a:t>【</a:t>
            </a:r>
            <a:r>
              <a:rPr lang="zh-CN" altLang="en-US" sz="2800" b="1" dirty="0" smtClean="0">
                <a:solidFill>
                  <a:srgbClr val="0000FF"/>
                </a:solidFill>
                <a:latin typeface="Times New Roman" panose="02020603050405020304" pitchFamily="18" charset="0"/>
              </a:rPr>
              <a:t>取顶点的数据域值</a:t>
            </a:r>
            <a:r>
              <a:rPr lang="en-US" altLang="zh-CN" sz="2800" b="1" dirty="0" smtClean="0">
                <a:solidFill>
                  <a:srgbClr val="0000FF"/>
                </a:solidFill>
              </a:rPr>
              <a:t>】</a:t>
            </a:r>
          </a:p>
          <a:p>
            <a:pPr eaLnBrk="1" hangingPunct="1">
              <a:buNone/>
              <a:defRPr/>
            </a:pPr>
            <a:r>
              <a:rPr lang="en-US" altLang="zh-CN" sz="2000" b="1" dirty="0" smtClean="0">
                <a:latin typeface="Times New Roman" panose="02020603050405020304" pitchFamily="18" charset="0"/>
                <a:cs typeface="Times New Roman" panose="02020603050405020304" pitchFamily="18" charset="0"/>
              </a:rPr>
              <a:t>	template </a:t>
            </a:r>
            <a:r>
              <a:rPr lang="en-US" altLang="zh-CN" sz="2000" b="1" dirty="0">
                <a:latin typeface="Times New Roman" panose="02020603050405020304" pitchFamily="18" charset="0"/>
                <a:cs typeface="Times New Roman" panose="02020603050405020304" pitchFamily="18" charset="0"/>
              </a:rPr>
              <a:t>&lt;class T, class E&gt;</a:t>
            </a:r>
            <a:br>
              <a:rPr lang="en-US" altLang="zh-CN" sz="2000" b="1" dirty="0">
                <a:latin typeface="Times New Roman" panose="02020603050405020304" pitchFamily="18" charset="0"/>
                <a:cs typeface="Times New Roman" panose="02020603050405020304" pitchFamily="18" charset="0"/>
              </a:rPr>
            </a:br>
            <a:r>
              <a:rPr lang="en-US" altLang="zh-CN" sz="2000" b="1" dirty="0">
                <a:latin typeface="Times New Roman" panose="02020603050405020304" pitchFamily="18" charset="0"/>
                <a:cs typeface="Times New Roman" panose="02020603050405020304" pitchFamily="18" charset="0"/>
              </a:rPr>
              <a:t>T </a:t>
            </a:r>
            <a:r>
              <a:rPr lang="en-US" altLang="zh-CN" sz="2000" b="1" dirty="0" err="1">
                <a:latin typeface="Times New Roman" panose="02020603050405020304" pitchFamily="18" charset="0"/>
                <a:cs typeface="Times New Roman" panose="02020603050405020304" pitchFamily="18" charset="0"/>
              </a:rPr>
              <a:t>Graphlnk</a:t>
            </a:r>
            <a:r>
              <a:rPr lang="en-US" altLang="zh-CN" sz="2000" b="1" dirty="0">
                <a:latin typeface="Times New Roman" panose="02020603050405020304" pitchFamily="18" charset="0"/>
                <a:cs typeface="Times New Roman" panose="02020603050405020304" pitchFamily="18" charset="0"/>
              </a:rPr>
              <a:t>&lt;T,E&gt;::</a:t>
            </a:r>
            <a:r>
              <a:rPr lang="en-US" altLang="zh-CN" sz="2000" b="1" dirty="0" err="1">
                <a:latin typeface="Times New Roman" panose="02020603050405020304" pitchFamily="18" charset="0"/>
                <a:cs typeface="Times New Roman" panose="02020603050405020304" pitchFamily="18" charset="0"/>
              </a:rPr>
              <a:t>getValue</a:t>
            </a:r>
            <a:r>
              <a:rPr lang="en-US" altLang="zh-CN" sz="2000" b="1" dirty="0">
                <a:latin typeface="Times New Roman" panose="02020603050405020304" pitchFamily="18" charset="0"/>
                <a:cs typeface="Times New Roman" panose="02020603050405020304" pitchFamily="18" charset="0"/>
              </a:rPr>
              <a:t> (</a:t>
            </a:r>
            <a:r>
              <a:rPr lang="en-US" altLang="zh-CN" sz="2000" b="1" dirty="0" err="1">
                <a:latin typeface="Times New Roman" panose="02020603050405020304" pitchFamily="18" charset="0"/>
                <a:cs typeface="Times New Roman" panose="02020603050405020304" pitchFamily="18" charset="0"/>
              </a:rPr>
              <a:t>int</a:t>
            </a:r>
            <a:r>
              <a:rPr lang="en-US" altLang="zh-CN" sz="2000" b="1" dirty="0">
                <a:latin typeface="Times New Roman" panose="02020603050405020304" pitchFamily="18" charset="0"/>
                <a:cs typeface="Times New Roman" panose="02020603050405020304" pitchFamily="18" charset="0"/>
              </a:rPr>
              <a:t> </a:t>
            </a:r>
            <a:r>
              <a:rPr lang="en-US" altLang="zh-CN" sz="2000" b="1" dirty="0" err="1">
                <a:latin typeface="Times New Roman" panose="02020603050405020304" pitchFamily="18" charset="0"/>
                <a:cs typeface="Times New Roman" panose="02020603050405020304" pitchFamily="18" charset="0"/>
              </a:rPr>
              <a:t>i</a:t>
            </a:r>
            <a:r>
              <a:rPr lang="en-US" altLang="zh-CN" sz="2000" b="1" dirty="0">
                <a:latin typeface="Times New Roman" panose="02020603050405020304" pitchFamily="18" charset="0"/>
                <a:cs typeface="Times New Roman" panose="02020603050405020304" pitchFamily="18" charset="0"/>
              </a:rPr>
              <a:t>)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取顶点 </a:t>
            </a:r>
            <a:r>
              <a:rPr lang="en-US" altLang="zh-CN" sz="2400" dirty="0" err="1">
                <a:solidFill>
                  <a:schemeClr val="tx2"/>
                </a:solidFill>
                <a:latin typeface="Times New Roman" panose="02020603050405020304" pitchFamily="18" charset="0"/>
                <a:ea typeface="隶书" panose="02010509060101010101" pitchFamily="49" charset="-122"/>
              </a:rPr>
              <a:t>i</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的值</a:t>
            </a:r>
            <a:r>
              <a:rPr lang="zh-CN" altLang="en-US" sz="2000" b="1" dirty="0">
                <a:latin typeface="Times New Roman" panose="02020603050405020304" pitchFamily="18" charset="0"/>
                <a:cs typeface="Times New Roman" panose="02020603050405020304" pitchFamily="18" charset="0"/>
              </a:rPr>
              <a:t/>
            </a:r>
            <a:br>
              <a:rPr lang="zh-CN" altLang="en-US" sz="2000" b="1" dirty="0">
                <a:latin typeface="Times New Roman" panose="02020603050405020304" pitchFamily="18" charset="0"/>
                <a:cs typeface="Times New Roman" panose="02020603050405020304" pitchFamily="18" charset="0"/>
              </a:rPr>
            </a:b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return (</a:t>
            </a:r>
            <a:r>
              <a:rPr lang="en-US" altLang="zh-CN" sz="2000" b="1" dirty="0" err="1">
                <a:latin typeface="Times New Roman" panose="02020603050405020304" pitchFamily="18" charset="0"/>
                <a:cs typeface="Times New Roman" panose="02020603050405020304" pitchFamily="18" charset="0"/>
              </a:rPr>
              <a:t>i</a:t>
            </a:r>
            <a:r>
              <a:rPr lang="en-US" altLang="zh-CN" sz="2000" b="1" dirty="0">
                <a:latin typeface="Times New Roman" panose="02020603050405020304" pitchFamily="18" charset="0"/>
                <a:cs typeface="Times New Roman" panose="02020603050405020304" pitchFamily="18" charset="0"/>
              </a:rPr>
              <a:t> &gt;= 0 &amp;&amp; </a:t>
            </a:r>
            <a:r>
              <a:rPr lang="en-US" altLang="zh-CN" sz="2000" b="1" dirty="0" err="1">
                <a:latin typeface="Times New Roman" panose="02020603050405020304" pitchFamily="18" charset="0"/>
                <a:cs typeface="Times New Roman" panose="02020603050405020304" pitchFamily="18" charset="0"/>
              </a:rPr>
              <a:t>i</a:t>
            </a:r>
            <a:r>
              <a:rPr lang="en-US" altLang="zh-CN" sz="2000" b="1" dirty="0">
                <a:latin typeface="Times New Roman" panose="02020603050405020304" pitchFamily="18" charset="0"/>
                <a:cs typeface="Times New Roman" panose="02020603050405020304" pitchFamily="18" charset="0"/>
              </a:rPr>
              <a:t> &lt; </a:t>
            </a:r>
            <a:r>
              <a:rPr lang="en-US" altLang="zh-CN" sz="2000" b="1" dirty="0" err="1">
                <a:latin typeface="Times New Roman" panose="02020603050405020304" pitchFamily="18" charset="0"/>
                <a:cs typeface="Times New Roman" panose="02020603050405020304" pitchFamily="18" charset="0"/>
              </a:rPr>
              <a:t>NumVertices</a:t>
            </a:r>
            <a:r>
              <a:rPr lang="en-US" altLang="zh-CN" sz="2000" b="1" dirty="0">
                <a:latin typeface="Times New Roman" panose="02020603050405020304" pitchFamily="18" charset="0"/>
                <a:cs typeface="Times New Roman" panose="02020603050405020304" pitchFamily="18" charset="0"/>
              </a:rPr>
              <a:t>) ? </a:t>
            </a:r>
            <a:br>
              <a:rPr lang="en-US" altLang="zh-CN" sz="2000" b="1" dirty="0">
                <a:latin typeface="Times New Roman" panose="02020603050405020304" pitchFamily="18" charset="0"/>
                <a:cs typeface="Times New Roman" panose="02020603050405020304" pitchFamily="18" charset="0"/>
              </a:rPr>
            </a:br>
            <a:r>
              <a:rPr lang="en-US" altLang="zh-CN" sz="2000" b="1" dirty="0">
                <a:latin typeface="Times New Roman" panose="02020603050405020304" pitchFamily="18" charset="0"/>
                <a:cs typeface="Times New Roman" panose="02020603050405020304" pitchFamily="18" charset="0"/>
              </a:rPr>
              <a:t>                           </a:t>
            </a:r>
            <a:r>
              <a:rPr lang="en-US" altLang="zh-CN" sz="2000" b="1" dirty="0" err="1">
                <a:latin typeface="Times New Roman" panose="02020603050405020304" pitchFamily="18" charset="0"/>
                <a:cs typeface="Times New Roman" panose="02020603050405020304" pitchFamily="18" charset="0"/>
              </a:rPr>
              <a:t>NodeTable</a:t>
            </a:r>
            <a:r>
              <a:rPr lang="en-US" altLang="zh-CN" sz="2000" b="1" dirty="0">
                <a:latin typeface="Times New Roman" panose="02020603050405020304" pitchFamily="18" charset="0"/>
                <a:cs typeface="Times New Roman" panose="02020603050405020304" pitchFamily="18" charset="0"/>
              </a:rPr>
              <a:t>[</a:t>
            </a:r>
            <a:r>
              <a:rPr lang="en-US" altLang="zh-CN" sz="2000" b="1" dirty="0" err="1">
                <a:latin typeface="Times New Roman" panose="02020603050405020304" pitchFamily="18" charset="0"/>
                <a:cs typeface="Times New Roman" panose="02020603050405020304" pitchFamily="18" charset="0"/>
              </a:rPr>
              <a:t>i</a:t>
            </a:r>
            <a:r>
              <a:rPr lang="en-US" altLang="zh-CN" sz="2000" b="1" dirty="0">
                <a:latin typeface="Times New Roman" panose="02020603050405020304" pitchFamily="18" charset="0"/>
                <a:cs typeface="Times New Roman" panose="02020603050405020304" pitchFamily="18" charset="0"/>
              </a:rPr>
              <a:t>].data : 0;</a:t>
            </a:r>
            <a:br>
              <a:rPr lang="en-US" altLang="zh-CN" sz="2000" b="1" dirty="0">
                <a:latin typeface="Times New Roman" panose="02020603050405020304" pitchFamily="18" charset="0"/>
                <a:cs typeface="Times New Roman" panose="02020603050405020304" pitchFamily="18" charset="0"/>
              </a:rPr>
            </a:br>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算法时间复杂度</a:t>
            </a:r>
            <a:endParaRPr lang="zh-CN" altLang="en-US" sz="2000" dirty="0" smtClean="0">
              <a:latin typeface="Times New Roman" panose="02020603050405020304" pitchFamily="18" charset="0"/>
              <a:ea typeface="隶书" panose="02010509060101010101" pitchFamily="49" charset="-122"/>
            </a:endParaRPr>
          </a:p>
          <a:p>
            <a:pPr eaLnBrk="1" hangingPunct="1">
              <a:buFont typeface="Wingdings" panose="05000000000000000000" pitchFamily="2" charset="2"/>
              <a:buNone/>
              <a:defRPr/>
            </a:pPr>
            <a:endParaRPr lang="zh-CN" altLang="en-US" sz="2400" dirty="0" smtClean="0">
              <a:latin typeface="Times New Roman" panose="02020603050405020304" pitchFamily="18" charset="0"/>
              <a:ea typeface="隶书" panose="02010509060101010101" pitchFamily="49" charset="-122"/>
            </a:endParaRPr>
          </a:p>
          <a:p>
            <a:pPr eaLnBrk="1" hangingPunct="1">
              <a:buFont typeface="Wingdings" panose="05000000000000000000" pitchFamily="2" charset="2"/>
              <a:buNone/>
              <a:defRPr/>
            </a:pPr>
            <a:r>
              <a:rPr lang="en-US" altLang="zh-CN" sz="2800" b="1" dirty="0" smtClean="0">
                <a:solidFill>
                  <a:srgbClr val="0000FF"/>
                </a:solidFill>
              </a:rPr>
              <a:t>【</a:t>
            </a:r>
            <a:r>
              <a:rPr lang="zh-CN" altLang="en-US" sz="2800" b="1" dirty="0" smtClean="0">
                <a:solidFill>
                  <a:srgbClr val="0000FF"/>
                </a:solidFill>
                <a:latin typeface="Times New Roman" panose="02020603050405020304" pitchFamily="18" charset="0"/>
              </a:rPr>
              <a:t>取边的权值</a:t>
            </a:r>
            <a:r>
              <a:rPr lang="en-US" altLang="zh-CN" sz="2800" b="1" dirty="0" smtClean="0">
                <a:solidFill>
                  <a:srgbClr val="0000FF"/>
                </a:solidFill>
              </a:rPr>
              <a:t>】</a:t>
            </a:r>
          </a:p>
          <a:p>
            <a:pPr eaLnBrk="1" hangingPunct="1">
              <a:buNone/>
              <a:defRPr/>
            </a:pPr>
            <a:r>
              <a:rPr lang="en-US" altLang="zh-CN" sz="2000" b="1" dirty="0" smtClean="0">
                <a:latin typeface="Times New Roman" panose="02020603050405020304" pitchFamily="18" charset="0"/>
                <a:cs typeface="Times New Roman" panose="02020603050405020304" pitchFamily="18" charset="0"/>
              </a:rPr>
              <a:t>	template </a:t>
            </a:r>
            <a:r>
              <a:rPr lang="en-US" altLang="zh-CN" sz="2000" b="1" dirty="0">
                <a:latin typeface="Times New Roman" panose="02020603050405020304" pitchFamily="18" charset="0"/>
                <a:cs typeface="Times New Roman" panose="02020603050405020304" pitchFamily="18" charset="0"/>
              </a:rPr>
              <a:t>&lt;class T, class E&gt;</a:t>
            </a:r>
          </a:p>
          <a:p>
            <a:pPr eaLnBrk="1" hangingPunct="1">
              <a:buNone/>
              <a:defRPr/>
            </a:pPr>
            <a:r>
              <a:rPr lang="en-US" altLang="zh-CN" sz="2000" b="1" dirty="0" smtClean="0">
                <a:latin typeface="Times New Roman" panose="02020603050405020304" pitchFamily="18" charset="0"/>
                <a:cs typeface="Times New Roman" panose="02020603050405020304" pitchFamily="18" charset="0"/>
              </a:rPr>
              <a:t>	E </a:t>
            </a:r>
            <a:r>
              <a:rPr lang="en-US" altLang="zh-CN" sz="2000" b="1" dirty="0" err="1">
                <a:latin typeface="Times New Roman" panose="02020603050405020304" pitchFamily="18" charset="0"/>
                <a:cs typeface="Times New Roman" panose="02020603050405020304" pitchFamily="18" charset="0"/>
              </a:rPr>
              <a:t>Graphlnk</a:t>
            </a:r>
            <a:r>
              <a:rPr lang="en-US" altLang="zh-CN" sz="2000" b="1" dirty="0">
                <a:latin typeface="Times New Roman" panose="02020603050405020304" pitchFamily="18" charset="0"/>
                <a:cs typeface="Times New Roman" panose="02020603050405020304" pitchFamily="18" charset="0"/>
              </a:rPr>
              <a:t>&lt;T,E&gt;::</a:t>
            </a:r>
            <a:r>
              <a:rPr lang="en-US" altLang="zh-CN" sz="2000" b="1" dirty="0" err="1">
                <a:latin typeface="Times New Roman" panose="02020603050405020304" pitchFamily="18" charset="0"/>
                <a:cs typeface="Times New Roman" panose="02020603050405020304" pitchFamily="18" charset="0"/>
              </a:rPr>
              <a:t>getWeight</a:t>
            </a:r>
            <a:r>
              <a:rPr lang="en-US" altLang="zh-CN" sz="2000" b="1" dirty="0">
                <a:latin typeface="Times New Roman" panose="02020603050405020304" pitchFamily="18" charset="0"/>
                <a:cs typeface="Times New Roman" panose="02020603050405020304" pitchFamily="18" charset="0"/>
              </a:rPr>
              <a:t>(</a:t>
            </a:r>
            <a:r>
              <a:rPr lang="en-US" altLang="zh-CN" sz="2000" b="1" dirty="0" err="1">
                <a:latin typeface="Times New Roman" panose="02020603050405020304" pitchFamily="18" charset="0"/>
                <a:cs typeface="Times New Roman" panose="02020603050405020304" pitchFamily="18" charset="0"/>
              </a:rPr>
              <a:t>int</a:t>
            </a:r>
            <a:r>
              <a:rPr lang="en-US" altLang="zh-CN" sz="2000" b="1" dirty="0">
                <a:latin typeface="Times New Roman" panose="02020603050405020304" pitchFamily="18" charset="0"/>
                <a:cs typeface="Times New Roman" panose="02020603050405020304" pitchFamily="18" charset="0"/>
              </a:rPr>
              <a:t> v1, </a:t>
            </a:r>
            <a:r>
              <a:rPr lang="en-US" altLang="zh-CN" sz="2000" b="1" dirty="0" err="1">
                <a:latin typeface="Times New Roman" panose="02020603050405020304" pitchFamily="18" charset="0"/>
                <a:cs typeface="Times New Roman" panose="02020603050405020304" pitchFamily="18" charset="0"/>
              </a:rPr>
              <a:t>int</a:t>
            </a:r>
            <a:r>
              <a:rPr lang="en-US" altLang="zh-CN" sz="2000" b="1" dirty="0">
                <a:latin typeface="Times New Roman" panose="02020603050405020304" pitchFamily="18" charset="0"/>
                <a:cs typeface="Times New Roman" panose="02020603050405020304" pitchFamily="18" charset="0"/>
              </a:rPr>
              <a:t> v2)</a:t>
            </a:r>
          </a:p>
          <a:p>
            <a:pPr eaLnBrk="1" hangingPunct="1">
              <a:buNone/>
              <a:defRPr/>
            </a:pPr>
            <a:r>
              <a:rPr lang="en-US" altLang="zh-CN" sz="2000" b="1" dirty="0" smtClean="0">
                <a:latin typeface="Times New Roman" panose="02020603050405020304" pitchFamily="18" charset="0"/>
                <a:cs typeface="Times New Roman" panose="02020603050405020304" pitchFamily="18" charset="0"/>
              </a:rPr>
              <a:t>	{     if </a:t>
            </a:r>
            <a:r>
              <a:rPr lang="en-US" altLang="zh-CN" sz="2000" b="1" dirty="0">
                <a:latin typeface="Times New Roman" panose="02020603050405020304" pitchFamily="18" charset="0"/>
                <a:cs typeface="Times New Roman" panose="02020603050405020304" pitchFamily="18" charset="0"/>
              </a:rPr>
              <a:t>(v1 != -1 &amp;&amp; v2 != -1</a:t>
            </a:r>
            <a:r>
              <a:rPr lang="en-US" altLang="zh-CN" sz="2000" b="1" dirty="0" smtClean="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 {</a:t>
            </a:r>
          </a:p>
          <a:p>
            <a:pPr eaLnBrk="1" hangingPunct="1">
              <a:buNone/>
              <a:defRPr/>
            </a:pPr>
            <a:r>
              <a:rPr lang="en-US" altLang="zh-CN" sz="2000" b="1" dirty="0" smtClean="0">
                <a:latin typeface="Times New Roman" panose="02020603050405020304" pitchFamily="18" charset="0"/>
                <a:cs typeface="Times New Roman" panose="02020603050405020304" pitchFamily="18" charset="0"/>
              </a:rPr>
              <a:t>		 Edge&lt;T,E</a:t>
            </a:r>
            <a:r>
              <a:rPr lang="en-US" altLang="zh-CN" sz="2000" b="1" dirty="0">
                <a:latin typeface="Times New Roman" panose="02020603050405020304" pitchFamily="18" charset="0"/>
                <a:cs typeface="Times New Roman" panose="02020603050405020304" pitchFamily="18" charset="0"/>
              </a:rPr>
              <a:t>&gt; *p = </a:t>
            </a:r>
            <a:r>
              <a:rPr lang="en-US" altLang="zh-CN" sz="2000" b="1" dirty="0" err="1">
                <a:latin typeface="Times New Roman" panose="02020603050405020304" pitchFamily="18" charset="0"/>
                <a:cs typeface="Times New Roman" panose="02020603050405020304" pitchFamily="18" charset="0"/>
              </a:rPr>
              <a:t>NodeTable</a:t>
            </a:r>
            <a:r>
              <a:rPr lang="en-US" altLang="zh-CN" sz="2000" b="1" dirty="0">
                <a:latin typeface="Times New Roman" panose="02020603050405020304" pitchFamily="18" charset="0"/>
                <a:cs typeface="Times New Roman" panose="02020603050405020304" pitchFamily="18" charset="0"/>
              </a:rPr>
              <a:t>[v1].</a:t>
            </a:r>
            <a:r>
              <a:rPr lang="en-US" altLang="zh-CN" sz="2000" b="1" dirty="0" err="1">
                <a:latin typeface="Times New Roman" panose="02020603050405020304" pitchFamily="18" charset="0"/>
                <a:cs typeface="Times New Roman" panose="02020603050405020304" pitchFamily="18" charset="0"/>
              </a:rPr>
              <a:t>adj</a:t>
            </a:r>
            <a:r>
              <a:rPr lang="en-US" altLang="zh-CN" sz="2000" b="1" dirty="0" smtClean="0">
                <a:latin typeface="Times New Roman" panose="02020603050405020304" pitchFamily="18" charset="0"/>
                <a:cs typeface="Times New Roman" panose="02020603050405020304" pitchFamily="18" charset="0"/>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V1</a:t>
            </a:r>
            <a:r>
              <a:rPr lang="zh-CN" altLang="en-US" sz="2000" dirty="0">
                <a:solidFill>
                  <a:schemeClr val="tx2"/>
                </a:solidFill>
                <a:latin typeface="Times New Roman" panose="02020603050405020304" pitchFamily="18" charset="0"/>
                <a:ea typeface="隶书" panose="02010509060101010101" pitchFamily="49" charset="-122"/>
              </a:rPr>
              <a:t>的第一条关联的边</a:t>
            </a:r>
            <a:r>
              <a:rPr lang="en-US" altLang="zh-CN" sz="2400" dirty="0">
                <a:solidFill>
                  <a:schemeClr val="tx2"/>
                </a:solidFill>
                <a:latin typeface="Times New Roman" panose="02020603050405020304" pitchFamily="18" charset="0"/>
                <a:ea typeface="隶书" panose="02010509060101010101" pitchFamily="49" charset="-122"/>
              </a:rPr>
              <a:t>	</a:t>
            </a:r>
          </a:p>
          <a:p>
            <a:pPr eaLnBrk="1" hangingPunct="1">
              <a:buNone/>
              <a:defRPr/>
            </a:pPr>
            <a:r>
              <a:rPr lang="en-US" altLang="zh-CN" sz="2000" b="1" dirty="0" smtClean="0">
                <a:latin typeface="Times New Roman" panose="02020603050405020304" pitchFamily="18" charset="0"/>
                <a:cs typeface="Times New Roman" panose="02020603050405020304" pitchFamily="18" charset="0"/>
              </a:rPr>
              <a:t>		 while </a:t>
            </a:r>
            <a:r>
              <a:rPr lang="en-US" altLang="zh-CN" sz="2000" b="1" dirty="0">
                <a:latin typeface="Times New Roman" panose="02020603050405020304" pitchFamily="18" charset="0"/>
                <a:cs typeface="Times New Roman" panose="02020603050405020304" pitchFamily="18" charset="0"/>
              </a:rPr>
              <a:t>(p != NULL &amp;&amp; p-&gt;</a:t>
            </a:r>
            <a:r>
              <a:rPr lang="en-US" altLang="zh-CN" sz="2000" b="1" dirty="0" err="1">
                <a:latin typeface="Times New Roman" panose="02020603050405020304" pitchFamily="18" charset="0"/>
                <a:cs typeface="Times New Roman" panose="02020603050405020304" pitchFamily="18" charset="0"/>
              </a:rPr>
              <a:t>dest</a:t>
            </a:r>
            <a:r>
              <a:rPr lang="en-US" altLang="zh-CN" sz="2000" b="1" dirty="0">
                <a:latin typeface="Times New Roman" panose="02020603050405020304" pitchFamily="18" charset="0"/>
                <a:cs typeface="Times New Roman" panose="02020603050405020304" pitchFamily="18" charset="0"/>
              </a:rPr>
              <a:t> != v2) 	</a:t>
            </a:r>
            <a:r>
              <a:rPr lang="en-US" altLang="zh-CN" sz="2000" b="1" dirty="0" smtClean="0">
                <a:latin typeface="Times New Roman" panose="02020603050405020304" pitchFamily="18" charset="0"/>
                <a:cs typeface="Times New Roman" panose="02020603050405020304" pitchFamily="18" charset="0"/>
              </a:rPr>
              <a:t>p </a:t>
            </a:r>
            <a:r>
              <a:rPr lang="en-US" altLang="zh-CN" sz="2000" b="1" dirty="0">
                <a:latin typeface="Times New Roman" panose="02020603050405020304" pitchFamily="18" charset="0"/>
                <a:cs typeface="Times New Roman" panose="02020603050405020304" pitchFamily="18" charset="0"/>
              </a:rPr>
              <a:t>= p-&gt;link</a:t>
            </a:r>
            <a:r>
              <a:rPr lang="en-US" altLang="zh-CN" sz="2000" b="1" dirty="0" smtClean="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寻找邻接顶点</a:t>
            </a:r>
            <a:r>
              <a:rPr lang="en-US" altLang="zh-CN" sz="2000" dirty="0">
                <a:solidFill>
                  <a:schemeClr val="tx2"/>
                </a:solidFill>
                <a:latin typeface="Times New Roman" panose="02020603050405020304" pitchFamily="18" charset="0"/>
                <a:ea typeface="隶书" panose="02010509060101010101" pitchFamily="49" charset="-122"/>
              </a:rPr>
              <a:t>v2</a:t>
            </a:r>
          </a:p>
          <a:p>
            <a:pPr eaLnBrk="1" hangingPunct="1">
              <a:buNone/>
              <a:defRPr/>
            </a:pPr>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	 if </a:t>
            </a:r>
            <a:r>
              <a:rPr lang="en-US" altLang="zh-CN" sz="2000" b="1" dirty="0">
                <a:latin typeface="Times New Roman" panose="02020603050405020304" pitchFamily="18" charset="0"/>
                <a:cs typeface="Times New Roman" panose="02020603050405020304" pitchFamily="18" charset="0"/>
              </a:rPr>
              <a:t>(p != NULL</a:t>
            </a:r>
            <a:r>
              <a:rPr lang="en-US" altLang="zh-CN" sz="2000" b="1" dirty="0" smtClean="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return p-&gt;cost</a:t>
            </a:r>
            <a:r>
              <a:rPr lang="en-US" altLang="zh-CN" sz="2000" b="1" dirty="0" smtClean="0">
                <a:latin typeface="Times New Roman" panose="02020603050405020304" pitchFamily="18" charset="0"/>
                <a:cs typeface="Times New Roman" panose="02020603050405020304" pitchFamily="18" charset="0"/>
              </a:rPr>
              <a:t>;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找到此边</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返回权值</a:t>
            </a:r>
          </a:p>
          <a:p>
            <a:pPr eaLnBrk="1" hangingPunct="1">
              <a:buNone/>
              <a:defRPr/>
            </a:pP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    }</a:t>
            </a:r>
            <a:endParaRPr lang="en-US" altLang="zh-CN" sz="2000" b="1" dirty="0">
              <a:latin typeface="Times New Roman" panose="02020603050405020304" pitchFamily="18" charset="0"/>
              <a:cs typeface="Times New Roman" panose="02020603050405020304" pitchFamily="18" charset="0"/>
            </a:endParaRPr>
          </a:p>
          <a:p>
            <a:pPr eaLnBrk="1" hangingPunct="1">
              <a:buNone/>
              <a:defRPr/>
            </a:pPr>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     return </a:t>
            </a:r>
            <a:r>
              <a:rPr lang="en-US" altLang="zh-CN" sz="2000" b="1" dirty="0">
                <a:latin typeface="Times New Roman" panose="02020603050405020304" pitchFamily="18" charset="0"/>
                <a:cs typeface="Times New Roman" panose="02020603050405020304" pitchFamily="18" charset="0"/>
              </a:rPr>
              <a:t>0;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边</a:t>
            </a:r>
            <a:r>
              <a:rPr lang="en-US" altLang="zh-CN" sz="2000" dirty="0">
                <a:solidFill>
                  <a:schemeClr val="tx2"/>
                </a:solidFill>
                <a:latin typeface="Times New Roman" panose="02020603050405020304" pitchFamily="18" charset="0"/>
                <a:ea typeface="隶书" panose="02010509060101010101" pitchFamily="49" charset="-122"/>
              </a:rPr>
              <a:t>(v1,v2)</a:t>
            </a:r>
            <a:r>
              <a:rPr lang="zh-CN" altLang="en-US" sz="2000" dirty="0">
                <a:solidFill>
                  <a:schemeClr val="tx2"/>
                </a:solidFill>
                <a:latin typeface="Times New Roman" panose="02020603050405020304" pitchFamily="18" charset="0"/>
                <a:ea typeface="隶书" panose="02010509060101010101" pitchFamily="49" charset="-122"/>
              </a:rPr>
              <a:t>不存在</a:t>
            </a:r>
          </a:p>
          <a:p>
            <a:pPr eaLnBrk="1" hangingPunct="1">
              <a:buNone/>
              <a:defRPr/>
            </a:pPr>
            <a:r>
              <a:rPr lang="en-US" altLang="zh-CN" sz="2000" b="1" dirty="0" smtClean="0">
                <a:latin typeface="Times New Roman" panose="02020603050405020304" pitchFamily="18" charset="0"/>
                <a:cs typeface="Times New Roman" panose="02020603050405020304" pitchFamily="18" charset="0"/>
              </a:rPr>
              <a:t>	} </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算法时间复杂度</a:t>
            </a:r>
          </a:p>
        </p:txBody>
      </p:sp>
    </p:spTree>
    <p:extLst>
      <p:ext uri="{BB962C8B-B14F-4D97-AF65-F5344CB8AC3E}">
        <p14:creationId xmlns:p14="http://schemas.microsoft.com/office/powerpoint/2010/main" val="42340407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内容占位符 2"/>
          <p:cNvSpPr>
            <a:spLocks noGrp="1"/>
          </p:cNvSpPr>
          <p:nvPr>
            <p:ph idx="1"/>
          </p:nvPr>
        </p:nvSpPr>
        <p:spPr>
          <a:xfrm>
            <a:off x="683568" y="1052736"/>
            <a:ext cx="7772400" cy="5472112"/>
          </a:xfrm>
        </p:spPr>
        <p:txBody>
          <a:bodyPr>
            <a:prstTxWarp prst="textNoShape">
              <a:avLst/>
            </a:prstTxWarp>
          </a:bodyPr>
          <a:lstStyle/>
          <a:p>
            <a:pPr marL="0" indent="0" eaLnBrk="1" hangingPunct="1">
              <a:buFont typeface="Wingdings" panose="05000000000000000000" pitchFamily="2" charset="2"/>
              <a:buNone/>
              <a:defRPr/>
            </a:pPr>
            <a:r>
              <a:rPr lang="en-US" altLang="zh-CN" sz="2400" dirty="0" smtClean="0">
                <a:effectLst/>
                <a:latin typeface="Times New Roman" panose="02020603050405020304" pitchFamily="18" charset="0"/>
              </a:rPr>
              <a:t>template &lt;class T, class E&gt;</a:t>
            </a:r>
          </a:p>
          <a:p>
            <a:pPr marL="0" indent="0" eaLnBrk="1" hangingPunct="1">
              <a:buFont typeface="Wingdings" panose="05000000000000000000" pitchFamily="2" charset="2"/>
              <a:buNone/>
              <a:defRPr/>
            </a:pPr>
            <a:r>
              <a:rPr lang="en-US" altLang="zh-CN" sz="2400" dirty="0" err="1" smtClean="0">
                <a:effectLst/>
                <a:latin typeface="Times New Roman" panose="02020603050405020304" pitchFamily="18" charset="0"/>
              </a:rPr>
              <a:t>bool</a:t>
            </a:r>
            <a:r>
              <a:rPr lang="en-US" altLang="zh-CN" sz="2400" dirty="0" smtClean="0">
                <a:effectLst/>
                <a:latin typeface="Times New Roman" panose="02020603050405020304" pitchFamily="18" charset="0"/>
              </a:rPr>
              <a:t> </a:t>
            </a:r>
            <a:r>
              <a:rPr lang="en-US" altLang="zh-CN" sz="2400" dirty="0" err="1" smtClean="0">
                <a:effectLst/>
                <a:latin typeface="Times New Roman" panose="02020603050405020304" pitchFamily="18" charset="0"/>
              </a:rPr>
              <a:t>Graphlnk</a:t>
            </a:r>
            <a:r>
              <a:rPr lang="en-US" altLang="zh-CN" sz="2400" dirty="0" smtClean="0">
                <a:effectLst/>
                <a:latin typeface="Times New Roman" panose="02020603050405020304" pitchFamily="18" charset="0"/>
              </a:rPr>
              <a:t>&lt;T,E&gt;::</a:t>
            </a:r>
            <a:r>
              <a:rPr lang="en-US" altLang="zh-CN" sz="2400" b="1" dirty="0" err="1" smtClean="0">
                <a:effectLst/>
                <a:latin typeface="Times New Roman" panose="02020603050405020304" pitchFamily="18" charset="0"/>
              </a:rPr>
              <a:t>insertVertex</a:t>
            </a:r>
            <a:r>
              <a:rPr lang="en-US" altLang="zh-CN" sz="2400" dirty="0" smtClean="0">
                <a:effectLst/>
                <a:latin typeface="Times New Roman" panose="02020603050405020304" pitchFamily="18" charset="0"/>
              </a:rPr>
              <a:t>(</a:t>
            </a:r>
            <a:r>
              <a:rPr lang="en-US" altLang="zh-CN" sz="2400" dirty="0" err="1" smtClean="0">
                <a:effectLst/>
                <a:latin typeface="Times New Roman" panose="02020603050405020304" pitchFamily="18" charset="0"/>
              </a:rPr>
              <a:t>const</a:t>
            </a:r>
            <a:r>
              <a:rPr lang="en-US" altLang="zh-CN" sz="2400" dirty="0" smtClean="0">
                <a:effectLst/>
                <a:latin typeface="Times New Roman" panose="02020603050405020304" pitchFamily="18" charset="0"/>
              </a:rPr>
              <a:t> T&amp; vertex){</a:t>
            </a:r>
          </a:p>
          <a:p>
            <a:pPr marL="0" indent="0" eaLnBrk="1" hangingPunct="1">
              <a:buFont typeface="Wingdings" panose="05000000000000000000" pitchFamily="2" charset="2"/>
              <a:buNone/>
              <a:defRPr/>
            </a:pPr>
            <a:r>
              <a:rPr lang="en-US" altLang="zh-CN" sz="2400" dirty="0" smtClean="0">
                <a:effectLst/>
                <a:latin typeface="Times New Roman" panose="02020603050405020304" pitchFamily="18" charset="0"/>
              </a:rPr>
              <a:t>	//</a:t>
            </a:r>
            <a:r>
              <a:rPr lang="zh-CN" altLang="en-US" sz="2400" dirty="0" smtClean="0">
                <a:effectLst/>
                <a:latin typeface="Times New Roman" panose="02020603050405020304" pitchFamily="18" charset="0"/>
              </a:rPr>
              <a:t>在图的顶点表中插入一个新顶点</a:t>
            </a:r>
            <a:r>
              <a:rPr lang="en-US" altLang="zh-CN" sz="2400" dirty="0" smtClean="0">
                <a:effectLst/>
                <a:latin typeface="Times New Roman" panose="02020603050405020304" pitchFamily="18" charset="0"/>
              </a:rPr>
              <a:t>vertex</a:t>
            </a:r>
            <a:r>
              <a:rPr lang="zh-CN" altLang="en-US" sz="2400" dirty="0" smtClean="0">
                <a:effectLst/>
                <a:latin typeface="Times New Roman" panose="02020603050405020304" pitchFamily="18" charset="0"/>
              </a:rPr>
              <a:t>。若插入成功，函数返回</a:t>
            </a:r>
            <a:r>
              <a:rPr lang="en-US" altLang="zh-CN" sz="2400" dirty="0" smtClean="0">
                <a:effectLst/>
                <a:latin typeface="Times New Roman" panose="02020603050405020304" pitchFamily="18" charset="0"/>
              </a:rPr>
              <a:t>true, </a:t>
            </a:r>
            <a:r>
              <a:rPr lang="zh-CN" altLang="en-US" sz="2400" dirty="0" smtClean="0">
                <a:effectLst/>
                <a:latin typeface="Times New Roman" panose="02020603050405020304" pitchFamily="18" charset="0"/>
              </a:rPr>
              <a:t>否则返回</a:t>
            </a:r>
            <a:r>
              <a:rPr lang="en-US" altLang="zh-CN" sz="2400" dirty="0" smtClean="0">
                <a:effectLst/>
                <a:latin typeface="Times New Roman" panose="02020603050405020304" pitchFamily="18" charset="0"/>
              </a:rPr>
              <a:t>false</a:t>
            </a:r>
            <a:r>
              <a:rPr lang="zh-CN" altLang="en-US" sz="2400" dirty="0" smtClean="0">
                <a:effectLst/>
                <a:latin typeface="Times New Roman" panose="02020603050405020304" pitchFamily="18" charset="0"/>
              </a:rPr>
              <a:t>。</a:t>
            </a:r>
          </a:p>
          <a:p>
            <a:pPr marL="0" indent="0" eaLnBrk="1" hangingPunct="1">
              <a:buFont typeface="Wingdings" panose="05000000000000000000" pitchFamily="2" charset="2"/>
              <a:buNone/>
              <a:defRPr/>
            </a:pPr>
            <a:r>
              <a:rPr lang="zh-CN" altLang="en-US" sz="2400" dirty="0" smtClean="0">
                <a:effectLst/>
                <a:latin typeface="Times New Roman" panose="02020603050405020304" pitchFamily="18" charset="0"/>
              </a:rPr>
              <a:t>	</a:t>
            </a:r>
            <a:r>
              <a:rPr lang="en-US" altLang="zh-CN" sz="2400" dirty="0" smtClean="0">
                <a:effectLst/>
                <a:latin typeface="Times New Roman" panose="02020603050405020304" pitchFamily="18" charset="0"/>
              </a:rPr>
              <a:t>if (</a:t>
            </a:r>
            <a:r>
              <a:rPr lang="en-US" altLang="zh-CN" sz="2400" dirty="0" err="1" smtClean="0">
                <a:effectLst/>
                <a:latin typeface="Times New Roman" panose="02020603050405020304" pitchFamily="18" charset="0"/>
              </a:rPr>
              <a:t>numVertices</a:t>
            </a:r>
            <a:r>
              <a:rPr lang="en-US" altLang="zh-CN" sz="2400" dirty="0" smtClean="0">
                <a:effectLst/>
                <a:latin typeface="Times New Roman" panose="02020603050405020304" pitchFamily="18" charset="0"/>
              </a:rPr>
              <a:t> == </a:t>
            </a:r>
            <a:r>
              <a:rPr lang="en-US" altLang="zh-CN" sz="2400" dirty="0" err="1" smtClean="0">
                <a:effectLst/>
                <a:latin typeface="Times New Roman" panose="02020603050405020304" pitchFamily="18" charset="0"/>
              </a:rPr>
              <a:t>maxVertices</a:t>
            </a:r>
            <a:r>
              <a:rPr lang="en-US" altLang="zh-CN" sz="2400" dirty="0" smtClean="0">
                <a:effectLst/>
                <a:latin typeface="Times New Roman" panose="02020603050405020304" pitchFamily="18" charset="0"/>
              </a:rPr>
              <a:t>){		</a:t>
            </a:r>
            <a:r>
              <a:rPr lang="zh-CN" altLang="en-US" sz="2400" dirty="0" smtClean="0">
                <a:effectLst/>
                <a:latin typeface="Times New Roman" panose="02020603050405020304" pitchFamily="18" charset="0"/>
              </a:rPr>
              <a:t>	</a:t>
            </a:r>
          </a:p>
          <a:p>
            <a:pPr marL="0" indent="0" eaLnBrk="1" hangingPunct="1">
              <a:buFont typeface="Wingdings" panose="05000000000000000000" pitchFamily="2" charset="2"/>
              <a:buNone/>
              <a:defRPr/>
            </a:pPr>
            <a:r>
              <a:rPr lang="zh-CN" altLang="en-US" sz="2400" dirty="0" smtClean="0">
                <a:effectLst/>
                <a:latin typeface="Times New Roman" panose="02020603050405020304" pitchFamily="18" charset="0"/>
              </a:rPr>
              <a:t>		</a:t>
            </a:r>
            <a:r>
              <a:rPr lang="en-US" altLang="zh-CN" sz="2400" dirty="0" smtClean="0">
                <a:effectLst/>
                <a:latin typeface="Times New Roman" panose="02020603050405020304" pitchFamily="18" charset="0"/>
              </a:rPr>
              <a:t>return false;</a:t>
            </a:r>
            <a:r>
              <a:rPr lang="en-US" altLang="zh-CN" sz="2400" dirty="0">
                <a:effectLst/>
                <a:latin typeface="Times New Roman" panose="02020603050405020304" pitchFamily="18" charset="0"/>
              </a:rPr>
              <a:t> </a:t>
            </a:r>
            <a:r>
              <a:rPr lang="en-US" altLang="zh-CN" sz="2400" dirty="0" smtClean="0">
                <a:effectLst/>
                <a:latin typeface="Times New Roman" panose="02020603050405020304" pitchFamily="18" charset="0"/>
              </a:rPr>
              <a:t>	//</a:t>
            </a:r>
            <a:r>
              <a:rPr lang="zh-CN" altLang="en-US" sz="2400" dirty="0">
                <a:effectLst/>
                <a:latin typeface="Times New Roman" panose="02020603050405020304" pitchFamily="18" charset="0"/>
              </a:rPr>
              <a:t>顶点表满</a:t>
            </a:r>
            <a:r>
              <a:rPr lang="en-US" altLang="zh-CN" sz="2400" dirty="0">
                <a:effectLst/>
                <a:latin typeface="Times New Roman" panose="02020603050405020304" pitchFamily="18" charset="0"/>
              </a:rPr>
              <a:t>, </a:t>
            </a:r>
            <a:r>
              <a:rPr lang="zh-CN" altLang="en-US" sz="2400" dirty="0">
                <a:effectLst/>
                <a:latin typeface="Times New Roman" panose="02020603050405020304" pitchFamily="18" charset="0"/>
              </a:rPr>
              <a:t>不能插入</a:t>
            </a:r>
            <a:endParaRPr lang="en-US" altLang="zh-CN" sz="2400" dirty="0" smtClean="0">
              <a:effectLst/>
              <a:latin typeface="Times New Roman" panose="02020603050405020304" pitchFamily="18" charset="0"/>
            </a:endParaRPr>
          </a:p>
          <a:p>
            <a:pPr marL="0" indent="0" eaLnBrk="1" hangingPunct="1">
              <a:buFont typeface="Wingdings" panose="05000000000000000000" pitchFamily="2" charset="2"/>
              <a:buNone/>
              <a:defRPr/>
            </a:pPr>
            <a:r>
              <a:rPr lang="en-US" altLang="zh-CN" sz="2400" dirty="0" smtClean="0">
                <a:effectLst/>
                <a:latin typeface="Times New Roman" panose="02020603050405020304" pitchFamily="18" charset="0"/>
              </a:rPr>
              <a:t>	}</a:t>
            </a:r>
          </a:p>
          <a:p>
            <a:pPr marL="0" indent="0" eaLnBrk="1" hangingPunct="1">
              <a:buFont typeface="Wingdings" panose="05000000000000000000" pitchFamily="2" charset="2"/>
              <a:buNone/>
              <a:defRPr/>
            </a:pPr>
            <a:r>
              <a:rPr lang="en-US" altLang="zh-CN" sz="2400" dirty="0" smtClean="0">
                <a:effectLst/>
                <a:latin typeface="Times New Roman" panose="02020603050405020304" pitchFamily="18" charset="0"/>
              </a:rPr>
              <a:t>	</a:t>
            </a:r>
            <a:r>
              <a:rPr lang="en-US" altLang="zh-CN" sz="2400" dirty="0" err="1" smtClean="0">
                <a:effectLst/>
                <a:latin typeface="Times New Roman" panose="02020603050405020304" pitchFamily="18" charset="0"/>
              </a:rPr>
              <a:t>NodeTable</a:t>
            </a:r>
            <a:r>
              <a:rPr lang="en-US" altLang="zh-CN" sz="2400" dirty="0" smtClean="0">
                <a:effectLst/>
                <a:latin typeface="Times New Roman" panose="02020603050405020304" pitchFamily="18" charset="0"/>
              </a:rPr>
              <a:t>[</a:t>
            </a:r>
            <a:r>
              <a:rPr lang="en-US" altLang="zh-CN" sz="2400" dirty="0" err="1" smtClean="0">
                <a:effectLst/>
                <a:latin typeface="Times New Roman" panose="02020603050405020304" pitchFamily="18" charset="0"/>
              </a:rPr>
              <a:t>numVertices</a:t>
            </a:r>
            <a:r>
              <a:rPr lang="en-US" altLang="zh-CN" sz="2400" dirty="0" smtClean="0">
                <a:effectLst/>
                <a:latin typeface="Times New Roman" panose="02020603050405020304" pitchFamily="18" charset="0"/>
              </a:rPr>
              <a:t>].data = vertex;			//</a:t>
            </a:r>
            <a:r>
              <a:rPr lang="zh-CN" altLang="en-US" sz="2400" dirty="0" smtClean="0">
                <a:effectLst/>
                <a:latin typeface="Times New Roman" panose="02020603050405020304" pitchFamily="18" charset="0"/>
              </a:rPr>
              <a:t>插入在表的最后</a:t>
            </a:r>
          </a:p>
          <a:p>
            <a:pPr marL="0" indent="0" eaLnBrk="1" hangingPunct="1">
              <a:buFont typeface="Wingdings" panose="05000000000000000000" pitchFamily="2" charset="2"/>
              <a:buNone/>
              <a:defRPr/>
            </a:pPr>
            <a:r>
              <a:rPr lang="zh-CN" altLang="en-US" sz="2400" dirty="0" smtClean="0">
                <a:effectLst/>
                <a:latin typeface="Times New Roman" panose="02020603050405020304" pitchFamily="18" charset="0"/>
              </a:rPr>
              <a:t>	</a:t>
            </a:r>
            <a:r>
              <a:rPr lang="en-US" altLang="zh-CN" sz="2400" dirty="0" err="1" smtClean="0">
                <a:effectLst/>
                <a:latin typeface="Times New Roman" panose="02020603050405020304" pitchFamily="18" charset="0"/>
              </a:rPr>
              <a:t>numVertices</a:t>
            </a:r>
            <a:r>
              <a:rPr lang="en-US" altLang="zh-CN" sz="2400" dirty="0" smtClean="0">
                <a:effectLst/>
                <a:latin typeface="Times New Roman" panose="02020603050405020304" pitchFamily="18" charset="0"/>
              </a:rPr>
              <a:t>++;</a:t>
            </a:r>
          </a:p>
          <a:p>
            <a:pPr marL="0" indent="0" eaLnBrk="1" hangingPunct="1">
              <a:buFont typeface="Wingdings" panose="05000000000000000000" pitchFamily="2" charset="2"/>
              <a:buNone/>
              <a:defRPr/>
            </a:pPr>
            <a:r>
              <a:rPr lang="en-US" altLang="zh-CN" sz="2400" dirty="0" smtClean="0">
                <a:effectLst/>
                <a:latin typeface="Times New Roman" panose="02020603050405020304" pitchFamily="18" charset="0"/>
              </a:rPr>
              <a:t>	return true;</a:t>
            </a:r>
          </a:p>
          <a:p>
            <a:pPr marL="0" indent="0" eaLnBrk="1" hangingPunct="1">
              <a:buFont typeface="Wingdings" panose="05000000000000000000" pitchFamily="2" charset="2"/>
              <a:buNone/>
              <a:defRPr/>
            </a:pPr>
            <a:r>
              <a:rPr lang="en-US" altLang="zh-CN" sz="2400" dirty="0" smtClean="0">
                <a:effectLst/>
                <a:latin typeface="Times New Roman" panose="02020603050405020304" pitchFamily="18" charset="0"/>
              </a:rPr>
              <a:t>}</a:t>
            </a:r>
            <a:r>
              <a:rPr lang="en-US" altLang="zh-CN" sz="2400" dirty="0" smtClean="0">
                <a:effectLst/>
                <a:latin typeface="Times New Roman" panose="02020603050405020304" pitchFamily="18" charset="0"/>
                <a:ea typeface="隶书" panose="02010509060101010101" pitchFamily="49" charset="-122"/>
              </a:rPr>
              <a:t> //</a:t>
            </a:r>
            <a:r>
              <a:rPr lang="zh-CN" altLang="en-US" sz="2400" dirty="0" smtClean="0">
                <a:effectLst/>
                <a:latin typeface="Times New Roman" panose="02020603050405020304" pitchFamily="18" charset="0"/>
                <a:ea typeface="隶书" panose="02010509060101010101" pitchFamily="49" charset="-122"/>
              </a:rPr>
              <a:t>算法时间复杂度</a:t>
            </a:r>
          </a:p>
          <a:p>
            <a:pPr marL="0" indent="0" eaLnBrk="1" hangingPunct="1">
              <a:buFont typeface="Wingdings" panose="05000000000000000000" pitchFamily="2" charset="2"/>
              <a:buNone/>
              <a:defRPr/>
            </a:pPr>
            <a:endParaRPr lang="zh-CN" altLang="en-US" sz="2400" dirty="0" smtClean="0">
              <a:effectLst/>
              <a:latin typeface="Times New Roman" panose="02020603050405020304" pitchFamily="18" charset="0"/>
              <a:ea typeface="隶书" panose="02010509060101010101" pitchFamily="49" charset="-122"/>
            </a:endParaRPr>
          </a:p>
        </p:txBody>
      </p:sp>
      <p:sp>
        <p:nvSpPr>
          <p:cNvPr id="3" name="Text Box 4"/>
          <p:cNvSpPr txBox="1"/>
          <p:nvPr/>
        </p:nvSpPr>
        <p:spPr>
          <a:xfrm>
            <a:off x="19269" y="332656"/>
            <a:ext cx="4264026"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图中插入顶点算法</a:t>
            </a:r>
            <a:r>
              <a:rPr lang="en-US" altLang="zh-CN"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内容占位符 2"/>
          <p:cNvSpPr>
            <a:spLocks noGrp="1"/>
          </p:cNvSpPr>
          <p:nvPr>
            <p:ph idx="1"/>
          </p:nvPr>
        </p:nvSpPr>
        <p:spPr>
          <a:xfrm>
            <a:off x="395536" y="836712"/>
            <a:ext cx="8532812" cy="6843712"/>
          </a:xfrm>
        </p:spPr>
        <p:txBody>
          <a:bodyPr>
            <a:prstTxWarp prst="textNoShape">
              <a:avLst/>
            </a:prstTxWarp>
          </a:bodyPr>
          <a:lstStyle/>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template &lt;class T, class E&gt;</a:t>
            </a:r>
          </a:p>
          <a:p>
            <a:pPr marL="0" indent="0" eaLnBrk="1" hangingPunct="1">
              <a:buFont typeface="Wingdings" panose="05000000000000000000" pitchFamily="2" charset="2"/>
              <a:buNone/>
            </a:pPr>
            <a:r>
              <a:rPr lang="en-US" altLang="zh-CN" sz="1800" dirty="0" err="1" smtClean="0">
                <a:effectLst/>
                <a:latin typeface="Times New Roman" panose="02020603050405020304" pitchFamily="18" charset="0"/>
              </a:rPr>
              <a:t>bool</a:t>
            </a:r>
            <a:r>
              <a:rPr lang="en-US" altLang="zh-CN" sz="1800" dirty="0" smtClean="0">
                <a:effectLst/>
                <a:latin typeface="Times New Roman" panose="02020603050405020304" pitchFamily="18" charset="0"/>
              </a:rPr>
              <a:t> </a:t>
            </a:r>
            <a:r>
              <a:rPr lang="en-US" altLang="zh-CN" sz="1800" dirty="0" err="1" smtClean="0">
                <a:effectLst/>
                <a:latin typeface="Times New Roman" panose="02020603050405020304" pitchFamily="18" charset="0"/>
              </a:rPr>
              <a:t>Graphlnk</a:t>
            </a:r>
            <a:r>
              <a:rPr lang="en-US" altLang="zh-CN" sz="1800" dirty="0" smtClean="0">
                <a:effectLst/>
                <a:latin typeface="Times New Roman" panose="02020603050405020304" pitchFamily="18" charset="0"/>
              </a:rPr>
              <a:t>&lt;T,E&gt;::</a:t>
            </a:r>
            <a:r>
              <a:rPr lang="en-US" altLang="zh-CN" sz="1800" b="1" dirty="0" err="1" smtClean="0">
                <a:effectLst/>
                <a:latin typeface="Times New Roman" panose="02020603050405020304" pitchFamily="18" charset="0"/>
              </a:rPr>
              <a:t>insertEdge</a:t>
            </a:r>
            <a:r>
              <a:rPr lang="en-US" altLang="zh-CN" sz="1800" dirty="0" smtClean="0">
                <a:effectLst/>
                <a:latin typeface="Times New Roman" panose="02020603050405020304" pitchFamily="18" charset="0"/>
              </a:rPr>
              <a:t>(</a:t>
            </a:r>
            <a:r>
              <a:rPr lang="en-US" altLang="zh-CN" sz="1800" dirty="0" err="1" smtClean="0">
                <a:effectLst/>
                <a:latin typeface="Times New Roman" panose="02020603050405020304" pitchFamily="18" charset="0"/>
              </a:rPr>
              <a:t>int</a:t>
            </a:r>
            <a:r>
              <a:rPr lang="en-US" altLang="zh-CN" sz="1800" dirty="0" smtClean="0">
                <a:effectLst/>
                <a:latin typeface="Times New Roman" panose="02020603050405020304" pitchFamily="18" charset="0"/>
              </a:rPr>
              <a:t> v1, </a:t>
            </a:r>
            <a:r>
              <a:rPr lang="en-US" altLang="zh-CN" sz="1800" dirty="0" err="1" smtClean="0">
                <a:effectLst/>
                <a:latin typeface="Times New Roman" panose="02020603050405020304" pitchFamily="18" charset="0"/>
              </a:rPr>
              <a:t>int</a:t>
            </a:r>
            <a:r>
              <a:rPr lang="en-US" altLang="zh-CN" sz="1800" dirty="0" smtClean="0">
                <a:effectLst/>
                <a:latin typeface="Times New Roman" panose="02020603050405020304" pitchFamily="18" charset="0"/>
              </a:rPr>
              <a:t> v2, E weight)</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if (v1 &gt;= 0 &amp;&amp; v1 &lt; </a:t>
            </a:r>
            <a:r>
              <a:rPr lang="en-US" altLang="zh-CN" sz="1800" dirty="0" err="1" smtClean="0">
                <a:effectLst/>
                <a:latin typeface="Times New Roman" panose="02020603050405020304" pitchFamily="18" charset="0"/>
              </a:rPr>
              <a:t>numVertices</a:t>
            </a:r>
            <a:r>
              <a:rPr lang="en-US" altLang="zh-CN" sz="1800" dirty="0" smtClean="0">
                <a:effectLst/>
                <a:latin typeface="Times New Roman" panose="02020603050405020304" pitchFamily="18" charset="0"/>
              </a:rPr>
              <a:t> &amp;&amp; v2 &gt;= 0 &amp;&amp; v2 &lt; </a:t>
            </a:r>
            <a:r>
              <a:rPr lang="en-US" altLang="zh-CN" sz="1800" dirty="0" err="1" smtClean="0">
                <a:effectLst/>
                <a:latin typeface="Times New Roman" panose="02020603050405020304" pitchFamily="18" charset="0"/>
              </a:rPr>
              <a:t>numVertices</a:t>
            </a:r>
            <a:r>
              <a:rPr lang="en-US" altLang="zh-CN" sz="1800" dirty="0" smtClean="0">
                <a:effectLst/>
                <a:latin typeface="Times New Roman" panose="02020603050405020304" pitchFamily="18" charset="0"/>
              </a:rPr>
              <a:t>)</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   	Edge&lt;T,E&gt; *q, *p = </a:t>
            </a:r>
            <a:r>
              <a:rPr lang="en-US" altLang="zh-CN" sz="1800" dirty="0" err="1" smtClean="0">
                <a:effectLst/>
                <a:latin typeface="Times New Roman" panose="02020603050405020304" pitchFamily="18" charset="0"/>
              </a:rPr>
              <a:t>NodeTable</a:t>
            </a:r>
            <a:r>
              <a:rPr lang="en-US" altLang="zh-CN" sz="1800" dirty="0" smtClean="0">
                <a:effectLst/>
                <a:latin typeface="Times New Roman" panose="02020603050405020304" pitchFamily="18" charset="0"/>
              </a:rPr>
              <a:t>[v1].</a:t>
            </a:r>
            <a:r>
              <a:rPr lang="en-US" altLang="zh-CN" sz="1800" dirty="0" err="1" smtClean="0">
                <a:effectLst/>
                <a:latin typeface="Times New Roman" panose="02020603050405020304" pitchFamily="18" charset="0"/>
              </a:rPr>
              <a:t>adj</a:t>
            </a:r>
            <a:r>
              <a:rPr lang="en-US" altLang="zh-CN" sz="1800" dirty="0" smtClean="0">
                <a:effectLst/>
                <a:latin typeface="Times New Roman" panose="02020603050405020304" pitchFamily="18" charset="0"/>
              </a:rPr>
              <a:t>;   	//v1</a:t>
            </a:r>
            <a:r>
              <a:rPr lang="zh-CN" altLang="en-US" sz="1800" dirty="0" smtClean="0">
                <a:effectLst/>
                <a:latin typeface="Times New Roman" panose="02020603050405020304" pitchFamily="18" charset="0"/>
              </a:rPr>
              <a:t>对应的边链表头指针</a:t>
            </a:r>
          </a:p>
          <a:p>
            <a:pPr marL="0" indent="0" eaLnBrk="1" hangingPunct="1">
              <a:buFont typeface="Wingdings" panose="05000000000000000000" pitchFamily="2" charset="2"/>
              <a:buNone/>
            </a:pPr>
            <a:r>
              <a:rPr lang="zh-CN" altLang="en-US" sz="1800" dirty="0" smtClean="0">
                <a:effectLst/>
                <a:latin typeface="Times New Roman" panose="02020603050405020304" pitchFamily="18" charset="0"/>
              </a:rPr>
              <a:t>           </a:t>
            </a:r>
            <a:r>
              <a:rPr lang="en-US" altLang="zh-CN" sz="1800" dirty="0" smtClean="0">
                <a:effectLst/>
                <a:latin typeface="Times New Roman" panose="02020603050405020304" pitchFamily="18" charset="0"/>
              </a:rPr>
              <a:t>	while (p != NULL &amp;&amp; p-&gt;</a:t>
            </a:r>
            <a:r>
              <a:rPr lang="en-US" altLang="zh-CN" sz="1800" dirty="0" err="1" smtClean="0">
                <a:effectLst/>
                <a:latin typeface="Times New Roman" panose="02020603050405020304" pitchFamily="18" charset="0"/>
              </a:rPr>
              <a:t>dest</a:t>
            </a:r>
            <a:r>
              <a:rPr lang="en-US" altLang="zh-CN" sz="1800" dirty="0" smtClean="0">
                <a:effectLst/>
                <a:latin typeface="Times New Roman" panose="02020603050405020304" pitchFamily="18" charset="0"/>
              </a:rPr>
              <a:t> != v2)  p = p-&gt;link;   //</a:t>
            </a:r>
            <a:r>
              <a:rPr lang="zh-CN" altLang="en-US" sz="1800" dirty="0" smtClean="0">
                <a:effectLst/>
                <a:latin typeface="Times New Roman" panose="02020603050405020304" pitchFamily="18" charset="0"/>
              </a:rPr>
              <a:t>寻找邻接顶点</a:t>
            </a:r>
            <a:r>
              <a:rPr lang="en-US" altLang="zh-CN" sz="1800" dirty="0" smtClean="0">
                <a:effectLst/>
                <a:latin typeface="Times New Roman" panose="02020603050405020304" pitchFamily="18" charset="0"/>
              </a:rPr>
              <a:t>v2	</a:t>
            </a:r>
          </a:p>
          <a:p>
            <a:pPr marL="0" indent="0" eaLnBrk="1" hangingPunct="1">
              <a:buFont typeface="Wingdings" panose="05000000000000000000" pitchFamily="2" charset="2"/>
              <a:buNone/>
            </a:pPr>
            <a:r>
              <a:rPr lang="en-US" altLang="zh-CN" sz="1800" dirty="0">
                <a:effectLst/>
                <a:latin typeface="Times New Roman" panose="02020603050405020304" pitchFamily="18" charset="0"/>
              </a:rPr>
              <a:t>	</a:t>
            </a:r>
            <a:r>
              <a:rPr lang="en-US" altLang="zh-CN" sz="1800" dirty="0" smtClean="0">
                <a:effectLst/>
                <a:latin typeface="Times New Roman" panose="02020603050405020304" pitchFamily="18" charset="0"/>
              </a:rPr>
              <a:t>if (p != NULL) 	return false;     	//</a:t>
            </a:r>
            <a:r>
              <a:rPr lang="zh-CN" altLang="en-US" sz="1800" dirty="0" smtClean="0">
                <a:effectLst/>
                <a:latin typeface="Times New Roman" panose="02020603050405020304" pitchFamily="18" charset="0"/>
              </a:rPr>
              <a:t>找到此边</a:t>
            </a:r>
            <a:r>
              <a:rPr lang="en-US" altLang="zh-CN" sz="1800" dirty="0" smtClean="0">
                <a:effectLst/>
                <a:latin typeface="Times New Roman" panose="02020603050405020304" pitchFamily="18" charset="0"/>
              </a:rPr>
              <a:t>, </a:t>
            </a:r>
            <a:r>
              <a:rPr lang="zh-CN" altLang="en-US" sz="1800" dirty="0" smtClean="0">
                <a:effectLst/>
                <a:latin typeface="Times New Roman" panose="02020603050405020304" pitchFamily="18" charset="0"/>
              </a:rPr>
              <a:t>不插入		</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p = new Edge&lt;T,E&gt;;		//</a:t>
            </a:r>
            <a:r>
              <a:rPr lang="zh-CN" altLang="en-US" sz="1800" dirty="0" smtClean="0">
                <a:effectLst/>
                <a:latin typeface="Times New Roman" panose="02020603050405020304" pitchFamily="18" charset="0"/>
              </a:rPr>
              <a:t>否则</a:t>
            </a:r>
            <a:r>
              <a:rPr lang="en-US" altLang="zh-CN" sz="1800" dirty="0" smtClean="0">
                <a:effectLst/>
                <a:latin typeface="Times New Roman" panose="02020603050405020304" pitchFamily="18" charset="0"/>
              </a:rPr>
              <a:t>, </a:t>
            </a:r>
            <a:r>
              <a:rPr lang="zh-CN" altLang="en-US" sz="1800" dirty="0" smtClean="0">
                <a:effectLst/>
                <a:latin typeface="Times New Roman" panose="02020603050405020304" pitchFamily="18" charset="0"/>
              </a:rPr>
              <a:t>创建新结点</a:t>
            </a:r>
          </a:p>
          <a:p>
            <a:pPr marL="0" indent="0" eaLnBrk="1" hangingPunct="1">
              <a:buFont typeface="Wingdings" panose="05000000000000000000" pitchFamily="2" charset="2"/>
              <a:buNone/>
            </a:pPr>
            <a:r>
              <a:rPr lang="zh-CN" altLang="en-US" sz="1800" dirty="0" smtClean="0">
                <a:effectLst/>
                <a:latin typeface="Times New Roman" panose="02020603050405020304" pitchFamily="18" charset="0"/>
              </a:rPr>
              <a:t>	</a:t>
            </a:r>
            <a:r>
              <a:rPr lang="en-US" altLang="zh-CN" sz="1800" dirty="0" smtClean="0">
                <a:effectLst/>
                <a:latin typeface="Times New Roman" panose="02020603050405020304" pitchFamily="18" charset="0"/>
              </a:rPr>
              <a:t>q = new Edge&lt;T,E&gt;;</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p-&gt;</a:t>
            </a:r>
            <a:r>
              <a:rPr lang="en-US" altLang="zh-CN" sz="1800" dirty="0" err="1" smtClean="0">
                <a:effectLst/>
                <a:latin typeface="Times New Roman" panose="02020603050405020304" pitchFamily="18" charset="0"/>
              </a:rPr>
              <a:t>dest</a:t>
            </a:r>
            <a:r>
              <a:rPr lang="en-US" altLang="zh-CN" sz="1800" dirty="0" smtClean="0">
                <a:effectLst/>
                <a:latin typeface="Times New Roman" panose="02020603050405020304" pitchFamily="18" charset="0"/>
              </a:rPr>
              <a:t> = v2;  p-&gt;cost = weight;</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p-&gt;link = </a:t>
            </a:r>
            <a:r>
              <a:rPr lang="en-US" altLang="zh-CN" sz="1800" dirty="0" err="1" smtClean="0">
                <a:effectLst/>
                <a:latin typeface="Times New Roman" panose="02020603050405020304" pitchFamily="18" charset="0"/>
              </a:rPr>
              <a:t>NodeTable</a:t>
            </a:r>
            <a:r>
              <a:rPr lang="en-US" altLang="zh-CN" sz="1800" dirty="0" smtClean="0">
                <a:effectLst/>
                <a:latin typeface="Times New Roman" panose="02020603050405020304" pitchFamily="18" charset="0"/>
              </a:rPr>
              <a:t>[v1].</a:t>
            </a:r>
            <a:r>
              <a:rPr lang="en-US" altLang="zh-CN" sz="1800" dirty="0" err="1" smtClean="0">
                <a:effectLst/>
                <a:latin typeface="Times New Roman" panose="02020603050405020304" pitchFamily="18" charset="0"/>
              </a:rPr>
              <a:t>adj</a:t>
            </a:r>
            <a:r>
              <a:rPr lang="en-US" altLang="zh-CN" sz="1800" dirty="0" smtClean="0">
                <a:effectLst/>
                <a:latin typeface="Times New Roman" panose="02020603050405020304" pitchFamily="18" charset="0"/>
              </a:rPr>
              <a:t>; 		//</a:t>
            </a:r>
            <a:r>
              <a:rPr lang="zh-CN" altLang="en-US" sz="1800" dirty="0" smtClean="0">
                <a:effectLst/>
                <a:latin typeface="Times New Roman" panose="02020603050405020304" pitchFamily="18" charset="0"/>
              </a:rPr>
              <a:t>链入</a:t>
            </a:r>
            <a:r>
              <a:rPr lang="en-US" altLang="zh-CN" sz="1800" dirty="0" smtClean="0">
                <a:effectLst/>
                <a:latin typeface="Times New Roman" panose="02020603050405020304" pitchFamily="18" charset="0"/>
              </a:rPr>
              <a:t>v1</a:t>
            </a:r>
            <a:r>
              <a:rPr lang="zh-CN" altLang="en-US" sz="1800" dirty="0" smtClean="0">
                <a:effectLst/>
                <a:latin typeface="Times New Roman" panose="02020603050405020304" pitchFamily="18" charset="0"/>
              </a:rPr>
              <a:t>边链表</a:t>
            </a:r>
          </a:p>
          <a:p>
            <a:pPr marL="0" indent="0" eaLnBrk="1" hangingPunct="1">
              <a:buFont typeface="Wingdings" panose="05000000000000000000" pitchFamily="2" charset="2"/>
              <a:buNone/>
            </a:pPr>
            <a:r>
              <a:rPr lang="zh-CN" altLang="en-US" sz="1800" dirty="0" smtClean="0">
                <a:effectLst/>
                <a:latin typeface="Times New Roman" panose="02020603050405020304" pitchFamily="18" charset="0"/>
              </a:rPr>
              <a:t>	</a:t>
            </a:r>
            <a:r>
              <a:rPr lang="en-US" altLang="zh-CN" sz="1800" dirty="0" err="1" smtClean="0">
                <a:effectLst/>
                <a:latin typeface="Times New Roman" panose="02020603050405020304" pitchFamily="18" charset="0"/>
              </a:rPr>
              <a:t>NodeTable</a:t>
            </a:r>
            <a:r>
              <a:rPr lang="en-US" altLang="zh-CN" sz="1800" dirty="0" smtClean="0">
                <a:effectLst/>
                <a:latin typeface="Times New Roman" panose="02020603050405020304" pitchFamily="18" charset="0"/>
              </a:rPr>
              <a:t>[v1].</a:t>
            </a:r>
            <a:r>
              <a:rPr lang="en-US" altLang="zh-CN" sz="1800" dirty="0" err="1" smtClean="0">
                <a:effectLst/>
                <a:latin typeface="Times New Roman" panose="02020603050405020304" pitchFamily="18" charset="0"/>
              </a:rPr>
              <a:t>adj</a:t>
            </a:r>
            <a:r>
              <a:rPr lang="en-US" altLang="zh-CN" sz="1800" dirty="0" smtClean="0">
                <a:effectLst/>
                <a:latin typeface="Times New Roman" panose="02020603050405020304" pitchFamily="18" charset="0"/>
              </a:rPr>
              <a:t> = p;</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q-&gt;</a:t>
            </a:r>
            <a:r>
              <a:rPr lang="en-US" altLang="zh-CN" sz="1800" dirty="0" err="1" smtClean="0">
                <a:effectLst/>
                <a:latin typeface="Times New Roman" panose="02020603050405020304" pitchFamily="18" charset="0"/>
              </a:rPr>
              <a:t>dest</a:t>
            </a:r>
            <a:r>
              <a:rPr lang="en-US" altLang="zh-CN" sz="1800" dirty="0" smtClean="0">
                <a:effectLst/>
                <a:latin typeface="Times New Roman" panose="02020603050405020304" pitchFamily="18" charset="0"/>
              </a:rPr>
              <a:t> = v1;  q-&gt;cost = weight;</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q-&gt;link = </a:t>
            </a:r>
            <a:r>
              <a:rPr lang="en-US" altLang="zh-CN" sz="1800" dirty="0" err="1" smtClean="0">
                <a:effectLst/>
                <a:latin typeface="Times New Roman" panose="02020603050405020304" pitchFamily="18" charset="0"/>
              </a:rPr>
              <a:t>NodeTable</a:t>
            </a:r>
            <a:r>
              <a:rPr lang="en-US" altLang="zh-CN" sz="1800" dirty="0" smtClean="0">
                <a:effectLst/>
                <a:latin typeface="Times New Roman" panose="02020603050405020304" pitchFamily="18" charset="0"/>
              </a:rPr>
              <a:t>[v2].</a:t>
            </a:r>
            <a:r>
              <a:rPr lang="en-US" altLang="zh-CN" sz="1800" dirty="0" err="1" smtClean="0">
                <a:effectLst/>
                <a:latin typeface="Times New Roman" panose="02020603050405020304" pitchFamily="18" charset="0"/>
              </a:rPr>
              <a:t>adj</a:t>
            </a:r>
            <a:r>
              <a:rPr lang="en-US" altLang="zh-CN" sz="1800" dirty="0" smtClean="0">
                <a:effectLst/>
                <a:latin typeface="Times New Roman" panose="02020603050405020304" pitchFamily="18" charset="0"/>
              </a:rPr>
              <a:t>; 		//</a:t>
            </a:r>
            <a:r>
              <a:rPr lang="zh-CN" altLang="en-US" sz="1800" dirty="0" smtClean="0">
                <a:effectLst/>
                <a:latin typeface="Times New Roman" panose="02020603050405020304" pitchFamily="18" charset="0"/>
              </a:rPr>
              <a:t>链入</a:t>
            </a:r>
            <a:r>
              <a:rPr lang="en-US" altLang="zh-CN" sz="1800" dirty="0" smtClean="0">
                <a:effectLst/>
                <a:latin typeface="Times New Roman" panose="02020603050405020304" pitchFamily="18" charset="0"/>
              </a:rPr>
              <a:t>v2</a:t>
            </a:r>
            <a:r>
              <a:rPr lang="zh-CN" altLang="en-US" sz="1800" dirty="0" smtClean="0">
                <a:effectLst/>
                <a:latin typeface="Times New Roman" panose="02020603050405020304" pitchFamily="18" charset="0"/>
              </a:rPr>
              <a:t>边链表</a:t>
            </a:r>
          </a:p>
          <a:p>
            <a:pPr marL="0" indent="0" eaLnBrk="1" hangingPunct="1">
              <a:buFont typeface="Wingdings" panose="05000000000000000000" pitchFamily="2" charset="2"/>
              <a:buNone/>
            </a:pPr>
            <a:r>
              <a:rPr lang="zh-CN" altLang="en-US" sz="1800" dirty="0" smtClean="0">
                <a:effectLst/>
                <a:latin typeface="Times New Roman" panose="02020603050405020304" pitchFamily="18" charset="0"/>
              </a:rPr>
              <a:t>	</a:t>
            </a:r>
            <a:r>
              <a:rPr lang="en-US" altLang="zh-CN" sz="1800" dirty="0" err="1" smtClean="0">
                <a:effectLst/>
                <a:latin typeface="Times New Roman" panose="02020603050405020304" pitchFamily="18" charset="0"/>
              </a:rPr>
              <a:t>NodeTable</a:t>
            </a:r>
            <a:r>
              <a:rPr lang="en-US" altLang="zh-CN" sz="1800" dirty="0" smtClean="0">
                <a:effectLst/>
                <a:latin typeface="Times New Roman" panose="02020603050405020304" pitchFamily="18" charset="0"/>
              </a:rPr>
              <a:t>[v2].</a:t>
            </a:r>
            <a:r>
              <a:rPr lang="en-US" altLang="zh-CN" sz="1800" dirty="0" err="1" smtClean="0">
                <a:effectLst/>
                <a:latin typeface="Times New Roman" panose="02020603050405020304" pitchFamily="18" charset="0"/>
              </a:rPr>
              <a:t>adj</a:t>
            </a:r>
            <a:r>
              <a:rPr lang="en-US" altLang="zh-CN" sz="1800" dirty="0" smtClean="0">
                <a:effectLst/>
                <a:latin typeface="Times New Roman" panose="02020603050405020304" pitchFamily="18" charset="0"/>
              </a:rPr>
              <a:t> = q;</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a:t>
            </a:r>
            <a:r>
              <a:rPr lang="en-US" altLang="zh-CN" sz="1800" dirty="0" err="1" smtClean="0">
                <a:effectLst/>
                <a:latin typeface="Times New Roman" panose="02020603050405020304" pitchFamily="18" charset="0"/>
              </a:rPr>
              <a:t>numEdges</a:t>
            </a:r>
            <a:r>
              <a:rPr lang="en-US" altLang="zh-CN" sz="1800" dirty="0" smtClean="0">
                <a:effectLst/>
                <a:latin typeface="Times New Roman" panose="02020603050405020304" pitchFamily="18" charset="0"/>
              </a:rPr>
              <a:t>++;</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return true;</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return false;</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a:t>
            </a:r>
            <a:r>
              <a:rPr lang="en-US" altLang="zh-CN" sz="1800" dirty="0" smtClean="0">
                <a:effectLst/>
                <a:latin typeface="Times New Roman" panose="02020603050405020304" pitchFamily="18" charset="0"/>
                <a:ea typeface="隶书" panose="02010509060101010101" pitchFamily="49" charset="-122"/>
              </a:rPr>
              <a:t> </a:t>
            </a:r>
            <a:r>
              <a:rPr lang="en-US" altLang="zh-CN" sz="1800" dirty="0" smtClean="0">
                <a:effectLst/>
                <a:latin typeface="Times New Roman" panose="02020603050405020304" pitchFamily="18" charset="0"/>
              </a:rPr>
              <a:t>//</a:t>
            </a:r>
            <a:r>
              <a:rPr lang="zh-CN" altLang="en-US" sz="1800" dirty="0" smtClean="0">
                <a:effectLst/>
                <a:latin typeface="Times New Roman" panose="02020603050405020304" pitchFamily="18" charset="0"/>
              </a:rPr>
              <a:t>算法时间复杂度</a:t>
            </a:r>
            <a:endParaRPr lang="en-US" altLang="zh-CN" sz="1800" dirty="0" smtClean="0">
              <a:effectLst/>
              <a:latin typeface="Times New Roman" panose="02020603050405020304" pitchFamily="18" charset="0"/>
            </a:endParaRPr>
          </a:p>
          <a:p>
            <a:pPr marL="0" indent="0" eaLnBrk="1" hangingPunct="1">
              <a:buFont typeface="Wingdings" panose="05000000000000000000" pitchFamily="2" charset="2"/>
              <a:buNone/>
            </a:pPr>
            <a:endParaRPr lang="zh-CN" altLang="en-US" sz="1800" dirty="0" smtClean="0">
              <a:effectLst/>
              <a:latin typeface="Times New Roman" panose="02020603050405020304" pitchFamily="18" charset="0"/>
            </a:endParaRPr>
          </a:p>
        </p:txBody>
      </p:sp>
      <p:sp>
        <p:nvSpPr>
          <p:cNvPr id="3" name="Text Box 4"/>
          <p:cNvSpPr txBox="1"/>
          <p:nvPr/>
        </p:nvSpPr>
        <p:spPr>
          <a:xfrm>
            <a:off x="7545" y="332656"/>
            <a:ext cx="3448051"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图插入边算法</a:t>
            </a:r>
            <a:r>
              <a:rPr lang="en-US" altLang="zh-CN"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内容占位符 2"/>
          <p:cNvSpPr>
            <a:spLocks noGrp="1"/>
          </p:cNvSpPr>
          <p:nvPr>
            <p:ph idx="1"/>
          </p:nvPr>
        </p:nvSpPr>
        <p:spPr>
          <a:xfrm>
            <a:off x="179512" y="692696"/>
            <a:ext cx="9001000" cy="6165304"/>
          </a:xfrm>
        </p:spPr>
        <p:txBody>
          <a:bodyPr/>
          <a:lstStyle/>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template &lt;</a:t>
            </a:r>
            <a:r>
              <a:rPr kumimoji="1" lang="en-US" altLang="zh-CN" sz="1800" dirty="0" err="1" smtClean="0">
                <a:latin typeface="Times New Roman" panose="02020603050405020304" pitchFamily="18" charset="0"/>
              </a:rPr>
              <a:t>class</a:t>
            </a:r>
            <a:r>
              <a:rPr kumimoji="1" lang="en-US" altLang="zh-CN" sz="1800" dirty="0" smtClean="0">
                <a:latin typeface="Times New Roman" panose="02020603050405020304" pitchFamily="18" charset="0"/>
              </a:rPr>
              <a:t> T, </a:t>
            </a:r>
            <a:r>
              <a:rPr kumimoji="1" lang="en-US" altLang="zh-CN" sz="1800" dirty="0" err="1" smtClean="0">
                <a:latin typeface="Times New Roman" panose="02020603050405020304" pitchFamily="18" charset="0"/>
              </a:rPr>
              <a:t>class</a:t>
            </a:r>
            <a:r>
              <a:rPr kumimoji="1" lang="en-US" altLang="zh-CN" sz="1800" dirty="0" smtClean="0">
                <a:latin typeface="Times New Roman" panose="02020603050405020304" pitchFamily="18" charset="0"/>
              </a:rPr>
              <a:t> E&gt;</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bool </a:t>
            </a:r>
            <a:r>
              <a:rPr kumimoji="1" lang="en-US" altLang="zh-CN" sz="1800" dirty="0" err="1" smtClean="0">
                <a:latin typeface="Times New Roman" panose="02020603050405020304" pitchFamily="18" charset="0"/>
              </a:rPr>
              <a:t>Graphlnk</a:t>
            </a:r>
            <a:r>
              <a:rPr kumimoji="1" lang="en-US" altLang="zh-CN" sz="1800" dirty="0" smtClean="0">
                <a:latin typeface="Times New Roman" panose="02020603050405020304" pitchFamily="18" charset="0"/>
              </a:rPr>
              <a:t>&lt;T,E&gt;::</a:t>
            </a:r>
            <a:r>
              <a:rPr kumimoji="1" lang="en-US" altLang="zh-CN" sz="1800" b="1" dirty="0" err="1" smtClean="0">
                <a:latin typeface="Times New Roman" panose="02020603050405020304" pitchFamily="18" charset="0"/>
              </a:rPr>
              <a:t>removeEdge</a:t>
            </a:r>
            <a:r>
              <a:rPr kumimoji="1" lang="en-US" altLang="zh-CN" sz="1800" dirty="0" smtClean="0">
                <a:latin typeface="Times New Roman" panose="02020603050405020304" pitchFamily="18" charset="0"/>
              </a:rPr>
              <a:t>(</a:t>
            </a:r>
            <a:r>
              <a:rPr kumimoji="1" lang="en-US" altLang="zh-CN" sz="1800" dirty="0" err="1" smtClean="0">
                <a:latin typeface="Times New Roman" panose="02020603050405020304" pitchFamily="18" charset="0"/>
              </a:rPr>
              <a:t>int</a:t>
            </a:r>
            <a:r>
              <a:rPr kumimoji="1" lang="en-US" altLang="zh-CN" sz="1800" dirty="0" smtClean="0">
                <a:latin typeface="Times New Roman" panose="02020603050405020304" pitchFamily="18" charset="0"/>
              </a:rPr>
              <a:t> v1, </a:t>
            </a:r>
            <a:r>
              <a:rPr kumimoji="1" lang="en-US" altLang="zh-CN" sz="1800" dirty="0" err="1" smtClean="0">
                <a:latin typeface="Times New Roman" panose="02020603050405020304" pitchFamily="18" charset="0"/>
              </a:rPr>
              <a:t>int</a:t>
            </a:r>
            <a:r>
              <a:rPr kumimoji="1" lang="en-US" altLang="zh-CN" sz="1800" dirty="0" smtClean="0">
                <a:latin typeface="Times New Roman" panose="02020603050405020304" pitchFamily="18" charset="0"/>
              </a:rPr>
              <a:t> v2)</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if (v1!= -1 &amp;&amp; v2 != -1)</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    	Edge&lt;T,E&gt; *p = </a:t>
            </a:r>
            <a:r>
              <a:rPr kumimoji="1" lang="en-US" altLang="zh-CN" sz="1800" dirty="0" err="1" smtClean="0">
                <a:latin typeface="Times New Roman" panose="02020603050405020304" pitchFamily="18" charset="0"/>
              </a:rPr>
              <a:t>NodeTable</a:t>
            </a:r>
            <a:r>
              <a:rPr kumimoji="1" lang="en-US" altLang="zh-CN" sz="1800" dirty="0" smtClean="0">
                <a:latin typeface="Times New Roman" panose="02020603050405020304" pitchFamily="18" charset="0"/>
              </a:rPr>
              <a:t>[v1].</a:t>
            </a:r>
            <a:r>
              <a:rPr kumimoji="1" lang="en-US" altLang="zh-CN" sz="1800" dirty="0" err="1" smtClean="0">
                <a:latin typeface="Times New Roman" panose="02020603050405020304" pitchFamily="18" charset="0"/>
              </a:rPr>
              <a:t>adj</a:t>
            </a:r>
            <a:r>
              <a:rPr kumimoji="1" lang="en-US" altLang="zh-CN" sz="1800" dirty="0" smtClean="0">
                <a:latin typeface="Times New Roman" panose="02020603050405020304" pitchFamily="18" charset="0"/>
              </a:rPr>
              <a:t>, *q = NULL, *s = p;</a:t>
            </a:r>
          </a:p>
          <a:p>
            <a:pPr marL="0" indent="0" eaLnBrk="1" hangingPunct="1">
              <a:buNone/>
              <a:defRPr/>
            </a:pPr>
            <a:r>
              <a:rPr kumimoji="1" lang="en-US" altLang="zh-CN" sz="1800" dirty="0" smtClean="0">
                <a:latin typeface="Times New Roman" panose="02020603050405020304" pitchFamily="18" charset="0"/>
              </a:rPr>
              <a:t>          	while (p != NULL &amp;&amp; p-&gt;</a:t>
            </a:r>
            <a:r>
              <a:rPr kumimoji="1" lang="en-US" altLang="zh-CN" sz="1800" dirty="0" err="1" smtClean="0">
                <a:latin typeface="Times New Roman" panose="02020603050405020304" pitchFamily="18" charset="0"/>
              </a:rPr>
              <a:t>dest</a:t>
            </a:r>
            <a:r>
              <a:rPr kumimoji="1" lang="en-US" altLang="zh-CN" sz="1800" dirty="0" smtClean="0">
                <a:latin typeface="Times New Roman" panose="02020603050405020304" pitchFamily="18" charset="0"/>
              </a:rPr>
              <a:t> != v2</a:t>
            </a:r>
            <a:r>
              <a:rPr kumimoji="1" lang="en-US" altLang="zh-CN" sz="1800" dirty="0">
                <a:latin typeface="Times New Roman" panose="02020603050405020304" pitchFamily="18" charset="0"/>
              </a:rPr>
              <a:t>) {q = p; p = p-&gt;link</a:t>
            </a:r>
            <a:r>
              <a:rPr kumimoji="1" lang="en-US" altLang="zh-CN" sz="1800" dirty="0" smtClean="0">
                <a:latin typeface="Times New Roman" panose="02020603050405020304" pitchFamily="18" charset="0"/>
              </a:rPr>
              <a:t>;}  </a:t>
            </a:r>
            <a:r>
              <a:rPr kumimoji="1" lang="en-US" altLang="zh-CN" sz="1600" b="1" dirty="0" smtClean="0">
                <a:solidFill>
                  <a:srgbClr val="FF0000"/>
                </a:solidFill>
                <a:latin typeface="Times New Roman" panose="02020603050405020304" pitchFamily="18" charset="0"/>
              </a:rPr>
              <a:t>//v1</a:t>
            </a:r>
            <a:r>
              <a:rPr kumimoji="1" lang="zh-CN" altLang="en-US" sz="1600" b="1" dirty="0" smtClean="0">
                <a:solidFill>
                  <a:srgbClr val="FF0000"/>
                </a:solidFill>
                <a:latin typeface="Times New Roman" panose="02020603050405020304" pitchFamily="18" charset="0"/>
              </a:rPr>
              <a:t>对应边链表中找被删边</a:t>
            </a:r>
            <a:r>
              <a:rPr kumimoji="1" lang="zh-CN" altLang="en-US" sz="1600" dirty="0" smtClean="0">
                <a:latin typeface="Times New Roman" panose="02020603050405020304" pitchFamily="18" charset="0"/>
              </a:rPr>
              <a:t>	</a:t>
            </a:r>
            <a:r>
              <a:rPr kumimoji="1" lang="en-US" altLang="zh-CN" sz="1800" dirty="0" smtClean="0">
                <a:latin typeface="Times New Roman" panose="02020603050405020304" pitchFamily="18" charset="0"/>
              </a:rPr>
              <a:t>if (p != NULL){		</a:t>
            </a:r>
            <a:r>
              <a:rPr kumimoji="1" lang="en-US" altLang="zh-CN" sz="1800" b="1" dirty="0" smtClean="0">
                <a:solidFill>
                  <a:srgbClr val="FF0000"/>
                </a:solidFill>
                <a:latin typeface="Times New Roman" panose="02020603050405020304" pitchFamily="18" charset="0"/>
              </a:rPr>
              <a:t>//</a:t>
            </a:r>
            <a:r>
              <a:rPr kumimoji="1" lang="zh-CN" altLang="en-US" sz="1800" b="1" dirty="0" smtClean="0">
                <a:solidFill>
                  <a:srgbClr val="FF0000"/>
                </a:solidFill>
                <a:latin typeface="Times New Roman" panose="02020603050405020304" pitchFamily="18" charset="0"/>
              </a:rPr>
              <a:t>找到被删边结点	</a:t>
            </a:r>
            <a:r>
              <a:rPr kumimoji="1" lang="zh-CN" altLang="en-US" sz="1800" dirty="0" smtClean="0">
                <a:latin typeface="Times New Roman" panose="02020603050405020304" pitchFamily="18" charset="0"/>
              </a:rPr>
              <a:t>	</a:t>
            </a:r>
          </a:p>
          <a:p>
            <a:pPr marL="0" indent="0" eaLnBrk="1" hangingPunct="1">
              <a:buFont typeface="Wingdings" panose="05000000000000000000" pitchFamily="2" charset="2"/>
              <a:buNone/>
              <a:defRPr/>
            </a:pP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	if (p == s)    </a:t>
            </a:r>
            <a:r>
              <a:rPr kumimoji="1" lang="en-US" altLang="zh-CN" sz="1800" dirty="0" err="1" smtClean="0">
                <a:latin typeface="Times New Roman" panose="02020603050405020304" pitchFamily="18" charset="0"/>
              </a:rPr>
              <a:t>NodeTable</a:t>
            </a:r>
            <a:r>
              <a:rPr kumimoji="1" lang="en-US" altLang="zh-CN" sz="1800" dirty="0" smtClean="0">
                <a:latin typeface="Times New Roman" panose="02020603050405020304" pitchFamily="18" charset="0"/>
              </a:rPr>
              <a:t>[v1].</a:t>
            </a:r>
            <a:r>
              <a:rPr kumimoji="1" lang="en-US" altLang="zh-CN" sz="1800" dirty="0" err="1" smtClean="0">
                <a:latin typeface="Times New Roman" panose="02020603050405020304" pitchFamily="18" charset="0"/>
              </a:rPr>
              <a:t>adj</a:t>
            </a:r>
            <a:r>
              <a:rPr kumimoji="1" lang="en-US" altLang="zh-CN" sz="1800" dirty="0" smtClean="0">
                <a:latin typeface="Times New Roman" panose="02020603050405020304" pitchFamily="18" charset="0"/>
              </a:rPr>
              <a:t> = p-&gt;link;</a:t>
            </a:r>
            <a:r>
              <a:rPr kumimoji="1" lang="en-US" altLang="zh-CN" sz="1800" b="1" dirty="0" smtClean="0">
                <a:solidFill>
                  <a:srgbClr val="FF0000"/>
                </a:solidFill>
                <a:latin typeface="Times New Roman" panose="02020603050405020304" pitchFamily="18" charset="0"/>
              </a:rPr>
              <a:t>//</a:t>
            </a:r>
            <a:r>
              <a:rPr kumimoji="1" lang="zh-CN" altLang="en-US" sz="1800" b="1" dirty="0" smtClean="0">
                <a:solidFill>
                  <a:srgbClr val="FF0000"/>
                </a:solidFill>
                <a:latin typeface="Times New Roman" panose="02020603050405020304" pitchFamily="18" charset="0"/>
              </a:rPr>
              <a:t>该结点是边链表首结点</a:t>
            </a:r>
          </a:p>
          <a:p>
            <a:pPr marL="0" indent="0" eaLnBrk="1" hangingPunct="1">
              <a:buFont typeface="Wingdings" panose="05000000000000000000" pitchFamily="2" charset="2"/>
              <a:buNone/>
              <a:defRPr/>
            </a:pP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		else     q-&gt;link = p-&gt;link;     delete p;</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a:t>
            </a:r>
          </a:p>
          <a:p>
            <a:pPr marL="0" indent="0" eaLnBrk="1" hangingPunct="1">
              <a:buFont typeface="Wingdings" panose="05000000000000000000" pitchFamily="2" charset="2"/>
              <a:buNone/>
              <a:defRPr/>
            </a:pPr>
            <a:r>
              <a:rPr kumimoji="1" lang="en-US" altLang="zh-CN" sz="1800" dirty="0">
                <a:latin typeface="Times New Roman" panose="02020603050405020304" pitchFamily="18" charset="0"/>
              </a:rPr>
              <a:t> </a:t>
            </a:r>
            <a:r>
              <a:rPr kumimoji="1" lang="en-US" altLang="zh-CN" sz="1800" dirty="0" smtClean="0">
                <a:latin typeface="Times New Roman" panose="02020603050405020304" pitchFamily="18" charset="0"/>
              </a:rPr>
              <a:t>    	else    return false;   </a:t>
            </a:r>
            <a:r>
              <a:rPr kumimoji="1" lang="en-US" altLang="zh-CN" sz="1800" b="1" dirty="0" smtClean="0">
                <a:solidFill>
                  <a:srgbClr val="FF0000"/>
                </a:solidFill>
                <a:latin typeface="Times New Roman" panose="02020603050405020304" pitchFamily="18" charset="0"/>
              </a:rPr>
              <a:t>//</a:t>
            </a:r>
            <a:r>
              <a:rPr kumimoji="1" lang="zh-CN" altLang="en-US" sz="1800" b="1" dirty="0" smtClean="0">
                <a:solidFill>
                  <a:srgbClr val="FF0000"/>
                </a:solidFill>
                <a:latin typeface="Times New Roman" panose="02020603050405020304" pitchFamily="18" charset="0"/>
              </a:rPr>
              <a:t>没有找到被删边结点	</a:t>
            </a:r>
            <a:r>
              <a:rPr kumimoji="1" lang="zh-CN" altLang="en-US" sz="1800" dirty="0" smtClean="0">
                <a:latin typeface="Times New Roman" panose="02020603050405020304" pitchFamily="18" charset="0"/>
              </a:rPr>
              <a:t>	</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p = </a:t>
            </a:r>
            <a:r>
              <a:rPr kumimoji="1" lang="en-US" altLang="zh-CN" sz="1800" dirty="0" err="1" smtClean="0">
                <a:latin typeface="Times New Roman" panose="02020603050405020304" pitchFamily="18" charset="0"/>
              </a:rPr>
              <a:t>NodeTable</a:t>
            </a:r>
            <a:r>
              <a:rPr kumimoji="1" lang="en-US" altLang="zh-CN" sz="1800" dirty="0" smtClean="0">
                <a:latin typeface="Times New Roman" panose="02020603050405020304" pitchFamily="18" charset="0"/>
              </a:rPr>
              <a:t>[v2].</a:t>
            </a:r>
            <a:r>
              <a:rPr kumimoji="1" lang="en-US" altLang="zh-CN" sz="1800" dirty="0" err="1" smtClean="0">
                <a:latin typeface="Times New Roman" panose="02020603050405020304" pitchFamily="18" charset="0"/>
              </a:rPr>
              <a:t>adj</a:t>
            </a:r>
            <a:r>
              <a:rPr kumimoji="1" lang="en-US" altLang="zh-CN" sz="1800" dirty="0" smtClean="0">
                <a:latin typeface="Times New Roman" panose="02020603050405020304" pitchFamily="18" charset="0"/>
              </a:rPr>
              <a:t>;   q = NULL, s = p</a:t>
            </a:r>
            <a:r>
              <a:rPr kumimoji="1" lang="zh-CN" altLang="en-US" sz="1800" dirty="0" smtClean="0">
                <a:latin typeface="Times New Roman" panose="02020603050405020304" pitchFamily="18" charset="0"/>
              </a:rPr>
              <a:t>；</a:t>
            </a:r>
            <a:r>
              <a:rPr kumimoji="1" lang="en-US" altLang="zh-CN" sz="1800" dirty="0" smtClean="0">
                <a:latin typeface="Times New Roman" panose="02020603050405020304" pitchFamily="18" charset="0"/>
              </a:rPr>
              <a:t>  </a:t>
            </a:r>
            <a:r>
              <a:rPr kumimoji="1" lang="en-US" altLang="zh-CN" sz="1800" b="1" dirty="0" smtClean="0">
                <a:solidFill>
                  <a:srgbClr val="FF0000"/>
                </a:solidFill>
                <a:latin typeface="Times New Roman" panose="02020603050405020304" pitchFamily="18" charset="0"/>
              </a:rPr>
              <a:t>  //v2</a:t>
            </a:r>
            <a:r>
              <a:rPr kumimoji="1" lang="zh-CN" altLang="en-US" sz="1800" b="1" dirty="0" smtClean="0">
                <a:solidFill>
                  <a:srgbClr val="FF0000"/>
                </a:solidFill>
                <a:latin typeface="Times New Roman" panose="02020603050405020304" pitchFamily="18" charset="0"/>
              </a:rPr>
              <a:t>对应边链表中删除</a:t>
            </a:r>
            <a:endParaRPr kumimoji="1" lang="en-US" altLang="zh-CN" sz="1800" b="1" dirty="0" smtClean="0">
              <a:solidFill>
                <a:srgbClr val="FF0000"/>
              </a:solidFill>
              <a:latin typeface="Times New Roman" panose="02020603050405020304" pitchFamily="18" charset="0"/>
            </a:endParaRPr>
          </a:p>
          <a:p>
            <a:pPr marL="0" indent="0" eaLnBrk="1" hangingPunct="1">
              <a:buNone/>
              <a:defRPr/>
            </a:pPr>
            <a:r>
              <a:rPr kumimoji="1" lang="en-US" altLang="zh-CN" sz="1800" dirty="0" smtClean="0">
                <a:latin typeface="Times New Roman" panose="02020603050405020304" pitchFamily="18" charset="0"/>
              </a:rPr>
              <a:t>     	while (p-&gt;</a:t>
            </a:r>
            <a:r>
              <a:rPr kumimoji="1" lang="en-US" altLang="zh-CN" sz="1800" dirty="0" err="1" smtClean="0">
                <a:latin typeface="Times New Roman" panose="02020603050405020304" pitchFamily="18" charset="0"/>
              </a:rPr>
              <a:t>dest</a:t>
            </a:r>
            <a:r>
              <a:rPr kumimoji="1" lang="en-US" altLang="zh-CN" sz="1800" dirty="0" smtClean="0">
                <a:latin typeface="Times New Roman" panose="02020603050405020304" pitchFamily="18" charset="0"/>
              </a:rPr>
              <a:t> != v1) </a:t>
            </a:r>
            <a:r>
              <a:rPr kumimoji="1" lang="en-US" altLang="zh-CN" sz="1800" dirty="0">
                <a:latin typeface="Times New Roman" panose="02020603050405020304" pitchFamily="18" charset="0"/>
              </a:rPr>
              <a:t>{    q = p;    p = p-&gt;link;  </a:t>
            </a:r>
            <a:r>
              <a:rPr kumimoji="1" lang="en-US" altLang="zh-CN" sz="1800" dirty="0" smtClean="0">
                <a:latin typeface="Times New Roman" panose="02020603050405020304" pitchFamily="18" charset="0"/>
              </a:rPr>
              <a:t>}     </a:t>
            </a:r>
            <a:r>
              <a:rPr kumimoji="1" lang="en-US" altLang="zh-CN" sz="1800" b="1" dirty="0" smtClean="0">
                <a:solidFill>
                  <a:srgbClr val="FF0000"/>
                </a:solidFill>
                <a:latin typeface="Times New Roman" panose="02020603050405020304" pitchFamily="18" charset="0"/>
              </a:rPr>
              <a:t>//</a:t>
            </a:r>
            <a:r>
              <a:rPr kumimoji="1" lang="zh-CN" altLang="en-US" sz="1800" b="1" dirty="0" smtClean="0">
                <a:solidFill>
                  <a:srgbClr val="FF0000"/>
                </a:solidFill>
                <a:latin typeface="Times New Roman" panose="02020603050405020304" pitchFamily="18" charset="0"/>
              </a:rPr>
              <a:t>寻找被删边结点</a:t>
            </a:r>
            <a:endParaRPr kumimoji="1" lang="en-US" altLang="zh-CN" sz="1800" b="1" dirty="0" smtClean="0">
              <a:solidFill>
                <a:srgbClr val="FF0000"/>
              </a:solidFill>
              <a:latin typeface="Times New Roman" panose="02020603050405020304" pitchFamily="18" charset="0"/>
            </a:endParaRP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if (p == s)    </a:t>
            </a:r>
            <a:r>
              <a:rPr kumimoji="1" lang="en-US" altLang="zh-CN" sz="1800" dirty="0" err="1" smtClean="0">
                <a:latin typeface="Times New Roman" panose="02020603050405020304" pitchFamily="18" charset="0"/>
              </a:rPr>
              <a:t>NodeTable</a:t>
            </a:r>
            <a:r>
              <a:rPr kumimoji="1" lang="en-US" altLang="zh-CN" sz="1800" dirty="0" smtClean="0">
                <a:latin typeface="Times New Roman" panose="02020603050405020304" pitchFamily="18" charset="0"/>
              </a:rPr>
              <a:t>[v2].</a:t>
            </a:r>
            <a:r>
              <a:rPr kumimoji="1" lang="en-US" altLang="zh-CN" sz="1800" dirty="0" err="1" smtClean="0">
                <a:latin typeface="Times New Roman" panose="02020603050405020304" pitchFamily="18" charset="0"/>
              </a:rPr>
              <a:t>adj</a:t>
            </a:r>
            <a:r>
              <a:rPr kumimoji="1" lang="en-US" altLang="zh-CN" sz="1800" dirty="0" smtClean="0">
                <a:latin typeface="Times New Roman" panose="02020603050405020304" pitchFamily="18" charset="0"/>
              </a:rPr>
              <a:t> = p-&gt;link;   </a:t>
            </a:r>
            <a:r>
              <a:rPr kumimoji="1" lang="en-US" altLang="zh-CN" sz="1800" b="1" dirty="0" smtClean="0">
                <a:solidFill>
                  <a:srgbClr val="FF0000"/>
                </a:solidFill>
                <a:latin typeface="Times New Roman" panose="02020603050405020304" pitchFamily="18" charset="0"/>
              </a:rPr>
              <a:t>//</a:t>
            </a:r>
            <a:r>
              <a:rPr kumimoji="1" lang="zh-CN" altLang="en-US" sz="1800" b="1" dirty="0" smtClean="0">
                <a:solidFill>
                  <a:srgbClr val="FF0000"/>
                </a:solidFill>
                <a:latin typeface="Times New Roman" panose="02020603050405020304" pitchFamily="18" charset="0"/>
              </a:rPr>
              <a:t>该结点是边链表首结点</a:t>
            </a:r>
          </a:p>
          <a:p>
            <a:pPr marL="0" indent="0" eaLnBrk="1" hangingPunct="1">
              <a:buFont typeface="Wingdings" panose="05000000000000000000" pitchFamily="2" charset="2"/>
              <a:buNone/>
              <a:defRPr/>
            </a:pP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	else     q-&gt;link = p-&gt;link;					</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delete p;   </a:t>
            </a:r>
            <a:r>
              <a:rPr kumimoji="1" lang="en-US" altLang="zh-CN" sz="1800" dirty="0" err="1" smtClean="0">
                <a:latin typeface="Times New Roman" panose="02020603050405020304" pitchFamily="18" charset="0"/>
              </a:rPr>
              <a:t>numEdges</a:t>
            </a:r>
            <a:r>
              <a:rPr kumimoji="1" lang="en-US" altLang="zh-CN" sz="1800" dirty="0" smtClean="0">
                <a:latin typeface="Times New Roman" panose="02020603050405020304" pitchFamily="18" charset="0"/>
              </a:rPr>
              <a:t>--;</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return true;</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return false;	   </a:t>
            </a:r>
            <a:r>
              <a:rPr kumimoji="1" lang="en-US" altLang="zh-CN" sz="1800" b="1" dirty="0" smtClean="0">
                <a:solidFill>
                  <a:srgbClr val="FF0000"/>
                </a:solidFill>
                <a:latin typeface="Times New Roman" panose="02020603050405020304" pitchFamily="18" charset="0"/>
              </a:rPr>
              <a:t>//</a:t>
            </a:r>
            <a:r>
              <a:rPr kumimoji="1" lang="zh-CN" altLang="en-US" sz="1800" b="1" dirty="0" smtClean="0">
                <a:solidFill>
                  <a:srgbClr val="FF0000"/>
                </a:solidFill>
                <a:latin typeface="Times New Roman" panose="02020603050405020304" pitchFamily="18" charset="0"/>
              </a:rPr>
              <a:t>没有找到结点</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a:t>
            </a: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a:t>
            </a:r>
            <a:r>
              <a:rPr kumimoji="1" lang="zh-CN" altLang="en-US" sz="1800" dirty="0" smtClean="0">
                <a:latin typeface="Times New Roman" panose="02020603050405020304" pitchFamily="18" charset="0"/>
              </a:rPr>
              <a:t>算法时间复杂度</a:t>
            </a:r>
          </a:p>
        </p:txBody>
      </p:sp>
      <p:sp>
        <p:nvSpPr>
          <p:cNvPr id="3" name="Text Box 4"/>
          <p:cNvSpPr txBox="1"/>
          <p:nvPr/>
        </p:nvSpPr>
        <p:spPr>
          <a:xfrm>
            <a:off x="107504" y="216181"/>
            <a:ext cx="3448051"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图删除边算法</a:t>
            </a:r>
            <a:r>
              <a:rPr lang="en-US" altLang="zh-CN"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内容占位符 2"/>
          <p:cNvSpPr>
            <a:spLocks noGrp="1"/>
          </p:cNvSpPr>
          <p:nvPr>
            <p:ph idx="1"/>
          </p:nvPr>
        </p:nvSpPr>
        <p:spPr>
          <a:xfrm>
            <a:off x="179512" y="953344"/>
            <a:ext cx="8531225" cy="5904656"/>
          </a:xfrm>
        </p:spPr>
        <p:txBody>
          <a:bodyPr/>
          <a:lstStyle/>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template &lt;</a:t>
            </a:r>
            <a:r>
              <a:rPr kumimoji="1" lang="en-US" altLang="zh-CN" sz="1800" dirty="0" err="1" smtClean="0">
                <a:latin typeface="Times New Roman" panose="02020603050405020304" pitchFamily="18" charset="0"/>
              </a:rPr>
              <a:t>class</a:t>
            </a:r>
            <a:r>
              <a:rPr kumimoji="1" lang="en-US" altLang="zh-CN" sz="1800" dirty="0" smtClean="0">
                <a:latin typeface="Times New Roman" panose="02020603050405020304" pitchFamily="18" charset="0"/>
              </a:rPr>
              <a:t> T, </a:t>
            </a:r>
            <a:r>
              <a:rPr kumimoji="1" lang="en-US" altLang="zh-CN" sz="1800" dirty="0" err="1" smtClean="0">
                <a:latin typeface="Times New Roman" panose="02020603050405020304" pitchFamily="18" charset="0"/>
              </a:rPr>
              <a:t>class</a:t>
            </a:r>
            <a:r>
              <a:rPr kumimoji="1" lang="en-US" altLang="zh-CN" sz="1800" dirty="0" smtClean="0">
                <a:latin typeface="Times New Roman" panose="02020603050405020304" pitchFamily="18" charset="0"/>
              </a:rPr>
              <a:t> E&gt;</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bool </a:t>
            </a:r>
            <a:r>
              <a:rPr kumimoji="1" lang="en-US" altLang="zh-CN" sz="1800" dirty="0" err="1" smtClean="0">
                <a:latin typeface="Times New Roman" panose="02020603050405020304" pitchFamily="18" charset="0"/>
              </a:rPr>
              <a:t>Graphlnk</a:t>
            </a:r>
            <a:r>
              <a:rPr kumimoji="1" lang="en-US" altLang="zh-CN" sz="1800" dirty="0" smtClean="0">
                <a:latin typeface="Times New Roman" panose="02020603050405020304" pitchFamily="18" charset="0"/>
              </a:rPr>
              <a:t>&lt;T,E&gt;::</a:t>
            </a:r>
            <a:r>
              <a:rPr kumimoji="1" lang="en-US" altLang="zh-CN" sz="1800" b="1" dirty="0" err="1" smtClean="0">
                <a:latin typeface="Times New Roman" panose="02020603050405020304" pitchFamily="18" charset="0"/>
              </a:rPr>
              <a:t>removeVertex</a:t>
            </a:r>
            <a:r>
              <a:rPr kumimoji="1" lang="en-US" altLang="zh-CN" sz="1800" dirty="0" smtClean="0">
                <a:latin typeface="Times New Roman" panose="02020603050405020304" pitchFamily="18" charset="0"/>
              </a:rPr>
              <a:t>(</a:t>
            </a:r>
            <a:r>
              <a:rPr kumimoji="1" lang="en-US" altLang="zh-CN" sz="1800" dirty="0" err="1" smtClean="0">
                <a:latin typeface="Times New Roman" panose="02020603050405020304" pitchFamily="18" charset="0"/>
              </a:rPr>
              <a:t>int</a:t>
            </a:r>
            <a:r>
              <a:rPr kumimoji="1" lang="en-US" altLang="zh-CN" sz="1800" dirty="0" smtClean="0">
                <a:latin typeface="Times New Roman" panose="02020603050405020304" pitchFamily="18" charset="0"/>
              </a:rPr>
              <a:t> v){      //</a:t>
            </a:r>
            <a:r>
              <a:rPr kumimoji="1" lang="zh-CN" altLang="en-US" sz="1800" dirty="0" smtClean="0">
                <a:latin typeface="Times New Roman" panose="02020603050405020304" pitchFamily="18" charset="0"/>
              </a:rPr>
              <a:t>在图中删除一个指定顶点</a:t>
            </a:r>
            <a:r>
              <a:rPr kumimoji="1" lang="en-US" altLang="zh-CN" sz="1800" dirty="0" smtClean="0">
                <a:latin typeface="Times New Roman" panose="02020603050405020304" pitchFamily="18" charset="0"/>
              </a:rPr>
              <a:t>v, v</a:t>
            </a:r>
            <a:r>
              <a:rPr kumimoji="1" lang="zh-CN" altLang="en-US" sz="1800" dirty="0" smtClean="0">
                <a:latin typeface="Times New Roman" panose="02020603050405020304" pitchFamily="18" charset="0"/>
              </a:rPr>
              <a:t>是顶点号。若删除成功</a:t>
            </a:r>
            <a:r>
              <a:rPr kumimoji="1" lang="en-US" altLang="zh-CN" sz="1800" dirty="0" smtClean="0">
                <a:latin typeface="Times New Roman" panose="02020603050405020304" pitchFamily="18" charset="0"/>
              </a:rPr>
              <a:t>, </a:t>
            </a:r>
            <a:r>
              <a:rPr kumimoji="1" lang="zh-CN" altLang="en-US" sz="1800" dirty="0" smtClean="0">
                <a:latin typeface="Times New Roman" panose="02020603050405020304" pitchFamily="18" charset="0"/>
              </a:rPr>
              <a:t>函数返回</a:t>
            </a:r>
            <a:r>
              <a:rPr kumimoji="1" lang="en-US" altLang="zh-CN" sz="1800" dirty="0" smtClean="0">
                <a:latin typeface="Times New Roman" panose="02020603050405020304" pitchFamily="18" charset="0"/>
              </a:rPr>
              <a:t>true, </a:t>
            </a:r>
            <a:r>
              <a:rPr kumimoji="1" lang="zh-CN" altLang="en-US" sz="1800" dirty="0" smtClean="0">
                <a:latin typeface="Times New Roman" panose="02020603050405020304" pitchFamily="18" charset="0"/>
              </a:rPr>
              <a:t>否则返回</a:t>
            </a:r>
            <a:r>
              <a:rPr kumimoji="1" lang="en-US" altLang="zh-CN" sz="1800" dirty="0" smtClean="0">
                <a:latin typeface="Times New Roman" panose="02020603050405020304" pitchFamily="18" charset="0"/>
              </a:rPr>
              <a:t>false</a:t>
            </a:r>
            <a:r>
              <a:rPr kumimoji="1" lang="zh-CN" altLang="en-US" sz="1800" dirty="0" smtClean="0">
                <a:latin typeface="Times New Roman" panose="02020603050405020304" pitchFamily="18" charset="0"/>
              </a:rPr>
              <a:t>。</a:t>
            </a:r>
          </a:p>
          <a:p>
            <a:pPr marL="0" indent="0" eaLnBrk="1" hangingPunct="1">
              <a:buFont typeface="Wingdings" panose="05000000000000000000" pitchFamily="2" charset="2"/>
              <a:buNone/>
              <a:defRPr/>
            </a:pP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if (</a:t>
            </a:r>
            <a:r>
              <a:rPr kumimoji="1" lang="en-US" altLang="zh-CN" sz="1800" dirty="0" err="1" smtClean="0">
                <a:latin typeface="Times New Roman" panose="02020603050405020304" pitchFamily="18" charset="0"/>
              </a:rPr>
              <a:t>numVertices</a:t>
            </a:r>
            <a:r>
              <a:rPr kumimoji="1" lang="en-US" altLang="zh-CN" sz="1800" dirty="0" smtClean="0">
                <a:latin typeface="Times New Roman" panose="02020603050405020304" pitchFamily="18" charset="0"/>
              </a:rPr>
              <a:t> == 1 || v &lt; 0 || v &gt;= </a:t>
            </a:r>
            <a:r>
              <a:rPr kumimoji="1" lang="en-US" altLang="zh-CN" sz="1800" dirty="0" err="1" smtClean="0">
                <a:latin typeface="Times New Roman" panose="02020603050405020304" pitchFamily="18" charset="0"/>
              </a:rPr>
              <a:t>numVertices</a:t>
            </a:r>
            <a:r>
              <a:rPr kumimoji="1" lang="en-US" altLang="zh-CN" sz="1800" dirty="0" smtClean="0">
                <a:latin typeface="Times New Roman" panose="02020603050405020304" pitchFamily="18" charset="0"/>
              </a:rPr>
              <a:t>){</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return false; }   		 //</a:t>
            </a:r>
            <a:r>
              <a:rPr kumimoji="1" lang="zh-CN" altLang="en-US" sz="1800" dirty="0" smtClean="0">
                <a:latin typeface="Times New Roman" panose="02020603050405020304" pitchFamily="18" charset="0"/>
              </a:rPr>
              <a:t>表空或顶点号超出范围</a:t>
            </a:r>
          </a:p>
          <a:p>
            <a:pPr marL="0" indent="0" eaLnBrk="1" hangingPunct="1">
              <a:buFont typeface="Wingdings" panose="05000000000000000000" pitchFamily="2" charset="2"/>
              <a:buNone/>
              <a:defRPr/>
            </a:pP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Edge&lt;T,E&gt; *p, *s,*t;  </a:t>
            </a:r>
            <a:r>
              <a:rPr kumimoji="1" lang="en-US" altLang="zh-CN" sz="1800" dirty="0" err="1" smtClean="0">
                <a:latin typeface="Times New Roman" panose="02020603050405020304" pitchFamily="18" charset="0"/>
              </a:rPr>
              <a:t>int</a:t>
            </a:r>
            <a:r>
              <a:rPr kumimoji="1" lang="en-US" altLang="zh-CN" sz="1800" dirty="0" smtClean="0">
                <a:latin typeface="Times New Roman" panose="02020603050405020304" pitchFamily="18" charset="0"/>
              </a:rPr>
              <a:t> k;</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while (</a:t>
            </a:r>
            <a:r>
              <a:rPr kumimoji="1" lang="en-US" altLang="zh-CN" sz="1800" dirty="0" err="1" smtClean="0">
                <a:latin typeface="Times New Roman" panose="02020603050405020304" pitchFamily="18" charset="0"/>
              </a:rPr>
              <a:t>NodeTable</a:t>
            </a:r>
            <a:r>
              <a:rPr kumimoji="1" lang="en-US" altLang="zh-CN" sz="1800" dirty="0" smtClean="0">
                <a:latin typeface="Times New Roman" panose="02020603050405020304" pitchFamily="18" charset="0"/>
              </a:rPr>
              <a:t>[v].</a:t>
            </a:r>
            <a:r>
              <a:rPr kumimoji="1" lang="en-US" altLang="zh-CN" sz="1800" dirty="0" err="1" smtClean="0">
                <a:latin typeface="Times New Roman" panose="02020603050405020304" pitchFamily="18" charset="0"/>
              </a:rPr>
              <a:t>adj</a:t>
            </a:r>
            <a:r>
              <a:rPr kumimoji="1" lang="en-US" altLang="zh-CN" sz="1800" dirty="0" smtClean="0">
                <a:latin typeface="Times New Roman" panose="02020603050405020304" pitchFamily="18" charset="0"/>
              </a:rPr>
              <a:t> != NULL){ 	//</a:t>
            </a:r>
            <a:r>
              <a:rPr kumimoji="1" lang="zh-CN" altLang="en-US" sz="1800" dirty="0" smtClean="0">
                <a:latin typeface="Times New Roman" panose="02020603050405020304" pitchFamily="18" charset="0"/>
              </a:rPr>
              <a:t>删除第</a:t>
            </a:r>
            <a:r>
              <a:rPr kumimoji="1" lang="en-US" altLang="zh-CN" sz="1800" dirty="0" smtClean="0">
                <a:latin typeface="Times New Roman" panose="02020603050405020304" pitchFamily="18" charset="0"/>
              </a:rPr>
              <a:t>v</a:t>
            </a:r>
            <a:r>
              <a:rPr kumimoji="1" lang="zh-CN" altLang="en-US" sz="1800" dirty="0" smtClean="0">
                <a:latin typeface="Times New Roman" panose="02020603050405020304" pitchFamily="18" charset="0"/>
              </a:rPr>
              <a:t>个边链表中所有结点</a:t>
            </a:r>
          </a:p>
          <a:p>
            <a:pPr marL="0" indent="0" eaLnBrk="1" hangingPunct="1">
              <a:buFont typeface="Wingdings" panose="05000000000000000000" pitchFamily="2" charset="2"/>
              <a:buNone/>
              <a:defRPr/>
            </a:pP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p = </a:t>
            </a:r>
            <a:r>
              <a:rPr kumimoji="1" lang="en-US" altLang="zh-CN" sz="1800" dirty="0" err="1" smtClean="0">
                <a:latin typeface="Times New Roman" panose="02020603050405020304" pitchFamily="18" charset="0"/>
              </a:rPr>
              <a:t>NodeTable</a:t>
            </a:r>
            <a:r>
              <a:rPr kumimoji="1" lang="en-US" altLang="zh-CN" sz="1800" dirty="0" smtClean="0">
                <a:latin typeface="Times New Roman" panose="02020603050405020304" pitchFamily="18" charset="0"/>
              </a:rPr>
              <a:t>[v].</a:t>
            </a:r>
            <a:r>
              <a:rPr kumimoji="1" lang="en-US" altLang="zh-CN" sz="1800" dirty="0" err="1" smtClean="0">
                <a:latin typeface="Times New Roman" panose="02020603050405020304" pitchFamily="18" charset="0"/>
              </a:rPr>
              <a:t>adj</a:t>
            </a:r>
            <a:r>
              <a:rPr kumimoji="1" lang="en-US" altLang="zh-CN" sz="1800" dirty="0" smtClean="0">
                <a:latin typeface="Times New Roman" panose="02020603050405020304" pitchFamily="18" charset="0"/>
              </a:rPr>
              <a:t>;  k = p-&gt;</a:t>
            </a:r>
            <a:r>
              <a:rPr kumimoji="1" lang="en-US" altLang="zh-CN" sz="1800" dirty="0" err="1" smtClean="0">
                <a:latin typeface="Times New Roman" panose="02020603050405020304" pitchFamily="18" charset="0"/>
              </a:rPr>
              <a:t>dest</a:t>
            </a:r>
            <a:r>
              <a:rPr kumimoji="1" lang="en-US" altLang="zh-CN" sz="1800" dirty="0" smtClean="0">
                <a:latin typeface="Times New Roman" panose="02020603050405020304" pitchFamily="18" charset="0"/>
              </a:rPr>
              <a:t>;    //</a:t>
            </a:r>
            <a:r>
              <a:rPr kumimoji="1" lang="zh-CN" altLang="en-US" sz="1800" dirty="0" smtClean="0">
                <a:latin typeface="Times New Roman" panose="02020603050405020304" pitchFamily="18" charset="0"/>
              </a:rPr>
              <a:t>取邻接顶点</a:t>
            </a:r>
            <a:r>
              <a:rPr kumimoji="1" lang="en-US" altLang="zh-CN" sz="1800" dirty="0" smtClean="0">
                <a:latin typeface="Times New Roman" panose="02020603050405020304" pitchFamily="18" charset="0"/>
              </a:rPr>
              <a:t>k</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s = </a:t>
            </a:r>
            <a:r>
              <a:rPr kumimoji="1" lang="en-US" altLang="zh-CN" sz="1800" dirty="0" err="1" smtClean="0">
                <a:latin typeface="Times New Roman" panose="02020603050405020304" pitchFamily="18" charset="0"/>
              </a:rPr>
              <a:t>NodeTable</a:t>
            </a:r>
            <a:r>
              <a:rPr kumimoji="1" lang="en-US" altLang="zh-CN" sz="1800" dirty="0" smtClean="0">
                <a:latin typeface="Times New Roman" panose="02020603050405020304" pitchFamily="18" charset="0"/>
              </a:rPr>
              <a:t>[k].</a:t>
            </a:r>
            <a:r>
              <a:rPr kumimoji="1" lang="en-US" altLang="zh-CN" sz="1800" dirty="0" err="1" smtClean="0">
                <a:latin typeface="Times New Roman" panose="02020603050405020304" pitchFamily="18" charset="0"/>
              </a:rPr>
              <a:t>adj</a:t>
            </a:r>
            <a:r>
              <a:rPr kumimoji="1" lang="en-US" altLang="zh-CN" sz="1800" dirty="0" smtClean="0">
                <a:latin typeface="Times New Roman" panose="02020603050405020304" pitchFamily="18" charset="0"/>
              </a:rPr>
              <a:t>;  t = NULL; 	//</a:t>
            </a:r>
            <a:r>
              <a:rPr kumimoji="1" lang="zh-CN" altLang="en-US" sz="1800" dirty="0" smtClean="0">
                <a:latin typeface="Times New Roman" panose="02020603050405020304" pitchFamily="18" charset="0"/>
              </a:rPr>
              <a:t>找对称存放的边结点</a:t>
            </a:r>
          </a:p>
          <a:p>
            <a:pPr marL="0" indent="0" eaLnBrk="1" hangingPunct="1">
              <a:buFont typeface="Wingdings" panose="05000000000000000000" pitchFamily="2" charset="2"/>
              <a:buNone/>
              <a:defRPr/>
            </a:pP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while (s != NULL &amp;&amp; s-&gt;</a:t>
            </a:r>
            <a:r>
              <a:rPr kumimoji="1" lang="en-US" altLang="zh-CN" sz="1800" dirty="0" err="1" smtClean="0">
                <a:latin typeface="Times New Roman" panose="02020603050405020304" pitchFamily="18" charset="0"/>
              </a:rPr>
              <a:t>dest</a:t>
            </a:r>
            <a:r>
              <a:rPr kumimoji="1" lang="en-US" altLang="zh-CN" sz="1800" dirty="0" smtClean="0">
                <a:latin typeface="Times New Roman" panose="02020603050405020304" pitchFamily="18" charset="0"/>
              </a:rPr>
              <a:t> != v){</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t = s;  s = s-&gt;link;  }</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if (s != NULL){		//</a:t>
            </a:r>
            <a:r>
              <a:rPr kumimoji="1" lang="zh-CN" altLang="en-US" sz="1800" dirty="0" smtClean="0">
                <a:latin typeface="Times New Roman" panose="02020603050405020304" pitchFamily="18" charset="0"/>
              </a:rPr>
              <a:t>删除对称存放的边结点		</a:t>
            </a:r>
          </a:p>
          <a:p>
            <a:pPr marL="0" indent="0" eaLnBrk="1" hangingPunct="1">
              <a:buFont typeface="Wingdings" panose="05000000000000000000" pitchFamily="2" charset="2"/>
              <a:buNone/>
              <a:defRPr/>
            </a:pP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if (t == NULL)    </a:t>
            </a:r>
            <a:r>
              <a:rPr kumimoji="1" lang="en-US" altLang="zh-CN" sz="1800" dirty="0" err="1" smtClean="0">
                <a:latin typeface="Times New Roman" panose="02020603050405020304" pitchFamily="18" charset="0"/>
              </a:rPr>
              <a:t>NodeTable</a:t>
            </a:r>
            <a:r>
              <a:rPr kumimoji="1" lang="en-US" altLang="zh-CN" sz="1800" dirty="0" smtClean="0">
                <a:latin typeface="Times New Roman" panose="02020603050405020304" pitchFamily="18" charset="0"/>
              </a:rPr>
              <a:t>[k].</a:t>
            </a:r>
            <a:r>
              <a:rPr kumimoji="1" lang="en-US" altLang="zh-CN" sz="1800" dirty="0" err="1" smtClean="0">
                <a:latin typeface="Times New Roman" panose="02020603050405020304" pitchFamily="18" charset="0"/>
              </a:rPr>
              <a:t>adj</a:t>
            </a:r>
            <a:r>
              <a:rPr kumimoji="1" lang="en-US" altLang="zh-CN" sz="1800" dirty="0" smtClean="0">
                <a:latin typeface="Times New Roman" panose="02020603050405020304" pitchFamily="18" charset="0"/>
              </a:rPr>
              <a:t> = s-&gt;link;</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else    t-&gt;link = s-&gt;link;</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delete s; }</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a:t>
            </a:r>
            <a:r>
              <a:rPr kumimoji="1" lang="en-US" altLang="zh-CN" sz="1800" dirty="0" err="1" smtClean="0">
                <a:latin typeface="Times New Roman" panose="02020603050405020304" pitchFamily="18" charset="0"/>
              </a:rPr>
              <a:t>NodeTable</a:t>
            </a:r>
            <a:r>
              <a:rPr kumimoji="1" lang="en-US" altLang="zh-CN" sz="1800" dirty="0" smtClean="0">
                <a:latin typeface="Times New Roman" panose="02020603050405020304" pitchFamily="18" charset="0"/>
              </a:rPr>
              <a:t>[v].</a:t>
            </a:r>
            <a:r>
              <a:rPr kumimoji="1" lang="en-US" altLang="zh-CN" sz="1800" dirty="0" err="1" smtClean="0">
                <a:latin typeface="Times New Roman" panose="02020603050405020304" pitchFamily="18" charset="0"/>
              </a:rPr>
              <a:t>adj</a:t>
            </a:r>
            <a:r>
              <a:rPr kumimoji="1" lang="en-US" altLang="zh-CN" sz="1800" dirty="0" smtClean="0">
                <a:latin typeface="Times New Roman" panose="02020603050405020304" pitchFamily="18" charset="0"/>
              </a:rPr>
              <a:t> = p-&gt;link;	//</a:t>
            </a:r>
            <a:r>
              <a:rPr kumimoji="1" lang="zh-CN" altLang="en-US" sz="1800" dirty="0" smtClean="0">
                <a:latin typeface="Times New Roman" panose="02020603050405020304" pitchFamily="18" charset="0"/>
              </a:rPr>
              <a:t>清除顶点</a:t>
            </a:r>
            <a:r>
              <a:rPr kumimoji="1" lang="en-US" altLang="zh-CN" sz="1800" dirty="0" smtClean="0">
                <a:latin typeface="Times New Roman" panose="02020603050405020304" pitchFamily="18" charset="0"/>
              </a:rPr>
              <a:t>v</a:t>
            </a:r>
            <a:r>
              <a:rPr kumimoji="1" lang="zh-CN" altLang="en-US" sz="1800" dirty="0" smtClean="0">
                <a:latin typeface="Times New Roman" panose="02020603050405020304" pitchFamily="18" charset="0"/>
              </a:rPr>
              <a:t>的边链表结点</a:t>
            </a:r>
          </a:p>
          <a:p>
            <a:pPr marL="0" indent="0" eaLnBrk="1" hangingPunct="1">
              <a:buFont typeface="Wingdings" panose="05000000000000000000" pitchFamily="2" charset="2"/>
              <a:buNone/>
              <a:defRPr/>
            </a:pP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delete p; </a:t>
            </a:r>
            <a:r>
              <a:rPr kumimoji="1" lang="en-US" altLang="zh-CN" sz="1800" dirty="0" err="1" smtClean="0">
                <a:latin typeface="Times New Roman" panose="02020603050405020304" pitchFamily="18" charset="0"/>
              </a:rPr>
              <a:t>numEdges</a:t>
            </a:r>
            <a:r>
              <a:rPr kumimoji="1" lang="en-US" altLang="zh-CN" sz="1800" dirty="0" smtClean="0">
                <a:latin typeface="Times New Roman" panose="02020603050405020304" pitchFamily="18" charset="0"/>
              </a:rPr>
              <a:t>--;	    //</a:t>
            </a:r>
            <a:r>
              <a:rPr kumimoji="1" lang="zh-CN" altLang="en-US" sz="1800" dirty="0" smtClean="0">
                <a:latin typeface="Times New Roman" panose="02020603050405020304" pitchFamily="18" charset="0"/>
              </a:rPr>
              <a:t>与顶点</a:t>
            </a:r>
            <a:r>
              <a:rPr kumimoji="1" lang="en-US" altLang="zh-CN" sz="1800" dirty="0" smtClean="0">
                <a:latin typeface="Times New Roman" panose="02020603050405020304" pitchFamily="18" charset="0"/>
              </a:rPr>
              <a:t>v</a:t>
            </a:r>
            <a:r>
              <a:rPr kumimoji="1" lang="zh-CN" altLang="en-US" sz="1800" dirty="0" smtClean="0">
                <a:latin typeface="Times New Roman" panose="02020603050405020304" pitchFamily="18" charset="0"/>
              </a:rPr>
              <a:t>相关联的边数减一</a:t>
            </a:r>
          </a:p>
          <a:p>
            <a:pPr marL="0" indent="0" eaLnBrk="1" hangingPunct="1">
              <a:buFont typeface="Wingdings" panose="05000000000000000000" pitchFamily="2" charset="2"/>
              <a:buNone/>
              <a:defRPr/>
            </a:pP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a:t>
            </a:r>
            <a:endParaRPr kumimoji="1" lang="zh-CN" altLang="en-US" sz="1800" dirty="0" smtClean="0">
              <a:latin typeface="Times New Roman" panose="02020603050405020304" pitchFamily="18" charset="0"/>
            </a:endParaRPr>
          </a:p>
        </p:txBody>
      </p:sp>
      <p:sp>
        <p:nvSpPr>
          <p:cNvPr id="3" name="Text Box 3"/>
          <p:cNvSpPr txBox="1"/>
          <p:nvPr/>
        </p:nvSpPr>
        <p:spPr>
          <a:xfrm>
            <a:off x="0" y="332656"/>
            <a:ext cx="4303712" cy="485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删除图中顶点算法</a:t>
            </a:r>
            <a:r>
              <a:rPr lang="en-US" altLang="zh-CN"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内容占位符 2"/>
          <p:cNvSpPr>
            <a:spLocks noGrp="1"/>
          </p:cNvSpPr>
          <p:nvPr>
            <p:ph idx="1"/>
          </p:nvPr>
        </p:nvSpPr>
        <p:spPr>
          <a:xfrm>
            <a:off x="323850" y="908720"/>
            <a:ext cx="8420100" cy="5689872"/>
          </a:xfrm>
        </p:spPr>
        <p:txBody>
          <a:bodyPr/>
          <a:lstStyle/>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a:t>
            </a:r>
            <a:r>
              <a:rPr kumimoji="1" lang="en-US" altLang="zh-CN" sz="2000" dirty="0" err="1" smtClean="0">
                <a:latin typeface="Times New Roman" panose="02020603050405020304" pitchFamily="18" charset="0"/>
              </a:rPr>
              <a:t>numVertices</a:t>
            </a:r>
            <a:r>
              <a:rPr kumimoji="1" lang="en-US" altLang="zh-CN" sz="2000" dirty="0" smtClean="0">
                <a:latin typeface="Times New Roman" panose="02020603050405020304" pitchFamily="18" charset="0"/>
              </a:rPr>
              <a:t>--;	 //</a:t>
            </a:r>
            <a:r>
              <a:rPr kumimoji="1" lang="zh-CN" altLang="en-US" sz="2000" dirty="0" smtClean="0">
                <a:latin typeface="Times New Roman" panose="02020603050405020304" pitchFamily="18" charset="0"/>
              </a:rPr>
              <a:t>图的顶点个数减</a:t>
            </a:r>
            <a:r>
              <a:rPr kumimoji="1" lang="en-US" altLang="zh-CN" sz="2000" dirty="0" smtClean="0">
                <a:latin typeface="Times New Roman" panose="02020603050405020304" pitchFamily="18" charset="0"/>
              </a:rPr>
              <a:t>1</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a:t>
            </a:r>
            <a:r>
              <a:rPr kumimoji="1" lang="en-US" altLang="zh-CN" sz="2000" dirty="0" err="1" smtClean="0">
                <a:latin typeface="Times New Roman" panose="02020603050405020304" pitchFamily="18" charset="0"/>
              </a:rPr>
              <a:t>NodeTable</a:t>
            </a:r>
            <a:r>
              <a:rPr kumimoji="1" lang="en-US" altLang="zh-CN" sz="2000" dirty="0" smtClean="0">
                <a:latin typeface="Times New Roman" panose="02020603050405020304" pitchFamily="18" charset="0"/>
              </a:rPr>
              <a:t>[v].data = </a:t>
            </a:r>
            <a:r>
              <a:rPr kumimoji="1" lang="en-US" altLang="zh-CN" sz="2000" dirty="0" err="1" smtClean="0">
                <a:latin typeface="Times New Roman" panose="02020603050405020304" pitchFamily="18" charset="0"/>
              </a:rPr>
              <a:t>NodeTable</a:t>
            </a:r>
            <a:r>
              <a:rPr kumimoji="1" lang="en-US" altLang="zh-CN" sz="2000" dirty="0" smtClean="0">
                <a:latin typeface="Times New Roman" panose="02020603050405020304" pitchFamily="18" charset="0"/>
              </a:rPr>
              <a:t>[</a:t>
            </a:r>
            <a:r>
              <a:rPr kumimoji="1" lang="en-US" altLang="zh-CN" sz="2000" dirty="0" err="1" smtClean="0">
                <a:latin typeface="Times New Roman" panose="02020603050405020304" pitchFamily="18" charset="0"/>
              </a:rPr>
              <a:t>numVertices</a:t>
            </a:r>
            <a:r>
              <a:rPr kumimoji="1" lang="en-US" altLang="zh-CN" sz="2000" dirty="0" smtClean="0">
                <a:latin typeface="Times New Roman" panose="02020603050405020304" pitchFamily="18" charset="0"/>
              </a:rPr>
              <a:t>].data;  </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a:t>
            </a:r>
            <a:r>
              <a:rPr kumimoji="1" lang="zh-CN" altLang="en-US" sz="2000" dirty="0" smtClean="0">
                <a:latin typeface="Times New Roman" panose="02020603050405020304" pitchFamily="18" charset="0"/>
              </a:rPr>
              <a:t>填补</a:t>
            </a:r>
            <a:r>
              <a:rPr kumimoji="1" lang="en-US" altLang="zh-CN" sz="2000" dirty="0" smtClean="0">
                <a:latin typeface="Times New Roman" panose="02020603050405020304" pitchFamily="18" charset="0"/>
              </a:rPr>
              <a:t>#</a:t>
            </a:r>
            <a:r>
              <a:rPr kumimoji="1" lang="zh-CN" altLang="en-US" sz="2000" dirty="0" smtClean="0">
                <a:latin typeface="Times New Roman" panose="02020603050405020304" pitchFamily="18" charset="0"/>
              </a:rPr>
              <a:t>用最后一个顶点来代替</a:t>
            </a:r>
          </a:p>
          <a:p>
            <a:pPr marL="0" indent="0" eaLnBrk="1" hangingPunct="1">
              <a:buFont typeface="Wingdings" panose="05000000000000000000" pitchFamily="2" charset="2"/>
              <a:buNone/>
              <a:defRPr/>
            </a:pPr>
            <a:r>
              <a:rPr kumimoji="1" lang="zh-CN" altLang="en-US" sz="2000" dirty="0" smtClean="0">
                <a:latin typeface="Times New Roman" panose="02020603050405020304" pitchFamily="18" charset="0"/>
              </a:rPr>
              <a:t>	</a:t>
            </a:r>
            <a:r>
              <a:rPr kumimoji="1" lang="en-US" altLang="zh-CN" sz="2000" dirty="0" smtClean="0">
                <a:latin typeface="Times New Roman" panose="02020603050405020304" pitchFamily="18" charset="0"/>
              </a:rPr>
              <a:t>p=</a:t>
            </a:r>
            <a:r>
              <a:rPr kumimoji="1" lang="en-US" altLang="zh-CN" sz="2000" dirty="0" err="1" smtClean="0">
                <a:latin typeface="Times New Roman" panose="02020603050405020304" pitchFamily="18" charset="0"/>
              </a:rPr>
              <a:t>NodeTable</a:t>
            </a:r>
            <a:r>
              <a:rPr kumimoji="1" lang="en-US" altLang="zh-CN" sz="2000" dirty="0" smtClean="0">
                <a:latin typeface="Times New Roman" panose="02020603050405020304" pitchFamily="18" charset="0"/>
              </a:rPr>
              <a:t>[v].</a:t>
            </a:r>
            <a:r>
              <a:rPr kumimoji="1" lang="en-US" altLang="zh-CN" sz="2000" dirty="0" err="1" smtClean="0">
                <a:latin typeface="Times New Roman" panose="02020603050405020304" pitchFamily="18" charset="0"/>
              </a:rPr>
              <a:t>adj</a:t>
            </a:r>
            <a:r>
              <a:rPr kumimoji="1" lang="en-US" altLang="zh-CN" sz="2000" dirty="0" smtClean="0">
                <a:latin typeface="Times New Roman" panose="02020603050405020304" pitchFamily="18" charset="0"/>
              </a:rPr>
              <a:t> = </a:t>
            </a:r>
            <a:r>
              <a:rPr kumimoji="1" lang="en-US" altLang="zh-CN" sz="2000" dirty="0" err="1" smtClean="0">
                <a:latin typeface="Times New Roman" panose="02020603050405020304" pitchFamily="18" charset="0"/>
              </a:rPr>
              <a:t>NodeTable</a:t>
            </a:r>
            <a:r>
              <a:rPr kumimoji="1" lang="en-US" altLang="zh-CN" sz="2000" dirty="0" smtClean="0">
                <a:latin typeface="Times New Roman" panose="02020603050405020304" pitchFamily="18" charset="0"/>
              </a:rPr>
              <a:t>[</a:t>
            </a:r>
            <a:r>
              <a:rPr kumimoji="1" lang="en-US" altLang="zh-CN" sz="2000" dirty="0" err="1" smtClean="0">
                <a:latin typeface="Times New Roman" panose="02020603050405020304" pitchFamily="18" charset="0"/>
              </a:rPr>
              <a:t>numVertices</a:t>
            </a:r>
            <a:r>
              <a:rPr kumimoji="1" lang="en-US" altLang="zh-CN" sz="2000" dirty="0" smtClean="0">
                <a:latin typeface="Times New Roman" panose="02020603050405020304" pitchFamily="18" charset="0"/>
              </a:rPr>
              <a:t>].</a:t>
            </a:r>
            <a:r>
              <a:rPr kumimoji="1" lang="en-US" altLang="zh-CN" sz="2000" dirty="0" err="1" smtClean="0">
                <a:latin typeface="Times New Roman" panose="02020603050405020304" pitchFamily="18" charset="0"/>
              </a:rPr>
              <a:t>adj</a:t>
            </a:r>
            <a:r>
              <a:rPr kumimoji="1" lang="en-US" altLang="zh-CN" sz="2000" dirty="0" smtClean="0">
                <a:latin typeface="Times New Roman" panose="02020603050405020304" pitchFamily="18" charset="0"/>
              </a:rPr>
              <a:t>;</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while (p != NULL){//</a:t>
            </a:r>
            <a:r>
              <a:rPr kumimoji="1" lang="zh-CN" altLang="en-US" sz="2000" dirty="0" smtClean="0">
                <a:latin typeface="Times New Roman" panose="02020603050405020304" pitchFamily="18" charset="0"/>
              </a:rPr>
              <a:t>用来顶替的顶点下标变了，对应边要改变</a:t>
            </a:r>
            <a:endParaRPr kumimoji="1" lang="en-US" altLang="zh-CN" sz="2000" dirty="0" smtClean="0">
              <a:latin typeface="Times New Roman" panose="02020603050405020304" pitchFamily="18" charset="0"/>
            </a:endParaRP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a:t>
            </a:r>
            <a:r>
              <a:rPr kumimoji="1" lang="zh-CN" altLang="en-US" sz="2000" dirty="0" smtClean="0">
                <a:latin typeface="Times New Roman" panose="02020603050405020304" pitchFamily="18" charset="0"/>
              </a:rPr>
              <a:t>	</a:t>
            </a:r>
            <a:r>
              <a:rPr kumimoji="1" lang="en-US" altLang="zh-CN" sz="2000" dirty="0" smtClean="0">
                <a:latin typeface="Times New Roman" panose="02020603050405020304" pitchFamily="18" charset="0"/>
              </a:rPr>
              <a:t>s = </a:t>
            </a:r>
            <a:r>
              <a:rPr kumimoji="1" lang="en-US" altLang="zh-CN" sz="2000" dirty="0" err="1" smtClean="0">
                <a:latin typeface="Times New Roman" panose="02020603050405020304" pitchFamily="18" charset="0"/>
              </a:rPr>
              <a:t>NodeTable</a:t>
            </a:r>
            <a:r>
              <a:rPr kumimoji="1" lang="en-US" altLang="zh-CN" sz="2000" dirty="0" smtClean="0">
                <a:latin typeface="Times New Roman" panose="02020603050405020304" pitchFamily="18" charset="0"/>
              </a:rPr>
              <a:t>[p-&gt;</a:t>
            </a:r>
            <a:r>
              <a:rPr kumimoji="1" lang="en-US" altLang="zh-CN" sz="2000" dirty="0" err="1" smtClean="0">
                <a:latin typeface="Times New Roman" panose="02020603050405020304" pitchFamily="18" charset="0"/>
              </a:rPr>
              <a:t>dest</a:t>
            </a:r>
            <a:r>
              <a:rPr kumimoji="1" lang="en-US" altLang="zh-CN" sz="2000" dirty="0" smtClean="0">
                <a:latin typeface="Times New Roman" panose="02020603050405020304" pitchFamily="18" charset="0"/>
              </a:rPr>
              <a:t>].</a:t>
            </a:r>
            <a:r>
              <a:rPr kumimoji="1" lang="en-US" altLang="zh-CN" sz="2000" dirty="0" err="1" smtClean="0">
                <a:latin typeface="Times New Roman" panose="02020603050405020304" pitchFamily="18" charset="0"/>
              </a:rPr>
              <a:t>adj</a:t>
            </a:r>
            <a:r>
              <a:rPr kumimoji="1" lang="en-US" altLang="zh-CN" sz="2000" dirty="0" smtClean="0">
                <a:latin typeface="Times New Roman" panose="02020603050405020304" pitchFamily="18" charset="0"/>
              </a:rPr>
              <a:t>;</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while (s!= NULL){</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if (s-&gt;</a:t>
            </a:r>
            <a:r>
              <a:rPr kumimoji="1" lang="en-US" altLang="zh-CN" sz="2000" dirty="0" err="1" smtClean="0">
                <a:latin typeface="Times New Roman" panose="02020603050405020304" pitchFamily="18" charset="0"/>
              </a:rPr>
              <a:t>dest</a:t>
            </a:r>
            <a:r>
              <a:rPr kumimoji="1" lang="en-US" altLang="zh-CN" sz="2000" dirty="0" smtClean="0">
                <a:latin typeface="Times New Roman" panose="02020603050405020304" pitchFamily="18" charset="0"/>
              </a:rPr>
              <a:t> == </a:t>
            </a:r>
            <a:r>
              <a:rPr kumimoji="1" lang="en-US" altLang="zh-CN" sz="2000" dirty="0" err="1" smtClean="0">
                <a:latin typeface="Times New Roman" panose="02020603050405020304" pitchFamily="18" charset="0"/>
              </a:rPr>
              <a:t>numVertices</a:t>
            </a:r>
            <a:r>
              <a:rPr kumimoji="1" lang="en-US" altLang="zh-CN" sz="2000" dirty="0" smtClean="0">
                <a:latin typeface="Times New Roman" panose="02020603050405020304" pitchFamily="18" charset="0"/>
              </a:rPr>
              <a:t>)</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     s-&gt;</a:t>
            </a:r>
            <a:r>
              <a:rPr kumimoji="1" lang="en-US" altLang="zh-CN" sz="2000" dirty="0" err="1" smtClean="0">
                <a:latin typeface="Times New Roman" panose="02020603050405020304" pitchFamily="18" charset="0"/>
              </a:rPr>
              <a:t>dest</a:t>
            </a:r>
            <a:r>
              <a:rPr kumimoji="1" lang="en-US" altLang="zh-CN" sz="2000" dirty="0" smtClean="0">
                <a:latin typeface="Times New Roman" panose="02020603050405020304" pitchFamily="18" charset="0"/>
              </a:rPr>
              <a:t> = v;//</a:t>
            </a:r>
            <a:r>
              <a:rPr kumimoji="1" lang="zh-CN" altLang="en-US" sz="2000" dirty="0" smtClean="0">
                <a:latin typeface="Times New Roman" panose="02020603050405020304" pitchFamily="18" charset="0"/>
              </a:rPr>
              <a:t>修改对应边顶点的下标   </a:t>
            </a:r>
          </a:p>
          <a:p>
            <a:pPr marL="0" indent="0" eaLnBrk="1" hangingPunct="1">
              <a:buFont typeface="Wingdings" panose="05000000000000000000" pitchFamily="2" charset="2"/>
              <a:buNone/>
              <a:defRPr/>
            </a:pPr>
            <a:r>
              <a:rPr kumimoji="1" lang="zh-CN" altLang="en-US" sz="2000" dirty="0" smtClean="0">
                <a:latin typeface="Times New Roman" panose="02020603050405020304" pitchFamily="18" charset="0"/>
              </a:rPr>
              <a:t>			      </a:t>
            </a:r>
            <a:r>
              <a:rPr kumimoji="1" lang="en-US" altLang="zh-CN" sz="2000" dirty="0" smtClean="0">
                <a:latin typeface="Times New Roman" panose="02020603050405020304" pitchFamily="18" charset="0"/>
              </a:rPr>
              <a:t>break;</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else    s = s-&gt;link;</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return true;</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a:t>
            </a:r>
            <a:r>
              <a:rPr kumimoji="1" lang="zh-CN" altLang="en-US" sz="2000" dirty="0" smtClean="0">
                <a:latin typeface="Times New Roman" panose="02020603050405020304" pitchFamily="18" charset="0"/>
              </a:rPr>
              <a:t>算法时间复杂度</a:t>
            </a:r>
          </a:p>
        </p:txBody>
      </p:sp>
      <p:sp>
        <p:nvSpPr>
          <p:cNvPr id="3" name="Text Box 3"/>
          <p:cNvSpPr txBox="1"/>
          <p:nvPr/>
        </p:nvSpPr>
        <p:spPr>
          <a:xfrm>
            <a:off x="0" y="332656"/>
            <a:ext cx="5545108" cy="4862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smtClean="0">
                <a:solidFill>
                  <a:srgbClr val="0000FF"/>
                </a:solidFill>
                <a:latin typeface="Times New Roman" panose="02020603050405020304" pitchFamily="18" charset="0"/>
                <a:ea typeface="宋体" panose="02010600030101010101" pitchFamily="2" charset="-122"/>
              </a:rPr>
              <a:t>【</a:t>
            </a:r>
            <a:r>
              <a:rPr lang="zh-CN" altLang="en-US" b="1" noProof="1" smtClean="0">
                <a:solidFill>
                  <a:srgbClr val="0000FF"/>
                </a:solidFill>
                <a:latin typeface="Times New Roman" panose="02020603050405020304" pitchFamily="18" charset="0"/>
                <a:ea typeface="宋体" panose="02010600030101010101" pitchFamily="2" charset="-122"/>
              </a:rPr>
              <a:t>删除图中顶点算法</a:t>
            </a:r>
            <a:r>
              <a:rPr lang="en-US" altLang="zh-CN" b="1" noProof="1" smtClean="0">
                <a:solidFill>
                  <a:srgbClr val="0000FF"/>
                </a:solidFill>
                <a:latin typeface="Times New Roman" panose="02020603050405020304" pitchFamily="18" charset="0"/>
                <a:ea typeface="宋体" panose="02010600030101010101" pitchFamily="2" charset="-122"/>
              </a:rPr>
              <a:t>(Cont.)】</a:t>
            </a:r>
            <a:endParaRPr lang="en-US" altLang="zh-CN" b="1" noProof="1">
              <a:solidFill>
                <a:srgbClr val="0000FF"/>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3"/>
          <p:cNvSpPr>
            <a:spLocks noGrp="1" noChangeArrowheads="1"/>
          </p:cNvSpPr>
          <p:nvPr>
            <p:ph idx="1"/>
          </p:nvPr>
        </p:nvSpPr>
        <p:spPr>
          <a:xfrm>
            <a:off x="467544" y="980728"/>
            <a:ext cx="8676456" cy="5653088"/>
          </a:xfrm>
        </p:spPr>
        <p:txBody>
          <a:bodyPr>
            <a:prstTxWarp prst="textNoShape">
              <a:avLst/>
            </a:prstTxWarp>
          </a:bodyPr>
          <a:lstStyle/>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template &lt;class </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class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a:t>
            </a:r>
          </a:p>
          <a:p>
            <a:pPr eaLnBrk="1" hangingPunct="1">
              <a:spcBef>
                <a:spcPct val="5000"/>
              </a:spcBef>
              <a:buFont typeface="Wingdings" panose="05000000000000000000" pitchFamily="2" charset="2"/>
              <a:buNone/>
              <a:defRPr/>
            </a:pP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Graphlnk</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a:t>
            </a:r>
            <a:r>
              <a:rPr lang="en-US" altLang="zh-CN" sz="2400" b="1" dirty="0" err="1" smtClean="0">
                <a:latin typeface="Times New Roman" panose="02020603050405020304" pitchFamily="18" charset="0"/>
                <a:ea typeface="隶书" panose="02010509060101010101" pitchFamily="49" charset="-122"/>
              </a:rPr>
              <a:t>getFirstNeighbor</a:t>
            </a:r>
            <a:r>
              <a:rPr lang="en-US" altLang="zh-CN" sz="2400" dirty="0" smtClean="0">
                <a:latin typeface="Times New Roman" panose="02020603050405020304" pitchFamily="18" charset="0"/>
                <a:ea typeface="隶书" panose="02010509060101010101" pitchFamily="49" charset="-122"/>
              </a:rPr>
              <a:t> (</a:t>
            </a: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v)</a:t>
            </a:r>
            <a:r>
              <a:rPr lang="en-US" altLang="zh-CN" sz="24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给出顶点位置为</a:t>
            </a:r>
            <a:r>
              <a:rPr lang="zh-CN" altLang="en-US" sz="2400" b="1" dirty="0" smtClean="0">
                <a:solidFill>
                  <a:schemeClr val="tx2"/>
                </a:solidFill>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v </a:t>
            </a:r>
            <a:r>
              <a:rPr lang="zh-CN" altLang="en-US" sz="2400" dirty="0" smtClean="0">
                <a:solidFill>
                  <a:schemeClr val="tx2"/>
                </a:solidFill>
                <a:latin typeface="Times New Roman" panose="02020603050405020304" pitchFamily="18" charset="0"/>
                <a:ea typeface="隶书" panose="02010509060101010101" pitchFamily="49" charset="-122"/>
              </a:rPr>
              <a:t>的第一个邻接顶点的位置</a:t>
            </a:r>
            <a:r>
              <a:rPr lang="en-US" altLang="zh-CN" sz="2400" b="1" dirty="0" smtClean="0">
                <a:solidFill>
                  <a:schemeClr val="tx2"/>
                </a:solidFill>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如果找不到</a:t>
            </a:r>
            <a:r>
              <a:rPr lang="en-US" altLang="zh-CN" sz="2400" dirty="0" smtClean="0">
                <a:solidFill>
                  <a:schemeClr val="tx2"/>
                </a:solidFill>
                <a:latin typeface="Times New Roman" panose="02020603050405020304" pitchFamily="18" charset="0"/>
                <a:ea typeface="隶书" panose="02010509060101010101" pitchFamily="49" charset="-122"/>
              </a:rPr>
              <a:t>, </a:t>
            </a:r>
            <a:r>
              <a:rPr lang="zh-CN" altLang="en-US" sz="2400" dirty="0" smtClean="0">
                <a:solidFill>
                  <a:schemeClr val="tx2"/>
                </a:solidFill>
                <a:latin typeface="Times New Roman" panose="02020603050405020304" pitchFamily="18" charset="0"/>
                <a:ea typeface="隶书" panose="02010509060101010101" pitchFamily="49" charset="-122"/>
              </a:rPr>
              <a:t>则函数返回</a:t>
            </a:r>
            <a:r>
              <a:rPr lang="en-US" altLang="zh-CN" sz="2400" dirty="0" smtClean="0">
                <a:solidFill>
                  <a:schemeClr val="tx2"/>
                </a:solidFill>
                <a:latin typeface="Courier New" panose="02070309020205020404" pitchFamily="49" charset="0"/>
                <a:ea typeface="隶书" panose="02010509060101010101" pitchFamily="49" charset="-122"/>
              </a:rPr>
              <a:t>-</a:t>
            </a:r>
            <a:r>
              <a:rPr lang="en-US" altLang="zh-CN" sz="2400" dirty="0" smtClean="0">
                <a:solidFill>
                  <a:schemeClr val="tx2"/>
                </a:solidFill>
                <a:latin typeface="Times New Roman" panose="02020603050405020304" pitchFamily="18" charset="0"/>
                <a:ea typeface="隶书" panose="02010509060101010101" pitchFamily="49" charset="-122"/>
              </a:rPr>
              <a:t>1</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if </a:t>
            </a:r>
            <a:r>
              <a:rPr lang="en-US" altLang="zh-CN" sz="2400" dirty="0" smtClean="0">
                <a:latin typeface="Times New Roman" panose="02020603050405020304" pitchFamily="18" charset="0"/>
                <a:ea typeface="隶书" panose="02010509060101010101" pitchFamily="49" charset="-122"/>
              </a:rPr>
              <a:t>(v</a:t>
            </a:r>
            <a:r>
              <a:rPr lang="en-US" altLang="zh-CN" sz="2400" b="1" dirty="0" smtClean="0">
                <a:latin typeface="Times New Roman" panose="02020603050405020304" pitchFamily="18" charset="0"/>
                <a:ea typeface="隶书" panose="02010509060101010101" pitchFamily="49" charset="-122"/>
              </a:rPr>
              <a:t> != </a:t>
            </a:r>
            <a:r>
              <a:rPr lang="en-US" altLang="zh-CN" sz="2400" dirty="0" smtClean="0">
                <a:latin typeface="Courier New" panose="02070309020205020404" pitchFamily="49" charset="0"/>
                <a:ea typeface="隶书" panose="02010509060101010101" pitchFamily="49" charset="-122"/>
              </a:rPr>
              <a:t>-</a:t>
            </a:r>
            <a:r>
              <a:rPr lang="en-US" altLang="zh-CN" sz="2400" dirty="0" smtClean="0">
                <a:latin typeface="Times New Roman" panose="02020603050405020304" pitchFamily="18" charset="0"/>
                <a:ea typeface="隶书" panose="02010509060101010101" pitchFamily="49" charset="-122"/>
              </a:rPr>
              <a:t>1)</a:t>
            </a:r>
            <a:r>
              <a:rPr lang="en-US" altLang="zh-CN" sz="2400" b="1" dirty="0" smtClean="0">
                <a:latin typeface="Times New Roman" panose="02020603050405020304" pitchFamily="18" charset="0"/>
                <a:ea typeface="隶书" panose="02010509060101010101" pitchFamily="49" charset="-122"/>
              </a:rPr>
              <a:t> {			</a:t>
            </a:r>
            <a:r>
              <a:rPr lang="en-US" altLang="zh-CN" sz="2000" b="1" dirty="0" smtClean="0">
                <a:latin typeface="Times New Roman" panose="02020603050405020304" pitchFamily="18" charset="0"/>
                <a:ea typeface="隶书" panose="02010509060101010101" pitchFamily="49" charset="-122"/>
              </a:rPr>
              <a:t>//</a:t>
            </a:r>
            <a:r>
              <a:rPr lang="zh-CN" altLang="en-US" sz="2000" b="1" dirty="0" smtClean="0">
                <a:latin typeface="Times New Roman" panose="02020603050405020304" pitchFamily="18" charset="0"/>
                <a:ea typeface="隶书" panose="02010509060101010101" pitchFamily="49" charset="-122"/>
              </a:rPr>
              <a:t>顶点</a:t>
            </a:r>
            <a:r>
              <a:rPr lang="en-US" altLang="zh-CN" sz="2000" b="1" dirty="0" smtClean="0">
                <a:latin typeface="Times New Roman" panose="02020603050405020304" pitchFamily="18" charset="0"/>
                <a:ea typeface="隶书" panose="02010509060101010101" pitchFamily="49" charset="-122"/>
              </a:rPr>
              <a:t>v</a:t>
            </a:r>
            <a:r>
              <a:rPr lang="zh-CN" altLang="en-US" sz="2000" b="1" dirty="0" smtClean="0">
                <a:latin typeface="Times New Roman" panose="02020603050405020304" pitchFamily="18" charset="0"/>
                <a:ea typeface="隶书" panose="02010509060101010101" pitchFamily="49" charset="-122"/>
              </a:rPr>
              <a:t>存在</a:t>
            </a:r>
          </a:p>
          <a:p>
            <a:pPr eaLnBrk="1" hangingPunct="1">
              <a:spcBef>
                <a:spcPct val="5000"/>
              </a:spcBef>
              <a:buFont typeface="Wingdings" panose="05000000000000000000" pitchFamily="2" charset="2"/>
              <a:buNone/>
              <a:defRPr/>
            </a:pPr>
            <a:r>
              <a:rPr lang="zh-CN" altLang="en-US"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Edge</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 *</a:t>
            </a:r>
            <a:r>
              <a:rPr lang="en-US" altLang="zh-CN" sz="2400" dirty="0" smtClean="0">
                <a:latin typeface="Times New Roman" panose="02020603050405020304" pitchFamily="18" charset="0"/>
                <a:ea typeface="隶书" panose="02010509060101010101" pitchFamily="49" charset="-122"/>
              </a:rPr>
              <a:t>p = </a:t>
            </a:r>
            <a:r>
              <a:rPr lang="en-US" altLang="zh-CN" sz="2400" dirty="0" err="1" smtClean="0">
                <a:latin typeface="Times New Roman" panose="02020603050405020304" pitchFamily="18" charset="0"/>
                <a:ea typeface="隶书" panose="02010509060101010101" pitchFamily="49" charset="-122"/>
              </a:rPr>
              <a:t>NodeTable</a:t>
            </a:r>
            <a:r>
              <a:rPr lang="en-US" altLang="zh-CN" sz="2400" dirty="0" smtClean="0">
                <a:latin typeface="Times New Roman" panose="02020603050405020304" pitchFamily="18" charset="0"/>
                <a:ea typeface="隶书" panose="02010509060101010101" pitchFamily="49" charset="-122"/>
              </a:rPr>
              <a:t>[v].</a:t>
            </a:r>
            <a:r>
              <a:rPr lang="en-US" altLang="zh-CN" sz="2400" dirty="0" err="1" smtClean="0">
                <a:latin typeface="Times New Roman" panose="02020603050405020304" pitchFamily="18" charset="0"/>
                <a:ea typeface="隶书" panose="02010509060101010101" pitchFamily="49" charset="-122"/>
              </a:rPr>
              <a:t>adj</a:t>
            </a:r>
            <a:r>
              <a:rPr lang="en-US" altLang="zh-CN" sz="24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对应边链表第一个边结点</a:t>
            </a:r>
          </a:p>
          <a:p>
            <a:pPr eaLnBrk="1" hangingPunct="1">
              <a:spcBef>
                <a:spcPct val="5000"/>
              </a:spcBef>
              <a:buFont typeface="Wingdings" panose="05000000000000000000" pitchFamily="2" charset="2"/>
              <a:buNone/>
              <a:defRPr/>
            </a:pPr>
            <a:r>
              <a:rPr lang="zh-CN" altLang="en-US" sz="2400" b="1"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if </a:t>
            </a:r>
            <a:r>
              <a:rPr lang="en-US" altLang="zh-CN" sz="2400" dirty="0" smtClean="0">
                <a:latin typeface="Times New Roman" panose="02020603050405020304" pitchFamily="18" charset="0"/>
                <a:ea typeface="隶书" panose="02010509060101010101" pitchFamily="49" charset="-122"/>
              </a:rPr>
              <a:t>(p</a:t>
            </a:r>
            <a:r>
              <a:rPr lang="en-US" altLang="zh-CN" sz="2400" b="1" dirty="0" smtClean="0">
                <a:latin typeface="Times New Roman" panose="02020603050405020304" pitchFamily="18" charset="0"/>
                <a:ea typeface="隶书" panose="02010509060101010101" pitchFamily="49" charset="-122"/>
              </a:rPr>
              <a:t> != </a:t>
            </a:r>
            <a:r>
              <a:rPr lang="en-US" altLang="zh-CN" sz="2400" dirty="0" smtClean="0">
                <a:latin typeface="Times New Roman" panose="02020603050405020304" pitchFamily="18" charset="0"/>
                <a:ea typeface="隶书" panose="02010509060101010101" pitchFamily="49" charset="-122"/>
              </a:rPr>
              <a:t>NULL)</a:t>
            </a:r>
            <a:r>
              <a:rPr lang="en-US" altLang="zh-CN" sz="2400" b="1" dirty="0" smtClean="0">
                <a:latin typeface="Times New Roman" panose="02020603050405020304" pitchFamily="18" charset="0"/>
                <a:ea typeface="隶书" panose="02010509060101010101" pitchFamily="49" charset="-122"/>
              </a:rPr>
              <a:t> return </a:t>
            </a:r>
            <a:r>
              <a:rPr lang="en-US" altLang="zh-CN" sz="2400" dirty="0" smtClean="0">
                <a:latin typeface="Times New Roman" panose="02020603050405020304" pitchFamily="18" charset="0"/>
                <a:ea typeface="隶书" panose="02010509060101010101" pitchFamily="49" charset="-122"/>
              </a:rPr>
              <a:t>p</a:t>
            </a:r>
            <a:r>
              <a:rPr lang="en-US" altLang="zh-CN" sz="2400" dirty="0" smtClean="0">
                <a:latin typeface="楷体_GB2312" pitchFamily="1" charset="-122"/>
              </a:rPr>
              <a:t>-&gt;</a:t>
            </a:r>
            <a:r>
              <a:rPr lang="en-US" altLang="zh-CN" sz="2400" dirty="0" err="1" smtClean="0">
                <a:latin typeface="Times New Roman" panose="02020603050405020304" pitchFamily="18" charset="0"/>
                <a:ea typeface="隶书" panose="02010509060101010101" pitchFamily="49" charset="-122"/>
              </a:rPr>
              <a:t>dest</a:t>
            </a:r>
            <a:r>
              <a:rPr lang="en-US" altLang="zh-CN" sz="24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存在</a:t>
            </a:r>
            <a:r>
              <a:rPr lang="en-US" altLang="zh-CN" sz="2000" dirty="0" smtClean="0">
                <a:solidFill>
                  <a:schemeClr val="tx2"/>
                </a:solidFill>
                <a:latin typeface="Times New Roman" panose="02020603050405020304" pitchFamily="18" charset="0"/>
                <a:ea typeface="隶书" panose="02010509060101010101" pitchFamily="49" charset="-122"/>
              </a:rPr>
              <a:t>, </a:t>
            </a:r>
            <a:r>
              <a:rPr lang="zh-CN" altLang="en-US" sz="2000" dirty="0" smtClean="0">
                <a:solidFill>
                  <a:schemeClr val="tx2"/>
                </a:solidFill>
                <a:latin typeface="Times New Roman" panose="02020603050405020304" pitchFamily="18" charset="0"/>
                <a:ea typeface="隶书" panose="02010509060101010101" pitchFamily="49" charset="-122"/>
              </a:rPr>
              <a:t>返回第一个邻接顶点</a:t>
            </a:r>
          </a:p>
          <a:p>
            <a:pPr eaLnBrk="1" hangingPunct="1">
              <a:spcBef>
                <a:spcPct val="5000"/>
              </a:spcBef>
              <a:buFont typeface="Wingdings" panose="05000000000000000000" pitchFamily="2" charset="2"/>
              <a:buNone/>
              <a:defRPr/>
            </a:pPr>
            <a:r>
              <a:rPr lang="zh-CN" altLang="en-US" sz="2400" b="1"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return </a:t>
            </a:r>
            <a:r>
              <a:rPr lang="en-US" altLang="zh-CN" sz="2400" dirty="0" smtClean="0">
                <a:latin typeface="Courier New" panose="02070309020205020404" pitchFamily="49" charset="0"/>
                <a:ea typeface="隶书" panose="02010509060101010101" pitchFamily="49" charset="-122"/>
              </a:rPr>
              <a:t>-</a:t>
            </a:r>
            <a:r>
              <a:rPr lang="en-US" altLang="zh-CN" sz="2400" dirty="0" smtClean="0">
                <a:latin typeface="Times New Roman" panose="02020603050405020304" pitchFamily="18" charset="0"/>
                <a:ea typeface="隶书" panose="02010509060101010101" pitchFamily="49" charset="-122"/>
              </a:rPr>
              <a:t>1</a:t>
            </a:r>
            <a:r>
              <a:rPr lang="en-US" altLang="zh-CN" sz="24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第一个邻接顶点不存在</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a:t>
            </a:r>
            <a:r>
              <a:rPr lang="en-US" altLang="zh-CN" sz="2400" dirty="0" smtClean="0"/>
              <a:t> //</a:t>
            </a:r>
            <a:r>
              <a:rPr lang="zh-CN" altLang="en-US" sz="2400" dirty="0" smtClean="0"/>
              <a:t>算法时间复杂度</a:t>
            </a:r>
          </a:p>
          <a:p>
            <a:pPr eaLnBrk="1" hangingPunct="1">
              <a:spcBef>
                <a:spcPct val="5000"/>
              </a:spcBef>
              <a:buFont typeface="Wingdings" panose="05000000000000000000" pitchFamily="2" charset="2"/>
              <a:buNone/>
              <a:defRPr/>
            </a:pPr>
            <a:endParaRPr lang="zh-CN" altLang="en-US" sz="2400" dirty="0" smtClean="0"/>
          </a:p>
        </p:txBody>
      </p:sp>
      <p:sp>
        <p:nvSpPr>
          <p:cNvPr id="3" name="Text Box 4"/>
          <p:cNvSpPr txBox="1"/>
          <p:nvPr/>
        </p:nvSpPr>
        <p:spPr>
          <a:xfrm>
            <a:off x="0" y="332656"/>
            <a:ext cx="5487988"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图取第一个邻接顶点算法</a:t>
            </a:r>
            <a:r>
              <a:rPr lang="en-US" altLang="zh-CN"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idx="1"/>
          </p:nvPr>
        </p:nvSpPr>
        <p:spPr>
          <a:xfrm>
            <a:off x="467544" y="1016272"/>
            <a:ext cx="8676456" cy="5653088"/>
          </a:xfrm>
        </p:spPr>
        <p:txBody>
          <a:bodyPr>
            <a:prstTxWarp prst="textNoShape">
              <a:avLst/>
            </a:prstTxWarp>
          </a:bodyPr>
          <a:lstStyle/>
          <a:p>
            <a:pPr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template &lt;class </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class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a:t>
            </a:r>
          </a:p>
          <a:p>
            <a:pPr eaLnBrk="1" hangingPunct="1">
              <a:spcBef>
                <a:spcPct val="0"/>
              </a:spcBef>
              <a:buFont typeface="Wingdings" panose="05000000000000000000" pitchFamily="2" charset="2"/>
              <a:buNone/>
              <a:defRPr/>
            </a:pP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Graphlnk</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a:t>
            </a:r>
            <a:r>
              <a:rPr lang="en-US" altLang="zh-CN" sz="2400" b="1" dirty="0" err="1" smtClean="0">
                <a:latin typeface="Times New Roman" panose="02020603050405020304" pitchFamily="18" charset="0"/>
                <a:ea typeface="隶书" panose="02010509060101010101" pitchFamily="49" charset="-122"/>
              </a:rPr>
              <a:t>getNextNeighbor</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a:t>
            </a: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v</a:t>
            </a:r>
            <a:r>
              <a:rPr lang="en-US" altLang="zh-CN" sz="2400" b="1" dirty="0" smtClean="0">
                <a:latin typeface="Times New Roman" panose="02020603050405020304" pitchFamily="18" charset="0"/>
                <a:ea typeface="隶书" panose="02010509060101010101" pitchFamily="49" charset="-122"/>
              </a:rPr>
              <a:t>, </a:t>
            </a: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w)</a:t>
            </a:r>
            <a:r>
              <a:rPr lang="en-US" altLang="zh-CN" sz="2400" b="1" dirty="0" smtClean="0">
                <a:latin typeface="Times New Roman" panose="02020603050405020304" pitchFamily="18" charset="0"/>
                <a:ea typeface="隶书" panose="02010509060101010101" pitchFamily="49" charset="-122"/>
              </a:rPr>
              <a:t> {</a:t>
            </a:r>
          </a:p>
          <a:p>
            <a:pPr eaLnBrk="1" hangingPunct="1">
              <a:spcBef>
                <a:spcPct val="0"/>
              </a:spcBef>
              <a:buFont typeface="Wingdings" panose="05000000000000000000" pitchFamily="2" charset="2"/>
              <a:buNone/>
              <a:defRPr/>
            </a:pP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给出顶点</a:t>
            </a:r>
            <a:r>
              <a:rPr lang="en-US" altLang="zh-CN" sz="2400" dirty="0" smtClean="0">
                <a:solidFill>
                  <a:schemeClr val="tx2"/>
                </a:solidFill>
                <a:latin typeface="Times New Roman" panose="02020603050405020304" pitchFamily="18" charset="0"/>
                <a:ea typeface="隶书" panose="02010509060101010101" pitchFamily="49" charset="-122"/>
              </a:rPr>
              <a:t>v</a:t>
            </a:r>
            <a:r>
              <a:rPr lang="zh-CN" altLang="en-US" sz="2400" dirty="0" smtClean="0">
                <a:solidFill>
                  <a:schemeClr val="tx2"/>
                </a:solidFill>
                <a:latin typeface="Times New Roman" panose="02020603050405020304" pitchFamily="18" charset="0"/>
                <a:ea typeface="隶书" panose="02010509060101010101" pitchFamily="49" charset="-122"/>
              </a:rPr>
              <a:t>的邻接顶点</a:t>
            </a:r>
            <a:r>
              <a:rPr lang="en-US" altLang="zh-CN" sz="2400" b="1" dirty="0" smtClean="0">
                <a:solidFill>
                  <a:schemeClr val="tx2"/>
                </a:solidFill>
                <a:latin typeface="Times New Roman" panose="02020603050405020304" pitchFamily="18" charset="0"/>
                <a:ea typeface="隶书" panose="02010509060101010101" pitchFamily="49" charset="-122"/>
              </a:rPr>
              <a:t>w</a:t>
            </a:r>
            <a:r>
              <a:rPr lang="zh-CN" altLang="en-US" sz="2400" dirty="0" smtClean="0">
                <a:solidFill>
                  <a:schemeClr val="tx2"/>
                </a:solidFill>
                <a:latin typeface="Times New Roman" panose="02020603050405020304" pitchFamily="18" charset="0"/>
                <a:ea typeface="隶书" panose="02010509060101010101" pitchFamily="49" charset="-122"/>
              </a:rPr>
              <a:t>的下一个邻接顶点的位置</a:t>
            </a:r>
            <a:r>
              <a:rPr lang="en-US" altLang="zh-CN" sz="2400" b="1" dirty="0" smtClean="0">
                <a:solidFill>
                  <a:schemeClr val="tx2"/>
                </a:solidFill>
                <a:latin typeface="Times New Roman" panose="02020603050405020304" pitchFamily="18" charset="0"/>
                <a:ea typeface="隶书" panose="02010509060101010101" pitchFamily="49" charset="-122"/>
              </a:rPr>
              <a:t>,</a:t>
            </a:r>
          </a:p>
          <a:p>
            <a:pPr eaLnBrk="1" hangingPunct="1">
              <a:spcBef>
                <a:spcPct val="0"/>
              </a:spcBef>
              <a:buFont typeface="Wingdings" panose="05000000000000000000" pitchFamily="2" charset="2"/>
              <a:buNone/>
              <a:defRPr/>
            </a:pP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若没有下一个邻接顶点</a:t>
            </a:r>
            <a:r>
              <a:rPr lang="en-US" altLang="zh-CN" sz="2400" dirty="0" smtClean="0">
                <a:solidFill>
                  <a:schemeClr val="tx2"/>
                </a:solidFill>
                <a:latin typeface="Times New Roman" panose="02020603050405020304" pitchFamily="18" charset="0"/>
                <a:ea typeface="隶书" panose="02010509060101010101" pitchFamily="49" charset="-122"/>
              </a:rPr>
              <a:t>, </a:t>
            </a:r>
            <a:r>
              <a:rPr lang="zh-CN" altLang="en-US" sz="2400" dirty="0" smtClean="0">
                <a:solidFill>
                  <a:schemeClr val="tx2"/>
                </a:solidFill>
                <a:latin typeface="Times New Roman" panose="02020603050405020304" pitchFamily="18" charset="0"/>
                <a:ea typeface="隶书" panose="02010509060101010101" pitchFamily="49" charset="-122"/>
              </a:rPr>
              <a:t>则函数返回</a:t>
            </a:r>
            <a:r>
              <a:rPr lang="en-US" altLang="zh-CN" sz="2400" dirty="0" smtClean="0">
                <a:solidFill>
                  <a:schemeClr val="tx2"/>
                </a:solidFill>
                <a:latin typeface="Courier New" panose="02070309020205020404" pitchFamily="49" charset="0"/>
                <a:ea typeface="隶书" panose="02010509060101010101" pitchFamily="49" charset="-122"/>
              </a:rPr>
              <a:t>-</a:t>
            </a:r>
            <a:r>
              <a:rPr lang="en-US" altLang="zh-CN" sz="2400" dirty="0" smtClean="0">
                <a:solidFill>
                  <a:schemeClr val="tx2"/>
                </a:solidFill>
                <a:latin typeface="Times New Roman" panose="02020603050405020304" pitchFamily="18" charset="0"/>
                <a:ea typeface="隶书" panose="02010509060101010101" pitchFamily="49" charset="-122"/>
              </a:rPr>
              <a:t>1</a:t>
            </a:r>
          </a:p>
          <a:p>
            <a:pPr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if </a:t>
            </a:r>
            <a:r>
              <a:rPr lang="en-US" altLang="zh-CN" sz="2400" dirty="0" smtClean="0">
                <a:latin typeface="Times New Roman" panose="02020603050405020304" pitchFamily="18" charset="0"/>
                <a:ea typeface="隶书" panose="02010509060101010101" pitchFamily="49" charset="-122"/>
              </a:rPr>
              <a:t>(v</a:t>
            </a:r>
            <a:r>
              <a:rPr lang="en-US" altLang="zh-CN" sz="2400" b="1" dirty="0" smtClean="0">
                <a:latin typeface="Times New Roman" panose="02020603050405020304" pitchFamily="18" charset="0"/>
                <a:ea typeface="隶书" panose="02010509060101010101" pitchFamily="49" charset="-122"/>
              </a:rPr>
              <a:t> != </a:t>
            </a:r>
            <a:r>
              <a:rPr lang="en-US" altLang="zh-CN" sz="2400" dirty="0" smtClean="0">
                <a:latin typeface="Courier New" panose="02070309020205020404" pitchFamily="49" charset="0"/>
                <a:ea typeface="隶书" panose="02010509060101010101" pitchFamily="49" charset="-122"/>
              </a:rPr>
              <a:t>-</a:t>
            </a:r>
            <a:r>
              <a:rPr lang="en-US" altLang="zh-CN" sz="2400" dirty="0" smtClean="0">
                <a:latin typeface="Times New Roman" panose="02020603050405020304" pitchFamily="18" charset="0"/>
                <a:ea typeface="隶书" panose="02010509060101010101" pitchFamily="49" charset="-122"/>
              </a:rPr>
              <a:t>1)</a:t>
            </a:r>
            <a:r>
              <a:rPr lang="en-US" altLang="zh-CN" sz="2400" b="1" dirty="0" smtClean="0">
                <a:latin typeface="Times New Roman" panose="02020603050405020304" pitchFamily="18" charset="0"/>
                <a:ea typeface="隶书" panose="02010509060101010101" pitchFamily="49" charset="-122"/>
              </a:rPr>
              <a:t> {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顶点</a:t>
            </a:r>
            <a:r>
              <a:rPr lang="en-US" altLang="zh-CN" sz="2400" b="1" dirty="0" smtClean="0">
                <a:solidFill>
                  <a:schemeClr val="tx2"/>
                </a:solidFill>
                <a:latin typeface="Times New Roman" panose="02020603050405020304" pitchFamily="18" charset="0"/>
                <a:ea typeface="隶书" panose="02010509060101010101" pitchFamily="49" charset="-122"/>
              </a:rPr>
              <a:t>v</a:t>
            </a:r>
            <a:r>
              <a:rPr lang="zh-CN" altLang="en-US" sz="2400" dirty="0" smtClean="0">
                <a:solidFill>
                  <a:schemeClr val="tx2"/>
                </a:solidFill>
                <a:latin typeface="Times New Roman" panose="02020603050405020304" pitchFamily="18" charset="0"/>
                <a:ea typeface="隶书" panose="02010509060101010101" pitchFamily="49" charset="-122"/>
              </a:rPr>
              <a:t>存在</a:t>
            </a:r>
          </a:p>
          <a:p>
            <a:pPr eaLnBrk="1" hangingPunct="1">
              <a:spcBef>
                <a:spcPct val="0"/>
              </a:spcBef>
              <a:buFont typeface="Wingdings" panose="05000000000000000000" pitchFamily="2" charset="2"/>
              <a:buNone/>
              <a:defRPr/>
            </a:pPr>
            <a:r>
              <a:rPr lang="zh-CN" altLang="en-US" sz="2400" b="1"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Edge</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 *</a:t>
            </a:r>
            <a:r>
              <a:rPr lang="en-US" altLang="zh-CN" sz="2400" dirty="0" smtClean="0">
                <a:latin typeface="Times New Roman" panose="02020603050405020304" pitchFamily="18" charset="0"/>
                <a:ea typeface="隶书" panose="02010509060101010101" pitchFamily="49" charset="-122"/>
              </a:rPr>
              <a:t>p =</a:t>
            </a:r>
            <a:r>
              <a:rPr lang="en-US" altLang="zh-CN" sz="2400" i="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NodeTable</a:t>
            </a:r>
            <a:r>
              <a:rPr lang="en-US" altLang="zh-CN" sz="2400" dirty="0" smtClean="0">
                <a:latin typeface="Times New Roman" panose="02020603050405020304" pitchFamily="18" charset="0"/>
                <a:ea typeface="隶书" panose="02010509060101010101" pitchFamily="49" charset="-122"/>
              </a:rPr>
              <a:t>[v].</a:t>
            </a:r>
            <a:r>
              <a:rPr lang="en-US" altLang="zh-CN" sz="2400" dirty="0" err="1" smtClean="0">
                <a:latin typeface="Times New Roman" panose="02020603050405020304" pitchFamily="18" charset="0"/>
                <a:ea typeface="隶书" panose="02010509060101010101" pitchFamily="49" charset="-122"/>
              </a:rPr>
              <a:t>adj</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while </a:t>
            </a:r>
            <a:r>
              <a:rPr lang="en-US" altLang="zh-CN" sz="2400" dirty="0" smtClean="0">
                <a:latin typeface="Times New Roman" panose="02020603050405020304" pitchFamily="18" charset="0"/>
                <a:ea typeface="隶书" panose="02010509060101010101" pitchFamily="49" charset="-122"/>
              </a:rPr>
              <a:t>(p</a:t>
            </a:r>
            <a:r>
              <a:rPr lang="en-US" altLang="zh-CN" sz="2400" b="1" dirty="0" smtClean="0">
                <a:latin typeface="Times New Roman" panose="02020603050405020304" pitchFamily="18" charset="0"/>
                <a:ea typeface="隶书" panose="02010509060101010101" pitchFamily="49" charset="-122"/>
              </a:rPr>
              <a:t> != </a:t>
            </a:r>
            <a:r>
              <a:rPr lang="en-US" altLang="zh-CN" sz="2400" dirty="0" smtClean="0">
                <a:latin typeface="Times New Roman" panose="02020603050405020304" pitchFamily="18" charset="0"/>
                <a:ea typeface="隶书" panose="02010509060101010101" pitchFamily="49" charset="-122"/>
              </a:rPr>
              <a:t>NULL</a:t>
            </a:r>
            <a:r>
              <a:rPr lang="en-US" altLang="zh-CN" sz="2400" b="1" dirty="0" smtClean="0">
                <a:latin typeface="Times New Roman" panose="02020603050405020304" pitchFamily="18" charset="0"/>
                <a:ea typeface="隶书" panose="02010509060101010101" pitchFamily="49" charset="-122"/>
              </a:rPr>
              <a:t> &amp;&amp; </a:t>
            </a:r>
            <a:r>
              <a:rPr lang="en-US" altLang="zh-CN" sz="2400" dirty="0" smtClean="0">
                <a:latin typeface="Times New Roman" panose="02020603050405020304" pitchFamily="18" charset="0"/>
                <a:ea typeface="隶书" panose="02010509060101010101" pitchFamily="49" charset="-122"/>
              </a:rPr>
              <a:t>p</a:t>
            </a:r>
            <a:r>
              <a:rPr lang="en-US" altLang="zh-CN" sz="2400" dirty="0" smtClean="0">
                <a:latin typeface="楷体_GB2312" pitchFamily="1" charset="-122"/>
              </a:rPr>
              <a:t>-&gt;</a:t>
            </a:r>
            <a:r>
              <a:rPr lang="en-US" altLang="zh-CN" sz="2400" dirty="0" err="1" smtClean="0">
                <a:latin typeface="Times New Roman" panose="02020603050405020304" pitchFamily="18" charset="0"/>
                <a:ea typeface="隶书" panose="02010509060101010101" pitchFamily="49" charset="-122"/>
              </a:rPr>
              <a:t>dest</a:t>
            </a:r>
            <a:r>
              <a:rPr lang="en-US" altLang="zh-CN" sz="2400"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r>
              <a:rPr lang="en-US" altLang="zh-CN" sz="2400" dirty="0" smtClean="0">
                <a:latin typeface="Times New Roman" panose="02020603050405020304" pitchFamily="18" charset="0"/>
                <a:ea typeface="隶书" panose="02010509060101010101" pitchFamily="49" charset="-122"/>
              </a:rPr>
              <a:t> w)</a:t>
            </a:r>
          </a:p>
          <a:p>
            <a:pPr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p = p</a:t>
            </a:r>
            <a:r>
              <a:rPr lang="en-US" altLang="zh-CN" sz="2400" dirty="0" smtClean="0">
                <a:latin typeface="楷体_GB2312" pitchFamily="1" charset="-122"/>
              </a:rPr>
              <a:t>-&gt;</a:t>
            </a:r>
            <a:r>
              <a:rPr lang="en-US" altLang="zh-CN" sz="2400" dirty="0" smtClean="0">
                <a:latin typeface="Times New Roman" panose="02020603050405020304" pitchFamily="18" charset="0"/>
                <a:ea typeface="隶书" panose="02010509060101010101" pitchFamily="49" charset="-122"/>
              </a:rPr>
              <a:t>link</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if </a:t>
            </a:r>
            <a:r>
              <a:rPr lang="en-US" altLang="zh-CN" sz="2400" dirty="0" smtClean="0">
                <a:latin typeface="Times New Roman" panose="02020603050405020304" pitchFamily="18" charset="0"/>
                <a:ea typeface="隶书" panose="02010509060101010101" pitchFamily="49" charset="-122"/>
              </a:rPr>
              <a:t>(p</a:t>
            </a:r>
            <a:r>
              <a:rPr lang="en-US" altLang="zh-CN" sz="2400" b="1" dirty="0" smtClean="0">
                <a:latin typeface="Times New Roman" panose="02020603050405020304" pitchFamily="18" charset="0"/>
                <a:ea typeface="隶书" panose="02010509060101010101" pitchFamily="49" charset="-122"/>
              </a:rPr>
              <a:t> != </a:t>
            </a:r>
            <a:r>
              <a:rPr lang="en-US" altLang="zh-CN" sz="2400" dirty="0" smtClean="0">
                <a:latin typeface="Times New Roman" panose="02020603050405020304" pitchFamily="18" charset="0"/>
                <a:ea typeface="隶书" panose="02010509060101010101" pitchFamily="49" charset="-122"/>
              </a:rPr>
              <a:t>NULL</a:t>
            </a:r>
            <a:r>
              <a:rPr lang="en-US" altLang="zh-CN" sz="2400" b="1" dirty="0" smtClean="0">
                <a:latin typeface="Times New Roman" panose="02020603050405020304" pitchFamily="18" charset="0"/>
                <a:ea typeface="隶书" panose="02010509060101010101" pitchFamily="49" charset="-122"/>
              </a:rPr>
              <a:t> &amp;&amp; </a:t>
            </a:r>
            <a:r>
              <a:rPr lang="en-US" altLang="zh-CN" sz="2400" dirty="0" smtClean="0">
                <a:latin typeface="Times New Roman" panose="02020603050405020304" pitchFamily="18" charset="0"/>
                <a:ea typeface="隶书" panose="02010509060101010101" pitchFamily="49" charset="-122"/>
              </a:rPr>
              <a:t>p</a:t>
            </a:r>
            <a:r>
              <a:rPr lang="en-US" altLang="zh-CN" sz="2400" dirty="0" smtClean="0">
                <a:latin typeface="楷体_GB2312" pitchFamily="1" charset="-122"/>
              </a:rPr>
              <a:t>-&gt;</a:t>
            </a:r>
            <a:r>
              <a:rPr lang="en-US" altLang="zh-CN" sz="2400" dirty="0" smtClean="0">
                <a:latin typeface="Times New Roman" panose="02020603050405020304" pitchFamily="18" charset="0"/>
                <a:ea typeface="隶书" panose="02010509060101010101" pitchFamily="49" charset="-122"/>
              </a:rPr>
              <a:t>link </a:t>
            </a:r>
            <a:r>
              <a:rPr lang="en-US" altLang="zh-CN" sz="2400" b="1" dirty="0" smtClean="0">
                <a:latin typeface="Times New Roman" panose="02020603050405020304" pitchFamily="18" charset="0"/>
                <a:ea typeface="隶书" panose="02010509060101010101" pitchFamily="49" charset="-122"/>
              </a:rPr>
              <a:t>!=</a:t>
            </a:r>
            <a:r>
              <a:rPr lang="en-US" altLang="zh-CN" sz="2400" dirty="0" smtClean="0">
                <a:latin typeface="Times New Roman" panose="02020603050405020304" pitchFamily="18" charset="0"/>
                <a:ea typeface="隶书" panose="02010509060101010101" pitchFamily="49" charset="-122"/>
              </a:rPr>
              <a:t> NULL)</a:t>
            </a:r>
            <a:r>
              <a:rPr lang="en-US" altLang="zh-CN" sz="2400" b="1" dirty="0" smtClean="0">
                <a:latin typeface="Times New Roman" panose="02020603050405020304" pitchFamily="18" charset="0"/>
                <a:ea typeface="隶书" panose="02010509060101010101" pitchFamily="49" charset="-122"/>
              </a:rPr>
              <a:t> </a:t>
            </a:r>
          </a:p>
          <a:p>
            <a:pPr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return </a:t>
            </a:r>
            <a:r>
              <a:rPr lang="en-US" altLang="zh-CN" sz="2400" dirty="0" smtClean="0">
                <a:latin typeface="Times New Roman" panose="02020603050405020304" pitchFamily="18" charset="0"/>
                <a:ea typeface="隶书" panose="02010509060101010101" pitchFamily="49" charset="-122"/>
              </a:rPr>
              <a:t>p</a:t>
            </a:r>
            <a:r>
              <a:rPr lang="en-US" altLang="zh-CN" sz="2400" dirty="0" smtClean="0">
                <a:latin typeface="楷体_GB2312" pitchFamily="1" charset="-122"/>
              </a:rPr>
              <a:t>-&gt;</a:t>
            </a:r>
            <a:r>
              <a:rPr lang="en-US" altLang="zh-CN" sz="2400" dirty="0" smtClean="0">
                <a:latin typeface="Times New Roman" panose="02020603050405020304" pitchFamily="18" charset="0"/>
                <a:ea typeface="隶书" panose="02010509060101010101" pitchFamily="49" charset="-122"/>
              </a:rPr>
              <a:t>link</a:t>
            </a:r>
            <a:r>
              <a:rPr lang="en-US" altLang="zh-CN" sz="2400" dirty="0" smtClean="0">
                <a:latin typeface="楷体_GB2312" pitchFamily="1" charset="-122"/>
              </a:rPr>
              <a:t>-&gt;</a:t>
            </a:r>
            <a:r>
              <a:rPr lang="en-US" altLang="zh-CN" sz="2400" dirty="0" err="1" smtClean="0">
                <a:latin typeface="Times New Roman" panose="02020603050405020304" pitchFamily="18" charset="0"/>
                <a:ea typeface="隶书" panose="02010509060101010101" pitchFamily="49" charset="-122"/>
              </a:rPr>
              <a:t>dest</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返回下一个邻接顶点</a:t>
            </a:r>
          </a:p>
          <a:p>
            <a:pPr eaLnBrk="1" hangingPunct="1">
              <a:spcBef>
                <a:spcPct val="0"/>
              </a:spcBef>
              <a:buFont typeface="Wingdings" panose="05000000000000000000" pitchFamily="2" charset="2"/>
              <a:buNone/>
              <a:defRPr/>
            </a:pPr>
            <a:r>
              <a:rPr lang="zh-CN" altLang="en-US" sz="2400" b="1"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return </a:t>
            </a:r>
            <a:r>
              <a:rPr lang="en-US" altLang="zh-CN" sz="2400" b="1" dirty="0" smtClean="0">
                <a:latin typeface="楷体_GB2312" pitchFamily="1" charset="-122"/>
              </a:rPr>
              <a:t>-</a:t>
            </a:r>
            <a:r>
              <a:rPr lang="en-US" altLang="zh-CN" sz="2400" dirty="0" smtClean="0">
                <a:latin typeface="Times New Roman" panose="02020603050405020304" pitchFamily="18" charset="0"/>
                <a:ea typeface="隶书" panose="02010509060101010101" pitchFamily="49" charset="-122"/>
              </a:rPr>
              <a:t>1</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下一邻接顶点不存在</a:t>
            </a:r>
          </a:p>
          <a:p>
            <a:pPr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a:t>
            </a:r>
            <a:r>
              <a:rPr lang="en-US" altLang="zh-CN" sz="2400" dirty="0" smtClean="0"/>
              <a:t> //</a:t>
            </a:r>
            <a:r>
              <a:rPr lang="zh-CN" altLang="en-US" sz="2400" dirty="0" smtClean="0"/>
              <a:t>算法时间复杂度</a:t>
            </a:r>
          </a:p>
          <a:p>
            <a:pPr eaLnBrk="1" hangingPunct="1">
              <a:spcBef>
                <a:spcPct val="0"/>
              </a:spcBef>
              <a:buFont typeface="Wingdings" panose="05000000000000000000" pitchFamily="2" charset="2"/>
              <a:buNone/>
              <a:defRPr/>
            </a:pPr>
            <a:endParaRPr lang="zh-CN" altLang="en-US" sz="2400" dirty="0" smtClean="0"/>
          </a:p>
        </p:txBody>
      </p:sp>
      <p:sp>
        <p:nvSpPr>
          <p:cNvPr id="3" name="矩形标注 2"/>
          <p:cNvSpPr/>
          <p:nvPr/>
        </p:nvSpPr>
        <p:spPr>
          <a:xfrm>
            <a:off x="3924300" y="6165850"/>
            <a:ext cx="5219700" cy="692150"/>
          </a:xfrm>
          <a:prstGeom prst="wedgeRectCallout">
            <a:avLst>
              <a:gd name="adj1" fmla="val -38387"/>
              <a:gd name="adj2" fmla="val -11974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90000"/>
              </a:lnSpc>
              <a:defRPr/>
            </a:pPr>
            <a:r>
              <a:rPr lang="zh-CN" altLang="en-US" sz="1400" smtClean="0">
                <a:solidFill>
                  <a:schemeClr val="bg1"/>
                </a:solidFill>
                <a:latin typeface="Tahoma" panose="020B0604030504040204" pitchFamily="34" charset="0"/>
                <a:ea typeface="楷体_GB2312" pitchFamily="1" charset="-122"/>
              </a:rPr>
              <a:t>作业</a:t>
            </a:r>
            <a:r>
              <a:rPr lang="en-US" altLang="zh-CN" sz="1400" smtClean="0">
                <a:solidFill>
                  <a:schemeClr val="bg1"/>
                </a:solidFill>
                <a:latin typeface="Tahoma" panose="020B0604030504040204" pitchFamily="34" charset="0"/>
                <a:ea typeface="楷体_GB2312" pitchFamily="1" charset="-122"/>
              </a:rPr>
              <a:t>1</a:t>
            </a:r>
            <a:r>
              <a:rPr lang="zh-CN" altLang="en-US" sz="1400" smtClean="0">
                <a:solidFill>
                  <a:schemeClr val="bg1"/>
                </a:solidFill>
                <a:latin typeface="Tahoma" panose="020B0604030504040204" pitchFamily="34" charset="0"/>
                <a:ea typeface="楷体_GB2312" pitchFamily="1" charset="-122"/>
              </a:rPr>
              <a:t>：</a:t>
            </a:r>
            <a:r>
              <a:rPr lang="zh-CN" altLang="en-US" sz="1400" b="1" smtClean="0">
                <a:solidFill>
                  <a:schemeClr val="bg1"/>
                </a:solidFill>
                <a:latin typeface="Times New Roman" panose="02020603050405020304" pitchFamily="18" charset="0"/>
                <a:ea typeface="楷体_GB2312" pitchFamily="1" charset="-122"/>
                <a:cs typeface="Times New Roman" panose="02020603050405020304" pitchFamily="18" charset="0"/>
              </a:rPr>
              <a:t>实现邻接表</a:t>
            </a:r>
            <a:r>
              <a:rPr lang="en-US" altLang="zh-CN" sz="1400" b="1" smtClean="0">
                <a:solidFill>
                  <a:schemeClr val="bg1"/>
                </a:solidFill>
                <a:latin typeface="Times New Roman" panose="02020603050405020304" pitchFamily="18" charset="0"/>
                <a:ea typeface="楷体_GB2312" pitchFamily="1" charset="-122"/>
                <a:cs typeface="Times New Roman" panose="02020603050405020304" pitchFamily="18" charset="0"/>
              </a:rPr>
              <a:t>Graphlnk</a:t>
            </a:r>
            <a:r>
              <a:rPr lang="zh-CN" altLang="en-US" sz="1400" b="1" smtClean="0">
                <a:solidFill>
                  <a:schemeClr val="bg1"/>
                </a:solidFill>
                <a:latin typeface="Times New Roman" panose="02020603050405020304" pitchFamily="18" charset="0"/>
                <a:ea typeface="楷体_GB2312" pitchFamily="1" charset="-122"/>
                <a:cs typeface="Times New Roman" panose="02020603050405020304" pitchFamily="18" charset="0"/>
              </a:rPr>
              <a:t>类</a:t>
            </a:r>
            <a:r>
              <a:rPr lang="en-US" altLang="zh-CN" sz="1400" b="1" smtClean="0">
                <a:solidFill>
                  <a:schemeClr val="bg1"/>
                </a:solidFill>
                <a:latin typeface="Times New Roman" panose="02020603050405020304" pitchFamily="18" charset="0"/>
                <a:ea typeface="楷体_GB2312" pitchFamily="1" charset="-122"/>
                <a:cs typeface="Times New Roman" panose="02020603050405020304" pitchFamily="18" charset="0"/>
              </a:rPr>
              <a:t>InDegree()</a:t>
            </a:r>
            <a:r>
              <a:rPr lang="zh-CN" altLang="en-US" sz="1400" b="1" smtClean="0">
                <a:solidFill>
                  <a:schemeClr val="bg1"/>
                </a:solidFill>
                <a:latin typeface="Times New Roman" panose="02020603050405020304" pitchFamily="18" charset="0"/>
                <a:ea typeface="楷体_GB2312" pitchFamily="1" charset="-122"/>
              </a:rPr>
              <a:t>和Out</a:t>
            </a:r>
            <a:r>
              <a:rPr lang="en-US" altLang="zh-CN" sz="1400" b="1" smtClean="0">
                <a:solidFill>
                  <a:schemeClr val="bg1"/>
                </a:solidFill>
                <a:latin typeface="Times New Roman" panose="02020603050405020304" pitchFamily="18" charset="0"/>
                <a:ea typeface="楷体_GB2312" pitchFamily="1" charset="-122"/>
              </a:rPr>
              <a:t>Degree()</a:t>
            </a:r>
            <a:r>
              <a:rPr lang="zh-CN" altLang="en-US" sz="1400" b="1" smtClean="0">
                <a:solidFill>
                  <a:schemeClr val="bg1"/>
                </a:solidFill>
                <a:latin typeface="Times New Roman" panose="02020603050405020304" pitchFamily="18" charset="0"/>
                <a:ea typeface="楷体_GB2312" pitchFamily="1" charset="-122"/>
              </a:rPr>
              <a:t>函数功能，分别实现在带权有向图</a:t>
            </a:r>
            <a:r>
              <a:rPr lang="en-US" altLang="zh-CN" sz="1400" b="1" smtClean="0">
                <a:solidFill>
                  <a:schemeClr val="bg1"/>
                </a:solidFill>
                <a:latin typeface="Times New Roman" panose="02020603050405020304" pitchFamily="18" charset="0"/>
                <a:ea typeface="楷体_GB2312" pitchFamily="1" charset="-122"/>
              </a:rPr>
              <a:t>G</a:t>
            </a:r>
            <a:r>
              <a:rPr lang="zh-CN" altLang="en-US" sz="1400" b="1" smtClean="0">
                <a:solidFill>
                  <a:schemeClr val="bg1"/>
                </a:solidFill>
                <a:latin typeface="Times New Roman" panose="02020603050405020304" pitchFamily="18" charset="0"/>
                <a:ea typeface="楷体_GB2312" pitchFamily="1" charset="-122"/>
              </a:rPr>
              <a:t>中计算顶点</a:t>
            </a:r>
            <a:r>
              <a:rPr lang="en-US" altLang="zh-CN" sz="1400" b="1" smtClean="0">
                <a:solidFill>
                  <a:schemeClr val="bg1"/>
                </a:solidFill>
                <a:latin typeface="Times New Roman" panose="02020603050405020304" pitchFamily="18" charset="0"/>
                <a:ea typeface="楷体_GB2312" pitchFamily="1" charset="-122"/>
              </a:rPr>
              <a:t>v</a:t>
            </a:r>
            <a:r>
              <a:rPr lang="zh-CN" altLang="en-US" sz="1400" b="1" smtClean="0">
                <a:solidFill>
                  <a:schemeClr val="bg1"/>
                </a:solidFill>
                <a:latin typeface="Times New Roman" panose="02020603050405020304" pitchFamily="18" charset="0"/>
                <a:ea typeface="楷体_GB2312" pitchFamily="1" charset="-122"/>
              </a:rPr>
              <a:t>的入度和出度。</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27988" y="4835525"/>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p:nvPr/>
        </p:nvSpPr>
        <p:spPr>
          <a:xfrm>
            <a:off x="-19270" y="332656"/>
            <a:ext cx="5487988"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图取下一个邻接顶点算法</a:t>
            </a:r>
            <a:r>
              <a:rPr lang="en-US" altLang="zh-CN"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FF"/>
                </a:solidFill>
              </a:rPr>
              <a:t>两种图存储结构的比较</a:t>
            </a:r>
          </a:p>
        </p:txBody>
      </p:sp>
      <p:graphicFrame>
        <p:nvGraphicFramePr>
          <p:cNvPr id="4" name="Group 55"/>
          <p:cNvGraphicFramePr>
            <a:graphicFrameLocks noGrp="1"/>
          </p:cNvGraphicFramePr>
          <p:nvPr>
            <p:extLst/>
          </p:nvPr>
        </p:nvGraphicFramePr>
        <p:xfrm>
          <a:off x="755600" y="1268760"/>
          <a:ext cx="7416800" cy="5173968"/>
        </p:xfrm>
        <a:graphic>
          <a:graphicData uri="http://schemas.openxmlformats.org/drawingml/2006/table">
            <a:tbl>
              <a:tblPr/>
              <a:tblGrid>
                <a:gridCol w="3887787"/>
                <a:gridCol w="1800225"/>
                <a:gridCol w="1728788"/>
              </a:tblGrid>
              <a:tr h="1045781">
                <a:tc gridSpan="3">
                  <a:txBody>
                    <a:bodyPr/>
                    <a:lstStyle/>
                    <a:p>
                      <a:pPr marL="534988" marR="0" lvl="0" indent="0" algn="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设</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G</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是顶点数为</a:t>
                      </a:r>
                      <a:r>
                        <a:rPr kumimoji="0" lang="en-US" altLang="zh-CN" sz="24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n</a:t>
                      </a:r>
                      <a:r>
                        <a:rPr kumimoji="0" lang="zh-CN" altLang="en-US" sz="24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边数为</a:t>
                      </a:r>
                      <a:r>
                        <a:rPr kumimoji="0" lang="en-US" altLang="zh-CN" sz="24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e</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的有向图，</a:t>
                      </a:r>
                      <a:endPar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534988" marR="0" lvl="0" indent="0" algn="r" defTabSz="914400" rtl="0" eaLnBrk="1" fontAlgn="ctr" latinLnBrk="0" hangingPunct="1">
                        <a:lnSpc>
                          <a:spcPct val="100000"/>
                        </a:lnSpc>
                        <a:spcBef>
                          <a:spcPct val="0"/>
                        </a:spcBef>
                        <a:spcAft>
                          <a:spcPts val="120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d</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是顶点</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v</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或</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v1</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的出度</a:t>
                      </a:r>
                      <a:endPar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534988" marR="0" lvl="0" indent="0" algn="l" defTabSz="914400" rtl="0" eaLnBrk="1" fontAlgn="ctr" latinLnBrk="0" hangingPunct="1">
                        <a:lnSpc>
                          <a:spcPct val="100000"/>
                        </a:lnSpc>
                        <a:spcBef>
                          <a:spcPct val="0"/>
                        </a:spcBef>
                        <a:spcAft>
                          <a:spcPts val="1200"/>
                        </a:spcAft>
                        <a:buClrTx/>
                        <a:buSzTx/>
                        <a:buFontTx/>
                        <a:buNone/>
                        <a:tabLst/>
                      </a:pPr>
                      <a:endParaRPr kumimoji="0" lang="zh-CN" altLang="en-US" sz="1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marL="9525" marR="9525" marT="9524" marB="0" anchor="ctr" horzOverflow="overflow">
                    <a:lnL>
                      <a:noFill/>
                    </a:lnL>
                    <a:lnR>
                      <a:noFill/>
                    </a:lnR>
                    <a:lnT>
                      <a:noFill/>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基本操作</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邻接矩阵法</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邻接表法</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Initiate(G)</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IsVertex(G,vertex) </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InsertVertex(G,vertex)</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IsEdge(G,v1,v2)</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O(d)</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InsertEdge</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(G,v1,v2,weight)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O(1)</a:t>
                      </a:r>
                      <a:r>
                        <a:rPr kumimoji="0" lang="en-US" altLang="zh-CN" sz="2400" b="1" i="0" u="none" strike="noStrike" cap="none" normalizeH="0" baseline="30000" dirty="0" smtClean="0">
                          <a:ln>
                            <a:noFill/>
                          </a:ln>
                          <a:solidFill>
                            <a:srgbClr val="FF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Degree(G,v) </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O(d)</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DeleteEdge</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(G,v1,v2)</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O(d) </a:t>
                      </a:r>
                      <a:r>
                        <a:rPr kumimoji="0" lang="en-US" altLang="zh-CN" sz="2400" b="1" i="0" u="none" strike="noStrike" cap="none" normalizeH="0" baseline="30000" dirty="0" smtClean="0">
                          <a:ln>
                            <a:noFill/>
                          </a:ln>
                          <a:solidFill>
                            <a:srgbClr val="FF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DeleteVertex</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G,v</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O(n</a:t>
                      </a:r>
                      <a:r>
                        <a:rPr kumimoji="0" lang="en-US" altLang="zh-CN" sz="2400" b="1"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O(e)</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GetFirst</a:t>
                      </a:r>
                      <a:r>
                        <a:rPr lang="en-US" altLang="zh-CN" sz="2400" b="1" dirty="0" err="1" smtClean="0">
                          <a:latin typeface="Times New Roman" pitchFamily="18" charset="0"/>
                          <a:cs typeface="Times New Roman" pitchFamily="18" charset="0"/>
                        </a:rPr>
                        <a:t>Neighbor</a:t>
                      </a:r>
                      <a:r>
                        <a:rPr lang="en-US" altLang="zh-CN" sz="2400" b="1" dirty="0" smtClean="0">
                          <a:latin typeface="Times New Roman" pitchFamily="18" charset="0"/>
                          <a:cs typeface="Times New Roman" pitchFamily="18" charset="0"/>
                        </a:rPr>
                        <a:t> </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G,v</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GetNext</a:t>
                      </a:r>
                      <a:r>
                        <a:rPr lang="en-US" altLang="zh-CN" sz="2400" b="1" dirty="0" err="1" smtClean="0">
                          <a:latin typeface="Times New Roman" pitchFamily="18" charset="0"/>
                          <a:cs typeface="Times New Roman" pitchFamily="18" charset="0"/>
                        </a:rPr>
                        <a:t>Neighbor</a:t>
                      </a:r>
                      <a:r>
                        <a:rPr lang="en-US" altLang="zh-CN" sz="2400" b="1" dirty="0" smtClean="0">
                          <a:latin typeface="Times New Roman" pitchFamily="18" charset="0"/>
                          <a:cs typeface="Times New Roman" pitchFamily="18" charset="0"/>
                        </a:rPr>
                        <a:t> </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(G,v1,v2)</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O(d)</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7966117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196752"/>
            <a:ext cx="3609761" cy="2707321"/>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2040" y="1196752"/>
            <a:ext cx="3600400" cy="269973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2040" y="4077072"/>
            <a:ext cx="3609761" cy="270534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077072"/>
            <a:ext cx="3607048" cy="2705286"/>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51720" y="2520280"/>
            <a:ext cx="1977684" cy="2636912"/>
          </a:xfrm>
          <a:prstGeom prst="rect">
            <a:avLst/>
          </a:prstGeom>
        </p:spPr>
      </p:pic>
      <p:sp>
        <p:nvSpPr>
          <p:cNvPr id="2" name="矩形 1"/>
          <p:cNvSpPr/>
          <p:nvPr/>
        </p:nvSpPr>
        <p:spPr>
          <a:xfrm>
            <a:off x="4029404" y="2520280"/>
            <a:ext cx="3441541"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smtClean="0">
                <a:solidFill>
                  <a:srgbClr val="FF0000"/>
                </a:solidFill>
                <a:latin typeface="楷体_GB2312" pitchFamily="49" charset="-122"/>
                <a:ea typeface="楷体_GB2312" pitchFamily="49" charset="-122"/>
              </a:rPr>
              <a:t>工程是否</a:t>
            </a:r>
            <a:r>
              <a:rPr lang="zh-CN" altLang="en-US" sz="2800" b="1" dirty="0">
                <a:solidFill>
                  <a:srgbClr val="FF0000"/>
                </a:solidFill>
                <a:latin typeface="楷体_GB2312" pitchFamily="49" charset="-122"/>
                <a:ea typeface="楷体_GB2312" pitchFamily="49" charset="-122"/>
              </a:rPr>
              <a:t>可行</a:t>
            </a:r>
            <a:r>
              <a:rPr lang="zh-CN" altLang="en-US" sz="2800" b="1" dirty="0" smtClean="0">
                <a:solidFill>
                  <a:srgbClr val="FF0000"/>
                </a:solidFill>
                <a:latin typeface="楷体_GB2312" pitchFamily="49" charset="-122"/>
                <a:ea typeface="楷体_GB2312" pitchFamily="49" charset="-122"/>
              </a:rPr>
              <a:t>？</a:t>
            </a:r>
            <a:endParaRPr lang="en-US" altLang="zh-CN" sz="2800" b="1" dirty="0" smtClean="0">
              <a:solidFill>
                <a:srgbClr val="FF0000"/>
              </a:solidFill>
              <a:latin typeface="楷体_GB2312" pitchFamily="49" charset="-122"/>
              <a:ea typeface="楷体_GB2312" pitchFamily="49" charset="-122"/>
            </a:endParaRPr>
          </a:p>
          <a:p>
            <a:r>
              <a:rPr lang="zh-CN" altLang="en-US" sz="2800" b="1" dirty="0" smtClean="0">
                <a:solidFill>
                  <a:srgbClr val="FF0000"/>
                </a:solidFill>
                <a:latin typeface="楷体_GB2312" pitchFamily="49" charset="-122"/>
                <a:ea typeface="楷体_GB2312" pitchFamily="49" charset="-122"/>
              </a:rPr>
              <a:t>各项活动按何种顺序进行？</a:t>
            </a:r>
            <a:endParaRPr lang="en-US" altLang="zh-CN" sz="2800" b="1" dirty="0">
              <a:solidFill>
                <a:srgbClr val="FF0000"/>
              </a:solidFill>
              <a:ea typeface="楷体_GB2312" pitchFamily="49" charset="-122"/>
            </a:endParaRPr>
          </a:p>
        </p:txBody>
      </p:sp>
      <p:sp>
        <p:nvSpPr>
          <p:cNvPr id="10" name="标题 1"/>
          <p:cNvSpPr txBox="1">
            <a:spLocks/>
          </p:cNvSpPr>
          <p:nvPr/>
        </p:nvSpPr>
        <p:spPr bwMode="auto">
          <a:xfrm>
            <a:off x="6019" y="106855"/>
            <a:ext cx="77930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4400" dirty="0">
                <a:solidFill>
                  <a:srgbClr val="336699"/>
                </a:solidFill>
                <a:latin typeface="Tahoma" panose="020B0604030504040204" pitchFamily="34" charset="0"/>
                <a:ea typeface="黑体" panose="02010609060101010101" pitchFamily="49" charset="-122"/>
              </a:rPr>
              <a:t>Motivation</a:t>
            </a:r>
            <a:endParaRPr lang="zh-CN" altLang="en-US" sz="4400" dirty="0">
              <a:solidFill>
                <a:srgbClr val="336699"/>
              </a:solidFill>
              <a:latin typeface="Tahoma" panose="020B0604030504040204" pitchFamily="34" charset="0"/>
              <a:ea typeface="黑体" panose="02010609060101010101" pitchFamily="49" charset="-122"/>
            </a:endParaRPr>
          </a:p>
        </p:txBody>
      </p:sp>
    </p:spTree>
    <p:extLst>
      <p:ext uri="{BB962C8B-B14F-4D97-AF65-F5344CB8AC3E}">
        <p14:creationId xmlns:p14="http://schemas.microsoft.com/office/powerpoint/2010/main" val="18199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ChangeArrowheads="1"/>
          </p:cNvSpPr>
          <p:nvPr/>
        </p:nvSpPr>
        <p:spPr bwMode="auto">
          <a:xfrm>
            <a:off x="322263" y="981075"/>
            <a:ext cx="7091362"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8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8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r>
              <a:rPr kumimoji="1" lang="zh-CN" altLang="en-US" sz="28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）优点</a:t>
            </a:r>
          </a:p>
        </p:txBody>
      </p:sp>
      <p:sp>
        <p:nvSpPr>
          <p:cNvPr id="314371" name="Rectangle 3"/>
          <p:cNvSpPr>
            <a:spLocks noChangeArrowheads="1"/>
          </p:cNvSpPr>
          <p:nvPr/>
        </p:nvSpPr>
        <p:spPr bwMode="auto">
          <a:xfrm>
            <a:off x="611188" y="1485900"/>
            <a:ext cx="7091362"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40000"/>
              </a:lnSpc>
              <a:buClr>
                <a:srgbClr val="FF9900"/>
              </a:buClr>
              <a:buFont typeface="Wingdings" panose="05000000000000000000" pitchFamily="2" charset="2"/>
              <a:buChar char="Ø"/>
            </a:pP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易于判断两顶点间是否有边、弧直接连接；</a:t>
            </a:r>
          </a:p>
          <a:p>
            <a:pPr algn="l">
              <a:lnSpc>
                <a:spcPct val="140000"/>
              </a:lnSpc>
              <a:buClr>
                <a:srgbClr val="FF9900"/>
              </a:buClr>
              <a:buFont typeface="Wingdings" panose="05000000000000000000" pitchFamily="2" charset="2"/>
              <a:buChar char="Ø"/>
            </a:pP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易于求顶点的度。</a:t>
            </a:r>
          </a:p>
        </p:txBody>
      </p:sp>
      <p:sp>
        <p:nvSpPr>
          <p:cNvPr id="314372" name="Rectangle 4"/>
          <p:cNvSpPr>
            <a:spLocks noChangeArrowheads="1"/>
          </p:cNvSpPr>
          <p:nvPr/>
        </p:nvSpPr>
        <p:spPr bwMode="auto">
          <a:xfrm>
            <a:off x="395288" y="2608263"/>
            <a:ext cx="7091362"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8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8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2</a:t>
            </a:r>
            <a:r>
              <a:rPr kumimoji="1" lang="zh-CN" altLang="en-US" sz="28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）缺点</a:t>
            </a:r>
          </a:p>
        </p:txBody>
      </p:sp>
      <p:sp>
        <p:nvSpPr>
          <p:cNvPr id="314373" name="Rectangle 5"/>
          <p:cNvSpPr>
            <a:spLocks noChangeArrowheads="1"/>
          </p:cNvSpPr>
          <p:nvPr/>
        </p:nvSpPr>
        <p:spPr bwMode="auto">
          <a:xfrm>
            <a:off x="611188" y="3213100"/>
            <a:ext cx="8424862" cy="2234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40000"/>
              </a:spcBef>
              <a:buClr>
                <a:srgbClr val="FF9900"/>
              </a:buClr>
              <a:buFont typeface="Wingdings" panose="05000000000000000000" pitchFamily="2" charset="2"/>
              <a:buChar char="Ø"/>
            </a:pP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是图的一种静态存储方法，建立这种存储结构时需预先知道图中顶点的个数，不适合作动态处理图；</a:t>
            </a:r>
          </a:p>
          <a:p>
            <a:pPr algn="l">
              <a:spcBef>
                <a:spcPct val="40000"/>
              </a:spcBef>
              <a:buClr>
                <a:srgbClr val="FF9900"/>
              </a:buClr>
              <a:buFont typeface="Wingdings" panose="05000000000000000000" pitchFamily="2" charset="2"/>
              <a:buChar char="Ø"/>
            </a:pP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若图中边或弧的数目很少，称为稀疏图，此时邻接矩阵中存储了大量的</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0</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元素，是稀疏矩阵，浪费空间。</a:t>
            </a:r>
          </a:p>
          <a:p>
            <a:pPr algn="l">
              <a:spcBef>
                <a:spcPct val="40000"/>
              </a:spcBef>
              <a:buClr>
                <a:srgbClr val="FF9900"/>
              </a:buClr>
              <a:buFont typeface="Wingdings" panose="05000000000000000000" pitchFamily="2" charset="2"/>
              <a:buChar char="Ø"/>
            </a:pP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解决方法：</a:t>
            </a:r>
            <a:r>
              <a:rPr kumimoji="1" lang="zh-CN" altLang="en-US" sz="2400"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“位压缩”</a:t>
            </a:r>
            <a:endPar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endParaRPr>
          </a:p>
        </p:txBody>
      </p:sp>
      <p:sp>
        <p:nvSpPr>
          <p:cNvPr id="314374" name="Rectangle 6"/>
          <p:cNvSpPr>
            <a:spLocks noGrp="1" noChangeArrowheads="1"/>
          </p:cNvSpPr>
          <p:nvPr>
            <p:ph type="title"/>
          </p:nvPr>
        </p:nvSpPr>
        <p:spPr>
          <a:xfrm>
            <a:off x="179513" y="253822"/>
            <a:ext cx="4104456" cy="48736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2075" tIns="46038" rIns="92075" bIns="46038" anchorCtr="1"/>
          <a:lstStyle/>
          <a:p>
            <a:r>
              <a:rPr lang="zh-CN" altLang="en-US" b="0" dirty="0">
                <a:solidFill>
                  <a:srgbClr val="0000FF"/>
                </a:solidFill>
                <a:effectLst>
                  <a:outerShdw blurRad="38100" dist="38100" dir="2700000" algn="tl">
                    <a:srgbClr val="C0C0C0"/>
                  </a:outerShdw>
                </a:effectLst>
                <a:ea typeface="黑体" panose="02010609060101010101" pitchFamily="49" charset="-122"/>
              </a:rPr>
              <a:t>邻接矩阵的优缺点</a:t>
            </a:r>
          </a:p>
        </p:txBody>
      </p:sp>
    </p:spTree>
    <p:extLst>
      <p:ext uri="{BB962C8B-B14F-4D97-AF65-F5344CB8AC3E}">
        <p14:creationId xmlns:p14="http://schemas.microsoft.com/office/powerpoint/2010/main" val="42045825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14370"/>
                                        </p:tgtEl>
                                        <p:attrNameLst>
                                          <p:attrName>style.visibility</p:attrName>
                                        </p:attrNameLst>
                                      </p:cBhvr>
                                      <p:to>
                                        <p:strVal val="visible"/>
                                      </p:to>
                                    </p:set>
                                    <p:animEffect transition="in" filter="blinds(vertical)">
                                      <p:cBhvr>
                                        <p:cTn id="7" dur="500"/>
                                        <p:tgtEl>
                                          <p:spTgt spid="3143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14371"/>
                                        </p:tgtEl>
                                        <p:attrNameLst>
                                          <p:attrName>style.visibility</p:attrName>
                                        </p:attrNameLst>
                                      </p:cBhvr>
                                      <p:to>
                                        <p:strVal val="visible"/>
                                      </p:to>
                                    </p:set>
                                    <p:animEffect transition="in" filter="blinds(vertical)">
                                      <p:cBhvr>
                                        <p:cTn id="12" dur="500"/>
                                        <p:tgtEl>
                                          <p:spTgt spid="3143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14372"/>
                                        </p:tgtEl>
                                        <p:attrNameLst>
                                          <p:attrName>style.visibility</p:attrName>
                                        </p:attrNameLst>
                                      </p:cBhvr>
                                      <p:to>
                                        <p:strVal val="visible"/>
                                      </p:to>
                                    </p:set>
                                    <p:animEffect transition="in" filter="blinds(vertical)">
                                      <p:cBhvr>
                                        <p:cTn id="17" dur="500"/>
                                        <p:tgtEl>
                                          <p:spTgt spid="3143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314373">
                                            <p:txEl>
                                              <p:pRg st="0" end="0"/>
                                            </p:txEl>
                                          </p:spTgt>
                                        </p:tgtEl>
                                        <p:attrNameLst>
                                          <p:attrName>style.visibility</p:attrName>
                                        </p:attrNameLst>
                                      </p:cBhvr>
                                      <p:to>
                                        <p:strVal val="visible"/>
                                      </p:to>
                                    </p:set>
                                    <p:animEffect transition="in" filter="blinds(vertical)">
                                      <p:cBhvr>
                                        <p:cTn id="22" dur="500"/>
                                        <p:tgtEl>
                                          <p:spTgt spid="314373">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314373">
                                            <p:txEl>
                                              <p:pRg st="1" end="1"/>
                                            </p:txEl>
                                          </p:spTgt>
                                        </p:tgtEl>
                                        <p:attrNameLst>
                                          <p:attrName>style.visibility</p:attrName>
                                        </p:attrNameLst>
                                      </p:cBhvr>
                                      <p:to>
                                        <p:strVal val="visible"/>
                                      </p:to>
                                    </p:set>
                                    <p:animEffect transition="in" filter="blinds(vertical)">
                                      <p:cBhvr>
                                        <p:cTn id="27" dur="500"/>
                                        <p:tgtEl>
                                          <p:spTgt spid="314373">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314373">
                                            <p:txEl>
                                              <p:pRg st="2" end="2"/>
                                            </p:txEl>
                                          </p:spTgt>
                                        </p:tgtEl>
                                        <p:attrNameLst>
                                          <p:attrName>style.visibility</p:attrName>
                                        </p:attrNameLst>
                                      </p:cBhvr>
                                      <p:to>
                                        <p:strVal val="visible"/>
                                      </p:to>
                                    </p:set>
                                    <p:animEffect transition="in" filter="blinds(vertical)">
                                      <p:cBhvr>
                                        <p:cTn id="32" dur="500"/>
                                        <p:tgtEl>
                                          <p:spTgt spid="31437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0" grpId="0"/>
      <p:bldP spid="314371" grpId="0"/>
      <p:bldP spid="31437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ChangeArrowheads="1"/>
          </p:cNvSpPr>
          <p:nvPr/>
        </p:nvSpPr>
        <p:spPr bwMode="auto">
          <a:xfrm>
            <a:off x="468313" y="981075"/>
            <a:ext cx="835342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4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）优点</a:t>
            </a:r>
          </a:p>
        </p:txBody>
      </p:sp>
      <p:sp>
        <p:nvSpPr>
          <p:cNvPr id="325635" name="Rectangle 3"/>
          <p:cNvSpPr>
            <a:spLocks noChangeArrowheads="1"/>
          </p:cNvSpPr>
          <p:nvPr/>
        </p:nvSpPr>
        <p:spPr bwMode="auto">
          <a:xfrm>
            <a:off x="539750" y="1484313"/>
            <a:ext cx="8424863"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当图</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G</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中顶点数</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多，而边数</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e</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少时，采用邻接链表比邻接矩阵节省空间；       </a:t>
            </a:r>
          </a:p>
        </p:txBody>
      </p:sp>
      <p:sp>
        <p:nvSpPr>
          <p:cNvPr id="325636" name="Rectangle 4"/>
          <p:cNvSpPr>
            <a:spLocks noChangeArrowheads="1"/>
          </p:cNvSpPr>
          <p:nvPr/>
        </p:nvSpPr>
        <p:spPr bwMode="auto">
          <a:xfrm>
            <a:off x="539750" y="2492375"/>
            <a:ext cx="8424863"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对无向图易确定顶点的度。       </a:t>
            </a:r>
          </a:p>
        </p:txBody>
      </p:sp>
      <p:sp>
        <p:nvSpPr>
          <p:cNvPr id="325637" name="Rectangle 5"/>
          <p:cNvSpPr>
            <a:spLocks noChangeArrowheads="1"/>
          </p:cNvSpPr>
          <p:nvPr/>
        </p:nvSpPr>
        <p:spPr bwMode="auto">
          <a:xfrm>
            <a:off x="468313" y="3068638"/>
            <a:ext cx="835342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4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2</a:t>
            </a: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）缺点</a:t>
            </a:r>
          </a:p>
        </p:txBody>
      </p:sp>
      <p:sp>
        <p:nvSpPr>
          <p:cNvPr id="325638" name="Rectangle 6"/>
          <p:cNvSpPr>
            <a:spLocks noChangeArrowheads="1"/>
          </p:cNvSpPr>
          <p:nvPr/>
        </p:nvSpPr>
        <p:spPr bwMode="auto">
          <a:xfrm>
            <a:off x="539750" y="3684588"/>
            <a:ext cx="8424863"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对有向图，计算其顶点的入度需另设一</a:t>
            </a:r>
            <a:r>
              <a:rPr lang="zh-CN" altLang="en-US" sz="24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逆邻接表</a:t>
            </a:r>
            <a:r>
              <a:rPr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p>
        </p:txBody>
      </p:sp>
      <p:sp>
        <p:nvSpPr>
          <p:cNvPr id="325639" name="Rectangle 7"/>
          <p:cNvSpPr>
            <a:spLocks noChangeArrowheads="1"/>
          </p:cNvSpPr>
          <p:nvPr/>
        </p:nvSpPr>
        <p:spPr bwMode="auto">
          <a:xfrm>
            <a:off x="539750" y="4260850"/>
            <a:ext cx="8424863"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半动态的存储结构；</a:t>
            </a:r>
          </a:p>
        </p:txBody>
      </p:sp>
      <p:sp>
        <p:nvSpPr>
          <p:cNvPr id="325640" name="Rectangle 8"/>
          <p:cNvSpPr>
            <a:spLocks noChangeArrowheads="1"/>
          </p:cNvSpPr>
          <p:nvPr/>
        </p:nvSpPr>
        <p:spPr bwMode="auto">
          <a:xfrm>
            <a:off x="539750" y="4797425"/>
            <a:ext cx="8424863"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无向图中一条边</a:t>
            </a:r>
            <a:r>
              <a:rPr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存储了两次</a:t>
            </a: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，对一条边操作需搜索邻接表两次，处理边结点两次。       </a:t>
            </a:r>
          </a:p>
        </p:txBody>
      </p:sp>
      <p:sp>
        <p:nvSpPr>
          <p:cNvPr id="325641" name="Rectangle 9"/>
          <p:cNvSpPr>
            <a:spLocks noGrp="1" noChangeArrowheads="1"/>
          </p:cNvSpPr>
          <p:nvPr>
            <p:ph type="title"/>
          </p:nvPr>
        </p:nvSpPr>
        <p:spPr>
          <a:xfrm>
            <a:off x="34925" y="201613"/>
            <a:ext cx="4177035" cy="63500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2075" tIns="46038" rIns="92075" bIns="46038" anchorCtr="1"/>
          <a:lstStyle/>
          <a:p>
            <a:r>
              <a:rPr lang="zh-CN" altLang="en-US" b="0" dirty="0" smtClean="0">
                <a:solidFill>
                  <a:srgbClr val="0000FF"/>
                </a:solidFill>
                <a:effectLst>
                  <a:outerShdw blurRad="38100" dist="38100" dir="2700000" algn="tl">
                    <a:srgbClr val="C0C0C0"/>
                  </a:outerShdw>
                </a:effectLst>
                <a:ea typeface="黑体" panose="02010609060101010101" pitchFamily="49" charset="-122"/>
              </a:rPr>
              <a:t>邻接表</a:t>
            </a:r>
            <a:r>
              <a:rPr lang="zh-CN" altLang="en-US" b="0" dirty="0">
                <a:solidFill>
                  <a:srgbClr val="0000FF"/>
                </a:solidFill>
                <a:effectLst>
                  <a:outerShdw blurRad="38100" dist="38100" dir="2700000" algn="tl">
                    <a:srgbClr val="C0C0C0"/>
                  </a:outerShdw>
                </a:effectLst>
                <a:ea typeface="黑体" panose="02010609060101010101" pitchFamily="49" charset="-122"/>
              </a:rPr>
              <a:t>的优缺点</a:t>
            </a:r>
          </a:p>
        </p:txBody>
      </p:sp>
    </p:spTree>
    <p:extLst>
      <p:ext uri="{BB962C8B-B14F-4D97-AF65-F5344CB8AC3E}">
        <p14:creationId xmlns:p14="http://schemas.microsoft.com/office/powerpoint/2010/main" val="38955681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25634"/>
                                        </p:tgtEl>
                                        <p:attrNameLst>
                                          <p:attrName>style.visibility</p:attrName>
                                        </p:attrNameLst>
                                      </p:cBhvr>
                                      <p:to>
                                        <p:strVal val="visible"/>
                                      </p:to>
                                    </p:set>
                                    <p:animEffect transition="in" filter="blinds(vertical)">
                                      <p:cBhvr>
                                        <p:cTn id="7" dur="500"/>
                                        <p:tgtEl>
                                          <p:spTgt spid="3256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25635"/>
                                        </p:tgtEl>
                                        <p:attrNameLst>
                                          <p:attrName>style.visibility</p:attrName>
                                        </p:attrNameLst>
                                      </p:cBhvr>
                                      <p:to>
                                        <p:strVal val="visible"/>
                                      </p:to>
                                    </p:set>
                                    <p:animEffect transition="in" filter="blinds(vertical)">
                                      <p:cBhvr>
                                        <p:cTn id="12" dur="500"/>
                                        <p:tgtEl>
                                          <p:spTgt spid="3256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25636"/>
                                        </p:tgtEl>
                                        <p:attrNameLst>
                                          <p:attrName>style.visibility</p:attrName>
                                        </p:attrNameLst>
                                      </p:cBhvr>
                                      <p:to>
                                        <p:strVal val="visible"/>
                                      </p:to>
                                    </p:set>
                                    <p:animEffect transition="in" filter="blinds(vertical)">
                                      <p:cBhvr>
                                        <p:cTn id="17" dur="500"/>
                                        <p:tgtEl>
                                          <p:spTgt spid="3256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25637"/>
                                        </p:tgtEl>
                                        <p:attrNameLst>
                                          <p:attrName>style.visibility</p:attrName>
                                        </p:attrNameLst>
                                      </p:cBhvr>
                                      <p:to>
                                        <p:strVal val="visible"/>
                                      </p:to>
                                    </p:set>
                                    <p:animEffect transition="in" filter="blinds(vertical)">
                                      <p:cBhvr>
                                        <p:cTn id="22" dur="500"/>
                                        <p:tgtEl>
                                          <p:spTgt spid="3256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325638"/>
                                        </p:tgtEl>
                                        <p:attrNameLst>
                                          <p:attrName>style.visibility</p:attrName>
                                        </p:attrNameLst>
                                      </p:cBhvr>
                                      <p:to>
                                        <p:strVal val="visible"/>
                                      </p:to>
                                    </p:set>
                                    <p:animEffect transition="in" filter="blinds(vertical)">
                                      <p:cBhvr>
                                        <p:cTn id="27" dur="500"/>
                                        <p:tgtEl>
                                          <p:spTgt spid="32563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325639"/>
                                        </p:tgtEl>
                                        <p:attrNameLst>
                                          <p:attrName>style.visibility</p:attrName>
                                        </p:attrNameLst>
                                      </p:cBhvr>
                                      <p:to>
                                        <p:strVal val="visible"/>
                                      </p:to>
                                    </p:set>
                                    <p:animEffect transition="in" filter="blinds(vertical)">
                                      <p:cBhvr>
                                        <p:cTn id="32" dur="500"/>
                                        <p:tgtEl>
                                          <p:spTgt spid="32563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325640"/>
                                        </p:tgtEl>
                                        <p:attrNameLst>
                                          <p:attrName>style.visibility</p:attrName>
                                        </p:attrNameLst>
                                      </p:cBhvr>
                                      <p:to>
                                        <p:strVal val="visible"/>
                                      </p:to>
                                    </p:set>
                                    <p:animEffect transition="in" filter="blinds(vertical)">
                                      <p:cBhvr>
                                        <p:cTn id="37" dur="500"/>
                                        <p:tgtEl>
                                          <p:spTgt spid="325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4" grpId="0"/>
      <p:bldP spid="325635" grpId="0"/>
      <p:bldP spid="325636" grpId="0"/>
      <p:bldP spid="325637" grpId="0"/>
      <p:bldP spid="325638" grpId="0"/>
      <p:bldP spid="325639" grpId="0"/>
      <p:bldP spid="32564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000FF"/>
                </a:solidFill>
              </a:rPr>
              <a:t>补充知识</a:t>
            </a:r>
            <a:endParaRPr lang="zh-CN" altLang="en-US" dirty="0">
              <a:solidFill>
                <a:srgbClr val="0000FF"/>
              </a:solidFill>
            </a:endParaRPr>
          </a:p>
        </p:txBody>
      </p:sp>
      <p:sp>
        <p:nvSpPr>
          <p:cNvPr id="3" name="Rectangle 2"/>
          <p:cNvSpPr>
            <a:spLocks noChangeArrowheads="1"/>
          </p:cNvSpPr>
          <p:nvPr/>
        </p:nvSpPr>
        <p:spPr bwMode="auto">
          <a:xfrm>
            <a:off x="2123728" y="237649"/>
            <a:ext cx="4824536"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buClr>
                <a:schemeClr val="hlink"/>
              </a:buClr>
              <a:buSzPct val="50000"/>
              <a:buFont typeface="Monotype Sorts" pitchFamily="2" charset="2"/>
              <a:buNone/>
            </a:pPr>
            <a:r>
              <a:rPr kumimoji="1" lang="zh-CN" altLang="en-US" b="1" dirty="0" smtClean="0">
                <a:effectLst>
                  <a:outerShdw blurRad="38100" dist="38100" dir="2700000" algn="tl">
                    <a:srgbClr val="C0C0C0"/>
                  </a:outerShdw>
                </a:effectLst>
                <a:latin typeface="Times New Roman" panose="02020603050405020304" pitchFamily="18" charset="0"/>
                <a:ea typeface="黑体" panose="02010609060101010101" pitchFamily="49" charset="-122"/>
              </a:rPr>
              <a:t>有向图</a:t>
            </a:r>
            <a:r>
              <a:rPr kumimoji="1" lang="zh-CN" altLang="en-US" b="1" dirty="0">
                <a:effectLst>
                  <a:outerShdw blurRad="38100" dist="38100" dir="2700000" algn="tl">
                    <a:srgbClr val="C0C0C0"/>
                  </a:outerShdw>
                </a:effectLst>
                <a:latin typeface="Times New Roman" panose="02020603050405020304" pitchFamily="18" charset="0"/>
                <a:ea typeface="黑体" panose="02010609060101010101" pitchFamily="49" charset="-122"/>
              </a:rPr>
              <a:t>的邻接多重表（十字链表）</a:t>
            </a:r>
          </a:p>
        </p:txBody>
      </p:sp>
      <p:sp>
        <p:nvSpPr>
          <p:cNvPr id="4" name="Rectangle 4"/>
          <p:cNvSpPr>
            <a:spLocks noChangeArrowheads="1"/>
          </p:cNvSpPr>
          <p:nvPr/>
        </p:nvSpPr>
        <p:spPr bwMode="auto">
          <a:xfrm>
            <a:off x="501948" y="3305578"/>
            <a:ext cx="5510212"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rgbClr val="FF9900"/>
              </a:buClr>
              <a:buFontTx/>
              <a:buChar char="•"/>
            </a:pP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边结点结构为</a:t>
            </a:r>
          </a:p>
        </p:txBody>
      </p:sp>
      <p:graphicFrame>
        <p:nvGraphicFramePr>
          <p:cNvPr id="5" name="Group 5"/>
          <p:cNvGraphicFramePr>
            <a:graphicFrameLocks noGrp="1"/>
          </p:cNvGraphicFramePr>
          <p:nvPr>
            <p:extLst>
              <p:ext uri="{D42A27DB-BD31-4B8C-83A1-F6EECF244321}">
                <p14:modId xmlns:p14="http://schemas.microsoft.com/office/powerpoint/2010/main" val="1370410118"/>
              </p:ext>
            </p:extLst>
          </p:nvPr>
        </p:nvGraphicFramePr>
        <p:xfrm>
          <a:off x="467395" y="3964038"/>
          <a:ext cx="8064500" cy="598488"/>
        </p:xfrm>
        <a:graphic>
          <a:graphicData uri="http://schemas.openxmlformats.org/drawingml/2006/table">
            <a:tbl>
              <a:tblPr/>
              <a:tblGrid>
                <a:gridCol w="1344612"/>
                <a:gridCol w="1343025"/>
                <a:gridCol w="1344613"/>
                <a:gridCol w="1344612"/>
                <a:gridCol w="1343025"/>
                <a:gridCol w="1344613"/>
              </a:tblGrid>
              <a:tr h="59848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mark</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cost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vertex1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vertex2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path1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path2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Rectangle 21"/>
          <p:cNvSpPr>
            <a:spLocks noChangeArrowheads="1"/>
          </p:cNvSpPr>
          <p:nvPr/>
        </p:nvSpPr>
        <p:spPr bwMode="auto">
          <a:xfrm>
            <a:off x="539625" y="4653136"/>
            <a:ext cx="8424863" cy="190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mark</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：处理标记；</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cost</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域：存放边的权值，当不为网时，此域可省略；</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vertex1</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和</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vertex2</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：指明该有向边始顶点和终顶点的位置；</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path1</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：是指向始顶点与该边相同的下一条边的指针；</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path2</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：是指向终顶点与该边相同的下一条边的指针。</a:t>
            </a:r>
          </a:p>
        </p:txBody>
      </p:sp>
      <p:sp>
        <p:nvSpPr>
          <p:cNvPr id="11" name="Rectangle 3"/>
          <p:cNvSpPr>
            <a:spLocks noChangeArrowheads="1"/>
          </p:cNvSpPr>
          <p:nvPr/>
        </p:nvSpPr>
        <p:spPr bwMode="auto">
          <a:xfrm>
            <a:off x="496267" y="1899398"/>
            <a:ext cx="70564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data</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域：存放与该顶点相关的信息；</a:t>
            </a:r>
          </a:p>
        </p:txBody>
      </p:sp>
      <p:sp>
        <p:nvSpPr>
          <p:cNvPr id="12" name="Rectangle 4"/>
          <p:cNvSpPr>
            <a:spLocks noChangeArrowheads="1"/>
          </p:cNvSpPr>
          <p:nvPr/>
        </p:nvSpPr>
        <p:spPr bwMode="auto">
          <a:xfrm>
            <a:off x="496267" y="2268740"/>
            <a:ext cx="8532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指针</a:t>
            </a:r>
            <a:r>
              <a:rPr kumimoji="1" lang="en-US" altLang="zh-CN" sz="2000" b="1" dirty="0" err="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Firstin</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：指示以该顶点为终顶点的入边表的第一条边；</a:t>
            </a:r>
          </a:p>
        </p:txBody>
      </p:sp>
      <p:graphicFrame>
        <p:nvGraphicFramePr>
          <p:cNvPr id="13" name="Group 5"/>
          <p:cNvGraphicFramePr>
            <a:graphicFrameLocks noGrp="1"/>
          </p:cNvGraphicFramePr>
          <p:nvPr>
            <p:extLst>
              <p:ext uri="{D42A27DB-BD31-4B8C-83A1-F6EECF244321}">
                <p14:modId xmlns:p14="http://schemas.microsoft.com/office/powerpoint/2010/main" val="1252428281"/>
              </p:ext>
            </p:extLst>
          </p:nvPr>
        </p:nvGraphicFramePr>
        <p:xfrm>
          <a:off x="3563888" y="1236723"/>
          <a:ext cx="3730356" cy="445416"/>
        </p:xfrm>
        <a:graphic>
          <a:graphicData uri="http://schemas.openxmlformats.org/drawingml/2006/table">
            <a:tbl>
              <a:tblPr/>
              <a:tblGrid>
                <a:gridCol w="1258448"/>
                <a:gridCol w="1235954"/>
                <a:gridCol w="1235954"/>
              </a:tblGrid>
              <a:tr h="445416">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data</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Firstin</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dirty="0" err="1" smtClean="0">
                          <a:ln>
                            <a:noFill/>
                          </a:ln>
                          <a:solidFill>
                            <a:srgbClr val="000000"/>
                          </a:solidFill>
                          <a:effectLst/>
                          <a:latin typeface="Verdana" panose="020B0604030504040204" pitchFamily="34" charset="0"/>
                          <a:ea typeface="宋体" panose="02010600030101010101" pitchFamily="2" charset="-122"/>
                        </a:rPr>
                        <a:t>Firstout</a:t>
                      </a:r>
                      <a:endParaRPr kumimoji="0" lang="en-US" altLang="zh-CN" sz="18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4" name="Rectangle 15"/>
          <p:cNvSpPr>
            <a:spLocks noChangeArrowheads="1"/>
          </p:cNvSpPr>
          <p:nvPr/>
        </p:nvSpPr>
        <p:spPr bwMode="auto">
          <a:xfrm>
            <a:off x="496267" y="2668850"/>
            <a:ext cx="86423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指针</a:t>
            </a:r>
            <a:r>
              <a:rPr kumimoji="1" lang="en-US" altLang="zh-CN" sz="2000" b="1" dirty="0" err="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Firstout</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：指示以该顶点为始顶点的出边表的第一条边。</a:t>
            </a:r>
          </a:p>
        </p:txBody>
      </p:sp>
      <p:sp>
        <p:nvSpPr>
          <p:cNvPr id="15" name="Rectangle 4"/>
          <p:cNvSpPr>
            <a:spLocks noChangeArrowheads="1"/>
          </p:cNvSpPr>
          <p:nvPr/>
        </p:nvSpPr>
        <p:spPr bwMode="auto">
          <a:xfrm>
            <a:off x="496267" y="1184502"/>
            <a:ext cx="5510212"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rgbClr val="FF9900"/>
              </a:buClr>
              <a:buFontTx/>
              <a:buChar char="•"/>
            </a:pP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zh-CN" altLang="en-US" sz="2400" b="1" dirty="0" smtClean="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表头结点</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结构为</a:t>
            </a:r>
          </a:p>
        </p:txBody>
      </p:sp>
    </p:spTree>
    <p:extLst>
      <p:ext uri="{BB962C8B-B14F-4D97-AF65-F5344CB8AC3E}">
        <p14:creationId xmlns:p14="http://schemas.microsoft.com/office/powerpoint/2010/main" val="66754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par>
                          <p:cTn id="8" fill="hold">
                            <p:stCondLst>
                              <p:cond delay="500"/>
                            </p:stCondLst>
                            <p:childTnLst>
                              <p:par>
                                <p:cTn id="9" presetID="3" presetClass="entr" presetSubtype="5"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vertic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5"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vertic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vertic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5"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vertical)">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5"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vertical)">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5"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linds(vertical)">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1" grpId="0"/>
      <p:bldP spid="12" grpId="0"/>
      <p:bldP spid="14" grpId="0"/>
      <p:bldP spid="1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Text Box 2"/>
          <p:cNvSpPr txBox="1">
            <a:spLocks noChangeArrowheads="1"/>
          </p:cNvSpPr>
          <p:nvPr/>
        </p:nvSpPr>
        <p:spPr bwMode="auto">
          <a:xfrm>
            <a:off x="322263" y="2188988"/>
            <a:ext cx="17287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rgbClr val="FF9900"/>
              </a:buClr>
            </a:pPr>
            <a:r>
              <a:rPr lang="zh-CN" altLang="en-US" sz="2800" b="1" dirty="0" smtClean="0">
                <a:effectLst>
                  <a:outerShdw blurRad="38100" dist="38100" dir="2700000" algn="tl">
                    <a:srgbClr val="C0C0C0"/>
                  </a:outerShdw>
                </a:effectLst>
                <a:latin typeface="Times New Roman" panose="02020603050405020304" pitchFamily="18" charset="0"/>
                <a:ea typeface="黑体" panose="02010609060101010101" pitchFamily="49" charset="-122"/>
              </a:rPr>
              <a:t>例</a:t>
            </a:r>
            <a:endParaRPr lang="zh-CN" altLang="en-US" sz="2800" b="1" dirty="0">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grpSp>
        <p:nvGrpSpPr>
          <p:cNvPr id="333827" name="Group 3"/>
          <p:cNvGrpSpPr>
            <a:grpSpLocks/>
          </p:cNvGrpSpPr>
          <p:nvPr/>
        </p:nvGrpSpPr>
        <p:grpSpPr bwMode="auto">
          <a:xfrm>
            <a:off x="250825" y="2823988"/>
            <a:ext cx="2232025" cy="2160588"/>
            <a:chOff x="385" y="663"/>
            <a:chExt cx="1406" cy="1361"/>
          </a:xfrm>
        </p:grpSpPr>
        <p:grpSp>
          <p:nvGrpSpPr>
            <p:cNvPr id="333828" name="Group 4"/>
            <p:cNvGrpSpPr>
              <a:grpSpLocks/>
            </p:cNvGrpSpPr>
            <p:nvPr/>
          </p:nvGrpSpPr>
          <p:grpSpPr bwMode="auto">
            <a:xfrm>
              <a:off x="567" y="799"/>
              <a:ext cx="1224" cy="1225"/>
              <a:chOff x="567" y="799"/>
              <a:chExt cx="1224" cy="1225"/>
            </a:xfrm>
          </p:grpSpPr>
          <p:sp>
            <p:nvSpPr>
              <p:cNvPr id="333829" name="Oval 5"/>
              <p:cNvSpPr>
                <a:spLocks noChangeArrowheads="1"/>
              </p:cNvSpPr>
              <p:nvPr/>
            </p:nvSpPr>
            <p:spPr bwMode="auto">
              <a:xfrm>
                <a:off x="567" y="79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333830" name="Oval 6"/>
              <p:cNvSpPr>
                <a:spLocks noChangeArrowheads="1"/>
              </p:cNvSpPr>
              <p:nvPr/>
            </p:nvSpPr>
            <p:spPr bwMode="auto">
              <a:xfrm>
                <a:off x="1519" y="79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333831" name="Oval 7"/>
              <p:cNvSpPr>
                <a:spLocks noChangeArrowheads="1"/>
              </p:cNvSpPr>
              <p:nvPr/>
            </p:nvSpPr>
            <p:spPr bwMode="auto">
              <a:xfrm>
                <a:off x="567" y="175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333832" name="Oval 8"/>
              <p:cNvSpPr>
                <a:spLocks noChangeArrowheads="1"/>
              </p:cNvSpPr>
              <p:nvPr/>
            </p:nvSpPr>
            <p:spPr bwMode="auto">
              <a:xfrm>
                <a:off x="1020" y="129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333833" name="Oval 9"/>
              <p:cNvSpPr>
                <a:spLocks noChangeArrowheads="1"/>
              </p:cNvSpPr>
              <p:nvPr/>
            </p:nvSpPr>
            <p:spPr bwMode="auto">
              <a:xfrm>
                <a:off x="1519" y="175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C</a:t>
                </a:r>
              </a:p>
            </p:txBody>
          </p:sp>
          <p:sp>
            <p:nvSpPr>
              <p:cNvPr id="333834" name="Line 10"/>
              <p:cNvSpPr>
                <a:spLocks noChangeShapeType="1"/>
              </p:cNvSpPr>
              <p:nvPr/>
            </p:nvSpPr>
            <p:spPr bwMode="auto">
              <a:xfrm>
                <a:off x="703" y="1071"/>
                <a:ext cx="0" cy="681"/>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5" name="Line 11"/>
              <p:cNvSpPr>
                <a:spLocks noChangeShapeType="1"/>
              </p:cNvSpPr>
              <p:nvPr/>
            </p:nvSpPr>
            <p:spPr bwMode="auto">
              <a:xfrm>
                <a:off x="839" y="1888"/>
                <a:ext cx="680"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6" name="Line 12"/>
              <p:cNvSpPr>
                <a:spLocks noChangeShapeType="1"/>
              </p:cNvSpPr>
              <p:nvPr/>
            </p:nvSpPr>
            <p:spPr bwMode="auto">
              <a:xfrm flipH="1">
                <a:off x="839" y="935"/>
                <a:ext cx="680"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7" name="Line 13"/>
              <p:cNvSpPr>
                <a:spLocks noChangeShapeType="1"/>
              </p:cNvSpPr>
              <p:nvPr/>
            </p:nvSpPr>
            <p:spPr bwMode="auto">
              <a:xfrm>
                <a:off x="793" y="1026"/>
                <a:ext cx="273" cy="272"/>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8" name="Line 14"/>
              <p:cNvSpPr>
                <a:spLocks noChangeShapeType="1"/>
              </p:cNvSpPr>
              <p:nvPr/>
            </p:nvSpPr>
            <p:spPr bwMode="auto">
              <a:xfrm flipV="1">
                <a:off x="1247" y="1026"/>
                <a:ext cx="318" cy="318"/>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9" name="Line 15"/>
              <p:cNvSpPr>
                <a:spLocks noChangeShapeType="1"/>
              </p:cNvSpPr>
              <p:nvPr/>
            </p:nvSpPr>
            <p:spPr bwMode="auto">
              <a:xfrm flipH="1" flipV="1">
                <a:off x="1247" y="1525"/>
                <a:ext cx="318" cy="272"/>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3840" name="Text Box 16"/>
            <p:cNvSpPr txBox="1">
              <a:spLocks noChangeArrowheads="1"/>
            </p:cNvSpPr>
            <p:nvPr/>
          </p:nvSpPr>
          <p:spPr bwMode="auto">
            <a:xfrm>
              <a:off x="385" y="1162"/>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effectLst>
                    <a:outerShdw blurRad="38100" dist="38100" dir="2700000" algn="tl">
                      <a:srgbClr val="C0C0C0"/>
                    </a:outerShdw>
                  </a:effectLst>
                  <a:latin typeface="Times New Roman" panose="02020603050405020304" pitchFamily="18" charset="0"/>
                  <a:ea typeface="宋体" panose="02010600030101010101" pitchFamily="2" charset="-122"/>
                </a:rPr>
                <a:t>e1</a:t>
              </a:r>
            </a:p>
          </p:txBody>
        </p:sp>
        <p:sp>
          <p:nvSpPr>
            <p:cNvPr id="333841" name="Text Box 17"/>
            <p:cNvSpPr txBox="1">
              <a:spLocks noChangeArrowheads="1"/>
            </p:cNvSpPr>
            <p:nvPr/>
          </p:nvSpPr>
          <p:spPr bwMode="auto">
            <a:xfrm>
              <a:off x="930" y="981"/>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effectLst>
                    <a:outerShdw blurRad="38100" dist="38100" dir="2700000" algn="tl">
                      <a:srgbClr val="C0C0C0"/>
                    </a:outerShdw>
                  </a:effectLst>
                  <a:latin typeface="Times New Roman" panose="02020603050405020304" pitchFamily="18" charset="0"/>
                  <a:ea typeface="宋体" panose="02010600030101010101" pitchFamily="2" charset="-122"/>
                </a:rPr>
                <a:t>e2</a:t>
              </a:r>
            </a:p>
          </p:txBody>
        </p:sp>
        <p:sp>
          <p:nvSpPr>
            <p:cNvPr id="333842" name="Text Box 18"/>
            <p:cNvSpPr txBox="1">
              <a:spLocks noChangeArrowheads="1"/>
            </p:cNvSpPr>
            <p:nvPr/>
          </p:nvSpPr>
          <p:spPr bwMode="auto">
            <a:xfrm>
              <a:off x="975" y="663"/>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effectLst>
                    <a:outerShdw blurRad="38100" dist="38100" dir="2700000" algn="tl">
                      <a:srgbClr val="C0C0C0"/>
                    </a:outerShdw>
                  </a:effectLst>
                  <a:latin typeface="Times New Roman" panose="02020603050405020304" pitchFamily="18" charset="0"/>
                  <a:ea typeface="宋体" panose="02010600030101010101" pitchFamily="2" charset="-122"/>
                </a:rPr>
                <a:t>e6</a:t>
              </a:r>
            </a:p>
          </p:txBody>
        </p:sp>
        <p:sp>
          <p:nvSpPr>
            <p:cNvPr id="333843" name="Text Box 19"/>
            <p:cNvSpPr txBox="1">
              <a:spLocks noChangeArrowheads="1"/>
            </p:cNvSpPr>
            <p:nvPr/>
          </p:nvSpPr>
          <p:spPr bwMode="auto">
            <a:xfrm>
              <a:off x="975" y="1616"/>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effectLst>
                    <a:outerShdw blurRad="38100" dist="38100" dir="2700000" algn="tl">
                      <a:srgbClr val="C0C0C0"/>
                    </a:outerShdw>
                  </a:effectLst>
                  <a:latin typeface="Times New Roman" panose="02020603050405020304" pitchFamily="18" charset="0"/>
                  <a:ea typeface="宋体" panose="02010600030101010101" pitchFamily="2" charset="-122"/>
                </a:rPr>
                <a:t>e3</a:t>
              </a:r>
            </a:p>
          </p:txBody>
        </p:sp>
        <p:sp>
          <p:nvSpPr>
            <p:cNvPr id="333844" name="Text Box 20"/>
            <p:cNvSpPr txBox="1">
              <a:spLocks noChangeArrowheads="1"/>
            </p:cNvSpPr>
            <p:nvPr/>
          </p:nvSpPr>
          <p:spPr bwMode="auto">
            <a:xfrm>
              <a:off x="1383" y="1071"/>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effectLst>
                    <a:outerShdw blurRad="38100" dist="38100" dir="2700000" algn="tl">
                      <a:srgbClr val="C0C0C0"/>
                    </a:outerShdw>
                  </a:effectLst>
                  <a:latin typeface="Times New Roman" panose="02020603050405020304" pitchFamily="18" charset="0"/>
                  <a:ea typeface="宋体" panose="02010600030101010101" pitchFamily="2" charset="-122"/>
                </a:rPr>
                <a:t>e5</a:t>
              </a:r>
            </a:p>
          </p:txBody>
        </p:sp>
        <p:sp>
          <p:nvSpPr>
            <p:cNvPr id="333845" name="Text Box 21"/>
            <p:cNvSpPr txBox="1">
              <a:spLocks noChangeArrowheads="1"/>
            </p:cNvSpPr>
            <p:nvPr/>
          </p:nvSpPr>
          <p:spPr bwMode="auto">
            <a:xfrm>
              <a:off x="1383" y="1434"/>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effectLst>
                    <a:outerShdw blurRad="38100" dist="38100" dir="2700000" algn="tl">
                      <a:srgbClr val="C0C0C0"/>
                    </a:outerShdw>
                  </a:effectLst>
                  <a:latin typeface="Times New Roman" panose="02020603050405020304" pitchFamily="18" charset="0"/>
                  <a:ea typeface="宋体" panose="02010600030101010101" pitchFamily="2" charset="-122"/>
                </a:rPr>
                <a:t>e4</a:t>
              </a:r>
            </a:p>
          </p:txBody>
        </p:sp>
      </p:grpSp>
      <p:graphicFrame>
        <p:nvGraphicFramePr>
          <p:cNvPr id="333846" name="Group 22"/>
          <p:cNvGraphicFramePr>
            <a:graphicFrameLocks noGrp="1"/>
          </p:cNvGraphicFramePr>
          <p:nvPr>
            <p:extLst>
              <p:ext uri="{D42A27DB-BD31-4B8C-83A1-F6EECF244321}">
                <p14:modId xmlns:p14="http://schemas.microsoft.com/office/powerpoint/2010/main" val="872266517"/>
              </p:ext>
            </p:extLst>
          </p:nvPr>
        </p:nvGraphicFramePr>
        <p:xfrm>
          <a:off x="2555875" y="2606501"/>
          <a:ext cx="2760663" cy="431800"/>
        </p:xfrm>
        <a:graphic>
          <a:graphicData uri="http://schemas.openxmlformats.org/drawingml/2006/table">
            <a:tbl>
              <a:tblPr/>
              <a:tblGrid>
                <a:gridCol w="720725"/>
                <a:gridCol w="660400"/>
                <a:gridCol w="688975"/>
                <a:gridCol w="690563"/>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A</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860" name="Group 36"/>
          <p:cNvGraphicFramePr>
            <a:graphicFrameLocks noGrp="1"/>
          </p:cNvGraphicFramePr>
          <p:nvPr>
            <p:extLst>
              <p:ext uri="{D42A27DB-BD31-4B8C-83A1-F6EECF244321}">
                <p14:modId xmlns:p14="http://schemas.microsoft.com/office/powerpoint/2010/main" val="1473039754"/>
              </p:ext>
            </p:extLst>
          </p:nvPr>
        </p:nvGraphicFramePr>
        <p:xfrm>
          <a:off x="2555875" y="3374851"/>
          <a:ext cx="2760663" cy="431800"/>
        </p:xfrm>
        <a:graphic>
          <a:graphicData uri="http://schemas.openxmlformats.org/drawingml/2006/table">
            <a:tbl>
              <a:tblPr/>
              <a:tblGrid>
                <a:gridCol w="690563"/>
                <a:gridCol w="690562"/>
                <a:gridCol w="688975"/>
                <a:gridCol w="690563"/>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1</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B</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874" name="Group 50"/>
          <p:cNvGraphicFramePr>
            <a:graphicFrameLocks noGrp="1"/>
          </p:cNvGraphicFramePr>
          <p:nvPr>
            <p:extLst>
              <p:ext uri="{D42A27DB-BD31-4B8C-83A1-F6EECF244321}">
                <p14:modId xmlns:p14="http://schemas.microsoft.com/office/powerpoint/2010/main" val="1834737947"/>
              </p:ext>
            </p:extLst>
          </p:nvPr>
        </p:nvGraphicFramePr>
        <p:xfrm>
          <a:off x="2555875" y="4095576"/>
          <a:ext cx="2760663" cy="431800"/>
        </p:xfrm>
        <a:graphic>
          <a:graphicData uri="http://schemas.openxmlformats.org/drawingml/2006/table">
            <a:tbl>
              <a:tblPr/>
              <a:tblGrid>
                <a:gridCol w="690563"/>
                <a:gridCol w="690562"/>
                <a:gridCol w="688975"/>
                <a:gridCol w="690563"/>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2</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C</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888" name="Group 64"/>
          <p:cNvGraphicFramePr>
            <a:graphicFrameLocks noGrp="1"/>
          </p:cNvGraphicFramePr>
          <p:nvPr>
            <p:extLst>
              <p:ext uri="{D42A27DB-BD31-4B8C-83A1-F6EECF244321}">
                <p14:modId xmlns:p14="http://schemas.microsoft.com/office/powerpoint/2010/main" val="866356135"/>
              </p:ext>
            </p:extLst>
          </p:nvPr>
        </p:nvGraphicFramePr>
        <p:xfrm>
          <a:off x="2555875" y="4814713"/>
          <a:ext cx="2760663" cy="431800"/>
        </p:xfrm>
        <a:graphic>
          <a:graphicData uri="http://schemas.openxmlformats.org/drawingml/2006/table">
            <a:tbl>
              <a:tblPr/>
              <a:tblGrid>
                <a:gridCol w="690563"/>
                <a:gridCol w="690562"/>
                <a:gridCol w="688975"/>
                <a:gridCol w="690563"/>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D</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02" name="Group 78"/>
          <p:cNvGraphicFramePr>
            <a:graphicFrameLocks noGrp="1"/>
          </p:cNvGraphicFramePr>
          <p:nvPr>
            <p:extLst>
              <p:ext uri="{D42A27DB-BD31-4B8C-83A1-F6EECF244321}">
                <p14:modId xmlns:p14="http://schemas.microsoft.com/office/powerpoint/2010/main" val="4012873457"/>
              </p:ext>
            </p:extLst>
          </p:nvPr>
        </p:nvGraphicFramePr>
        <p:xfrm>
          <a:off x="2555875" y="5535438"/>
          <a:ext cx="2760663" cy="396240"/>
        </p:xfrm>
        <a:graphic>
          <a:graphicData uri="http://schemas.openxmlformats.org/drawingml/2006/table">
            <a:tbl>
              <a:tblPr/>
              <a:tblGrid>
                <a:gridCol w="690563"/>
                <a:gridCol w="690562"/>
                <a:gridCol w="688975"/>
                <a:gridCol w="690563"/>
              </a:tblGrid>
              <a:tr h="384175">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4</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E</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16" name="Group 92"/>
          <p:cNvGraphicFramePr>
            <a:graphicFrameLocks noGrp="1"/>
          </p:cNvGraphicFramePr>
          <p:nvPr>
            <p:extLst>
              <p:ext uri="{D42A27DB-BD31-4B8C-83A1-F6EECF244321}">
                <p14:modId xmlns:p14="http://schemas.microsoft.com/office/powerpoint/2010/main" val="2491158148"/>
              </p:ext>
            </p:extLst>
          </p:nvPr>
        </p:nvGraphicFramePr>
        <p:xfrm>
          <a:off x="5868988" y="2647776"/>
          <a:ext cx="2736850" cy="461963"/>
        </p:xfrm>
        <a:graphic>
          <a:graphicData uri="http://schemas.openxmlformats.org/drawingml/2006/table">
            <a:tbl>
              <a:tblPr/>
              <a:tblGrid>
                <a:gridCol w="595312"/>
                <a:gridCol w="557213"/>
                <a:gridCol w="512762"/>
                <a:gridCol w="536575"/>
                <a:gridCol w="534988"/>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30" name="Group 106"/>
          <p:cNvGraphicFramePr>
            <a:graphicFrameLocks noGrp="1"/>
          </p:cNvGraphicFramePr>
          <p:nvPr>
            <p:extLst>
              <p:ext uri="{D42A27DB-BD31-4B8C-83A1-F6EECF244321}">
                <p14:modId xmlns:p14="http://schemas.microsoft.com/office/powerpoint/2010/main" val="1032383806"/>
              </p:ext>
            </p:extLst>
          </p:nvPr>
        </p:nvGraphicFramePr>
        <p:xfrm>
          <a:off x="5867400" y="3439938"/>
          <a:ext cx="2736850" cy="461963"/>
        </p:xfrm>
        <a:graphic>
          <a:graphicData uri="http://schemas.openxmlformats.org/drawingml/2006/table">
            <a:tbl>
              <a:tblPr/>
              <a:tblGrid>
                <a:gridCol w="595313"/>
                <a:gridCol w="557212"/>
                <a:gridCol w="512763"/>
                <a:gridCol w="536575"/>
                <a:gridCol w="534987"/>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44" name="Group 120"/>
          <p:cNvGraphicFramePr>
            <a:graphicFrameLocks noGrp="1"/>
          </p:cNvGraphicFramePr>
          <p:nvPr>
            <p:extLst>
              <p:ext uri="{D42A27DB-BD31-4B8C-83A1-F6EECF244321}">
                <p14:modId xmlns:p14="http://schemas.microsoft.com/office/powerpoint/2010/main" val="3244412136"/>
              </p:ext>
            </p:extLst>
          </p:nvPr>
        </p:nvGraphicFramePr>
        <p:xfrm>
          <a:off x="5868988" y="4262263"/>
          <a:ext cx="2736850" cy="461963"/>
        </p:xfrm>
        <a:graphic>
          <a:graphicData uri="http://schemas.openxmlformats.org/drawingml/2006/table">
            <a:tbl>
              <a:tblPr/>
              <a:tblGrid>
                <a:gridCol w="576262"/>
                <a:gridCol w="576263"/>
                <a:gridCol w="512762"/>
                <a:gridCol w="536575"/>
                <a:gridCol w="534988"/>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58" name="Group 134"/>
          <p:cNvGraphicFramePr>
            <a:graphicFrameLocks noGrp="1"/>
          </p:cNvGraphicFramePr>
          <p:nvPr>
            <p:extLst>
              <p:ext uri="{D42A27DB-BD31-4B8C-83A1-F6EECF244321}">
                <p14:modId xmlns:p14="http://schemas.microsoft.com/office/powerpoint/2010/main" val="2415307572"/>
              </p:ext>
            </p:extLst>
          </p:nvPr>
        </p:nvGraphicFramePr>
        <p:xfrm>
          <a:off x="5868988" y="4952826"/>
          <a:ext cx="2736850" cy="461963"/>
        </p:xfrm>
        <a:graphic>
          <a:graphicData uri="http://schemas.openxmlformats.org/drawingml/2006/table">
            <a:tbl>
              <a:tblPr/>
              <a:tblGrid>
                <a:gridCol w="595312"/>
                <a:gridCol w="557213"/>
                <a:gridCol w="512762"/>
                <a:gridCol w="536575"/>
                <a:gridCol w="534988"/>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72" name="Group 148"/>
          <p:cNvGraphicFramePr>
            <a:graphicFrameLocks noGrp="1"/>
          </p:cNvGraphicFramePr>
          <p:nvPr>
            <p:extLst>
              <p:ext uri="{D42A27DB-BD31-4B8C-83A1-F6EECF244321}">
                <p14:modId xmlns:p14="http://schemas.microsoft.com/office/powerpoint/2010/main" val="2484864333"/>
              </p:ext>
            </p:extLst>
          </p:nvPr>
        </p:nvGraphicFramePr>
        <p:xfrm>
          <a:off x="5868988" y="5673551"/>
          <a:ext cx="2736850" cy="461963"/>
        </p:xfrm>
        <a:graphic>
          <a:graphicData uri="http://schemas.openxmlformats.org/drawingml/2006/table">
            <a:tbl>
              <a:tblPr/>
              <a:tblGrid>
                <a:gridCol w="595312"/>
                <a:gridCol w="557213"/>
                <a:gridCol w="512762"/>
                <a:gridCol w="536575"/>
                <a:gridCol w="534988"/>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86" name="Group 162"/>
          <p:cNvGraphicFramePr>
            <a:graphicFrameLocks noGrp="1"/>
          </p:cNvGraphicFramePr>
          <p:nvPr>
            <p:extLst>
              <p:ext uri="{D42A27DB-BD31-4B8C-83A1-F6EECF244321}">
                <p14:modId xmlns:p14="http://schemas.microsoft.com/office/powerpoint/2010/main" val="3495269363"/>
              </p:ext>
            </p:extLst>
          </p:nvPr>
        </p:nvGraphicFramePr>
        <p:xfrm>
          <a:off x="5868988" y="6351413"/>
          <a:ext cx="2736850" cy="461963"/>
        </p:xfrm>
        <a:graphic>
          <a:graphicData uri="http://schemas.openxmlformats.org/drawingml/2006/table">
            <a:tbl>
              <a:tblPr/>
              <a:tblGrid>
                <a:gridCol w="595312"/>
                <a:gridCol w="557213"/>
                <a:gridCol w="512762"/>
                <a:gridCol w="536575"/>
                <a:gridCol w="534988"/>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34000" name="Line 176"/>
          <p:cNvSpPr>
            <a:spLocks noChangeShapeType="1"/>
          </p:cNvSpPr>
          <p:nvPr/>
        </p:nvSpPr>
        <p:spPr bwMode="auto">
          <a:xfrm>
            <a:off x="4932363" y="2822401"/>
            <a:ext cx="863600"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34001" name="Group 177"/>
          <p:cNvGrpSpPr>
            <a:grpSpLocks/>
          </p:cNvGrpSpPr>
          <p:nvPr/>
        </p:nvGrpSpPr>
        <p:grpSpPr bwMode="auto">
          <a:xfrm>
            <a:off x="4284663" y="2822401"/>
            <a:ext cx="1511300" cy="3816350"/>
            <a:chOff x="1701" y="1661"/>
            <a:chExt cx="952" cy="2404"/>
          </a:xfrm>
        </p:grpSpPr>
        <p:sp>
          <p:nvSpPr>
            <p:cNvPr id="334002" name="Line 178"/>
            <p:cNvSpPr>
              <a:spLocks noChangeShapeType="1"/>
            </p:cNvSpPr>
            <p:nvPr/>
          </p:nvSpPr>
          <p:spPr bwMode="auto">
            <a:xfrm>
              <a:off x="1701" y="1661"/>
              <a:ext cx="0" cy="227"/>
            </a:xfrm>
            <a:prstGeom prst="line">
              <a:avLst/>
            </a:prstGeom>
            <a:noFill/>
            <a:ln w="25400">
              <a:solidFill>
                <a:srgbClr val="3366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3" name="Line 179"/>
            <p:cNvSpPr>
              <a:spLocks noChangeShapeType="1"/>
            </p:cNvSpPr>
            <p:nvPr/>
          </p:nvSpPr>
          <p:spPr bwMode="auto">
            <a:xfrm>
              <a:off x="1701" y="1888"/>
              <a:ext cx="771" cy="0"/>
            </a:xfrm>
            <a:prstGeom prst="line">
              <a:avLst/>
            </a:prstGeom>
            <a:noFill/>
            <a:ln w="25400">
              <a:solidFill>
                <a:srgbClr val="3366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4" name="Line 180"/>
            <p:cNvSpPr>
              <a:spLocks noChangeShapeType="1"/>
            </p:cNvSpPr>
            <p:nvPr/>
          </p:nvSpPr>
          <p:spPr bwMode="auto">
            <a:xfrm>
              <a:off x="2472" y="1888"/>
              <a:ext cx="0" cy="2177"/>
            </a:xfrm>
            <a:prstGeom prst="line">
              <a:avLst/>
            </a:prstGeom>
            <a:noFill/>
            <a:ln w="25400">
              <a:solidFill>
                <a:srgbClr val="3366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5" name="Line 181"/>
            <p:cNvSpPr>
              <a:spLocks noChangeShapeType="1"/>
            </p:cNvSpPr>
            <p:nvPr/>
          </p:nvSpPr>
          <p:spPr bwMode="auto">
            <a:xfrm>
              <a:off x="2472" y="4065"/>
              <a:ext cx="181" cy="0"/>
            </a:xfrm>
            <a:prstGeom prst="line">
              <a:avLst/>
            </a:prstGeom>
            <a:noFill/>
            <a:ln w="25400">
              <a:solidFill>
                <a:srgbClr val="3366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06" name="Group 182"/>
          <p:cNvGrpSpPr>
            <a:grpSpLocks/>
          </p:cNvGrpSpPr>
          <p:nvPr/>
        </p:nvGrpSpPr>
        <p:grpSpPr bwMode="auto">
          <a:xfrm>
            <a:off x="5003800" y="4335288"/>
            <a:ext cx="792163" cy="792163"/>
            <a:chOff x="2154" y="2115"/>
            <a:chExt cx="499" cy="499"/>
          </a:xfrm>
        </p:grpSpPr>
        <p:sp>
          <p:nvSpPr>
            <p:cNvPr id="334007" name="Line 183"/>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8" name="Line 184"/>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9" name="Line 185"/>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10" name="Group 186"/>
          <p:cNvGrpSpPr>
            <a:grpSpLocks/>
          </p:cNvGrpSpPr>
          <p:nvPr/>
        </p:nvGrpSpPr>
        <p:grpSpPr bwMode="auto">
          <a:xfrm>
            <a:off x="4284663" y="2966863"/>
            <a:ext cx="1511300" cy="1008063"/>
            <a:chOff x="1701" y="1752"/>
            <a:chExt cx="952" cy="635"/>
          </a:xfrm>
        </p:grpSpPr>
        <p:sp>
          <p:nvSpPr>
            <p:cNvPr id="334011" name="Line 187"/>
            <p:cNvSpPr>
              <a:spLocks noChangeShapeType="1"/>
            </p:cNvSpPr>
            <p:nvPr/>
          </p:nvSpPr>
          <p:spPr bwMode="auto">
            <a:xfrm>
              <a:off x="1701" y="2160"/>
              <a:ext cx="0" cy="227"/>
            </a:xfrm>
            <a:prstGeom prst="line">
              <a:avLst/>
            </a:prstGeom>
            <a:noFill/>
            <a:ln w="25400">
              <a:solidFill>
                <a:srgbClr val="FF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2" name="Line 188"/>
            <p:cNvSpPr>
              <a:spLocks noChangeShapeType="1"/>
            </p:cNvSpPr>
            <p:nvPr/>
          </p:nvSpPr>
          <p:spPr bwMode="auto">
            <a:xfrm>
              <a:off x="1701" y="2387"/>
              <a:ext cx="725" cy="0"/>
            </a:xfrm>
            <a:prstGeom prst="line">
              <a:avLst/>
            </a:prstGeom>
            <a:noFill/>
            <a:ln w="25400">
              <a:solidFill>
                <a:srgbClr val="FF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3" name="Line 189"/>
            <p:cNvSpPr>
              <a:spLocks noChangeShapeType="1"/>
            </p:cNvSpPr>
            <p:nvPr/>
          </p:nvSpPr>
          <p:spPr bwMode="auto">
            <a:xfrm flipV="1">
              <a:off x="2426" y="1752"/>
              <a:ext cx="0" cy="635"/>
            </a:xfrm>
            <a:prstGeom prst="line">
              <a:avLst/>
            </a:prstGeom>
            <a:noFill/>
            <a:ln w="25400">
              <a:solidFill>
                <a:srgbClr val="FF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4" name="Line 190"/>
            <p:cNvSpPr>
              <a:spLocks noChangeShapeType="1"/>
            </p:cNvSpPr>
            <p:nvPr/>
          </p:nvSpPr>
          <p:spPr bwMode="auto">
            <a:xfrm>
              <a:off x="2426" y="1752"/>
              <a:ext cx="227" cy="0"/>
            </a:xfrm>
            <a:prstGeom prst="line">
              <a:avLst/>
            </a:prstGeom>
            <a:noFill/>
            <a:ln w="254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15" name="Group 191"/>
          <p:cNvGrpSpPr>
            <a:grpSpLocks/>
          </p:cNvGrpSpPr>
          <p:nvPr/>
        </p:nvGrpSpPr>
        <p:grpSpPr bwMode="auto">
          <a:xfrm>
            <a:off x="5076825" y="3614563"/>
            <a:ext cx="792163" cy="792163"/>
            <a:chOff x="2154" y="2115"/>
            <a:chExt cx="499" cy="499"/>
          </a:xfrm>
        </p:grpSpPr>
        <p:sp>
          <p:nvSpPr>
            <p:cNvPr id="334016" name="Line 192"/>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7" name="Line 193"/>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8" name="Line 194"/>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19" name="Group 195"/>
          <p:cNvGrpSpPr>
            <a:grpSpLocks/>
          </p:cNvGrpSpPr>
          <p:nvPr/>
        </p:nvGrpSpPr>
        <p:grpSpPr bwMode="auto">
          <a:xfrm>
            <a:off x="4932363" y="5127451"/>
            <a:ext cx="792162" cy="792162"/>
            <a:chOff x="2154" y="2115"/>
            <a:chExt cx="499" cy="499"/>
          </a:xfrm>
        </p:grpSpPr>
        <p:sp>
          <p:nvSpPr>
            <p:cNvPr id="334020" name="Line 196"/>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1" name="Line 197"/>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2" name="Line 198"/>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23" name="Group 199"/>
          <p:cNvGrpSpPr>
            <a:grpSpLocks/>
          </p:cNvGrpSpPr>
          <p:nvPr/>
        </p:nvGrpSpPr>
        <p:grpSpPr bwMode="auto">
          <a:xfrm>
            <a:off x="4932363" y="5702126"/>
            <a:ext cx="792162" cy="792162"/>
            <a:chOff x="2154" y="2115"/>
            <a:chExt cx="499" cy="499"/>
          </a:xfrm>
        </p:grpSpPr>
        <p:sp>
          <p:nvSpPr>
            <p:cNvPr id="334024" name="Line 200"/>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5" name="Line 201"/>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6" name="Line 202"/>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27" name="Group 203"/>
          <p:cNvGrpSpPr>
            <a:grpSpLocks/>
          </p:cNvGrpSpPr>
          <p:nvPr/>
        </p:nvGrpSpPr>
        <p:grpSpPr bwMode="auto">
          <a:xfrm>
            <a:off x="4284663" y="5775151"/>
            <a:ext cx="1511300" cy="360362"/>
            <a:chOff x="1701" y="3521"/>
            <a:chExt cx="952" cy="227"/>
          </a:xfrm>
        </p:grpSpPr>
        <p:sp>
          <p:nvSpPr>
            <p:cNvPr id="334028" name="Line 204"/>
            <p:cNvSpPr>
              <a:spLocks noChangeShapeType="1"/>
            </p:cNvSpPr>
            <p:nvPr/>
          </p:nvSpPr>
          <p:spPr bwMode="auto">
            <a:xfrm>
              <a:off x="1701" y="3521"/>
              <a:ext cx="0" cy="227"/>
            </a:xfrm>
            <a:prstGeom prst="line">
              <a:avLst/>
            </a:prstGeom>
            <a:noFill/>
            <a:ln w="25400">
              <a:solidFill>
                <a:srgbClr val="FF99CC"/>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9" name="Line 205"/>
            <p:cNvSpPr>
              <a:spLocks noChangeShapeType="1"/>
            </p:cNvSpPr>
            <p:nvPr/>
          </p:nvSpPr>
          <p:spPr bwMode="auto">
            <a:xfrm>
              <a:off x="1701" y="3748"/>
              <a:ext cx="952" cy="0"/>
            </a:xfrm>
            <a:prstGeom prst="line">
              <a:avLst/>
            </a:prstGeom>
            <a:noFill/>
            <a:ln w="25400">
              <a:solidFill>
                <a:srgbClr val="FF99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30" name="Group 206"/>
          <p:cNvGrpSpPr>
            <a:grpSpLocks/>
          </p:cNvGrpSpPr>
          <p:nvPr/>
        </p:nvGrpSpPr>
        <p:grpSpPr bwMode="auto">
          <a:xfrm>
            <a:off x="4283075" y="3686001"/>
            <a:ext cx="1512888" cy="1728787"/>
            <a:chOff x="1700" y="2205"/>
            <a:chExt cx="953" cy="1089"/>
          </a:xfrm>
        </p:grpSpPr>
        <p:sp>
          <p:nvSpPr>
            <p:cNvPr id="334031" name="Line 207"/>
            <p:cNvSpPr>
              <a:spLocks noChangeShapeType="1"/>
            </p:cNvSpPr>
            <p:nvPr/>
          </p:nvSpPr>
          <p:spPr bwMode="auto">
            <a:xfrm>
              <a:off x="1701" y="3067"/>
              <a:ext cx="0" cy="227"/>
            </a:xfrm>
            <a:prstGeom prst="line">
              <a:avLst/>
            </a:prstGeom>
            <a:noFill/>
            <a:ln w="25400">
              <a:solidFill>
                <a:srgbClr val="00FF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2" name="Line 208"/>
            <p:cNvSpPr>
              <a:spLocks noChangeShapeType="1"/>
            </p:cNvSpPr>
            <p:nvPr/>
          </p:nvSpPr>
          <p:spPr bwMode="auto">
            <a:xfrm>
              <a:off x="1700" y="3294"/>
              <a:ext cx="726" cy="0"/>
            </a:xfrm>
            <a:prstGeom prst="line">
              <a:avLst/>
            </a:prstGeom>
            <a:noFill/>
            <a:ln w="25400">
              <a:solidFill>
                <a:srgbClr val="00FF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3" name="Line 209"/>
            <p:cNvSpPr>
              <a:spLocks noChangeShapeType="1"/>
            </p:cNvSpPr>
            <p:nvPr/>
          </p:nvSpPr>
          <p:spPr bwMode="auto">
            <a:xfrm flipV="1">
              <a:off x="2426" y="2205"/>
              <a:ext cx="0" cy="1089"/>
            </a:xfrm>
            <a:prstGeom prst="line">
              <a:avLst/>
            </a:prstGeom>
            <a:noFill/>
            <a:ln w="25400">
              <a:solidFill>
                <a:srgbClr val="00FF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4" name="Line 210"/>
            <p:cNvSpPr>
              <a:spLocks noChangeShapeType="1"/>
            </p:cNvSpPr>
            <p:nvPr/>
          </p:nvSpPr>
          <p:spPr bwMode="auto">
            <a:xfrm>
              <a:off x="2426" y="2205"/>
              <a:ext cx="227" cy="0"/>
            </a:xfrm>
            <a:prstGeom prst="line">
              <a:avLst/>
            </a:prstGeom>
            <a:noFill/>
            <a:ln w="25400">
              <a:solidFill>
                <a:srgbClr val="00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35" name="Group 211"/>
          <p:cNvGrpSpPr>
            <a:grpSpLocks/>
          </p:cNvGrpSpPr>
          <p:nvPr/>
        </p:nvGrpSpPr>
        <p:grpSpPr bwMode="auto">
          <a:xfrm>
            <a:off x="4284663" y="4262263"/>
            <a:ext cx="1511300" cy="360363"/>
            <a:chOff x="1701" y="3521"/>
            <a:chExt cx="952" cy="227"/>
          </a:xfrm>
        </p:grpSpPr>
        <p:sp>
          <p:nvSpPr>
            <p:cNvPr id="334036" name="Line 212"/>
            <p:cNvSpPr>
              <a:spLocks noChangeShapeType="1"/>
            </p:cNvSpPr>
            <p:nvPr/>
          </p:nvSpPr>
          <p:spPr bwMode="auto">
            <a:xfrm>
              <a:off x="1701" y="3521"/>
              <a:ext cx="0" cy="227"/>
            </a:xfrm>
            <a:prstGeom prst="line">
              <a:avLst/>
            </a:prstGeom>
            <a:noFill/>
            <a:ln w="25400">
              <a:solidFill>
                <a:schemeClr val="folHlink"/>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7" name="Line 213"/>
            <p:cNvSpPr>
              <a:spLocks noChangeShapeType="1"/>
            </p:cNvSpPr>
            <p:nvPr/>
          </p:nvSpPr>
          <p:spPr bwMode="auto">
            <a:xfrm>
              <a:off x="1701" y="3748"/>
              <a:ext cx="952" cy="0"/>
            </a:xfrm>
            <a:prstGeom prst="line">
              <a:avLst/>
            </a:prstGeom>
            <a:noFill/>
            <a:ln w="25400">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4038" name="Line 214"/>
          <p:cNvSpPr>
            <a:spLocks noChangeShapeType="1"/>
          </p:cNvSpPr>
          <p:nvPr/>
        </p:nvSpPr>
        <p:spPr bwMode="auto">
          <a:xfrm>
            <a:off x="7812088" y="2823988"/>
            <a:ext cx="0" cy="574675"/>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34039" name="Group 215"/>
          <p:cNvGrpSpPr>
            <a:grpSpLocks/>
          </p:cNvGrpSpPr>
          <p:nvPr/>
        </p:nvGrpSpPr>
        <p:grpSpPr bwMode="auto">
          <a:xfrm>
            <a:off x="8315325" y="3687588"/>
            <a:ext cx="433388" cy="1295400"/>
            <a:chOff x="5238" y="1253"/>
            <a:chExt cx="273" cy="816"/>
          </a:xfrm>
        </p:grpSpPr>
        <p:sp>
          <p:nvSpPr>
            <p:cNvPr id="334040" name="Line 216"/>
            <p:cNvSpPr>
              <a:spLocks noChangeShapeType="1"/>
            </p:cNvSpPr>
            <p:nvPr/>
          </p:nvSpPr>
          <p:spPr bwMode="auto">
            <a:xfrm>
              <a:off x="5239" y="1253"/>
              <a:ext cx="0" cy="227"/>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1" name="Line 217"/>
            <p:cNvSpPr>
              <a:spLocks noChangeShapeType="1"/>
            </p:cNvSpPr>
            <p:nvPr/>
          </p:nvSpPr>
          <p:spPr bwMode="auto">
            <a:xfrm>
              <a:off x="5238" y="1480"/>
              <a:ext cx="273"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2" name="Line 218"/>
            <p:cNvSpPr>
              <a:spLocks noChangeShapeType="1"/>
            </p:cNvSpPr>
            <p:nvPr/>
          </p:nvSpPr>
          <p:spPr bwMode="auto">
            <a:xfrm>
              <a:off x="5511" y="1480"/>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3" name="Line 219"/>
            <p:cNvSpPr>
              <a:spLocks noChangeShapeType="1"/>
            </p:cNvSpPr>
            <p:nvPr/>
          </p:nvSpPr>
          <p:spPr bwMode="auto">
            <a:xfrm flipH="1">
              <a:off x="5239" y="1979"/>
              <a:ext cx="272"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4" name="Line 220"/>
            <p:cNvSpPr>
              <a:spLocks noChangeShapeType="1"/>
            </p:cNvSpPr>
            <p:nvPr/>
          </p:nvSpPr>
          <p:spPr bwMode="auto">
            <a:xfrm>
              <a:off x="5239" y="1979"/>
              <a:ext cx="0" cy="9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4045" name="Rectangle 221"/>
          <p:cNvSpPr>
            <a:spLocks noChangeArrowheads="1"/>
          </p:cNvSpPr>
          <p:nvPr/>
        </p:nvSpPr>
        <p:spPr bwMode="auto">
          <a:xfrm>
            <a:off x="322708" y="491188"/>
            <a:ext cx="871378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在有向图的十字链表中，从顶点结点的</a:t>
            </a:r>
            <a:r>
              <a:rPr kumimoji="1" lang="en-US" altLang="zh-CN" sz="2000" b="1" dirty="0" err="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Firstout</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r>
              <a:rPr kumimoji="1" lang="en-US" altLang="zh-CN" sz="2000" b="1" dirty="0" err="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Firstin</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）指针域出发，沿边结点中的</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path1</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path2</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）域拉起来的链一直走到底，正好是原来的邻接表（逆邻接表）结构，统计链表中的边结点的个数，可求得该顶点的出（入）度。</a:t>
            </a:r>
          </a:p>
        </p:txBody>
      </p:sp>
      <p:graphicFrame>
        <p:nvGraphicFramePr>
          <p:cNvPr id="334046" name="Group 222"/>
          <p:cNvGraphicFramePr>
            <a:graphicFrameLocks noGrp="1"/>
          </p:cNvGraphicFramePr>
          <p:nvPr>
            <p:extLst>
              <p:ext uri="{D42A27DB-BD31-4B8C-83A1-F6EECF244321}">
                <p14:modId xmlns:p14="http://schemas.microsoft.com/office/powerpoint/2010/main" val="3956445930"/>
              </p:ext>
            </p:extLst>
          </p:nvPr>
        </p:nvGraphicFramePr>
        <p:xfrm>
          <a:off x="3059113" y="1871488"/>
          <a:ext cx="2305050" cy="640080"/>
        </p:xfrm>
        <a:graphic>
          <a:graphicData uri="http://schemas.openxmlformats.org/drawingml/2006/table">
            <a:tbl>
              <a:tblPr/>
              <a:tblGrid>
                <a:gridCol w="792162"/>
                <a:gridCol w="720725"/>
                <a:gridCol w="792163"/>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dirty="0" smtClean="0">
                          <a:ln>
                            <a:noFill/>
                          </a:ln>
                          <a:solidFill>
                            <a:srgbClr val="FF9900"/>
                          </a:solidFill>
                          <a:effectLst/>
                          <a:latin typeface="Verdana" panose="020B0604030504040204" pitchFamily="34" charset="0"/>
                          <a:ea typeface="宋体" panose="02010600030101010101" pitchFamily="2" charset="-122"/>
                        </a:rPr>
                        <a:t>data</a:t>
                      </a:r>
                    </a:p>
                  </a:txBody>
                  <a:tcPr anchor="ctr" horzOverflow="overflow">
                    <a:lnL cap="flat">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Firstin</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dirty="0" err="1" smtClean="0">
                          <a:ln>
                            <a:noFill/>
                          </a:ln>
                          <a:solidFill>
                            <a:srgbClr val="FF9900"/>
                          </a:solidFill>
                          <a:effectLst/>
                          <a:latin typeface="Verdana" panose="020B0604030504040204" pitchFamily="34" charset="0"/>
                          <a:ea typeface="宋体" panose="02010600030101010101" pitchFamily="2" charset="-122"/>
                        </a:rPr>
                        <a:t>Firstout</a:t>
                      </a:r>
                      <a:endParaRPr kumimoji="0" lang="en-US" altLang="zh-CN" sz="1800" b="1" i="0" u="none" strike="noStrike" cap="none" normalizeH="0" baseline="0" dirty="0" smtClean="0">
                        <a:ln>
                          <a:noFill/>
                        </a:ln>
                        <a:solidFill>
                          <a:srgbClr val="FF9900"/>
                        </a:solidFill>
                        <a:effectLst/>
                        <a:latin typeface="Verdana" panose="020B0604030504040204" pitchFamily="34" charset="0"/>
                        <a:ea typeface="宋体" panose="02010600030101010101" pitchFamily="2" charset="-122"/>
                      </a:endParaRPr>
                    </a:p>
                  </a:txBody>
                  <a:tcPr anchor="ctr" horzOverflow="overflow">
                    <a:lnL>
                      <a:noFill/>
                    </a:lnL>
                    <a:lnR cap="flat">
                      <a:noFill/>
                    </a:lnR>
                    <a:lnT cap="flat">
                      <a:noFill/>
                    </a:lnT>
                    <a:lnB cap="flat">
                      <a:noFill/>
                    </a:lnB>
                    <a:lnTlToBr>
                      <a:noFill/>
                    </a:lnTlToBr>
                    <a:lnBlToTr>
                      <a:noFill/>
                    </a:lnBlToTr>
                    <a:noFill/>
                  </a:tcPr>
                </a:tc>
              </a:tr>
            </a:tbl>
          </a:graphicData>
        </a:graphic>
      </p:graphicFrame>
      <p:graphicFrame>
        <p:nvGraphicFramePr>
          <p:cNvPr id="334058" name="Group 234"/>
          <p:cNvGraphicFramePr>
            <a:graphicFrameLocks noGrp="1"/>
          </p:cNvGraphicFramePr>
          <p:nvPr>
            <p:extLst>
              <p:ext uri="{D42A27DB-BD31-4B8C-83A1-F6EECF244321}">
                <p14:modId xmlns:p14="http://schemas.microsoft.com/office/powerpoint/2010/main" val="967332601"/>
              </p:ext>
            </p:extLst>
          </p:nvPr>
        </p:nvGraphicFramePr>
        <p:xfrm>
          <a:off x="5724525" y="1871488"/>
          <a:ext cx="3024188" cy="598488"/>
        </p:xfrm>
        <a:graphic>
          <a:graphicData uri="http://schemas.openxmlformats.org/drawingml/2006/table">
            <a:tbl>
              <a:tblPr/>
              <a:tblGrid>
                <a:gridCol w="533400"/>
                <a:gridCol w="622300"/>
                <a:gridCol w="623888"/>
                <a:gridCol w="620712"/>
                <a:gridCol w="623888"/>
              </a:tblGrid>
              <a:tr h="59848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cost</a:t>
                      </a:r>
                    </a:p>
                  </a:txBody>
                  <a:tcPr anchor="ctr" horzOverflow="overflow">
                    <a:lnL cap="flat">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vertex1</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vertex2</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path1</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path2</a:t>
                      </a:r>
                    </a:p>
                  </a:txBody>
                  <a:tcPr anchor="ctr" horzOverflow="overflow">
                    <a:lnL>
                      <a:noFill/>
                    </a:lnL>
                    <a:lnR cap="flat">
                      <a:noFill/>
                    </a:lnR>
                    <a:lnT cap="flat">
                      <a:noFill/>
                    </a:lnT>
                    <a:lnB cap="flat">
                      <a:noFill/>
                    </a:lnB>
                    <a:lnTlToBr>
                      <a:noFill/>
                    </a:lnTlToBr>
                    <a:lnBlToTr>
                      <a:noFill/>
                    </a:lnBlToTr>
                    <a:noFill/>
                  </a:tcPr>
                </a:tc>
              </a:tr>
            </a:tbl>
          </a:graphicData>
        </a:graphic>
      </p:graphicFrame>
      <p:sp>
        <p:nvSpPr>
          <p:cNvPr id="334076" name="Text Box 252"/>
          <p:cNvSpPr txBox="1">
            <a:spLocks noChangeArrowheads="1"/>
          </p:cNvSpPr>
          <p:nvPr/>
        </p:nvSpPr>
        <p:spPr bwMode="auto">
          <a:xfrm>
            <a:off x="5291138" y="2347738"/>
            <a:ext cx="576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solidFill>
                  <a:srgbClr val="000000"/>
                </a:solidFill>
                <a:effectLst>
                  <a:outerShdw blurRad="38100" dist="38100" dir="2700000" algn="tl">
                    <a:srgbClr val="C0C0C0"/>
                  </a:outerShdw>
                </a:effectLst>
                <a:latin typeface="Times New Roman" panose="02020603050405020304" pitchFamily="18" charset="0"/>
                <a:ea typeface="宋体" panose="02010600030101010101" pitchFamily="2" charset="-122"/>
              </a:rPr>
              <a:t>e1</a:t>
            </a:r>
          </a:p>
        </p:txBody>
      </p:sp>
    </p:spTree>
    <p:extLst>
      <p:ext uri="{BB962C8B-B14F-4D97-AF65-F5344CB8AC3E}">
        <p14:creationId xmlns:p14="http://schemas.microsoft.com/office/powerpoint/2010/main" val="2603293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33827"/>
                                        </p:tgtEl>
                                        <p:attrNameLst>
                                          <p:attrName>style.visibility</p:attrName>
                                        </p:attrNameLst>
                                      </p:cBhvr>
                                      <p:to>
                                        <p:strVal val="visible"/>
                                      </p:to>
                                    </p:set>
                                    <p:animEffect transition="in" filter="dissolve">
                                      <p:cBhvr>
                                        <p:cTn id="7" dur="500"/>
                                        <p:tgtEl>
                                          <p:spTgt spid="3338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334046"/>
                                        </p:tgtEl>
                                        <p:attrNameLst>
                                          <p:attrName>style.visibility</p:attrName>
                                        </p:attrNameLst>
                                      </p:cBhvr>
                                      <p:to>
                                        <p:strVal val="visible"/>
                                      </p:to>
                                    </p:set>
                                    <p:animEffect transition="in" filter="blinds(vertical)">
                                      <p:cBhvr>
                                        <p:cTn id="12" dur="500"/>
                                        <p:tgtEl>
                                          <p:spTgt spid="3340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334058"/>
                                        </p:tgtEl>
                                        <p:attrNameLst>
                                          <p:attrName>style.visibility</p:attrName>
                                        </p:attrNameLst>
                                      </p:cBhvr>
                                      <p:to>
                                        <p:strVal val="visible"/>
                                      </p:to>
                                    </p:set>
                                    <p:animEffect transition="in" filter="blinds(vertical)">
                                      <p:cBhvr>
                                        <p:cTn id="17" dur="500"/>
                                        <p:tgtEl>
                                          <p:spTgt spid="33405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333846"/>
                                        </p:tgtEl>
                                        <p:attrNameLst>
                                          <p:attrName>style.visibility</p:attrName>
                                        </p:attrNameLst>
                                      </p:cBhvr>
                                      <p:to>
                                        <p:strVal val="visible"/>
                                      </p:to>
                                    </p:set>
                                    <p:animEffect transition="in" filter="blinds(vertical)">
                                      <p:cBhvr>
                                        <p:cTn id="22" dur="500"/>
                                        <p:tgtEl>
                                          <p:spTgt spid="333846"/>
                                        </p:tgtEl>
                                      </p:cBhvr>
                                    </p:animEffect>
                                  </p:childTnLst>
                                </p:cTn>
                              </p:par>
                            </p:childTnLst>
                          </p:cTn>
                        </p:par>
                        <p:par>
                          <p:cTn id="23" fill="hold" nodeType="afterGroup">
                            <p:stCondLst>
                              <p:cond delay="1000"/>
                            </p:stCondLst>
                            <p:childTnLst>
                              <p:par>
                                <p:cTn id="24" presetID="3" presetClass="entr" presetSubtype="5" fill="hold" nodeType="afterEffect">
                                  <p:stCondLst>
                                    <p:cond delay="0"/>
                                  </p:stCondLst>
                                  <p:childTnLst>
                                    <p:set>
                                      <p:cBhvr>
                                        <p:cTn id="25" dur="1" fill="hold">
                                          <p:stCondLst>
                                            <p:cond delay="0"/>
                                          </p:stCondLst>
                                        </p:cTn>
                                        <p:tgtEl>
                                          <p:spTgt spid="333860"/>
                                        </p:tgtEl>
                                        <p:attrNameLst>
                                          <p:attrName>style.visibility</p:attrName>
                                        </p:attrNameLst>
                                      </p:cBhvr>
                                      <p:to>
                                        <p:strVal val="visible"/>
                                      </p:to>
                                    </p:set>
                                    <p:animEffect transition="in" filter="blinds(vertical)">
                                      <p:cBhvr>
                                        <p:cTn id="26" dur="500"/>
                                        <p:tgtEl>
                                          <p:spTgt spid="333860"/>
                                        </p:tgtEl>
                                      </p:cBhvr>
                                    </p:animEffect>
                                  </p:childTnLst>
                                </p:cTn>
                              </p:par>
                            </p:childTnLst>
                          </p:cTn>
                        </p:par>
                        <p:par>
                          <p:cTn id="27" fill="hold" nodeType="afterGroup">
                            <p:stCondLst>
                              <p:cond delay="1500"/>
                            </p:stCondLst>
                            <p:childTnLst>
                              <p:par>
                                <p:cTn id="28" presetID="3" presetClass="entr" presetSubtype="5" fill="hold" nodeType="afterEffect">
                                  <p:stCondLst>
                                    <p:cond delay="0"/>
                                  </p:stCondLst>
                                  <p:childTnLst>
                                    <p:set>
                                      <p:cBhvr>
                                        <p:cTn id="29" dur="1" fill="hold">
                                          <p:stCondLst>
                                            <p:cond delay="0"/>
                                          </p:stCondLst>
                                        </p:cTn>
                                        <p:tgtEl>
                                          <p:spTgt spid="333874"/>
                                        </p:tgtEl>
                                        <p:attrNameLst>
                                          <p:attrName>style.visibility</p:attrName>
                                        </p:attrNameLst>
                                      </p:cBhvr>
                                      <p:to>
                                        <p:strVal val="visible"/>
                                      </p:to>
                                    </p:set>
                                    <p:animEffect transition="in" filter="blinds(vertical)">
                                      <p:cBhvr>
                                        <p:cTn id="30" dur="500"/>
                                        <p:tgtEl>
                                          <p:spTgt spid="333874"/>
                                        </p:tgtEl>
                                      </p:cBhvr>
                                    </p:animEffect>
                                  </p:childTnLst>
                                </p:cTn>
                              </p:par>
                            </p:childTnLst>
                          </p:cTn>
                        </p:par>
                        <p:par>
                          <p:cTn id="31" fill="hold" nodeType="afterGroup">
                            <p:stCondLst>
                              <p:cond delay="2000"/>
                            </p:stCondLst>
                            <p:childTnLst>
                              <p:par>
                                <p:cTn id="32" presetID="3" presetClass="entr" presetSubtype="5" fill="hold" nodeType="afterEffect">
                                  <p:stCondLst>
                                    <p:cond delay="0"/>
                                  </p:stCondLst>
                                  <p:childTnLst>
                                    <p:set>
                                      <p:cBhvr>
                                        <p:cTn id="33" dur="1" fill="hold">
                                          <p:stCondLst>
                                            <p:cond delay="0"/>
                                          </p:stCondLst>
                                        </p:cTn>
                                        <p:tgtEl>
                                          <p:spTgt spid="333888"/>
                                        </p:tgtEl>
                                        <p:attrNameLst>
                                          <p:attrName>style.visibility</p:attrName>
                                        </p:attrNameLst>
                                      </p:cBhvr>
                                      <p:to>
                                        <p:strVal val="visible"/>
                                      </p:to>
                                    </p:set>
                                    <p:animEffect transition="in" filter="blinds(vertical)">
                                      <p:cBhvr>
                                        <p:cTn id="34" dur="500"/>
                                        <p:tgtEl>
                                          <p:spTgt spid="333888"/>
                                        </p:tgtEl>
                                      </p:cBhvr>
                                    </p:animEffect>
                                  </p:childTnLst>
                                </p:cTn>
                              </p:par>
                            </p:childTnLst>
                          </p:cTn>
                        </p:par>
                        <p:par>
                          <p:cTn id="35" fill="hold" nodeType="afterGroup">
                            <p:stCondLst>
                              <p:cond delay="2500"/>
                            </p:stCondLst>
                            <p:childTnLst>
                              <p:par>
                                <p:cTn id="36" presetID="3" presetClass="entr" presetSubtype="5" fill="hold" nodeType="afterEffect">
                                  <p:stCondLst>
                                    <p:cond delay="0"/>
                                  </p:stCondLst>
                                  <p:childTnLst>
                                    <p:set>
                                      <p:cBhvr>
                                        <p:cTn id="37" dur="1" fill="hold">
                                          <p:stCondLst>
                                            <p:cond delay="0"/>
                                          </p:stCondLst>
                                        </p:cTn>
                                        <p:tgtEl>
                                          <p:spTgt spid="333902"/>
                                        </p:tgtEl>
                                        <p:attrNameLst>
                                          <p:attrName>style.visibility</p:attrName>
                                        </p:attrNameLst>
                                      </p:cBhvr>
                                      <p:to>
                                        <p:strVal val="visible"/>
                                      </p:to>
                                    </p:set>
                                    <p:animEffect transition="in" filter="blinds(vertical)">
                                      <p:cBhvr>
                                        <p:cTn id="38" dur="500"/>
                                        <p:tgtEl>
                                          <p:spTgt spid="33390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5" fill="hold" grpId="0" nodeType="clickEffect">
                                  <p:stCondLst>
                                    <p:cond delay="0"/>
                                  </p:stCondLst>
                                  <p:childTnLst>
                                    <p:set>
                                      <p:cBhvr>
                                        <p:cTn id="42" dur="1" fill="hold">
                                          <p:stCondLst>
                                            <p:cond delay="0"/>
                                          </p:stCondLst>
                                        </p:cTn>
                                        <p:tgtEl>
                                          <p:spTgt spid="334000"/>
                                        </p:tgtEl>
                                        <p:attrNameLst>
                                          <p:attrName>style.visibility</p:attrName>
                                        </p:attrNameLst>
                                      </p:cBhvr>
                                      <p:to>
                                        <p:strVal val="visible"/>
                                      </p:to>
                                    </p:set>
                                    <p:animEffect transition="in" filter="blinds(vertical)">
                                      <p:cBhvr>
                                        <p:cTn id="43" dur="500"/>
                                        <p:tgtEl>
                                          <p:spTgt spid="334000"/>
                                        </p:tgtEl>
                                      </p:cBhvr>
                                    </p:animEffect>
                                  </p:childTnLst>
                                </p:cTn>
                              </p:par>
                            </p:childTnLst>
                          </p:cTn>
                        </p:par>
                        <p:par>
                          <p:cTn id="44" fill="hold" nodeType="afterGroup">
                            <p:stCondLst>
                              <p:cond delay="500"/>
                            </p:stCondLst>
                            <p:childTnLst>
                              <p:par>
                                <p:cTn id="45" presetID="3" presetClass="entr" presetSubtype="5" fill="hold" grpId="0" nodeType="afterEffect">
                                  <p:stCondLst>
                                    <p:cond delay="0"/>
                                  </p:stCondLst>
                                  <p:childTnLst>
                                    <p:set>
                                      <p:cBhvr>
                                        <p:cTn id="46" dur="1" fill="hold">
                                          <p:stCondLst>
                                            <p:cond delay="0"/>
                                          </p:stCondLst>
                                        </p:cTn>
                                        <p:tgtEl>
                                          <p:spTgt spid="334076"/>
                                        </p:tgtEl>
                                        <p:attrNameLst>
                                          <p:attrName>style.visibility</p:attrName>
                                        </p:attrNameLst>
                                      </p:cBhvr>
                                      <p:to>
                                        <p:strVal val="visible"/>
                                      </p:to>
                                    </p:set>
                                    <p:animEffect transition="in" filter="blinds(vertical)">
                                      <p:cBhvr>
                                        <p:cTn id="47" dur="500"/>
                                        <p:tgtEl>
                                          <p:spTgt spid="334076"/>
                                        </p:tgtEl>
                                      </p:cBhvr>
                                    </p:animEffect>
                                  </p:childTnLst>
                                </p:cTn>
                              </p:par>
                            </p:childTnLst>
                          </p:cTn>
                        </p:par>
                        <p:par>
                          <p:cTn id="48" fill="hold" nodeType="afterGroup">
                            <p:stCondLst>
                              <p:cond delay="1000"/>
                            </p:stCondLst>
                            <p:childTnLst>
                              <p:par>
                                <p:cTn id="49" presetID="3" presetClass="entr" presetSubtype="5" fill="hold" nodeType="afterEffect">
                                  <p:stCondLst>
                                    <p:cond delay="0"/>
                                  </p:stCondLst>
                                  <p:childTnLst>
                                    <p:set>
                                      <p:cBhvr>
                                        <p:cTn id="50" dur="1" fill="hold">
                                          <p:stCondLst>
                                            <p:cond delay="0"/>
                                          </p:stCondLst>
                                        </p:cTn>
                                        <p:tgtEl>
                                          <p:spTgt spid="333916"/>
                                        </p:tgtEl>
                                        <p:attrNameLst>
                                          <p:attrName>style.visibility</p:attrName>
                                        </p:attrNameLst>
                                      </p:cBhvr>
                                      <p:to>
                                        <p:strVal val="visible"/>
                                      </p:to>
                                    </p:set>
                                    <p:animEffect transition="in" filter="blinds(vertical)">
                                      <p:cBhvr>
                                        <p:cTn id="51" dur="500"/>
                                        <p:tgtEl>
                                          <p:spTgt spid="33391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nodeType="clickEffect">
                                  <p:stCondLst>
                                    <p:cond delay="0"/>
                                  </p:stCondLst>
                                  <p:childTnLst>
                                    <p:set>
                                      <p:cBhvr>
                                        <p:cTn id="55" dur="1" fill="hold">
                                          <p:stCondLst>
                                            <p:cond delay="0"/>
                                          </p:stCondLst>
                                        </p:cTn>
                                        <p:tgtEl>
                                          <p:spTgt spid="334015"/>
                                        </p:tgtEl>
                                        <p:attrNameLst>
                                          <p:attrName>style.visibility</p:attrName>
                                        </p:attrNameLst>
                                      </p:cBhvr>
                                      <p:to>
                                        <p:strVal val="visible"/>
                                      </p:to>
                                    </p:set>
                                    <p:animEffect transition="in" filter="blinds(horizontal)">
                                      <p:cBhvr>
                                        <p:cTn id="56" dur="500"/>
                                        <p:tgtEl>
                                          <p:spTgt spid="334015"/>
                                        </p:tgtEl>
                                      </p:cBhvr>
                                    </p:animEffect>
                                  </p:childTnLst>
                                </p:cTn>
                              </p:par>
                            </p:childTnLst>
                          </p:cTn>
                        </p:par>
                        <p:par>
                          <p:cTn id="57" fill="hold" nodeType="afterGroup">
                            <p:stCondLst>
                              <p:cond delay="500"/>
                            </p:stCondLst>
                            <p:childTnLst>
                              <p:par>
                                <p:cTn id="58" presetID="3" presetClass="entr" presetSubtype="10" fill="hold" nodeType="afterEffect">
                                  <p:stCondLst>
                                    <p:cond delay="0"/>
                                  </p:stCondLst>
                                  <p:childTnLst>
                                    <p:set>
                                      <p:cBhvr>
                                        <p:cTn id="59" dur="1" fill="hold">
                                          <p:stCondLst>
                                            <p:cond delay="0"/>
                                          </p:stCondLst>
                                        </p:cTn>
                                        <p:tgtEl>
                                          <p:spTgt spid="333944"/>
                                        </p:tgtEl>
                                        <p:attrNameLst>
                                          <p:attrName>style.visibility</p:attrName>
                                        </p:attrNameLst>
                                      </p:cBhvr>
                                      <p:to>
                                        <p:strVal val="visible"/>
                                      </p:to>
                                    </p:set>
                                    <p:animEffect transition="in" filter="blinds(horizontal)">
                                      <p:cBhvr>
                                        <p:cTn id="60" dur="500"/>
                                        <p:tgtEl>
                                          <p:spTgt spid="33394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3" presetClass="entr" presetSubtype="10" fill="hold" nodeType="clickEffect">
                                  <p:stCondLst>
                                    <p:cond delay="0"/>
                                  </p:stCondLst>
                                  <p:childTnLst>
                                    <p:set>
                                      <p:cBhvr>
                                        <p:cTn id="64" dur="1" fill="hold">
                                          <p:stCondLst>
                                            <p:cond delay="0"/>
                                          </p:stCondLst>
                                        </p:cTn>
                                        <p:tgtEl>
                                          <p:spTgt spid="334006"/>
                                        </p:tgtEl>
                                        <p:attrNameLst>
                                          <p:attrName>style.visibility</p:attrName>
                                        </p:attrNameLst>
                                      </p:cBhvr>
                                      <p:to>
                                        <p:strVal val="visible"/>
                                      </p:to>
                                    </p:set>
                                    <p:animEffect transition="in" filter="blinds(horizontal)">
                                      <p:cBhvr>
                                        <p:cTn id="65" dur="500"/>
                                        <p:tgtEl>
                                          <p:spTgt spid="334006"/>
                                        </p:tgtEl>
                                      </p:cBhvr>
                                    </p:animEffect>
                                  </p:childTnLst>
                                </p:cTn>
                              </p:par>
                            </p:childTnLst>
                          </p:cTn>
                        </p:par>
                        <p:par>
                          <p:cTn id="66" fill="hold" nodeType="afterGroup">
                            <p:stCondLst>
                              <p:cond delay="500"/>
                            </p:stCondLst>
                            <p:childTnLst>
                              <p:par>
                                <p:cTn id="67" presetID="3" presetClass="entr" presetSubtype="10" fill="hold" nodeType="afterEffect">
                                  <p:stCondLst>
                                    <p:cond delay="0"/>
                                  </p:stCondLst>
                                  <p:childTnLst>
                                    <p:set>
                                      <p:cBhvr>
                                        <p:cTn id="68" dur="1" fill="hold">
                                          <p:stCondLst>
                                            <p:cond delay="0"/>
                                          </p:stCondLst>
                                        </p:cTn>
                                        <p:tgtEl>
                                          <p:spTgt spid="333958"/>
                                        </p:tgtEl>
                                        <p:attrNameLst>
                                          <p:attrName>style.visibility</p:attrName>
                                        </p:attrNameLst>
                                      </p:cBhvr>
                                      <p:to>
                                        <p:strVal val="visible"/>
                                      </p:to>
                                    </p:set>
                                    <p:animEffect transition="in" filter="blinds(horizontal)">
                                      <p:cBhvr>
                                        <p:cTn id="69" dur="500"/>
                                        <p:tgtEl>
                                          <p:spTgt spid="333958"/>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10" fill="hold" nodeType="clickEffect">
                                  <p:stCondLst>
                                    <p:cond delay="0"/>
                                  </p:stCondLst>
                                  <p:childTnLst>
                                    <p:set>
                                      <p:cBhvr>
                                        <p:cTn id="73" dur="1" fill="hold">
                                          <p:stCondLst>
                                            <p:cond delay="0"/>
                                          </p:stCondLst>
                                        </p:cTn>
                                        <p:tgtEl>
                                          <p:spTgt spid="333972"/>
                                        </p:tgtEl>
                                        <p:attrNameLst>
                                          <p:attrName>style.visibility</p:attrName>
                                        </p:attrNameLst>
                                      </p:cBhvr>
                                      <p:to>
                                        <p:strVal val="visible"/>
                                      </p:to>
                                    </p:set>
                                    <p:animEffect transition="in" filter="blinds(horizontal)">
                                      <p:cBhvr>
                                        <p:cTn id="74" dur="500"/>
                                        <p:tgtEl>
                                          <p:spTgt spid="333972"/>
                                        </p:tgtEl>
                                      </p:cBhvr>
                                    </p:animEffect>
                                  </p:childTnLst>
                                </p:cTn>
                              </p:par>
                            </p:childTnLst>
                          </p:cTn>
                        </p:par>
                        <p:par>
                          <p:cTn id="75" fill="hold" nodeType="afterGroup">
                            <p:stCondLst>
                              <p:cond delay="500"/>
                            </p:stCondLst>
                            <p:childTnLst>
                              <p:par>
                                <p:cTn id="76" presetID="3" presetClass="entr" presetSubtype="10" fill="hold" nodeType="afterEffect">
                                  <p:stCondLst>
                                    <p:cond delay="0"/>
                                  </p:stCondLst>
                                  <p:childTnLst>
                                    <p:set>
                                      <p:cBhvr>
                                        <p:cTn id="77" dur="1" fill="hold">
                                          <p:stCondLst>
                                            <p:cond delay="0"/>
                                          </p:stCondLst>
                                        </p:cTn>
                                        <p:tgtEl>
                                          <p:spTgt spid="334019"/>
                                        </p:tgtEl>
                                        <p:attrNameLst>
                                          <p:attrName>style.visibility</p:attrName>
                                        </p:attrNameLst>
                                      </p:cBhvr>
                                      <p:to>
                                        <p:strVal val="visible"/>
                                      </p:to>
                                    </p:set>
                                    <p:animEffect transition="in" filter="blinds(horizontal)">
                                      <p:cBhvr>
                                        <p:cTn id="78" dur="500"/>
                                        <p:tgtEl>
                                          <p:spTgt spid="334019"/>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nodeType="clickEffect">
                                  <p:stCondLst>
                                    <p:cond delay="0"/>
                                  </p:stCondLst>
                                  <p:childTnLst>
                                    <p:set>
                                      <p:cBhvr>
                                        <p:cTn id="82" dur="1" fill="hold">
                                          <p:stCondLst>
                                            <p:cond delay="0"/>
                                          </p:stCondLst>
                                        </p:cTn>
                                        <p:tgtEl>
                                          <p:spTgt spid="334023"/>
                                        </p:tgtEl>
                                        <p:attrNameLst>
                                          <p:attrName>style.visibility</p:attrName>
                                        </p:attrNameLst>
                                      </p:cBhvr>
                                      <p:to>
                                        <p:strVal val="visible"/>
                                      </p:to>
                                    </p:set>
                                    <p:animEffect transition="in" filter="blinds(horizontal)">
                                      <p:cBhvr>
                                        <p:cTn id="83" dur="500"/>
                                        <p:tgtEl>
                                          <p:spTgt spid="334023"/>
                                        </p:tgtEl>
                                      </p:cBhvr>
                                    </p:animEffect>
                                  </p:childTnLst>
                                </p:cTn>
                              </p:par>
                            </p:childTnLst>
                          </p:cTn>
                        </p:par>
                        <p:par>
                          <p:cTn id="84" fill="hold" nodeType="afterGroup">
                            <p:stCondLst>
                              <p:cond delay="500"/>
                            </p:stCondLst>
                            <p:childTnLst>
                              <p:par>
                                <p:cTn id="85" presetID="3" presetClass="entr" presetSubtype="10" fill="hold" nodeType="afterEffect">
                                  <p:stCondLst>
                                    <p:cond delay="0"/>
                                  </p:stCondLst>
                                  <p:childTnLst>
                                    <p:set>
                                      <p:cBhvr>
                                        <p:cTn id="86" dur="1" fill="hold">
                                          <p:stCondLst>
                                            <p:cond delay="0"/>
                                          </p:stCondLst>
                                        </p:cTn>
                                        <p:tgtEl>
                                          <p:spTgt spid="333986"/>
                                        </p:tgtEl>
                                        <p:attrNameLst>
                                          <p:attrName>style.visibility</p:attrName>
                                        </p:attrNameLst>
                                      </p:cBhvr>
                                      <p:to>
                                        <p:strVal val="visible"/>
                                      </p:to>
                                    </p:set>
                                    <p:animEffect transition="in" filter="blinds(horizontal)">
                                      <p:cBhvr>
                                        <p:cTn id="87" dur="500"/>
                                        <p:tgtEl>
                                          <p:spTgt spid="333986"/>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nodeType="clickEffect">
                                  <p:stCondLst>
                                    <p:cond delay="0"/>
                                  </p:stCondLst>
                                  <p:childTnLst>
                                    <p:set>
                                      <p:cBhvr>
                                        <p:cTn id="91" dur="1" fill="hold">
                                          <p:stCondLst>
                                            <p:cond delay="0"/>
                                          </p:stCondLst>
                                        </p:cTn>
                                        <p:tgtEl>
                                          <p:spTgt spid="334001"/>
                                        </p:tgtEl>
                                        <p:attrNameLst>
                                          <p:attrName>style.visibility</p:attrName>
                                        </p:attrNameLst>
                                      </p:cBhvr>
                                      <p:to>
                                        <p:strVal val="visible"/>
                                      </p:to>
                                    </p:set>
                                    <p:animEffect transition="in" filter="blinds(horizontal)">
                                      <p:cBhvr>
                                        <p:cTn id="92" dur="500"/>
                                        <p:tgtEl>
                                          <p:spTgt spid="334001"/>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334010"/>
                                        </p:tgtEl>
                                        <p:attrNameLst>
                                          <p:attrName>style.visibility</p:attrName>
                                        </p:attrNameLst>
                                      </p:cBhvr>
                                      <p:to>
                                        <p:strVal val="visible"/>
                                      </p:to>
                                    </p:set>
                                    <p:animEffect transition="in" filter="blinds(horizontal)">
                                      <p:cBhvr>
                                        <p:cTn id="97" dur="500"/>
                                        <p:tgtEl>
                                          <p:spTgt spid="33401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334035"/>
                                        </p:tgtEl>
                                        <p:attrNameLst>
                                          <p:attrName>style.visibility</p:attrName>
                                        </p:attrNameLst>
                                      </p:cBhvr>
                                      <p:to>
                                        <p:strVal val="visible"/>
                                      </p:to>
                                    </p:set>
                                    <p:animEffect transition="in" filter="blinds(horizontal)">
                                      <p:cBhvr>
                                        <p:cTn id="102" dur="500"/>
                                        <p:tgtEl>
                                          <p:spTgt spid="334035"/>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334030"/>
                                        </p:tgtEl>
                                        <p:attrNameLst>
                                          <p:attrName>style.visibility</p:attrName>
                                        </p:attrNameLst>
                                      </p:cBhvr>
                                      <p:to>
                                        <p:strVal val="visible"/>
                                      </p:to>
                                    </p:set>
                                    <p:animEffect transition="in" filter="blinds(horizontal)">
                                      <p:cBhvr>
                                        <p:cTn id="107" dur="500"/>
                                        <p:tgtEl>
                                          <p:spTgt spid="334030"/>
                                        </p:tgtEl>
                                      </p:cBhvr>
                                    </p:animEffect>
                                  </p:childTnLst>
                                </p:cTn>
                              </p:par>
                            </p:childTnLst>
                          </p:cTn>
                        </p:par>
                        <p:par>
                          <p:cTn id="108" fill="hold" nodeType="afterGroup">
                            <p:stCondLst>
                              <p:cond delay="500"/>
                            </p:stCondLst>
                            <p:childTnLst>
                              <p:par>
                                <p:cTn id="109" presetID="3" presetClass="entr" presetSubtype="10" fill="hold" nodeType="afterEffect">
                                  <p:stCondLst>
                                    <p:cond delay="0"/>
                                  </p:stCondLst>
                                  <p:childTnLst>
                                    <p:set>
                                      <p:cBhvr>
                                        <p:cTn id="110" dur="1" fill="hold">
                                          <p:stCondLst>
                                            <p:cond delay="0"/>
                                          </p:stCondLst>
                                        </p:cTn>
                                        <p:tgtEl>
                                          <p:spTgt spid="333930"/>
                                        </p:tgtEl>
                                        <p:attrNameLst>
                                          <p:attrName>style.visibility</p:attrName>
                                        </p:attrNameLst>
                                      </p:cBhvr>
                                      <p:to>
                                        <p:strVal val="visible"/>
                                      </p:to>
                                    </p:set>
                                    <p:animEffect transition="in" filter="blinds(horizontal)">
                                      <p:cBhvr>
                                        <p:cTn id="111" dur="500"/>
                                        <p:tgtEl>
                                          <p:spTgt spid="333930"/>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3" presetClass="entr" presetSubtype="10" fill="hold" nodeType="clickEffect">
                                  <p:stCondLst>
                                    <p:cond delay="0"/>
                                  </p:stCondLst>
                                  <p:childTnLst>
                                    <p:set>
                                      <p:cBhvr>
                                        <p:cTn id="115" dur="1" fill="hold">
                                          <p:stCondLst>
                                            <p:cond delay="0"/>
                                          </p:stCondLst>
                                        </p:cTn>
                                        <p:tgtEl>
                                          <p:spTgt spid="334027"/>
                                        </p:tgtEl>
                                        <p:attrNameLst>
                                          <p:attrName>style.visibility</p:attrName>
                                        </p:attrNameLst>
                                      </p:cBhvr>
                                      <p:to>
                                        <p:strVal val="visible"/>
                                      </p:to>
                                    </p:set>
                                    <p:animEffect transition="in" filter="blinds(horizontal)">
                                      <p:cBhvr>
                                        <p:cTn id="116" dur="500"/>
                                        <p:tgtEl>
                                          <p:spTgt spid="334027"/>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3" presetClass="entr" presetSubtype="10" fill="hold" grpId="0" nodeType="clickEffect">
                                  <p:stCondLst>
                                    <p:cond delay="0"/>
                                  </p:stCondLst>
                                  <p:childTnLst>
                                    <p:set>
                                      <p:cBhvr>
                                        <p:cTn id="120" dur="1" fill="hold">
                                          <p:stCondLst>
                                            <p:cond delay="0"/>
                                          </p:stCondLst>
                                        </p:cTn>
                                        <p:tgtEl>
                                          <p:spTgt spid="334038"/>
                                        </p:tgtEl>
                                        <p:attrNameLst>
                                          <p:attrName>style.visibility</p:attrName>
                                        </p:attrNameLst>
                                      </p:cBhvr>
                                      <p:to>
                                        <p:strVal val="visible"/>
                                      </p:to>
                                    </p:set>
                                    <p:animEffect transition="in" filter="blinds(horizontal)">
                                      <p:cBhvr>
                                        <p:cTn id="121" dur="500"/>
                                        <p:tgtEl>
                                          <p:spTgt spid="334038"/>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ntr" presetSubtype="10" fill="hold" nodeType="clickEffect">
                                  <p:stCondLst>
                                    <p:cond delay="0"/>
                                  </p:stCondLst>
                                  <p:childTnLst>
                                    <p:set>
                                      <p:cBhvr>
                                        <p:cTn id="125" dur="1" fill="hold">
                                          <p:stCondLst>
                                            <p:cond delay="0"/>
                                          </p:stCondLst>
                                        </p:cTn>
                                        <p:tgtEl>
                                          <p:spTgt spid="334039"/>
                                        </p:tgtEl>
                                        <p:attrNameLst>
                                          <p:attrName>style.visibility</p:attrName>
                                        </p:attrNameLst>
                                      </p:cBhvr>
                                      <p:to>
                                        <p:strVal val="visible"/>
                                      </p:to>
                                    </p:set>
                                    <p:animEffect transition="in" filter="blinds(horizontal)">
                                      <p:cBhvr>
                                        <p:cTn id="126" dur="500"/>
                                        <p:tgtEl>
                                          <p:spTgt spid="334039"/>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3" presetClass="entr" presetSubtype="5" fill="hold" grpId="0" nodeType="clickEffect">
                                  <p:stCondLst>
                                    <p:cond delay="0"/>
                                  </p:stCondLst>
                                  <p:childTnLst>
                                    <p:set>
                                      <p:cBhvr>
                                        <p:cTn id="130" dur="1" fill="hold">
                                          <p:stCondLst>
                                            <p:cond delay="0"/>
                                          </p:stCondLst>
                                        </p:cTn>
                                        <p:tgtEl>
                                          <p:spTgt spid="334045"/>
                                        </p:tgtEl>
                                        <p:attrNameLst>
                                          <p:attrName>style.visibility</p:attrName>
                                        </p:attrNameLst>
                                      </p:cBhvr>
                                      <p:to>
                                        <p:strVal val="visible"/>
                                      </p:to>
                                    </p:set>
                                    <p:animEffect transition="in" filter="blinds(vertical)">
                                      <p:cBhvr>
                                        <p:cTn id="131" dur="500"/>
                                        <p:tgtEl>
                                          <p:spTgt spid="334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000" grpId="0" animBg="1"/>
      <p:bldP spid="334038" grpId="0" animBg="1"/>
      <p:bldP spid="334045" grpId="0" autoUpdateAnimBg="0"/>
      <p:bldP spid="33407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0" y="243076"/>
            <a:ext cx="7793038" cy="593636"/>
          </a:xfrm>
        </p:spPr>
        <p:txBody>
          <a:bodyPr/>
          <a:lstStyle/>
          <a:p>
            <a:pPr eaLnBrk="1" hangingPunct="1"/>
            <a:r>
              <a:rPr lang="zh-CN" altLang="en-US" b="1" dirty="0" smtClean="0">
                <a:solidFill>
                  <a:srgbClr val="0000FF"/>
                </a:solidFill>
              </a:rPr>
              <a:t>上堂课要点回顾</a:t>
            </a:r>
          </a:p>
        </p:txBody>
      </p:sp>
      <p:sp>
        <p:nvSpPr>
          <p:cNvPr id="103427" name="Rectangle 3"/>
          <p:cNvSpPr txBox="1"/>
          <p:nvPr/>
        </p:nvSpPr>
        <p:spPr>
          <a:xfrm>
            <a:off x="425450" y="1487488"/>
            <a:ext cx="7772400" cy="46672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defRPr/>
            </a:pPr>
            <a:r>
              <a:rPr lang="zh-CN" altLang="en-US" b="1" noProof="1">
                <a:ea typeface="宋体" panose="02010600030101010101" pitchFamily="2" charset="-122"/>
              </a:rPr>
              <a:t>图的基本概念与抽象数据类型定义</a:t>
            </a:r>
            <a:endParaRPr lang="en-US" altLang="zh-CN" b="1" noProof="1">
              <a:ea typeface="宋体" panose="02010600030101010101" pitchFamily="2" charset="-122"/>
            </a:endParaRPr>
          </a:p>
          <a:p>
            <a:pPr lvl="1">
              <a:spcBef>
                <a:spcPct val="0"/>
              </a:spcBef>
              <a:defRPr/>
            </a:pPr>
            <a:r>
              <a:rPr lang="zh-CN" altLang="en-US" b="1" noProof="1">
                <a:ea typeface="宋体" panose="02010600030101010101" pitchFamily="2" charset="-122"/>
              </a:rPr>
              <a:t>连通图、连通分量、生成树</a:t>
            </a:r>
            <a:endParaRPr lang="en-US" altLang="zh-CN" b="1" noProof="1">
              <a:ea typeface="宋体" panose="02010600030101010101" pitchFamily="2" charset="-122"/>
            </a:endParaRPr>
          </a:p>
          <a:p>
            <a:pPr lvl="1">
              <a:spcBef>
                <a:spcPct val="0"/>
              </a:spcBef>
              <a:defRPr/>
            </a:pPr>
            <a:endParaRPr lang="en-US" altLang="zh-CN" b="1" noProof="1">
              <a:ea typeface="宋体" panose="02010600030101010101" pitchFamily="2" charset="-122"/>
            </a:endParaRPr>
          </a:p>
          <a:p>
            <a:pPr marL="342900" lvl="3" indent="-342900">
              <a:spcBef>
                <a:spcPct val="0"/>
              </a:spcBef>
              <a:buClr>
                <a:srgbClr val="000000"/>
              </a:buClr>
              <a:defRPr/>
            </a:pPr>
            <a:r>
              <a:rPr lang="zh-CN" altLang="en-US" sz="3200" b="1" noProof="1">
                <a:ea typeface="宋体" panose="02010600030101010101" pitchFamily="2" charset="-122"/>
              </a:rPr>
              <a:t>图的设计与实现</a:t>
            </a:r>
            <a:endParaRPr lang="en-US" altLang="zh-CN" sz="3200" b="1" noProof="1">
              <a:ea typeface="宋体" panose="02010600030101010101" pitchFamily="2" charset="-122"/>
            </a:endParaRPr>
          </a:p>
        </p:txBody>
      </p:sp>
      <p:grpSp>
        <p:nvGrpSpPr>
          <p:cNvPr id="75780" name="Group 4"/>
          <p:cNvGrpSpPr>
            <a:grpSpLocks/>
          </p:cNvGrpSpPr>
          <p:nvPr/>
        </p:nvGrpSpPr>
        <p:grpSpPr bwMode="auto">
          <a:xfrm>
            <a:off x="682625" y="3929063"/>
            <a:ext cx="1800225" cy="2736850"/>
            <a:chOff x="0" y="0"/>
            <a:chExt cx="1350" cy="2208"/>
          </a:xfrm>
        </p:grpSpPr>
        <p:sp>
          <p:nvSpPr>
            <p:cNvPr id="103471"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000" noProof="1">
                <a:latin typeface="Times New Roman" panose="02020603050405020304" pitchFamily="18" charset="0"/>
                <a:ea typeface="宋体" panose="02010600030101010101" pitchFamily="2" charset="-122"/>
              </a:endParaRPr>
            </a:p>
          </p:txBody>
        </p:sp>
        <p:grpSp>
          <p:nvGrpSpPr>
            <p:cNvPr id="75824" name="Group 6"/>
            <p:cNvGrpSpPr>
              <a:grpSpLocks/>
            </p:cNvGrpSpPr>
            <p:nvPr/>
          </p:nvGrpSpPr>
          <p:grpSpPr bwMode="auto">
            <a:xfrm>
              <a:off x="368" y="0"/>
              <a:ext cx="336" cy="353"/>
              <a:chOff x="0" y="0"/>
              <a:chExt cx="360" cy="349"/>
            </a:xfrm>
          </p:grpSpPr>
          <p:sp>
            <p:nvSpPr>
              <p:cNvPr id="103483" name="AutoShape 7"/>
              <p:cNvSpPr/>
              <p:nvPr/>
            </p:nvSpPr>
            <p:spPr>
              <a:xfrm>
                <a:off x="0" y="0"/>
                <a:ext cx="360" cy="33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000" noProof="1">
                  <a:latin typeface="Times New Roman" panose="02020603050405020304" pitchFamily="18" charset="0"/>
                  <a:ea typeface="宋体" panose="02010600030101010101" pitchFamily="2" charset="-122"/>
                </a:endParaRPr>
              </a:p>
            </p:txBody>
          </p:sp>
          <p:sp>
            <p:nvSpPr>
              <p:cNvPr id="103484" name="Text Box 8"/>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A</a:t>
                </a:r>
              </a:p>
            </p:txBody>
          </p:sp>
        </p:grpSp>
        <p:sp>
          <p:nvSpPr>
            <p:cNvPr id="75825" name="Line 9"/>
            <p:cNvSpPr>
              <a:spLocks noChangeShapeType="1"/>
            </p:cNvSpPr>
            <p:nvPr/>
          </p:nvSpPr>
          <p:spPr bwMode="auto">
            <a:xfrm rot="8775436" flipH="1">
              <a:off x="219"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75826" name="Group 10"/>
            <p:cNvGrpSpPr>
              <a:grpSpLocks/>
            </p:cNvGrpSpPr>
            <p:nvPr/>
          </p:nvGrpSpPr>
          <p:grpSpPr bwMode="auto">
            <a:xfrm>
              <a:off x="336" y="1865"/>
              <a:ext cx="443" cy="343"/>
              <a:chOff x="0" y="0"/>
              <a:chExt cx="475" cy="339"/>
            </a:xfrm>
          </p:grpSpPr>
          <p:sp>
            <p:nvSpPr>
              <p:cNvPr id="103481" name="AutoShape 1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000" noProof="1">
                  <a:latin typeface="Times New Roman" panose="02020603050405020304" pitchFamily="18" charset="0"/>
                  <a:ea typeface="宋体" panose="02010600030101010101" pitchFamily="2" charset="-122"/>
                </a:endParaRPr>
              </a:p>
            </p:txBody>
          </p:sp>
          <p:sp>
            <p:nvSpPr>
              <p:cNvPr id="103482" name="Text Box 12"/>
              <p:cNvSpPr txBox="1"/>
              <p:nvPr/>
            </p:nvSpPr>
            <p:spPr>
              <a:xfrm>
                <a:off x="115" y="26"/>
                <a:ext cx="360" cy="313"/>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a:t>
                </a:r>
              </a:p>
            </p:txBody>
          </p:sp>
        </p:grpSp>
        <p:grpSp>
          <p:nvGrpSpPr>
            <p:cNvPr id="75827" name="Group 13"/>
            <p:cNvGrpSpPr>
              <a:grpSpLocks/>
            </p:cNvGrpSpPr>
            <p:nvPr/>
          </p:nvGrpSpPr>
          <p:grpSpPr bwMode="auto">
            <a:xfrm>
              <a:off x="336" y="919"/>
              <a:ext cx="443" cy="343"/>
              <a:chOff x="0" y="0"/>
              <a:chExt cx="475" cy="339"/>
            </a:xfrm>
          </p:grpSpPr>
          <p:sp>
            <p:nvSpPr>
              <p:cNvPr id="103479" name="AutoShape 14"/>
              <p:cNvSpPr/>
              <p:nvPr/>
            </p:nvSpPr>
            <p:spPr>
              <a:xfrm>
                <a:off x="0" y="3"/>
                <a:ext cx="360" cy="333"/>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000" noProof="1">
                  <a:latin typeface="Times New Roman" panose="02020603050405020304" pitchFamily="18" charset="0"/>
                  <a:ea typeface="宋体" panose="02010600030101010101" pitchFamily="2" charset="-122"/>
                </a:endParaRPr>
              </a:p>
            </p:txBody>
          </p:sp>
          <p:sp>
            <p:nvSpPr>
              <p:cNvPr id="103480" name="Text Box 15"/>
              <p:cNvSpPr txBox="1"/>
              <p:nvPr/>
            </p:nvSpPr>
            <p:spPr>
              <a:xfrm>
                <a:off x="115" y="27"/>
                <a:ext cx="360" cy="309"/>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B</a:t>
                </a:r>
              </a:p>
            </p:txBody>
          </p:sp>
        </p:grpSp>
        <p:sp>
          <p:nvSpPr>
            <p:cNvPr id="75828" name="Line 16"/>
            <p:cNvSpPr>
              <a:spLocks noChangeShapeType="1"/>
            </p:cNvSpPr>
            <p:nvPr/>
          </p:nvSpPr>
          <p:spPr bwMode="auto">
            <a:xfrm rot="20779255" flipH="1">
              <a:off x="662" y="1084"/>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5829"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3478" name="Text Box 18"/>
            <p:cNvSpPr txBox="1"/>
            <p:nvPr/>
          </p:nvSpPr>
          <p:spPr>
            <a:xfrm>
              <a:off x="679" y="1343"/>
              <a:ext cx="671"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G</a:t>
              </a:r>
              <a:r>
                <a:rPr lang="en-US" altLang="zh-CN" sz="2000" baseline="-25000" noProof="1">
                  <a:latin typeface="Times New Roman" panose="02020603050405020304" pitchFamily="18" charset="0"/>
                  <a:ea typeface="宋体" panose="02010600030101010101" pitchFamily="2" charset="-122"/>
                </a:rPr>
                <a:t>1</a:t>
              </a:r>
              <a:endParaRPr lang="en-US" altLang="zh-CN" sz="2000" noProof="1">
                <a:latin typeface="Times New Roman" panose="02020603050405020304" pitchFamily="18" charset="0"/>
                <a:ea typeface="宋体" panose="02010600030101010101" pitchFamily="2" charset="-122"/>
              </a:endParaRPr>
            </a:p>
          </p:txBody>
        </p:sp>
      </p:grpSp>
      <p:grpSp>
        <p:nvGrpSpPr>
          <p:cNvPr id="75781" name="组合 87"/>
          <p:cNvGrpSpPr>
            <a:grpSpLocks/>
          </p:cNvGrpSpPr>
          <p:nvPr/>
        </p:nvGrpSpPr>
        <p:grpSpPr bwMode="auto">
          <a:xfrm>
            <a:off x="2300288" y="4000500"/>
            <a:ext cx="2952750" cy="2566988"/>
            <a:chOff x="0" y="0"/>
            <a:chExt cx="2952328" cy="2808312"/>
          </a:xfrm>
        </p:grpSpPr>
        <p:sp>
          <p:nvSpPr>
            <p:cNvPr id="103469" name="Rectangle 3"/>
            <p:cNvSpPr txBox="1"/>
            <p:nvPr/>
          </p:nvSpPr>
          <p:spPr>
            <a:xfrm>
              <a:off x="0" y="0"/>
              <a:ext cx="2952328" cy="2808312"/>
            </a:xfrm>
            <a:prstGeom prst="rect">
              <a:avLst/>
            </a:prstGeom>
            <a:noFill/>
            <a:ln w="38100"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邻接矩阵</a:t>
              </a:r>
              <a:endParaRPr lang="en-US" altLang="zh-CN" b="1" noProof="1">
                <a:ea typeface="宋体" panose="02010600030101010101" pitchFamily="2" charset="-122"/>
              </a:endParaRPr>
            </a:p>
          </p:txBody>
        </p:sp>
        <p:graphicFrame>
          <p:nvGraphicFramePr>
            <p:cNvPr id="75822" name="对象 6164"/>
            <p:cNvGraphicFramePr>
              <a:graphicFrameLocks noChangeAspect="1"/>
            </p:cNvGraphicFramePr>
            <p:nvPr/>
          </p:nvGraphicFramePr>
          <p:xfrm>
            <a:off x="72008" y="648072"/>
            <a:ext cx="2469172" cy="1988840"/>
          </p:xfrm>
          <a:graphic>
            <a:graphicData uri="http://schemas.openxmlformats.org/presentationml/2006/ole">
              <mc:AlternateContent xmlns:mc="http://schemas.openxmlformats.org/markup-compatibility/2006">
                <mc:Choice xmlns:v="urn:schemas-microsoft-com:vml" Requires="v">
                  <p:oleObj spid="_x0000_s75879" r:id="rId4" imgW="981735" imgH="943485" progId="Equation.3">
                    <p:embed/>
                  </p:oleObj>
                </mc:Choice>
                <mc:Fallback>
                  <p:oleObj r:id="rId4" imgW="981735" imgH="943485" progId="Equation.3">
                    <p:embed/>
                    <p:pic>
                      <p:nvPicPr>
                        <p:cNvPr id="0" name="对象 61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08" y="648072"/>
                          <a:ext cx="2469172" cy="198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75782" name="组合 86"/>
          <p:cNvGrpSpPr>
            <a:grpSpLocks/>
          </p:cNvGrpSpPr>
          <p:nvPr/>
        </p:nvGrpSpPr>
        <p:grpSpPr bwMode="auto">
          <a:xfrm>
            <a:off x="5305425" y="4035425"/>
            <a:ext cx="3595688" cy="2335213"/>
            <a:chOff x="0" y="0"/>
            <a:chExt cx="3752799" cy="2572245"/>
          </a:xfrm>
        </p:grpSpPr>
        <p:sp>
          <p:nvSpPr>
            <p:cNvPr id="103431" name="Rectangle 3"/>
            <p:cNvSpPr txBox="1"/>
            <p:nvPr/>
          </p:nvSpPr>
          <p:spPr>
            <a:xfrm>
              <a:off x="81187" y="0"/>
              <a:ext cx="3671612" cy="2572245"/>
            </a:xfrm>
            <a:prstGeom prst="rect">
              <a:avLst/>
            </a:prstGeom>
            <a:noFill/>
            <a:ln w="38100" cap="flat" cmpd="sng">
              <a:solidFill>
                <a:schemeClr val="tx2"/>
              </a:solidFill>
              <a:prstDash val="solid"/>
              <a:bevel/>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邻接表</a:t>
              </a:r>
              <a:endParaRPr lang="en-US" altLang="zh-CN" b="1" noProof="1">
                <a:ea typeface="宋体" panose="02010600030101010101" pitchFamily="2" charset="-122"/>
              </a:endParaRPr>
            </a:p>
          </p:txBody>
        </p:sp>
        <p:grpSp>
          <p:nvGrpSpPr>
            <p:cNvPr id="75784" name="组合 63"/>
            <p:cNvGrpSpPr>
              <a:grpSpLocks/>
            </p:cNvGrpSpPr>
            <p:nvPr/>
          </p:nvGrpSpPr>
          <p:grpSpPr bwMode="auto">
            <a:xfrm>
              <a:off x="0" y="694142"/>
              <a:ext cx="3608784" cy="1582730"/>
              <a:chOff x="0" y="0"/>
              <a:chExt cx="5394320" cy="1738313"/>
            </a:xfrm>
          </p:grpSpPr>
          <p:grpSp>
            <p:nvGrpSpPr>
              <p:cNvPr id="75785" name="Group 80"/>
              <p:cNvGrpSpPr>
                <a:grpSpLocks/>
              </p:cNvGrpSpPr>
              <p:nvPr/>
            </p:nvGrpSpPr>
            <p:grpSpPr bwMode="auto">
              <a:xfrm>
                <a:off x="1279524" y="0"/>
                <a:ext cx="2168525" cy="544513"/>
                <a:chOff x="0" y="0"/>
                <a:chExt cx="1366" cy="343"/>
              </a:xfrm>
            </p:grpSpPr>
            <p:grpSp>
              <p:nvGrpSpPr>
                <p:cNvPr id="75814" name="Group 19"/>
                <p:cNvGrpSpPr>
                  <a:grpSpLocks/>
                </p:cNvGrpSpPr>
                <p:nvPr/>
              </p:nvGrpSpPr>
              <p:grpSpPr bwMode="auto">
                <a:xfrm>
                  <a:off x="613" y="0"/>
                  <a:ext cx="753" cy="343"/>
                  <a:chOff x="0" y="0"/>
                  <a:chExt cx="915" cy="312"/>
                </a:xfrm>
              </p:grpSpPr>
              <p:sp>
                <p:nvSpPr>
                  <p:cNvPr id="75816" name="Line 20"/>
                  <p:cNvSpPr>
                    <a:spLocks noChangeShapeType="1"/>
                  </p:cNvSpPr>
                  <p:nvPr/>
                </p:nvSpPr>
                <p:spPr bwMode="auto">
                  <a:xfrm>
                    <a:off x="15" y="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7" name="Line 21"/>
                  <p:cNvSpPr>
                    <a:spLocks noChangeShapeType="1"/>
                  </p:cNvSpPr>
                  <p:nvPr/>
                </p:nvSpPr>
                <p:spPr bwMode="auto">
                  <a:xfrm>
                    <a:off x="0" y="297"/>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8" name="Line 22"/>
                  <p:cNvSpPr>
                    <a:spLocks noChangeShapeType="1"/>
                  </p:cNvSpPr>
                  <p:nvPr/>
                </p:nvSpPr>
                <p:spPr bwMode="auto">
                  <a:xfrm>
                    <a:off x="90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9" name="Line 23"/>
                  <p:cNvSpPr>
                    <a:spLocks noChangeShapeType="1"/>
                  </p:cNvSpPr>
                  <p:nvPr/>
                </p:nvSpPr>
                <p:spPr bwMode="auto">
                  <a:xfrm>
                    <a:off x="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0" name="Line 24"/>
                  <p:cNvSpPr>
                    <a:spLocks noChangeShapeType="1"/>
                  </p:cNvSpPr>
                  <p:nvPr/>
                </p:nvSpPr>
                <p:spPr bwMode="auto">
                  <a:xfrm>
                    <a:off x="45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5815" name="Line 25"/>
                <p:cNvSpPr>
                  <a:spLocks noChangeShapeType="1"/>
                </p:cNvSpPr>
                <p:nvPr/>
              </p:nvSpPr>
              <p:spPr bwMode="auto">
                <a:xfrm>
                  <a:off x="0" y="218"/>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5786" name="Group 81"/>
              <p:cNvGrpSpPr>
                <a:grpSpLocks/>
              </p:cNvGrpSpPr>
              <p:nvPr/>
            </p:nvGrpSpPr>
            <p:grpSpPr bwMode="auto">
              <a:xfrm>
                <a:off x="1279524" y="642937"/>
                <a:ext cx="2168525" cy="560388"/>
                <a:chOff x="0" y="0"/>
                <a:chExt cx="1366" cy="353"/>
              </a:xfrm>
            </p:grpSpPr>
            <p:grpSp>
              <p:nvGrpSpPr>
                <p:cNvPr id="75807" name="Group 26"/>
                <p:cNvGrpSpPr>
                  <a:grpSpLocks/>
                </p:cNvGrpSpPr>
                <p:nvPr/>
              </p:nvGrpSpPr>
              <p:grpSpPr bwMode="auto">
                <a:xfrm>
                  <a:off x="613" y="0"/>
                  <a:ext cx="753" cy="353"/>
                  <a:chOff x="0" y="0"/>
                  <a:chExt cx="915" cy="321"/>
                </a:xfrm>
              </p:grpSpPr>
              <p:sp>
                <p:nvSpPr>
                  <p:cNvPr id="75809" name="Line 27"/>
                  <p:cNvSpPr>
                    <a:spLocks noChangeShapeType="1"/>
                  </p:cNvSpPr>
                  <p:nvPr/>
                </p:nvSpPr>
                <p:spPr bwMode="auto">
                  <a:xfrm>
                    <a:off x="15" y="0"/>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0" name="Line 28"/>
                  <p:cNvSpPr>
                    <a:spLocks noChangeShapeType="1"/>
                  </p:cNvSpPr>
                  <p:nvPr/>
                </p:nvSpPr>
                <p:spPr bwMode="auto">
                  <a:xfrm>
                    <a:off x="0" y="30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1" name="Line 29"/>
                  <p:cNvSpPr>
                    <a:spLocks noChangeShapeType="1"/>
                  </p:cNvSpPr>
                  <p:nvPr/>
                </p:nvSpPr>
                <p:spPr bwMode="auto">
                  <a:xfrm>
                    <a:off x="90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2" name="Line 30"/>
                  <p:cNvSpPr>
                    <a:spLocks noChangeShapeType="1"/>
                  </p:cNvSpPr>
                  <p:nvPr/>
                </p:nvSpPr>
                <p:spPr bwMode="auto">
                  <a:xfrm>
                    <a:off x="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3" name="Line 31"/>
                  <p:cNvSpPr>
                    <a:spLocks noChangeShapeType="1"/>
                  </p:cNvSpPr>
                  <p:nvPr/>
                </p:nvSpPr>
                <p:spPr bwMode="auto">
                  <a:xfrm>
                    <a:off x="45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5808" name="Line 32"/>
                <p:cNvSpPr>
                  <a:spLocks noChangeShapeType="1"/>
                </p:cNvSpPr>
                <p:nvPr/>
              </p:nvSpPr>
              <p:spPr bwMode="auto">
                <a:xfrm>
                  <a:off x="0" y="156"/>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5787" name="Group 79"/>
              <p:cNvGrpSpPr>
                <a:grpSpLocks/>
              </p:cNvGrpSpPr>
              <p:nvPr/>
            </p:nvGrpSpPr>
            <p:grpSpPr bwMode="auto">
              <a:xfrm>
                <a:off x="0" y="50800"/>
                <a:ext cx="1592264" cy="1687513"/>
                <a:chOff x="0" y="0"/>
                <a:chExt cx="1003" cy="1063"/>
              </a:xfrm>
            </p:grpSpPr>
            <p:sp>
              <p:nvSpPr>
                <p:cNvPr id="75799" name="Line 12"/>
                <p:cNvSpPr>
                  <a:spLocks noChangeShapeType="1"/>
                </p:cNvSpPr>
                <p:nvPr/>
              </p:nvSpPr>
              <p:spPr bwMode="auto">
                <a:xfrm>
                  <a:off x="263" y="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0" name="Line 13"/>
                <p:cNvSpPr>
                  <a:spLocks noChangeShapeType="1"/>
                </p:cNvSpPr>
                <p:nvPr/>
              </p:nvSpPr>
              <p:spPr bwMode="auto">
                <a:xfrm>
                  <a:off x="251" y="345"/>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1" name="Line 14"/>
                <p:cNvSpPr>
                  <a:spLocks noChangeShapeType="1"/>
                </p:cNvSpPr>
                <p:nvPr/>
              </p:nvSpPr>
              <p:spPr bwMode="auto">
                <a:xfrm>
                  <a:off x="251" y="68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2" name="Line 15"/>
                <p:cNvSpPr>
                  <a:spLocks noChangeShapeType="1"/>
                </p:cNvSpPr>
                <p:nvPr/>
              </p:nvSpPr>
              <p:spPr bwMode="auto">
                <a:xfrm>
                  <a:off x="251" y="1047"/>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3" name="Line 16"/>
                <p:cNvSpPr>
                  <a:spLocks noChangeShapeType="1"/>
                </p:cNvSpPr>
                <p:nvPr/>
              </p:nvSpPr>
              <p:spPr bwMode="auto">
                <a:xfrm>
                  <a:off x="1003" y="35"/>
                  <a:ext cx="0" cy="1028"/>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4" name="Line 17"/>
                <p:cNvSpPr>
                  <a:spLocks noChangeShapeType="1"/>
                </p:cNvSpPr>
                <p:nvPr/>
              </p:nvSpPr>
              <p:spPr bwMode="auto">
                <a:xfrm>
                  <a:off x="25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5" name="Line 18"/>
                <p:cNvSpPr>
                  <a:spLocks noChangeShapeType="1"/>
                </p:cNvSpPr>
                <p:nvPr/>
              </p:nvSpPr>
              <p:spPr bwMode="auto">
                <a:xfrm>
                  <a:off x="62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4" name="Text Box 34"/>
                <p:cNvSpPr txBox="1"/>
                <p:nvPr/>
              </p:nvSpPr>
              <p:spPr>
                <a:xfrm>
                  <a:off x="0" y="0"/>
                  <a:ext cx="423" cy="1057"/>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lnSpc>
                      <a:spcPct val="150000"/>
                    </a:lnSpc>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0    A</a:t>
                  </a:r>
                </a:p>
                <a:p>
                  <a:pPr marL="0" indent="0" algn="just">
                    <a:lnSpc>
                      <a:spcPct val="150000"/>
                    </a:lnSpc>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1    B</a:t>
                  </a:r>
                </a:p>
                <a:p>
                  <a:pPr marL="0" indent="0" algn="just">
                    <a:lnSpc>
                      <a:spcPct val="150000"/>
                    </a:lnSpc>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2    C</a:t>
                  </a:r>
                </a:p>
              </p:txBody>
            </p:sp>
          </p:grpSp>
          <p:grpSp>
            <p:nvGrpSpPr>
              <p:cNvPr id="75788" name="Group 82"/>
              <p:cNvGrpSpPr>
                <a:grpSpLocks/>
              </p:cNvGrpSpPr>
              <p:nvPr/>
            </p:nvGrpSpPr>
            <p:grpSpPr bwMode="auto">
              <a:xfrm>
                <a:off x="3159124" y="644525"/>
                <a:ext cx="2154238" cy="530225"/>
                <a:chOff x="0" y="0"/>
                <a:chExt cx="1357" cy="334"/>
              </a:xfrm>
            </p:grpSpPr>
            <p:sp>
              <p:nvSpPr>
                <p:cNvPr id="75793" name="Line 33"/>
                <p:cNvSpPr>
                  <a:spLocks noChangeShapeType="1"/>
                </p:cNvSpPr>
                <p:nvPr/>
              </p:nvSpPr>
              <p:spPr bwMode="auto">
                <a:xfrm>
                  <a:off x="0" y="155"/>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5794" name="Line 36"/>
                <p:cNvSpPr>
                  <a:spLocks noChangeShapeType="1"/>
                </p:cNvSpPr>
                <p:nvPr/>
              </p:nvSpPr>
              <p:spPr bwMode="auto">
                <a:xfrm>
                  <a:off x="617" y="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5" name="Line 37"/>
                <p:cNvSpPr>
                  <a:spLocks noChangeShapeType="1"/>
                </p:cNvSpPr>
                <p:nvPr/>
              </p:nvSpPr>
              <p:spPr bwMode="auto">
                <a:xfrm>
                  <a:off x="604" y="32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6" name="Line 38"/>
                <p:cNvSpPr>
                  <a:spLocks noChangeShapeType="1"/>
                </p:cNvSpPr>
                <p:nvPr/>
              </p:nvSpPr>
              <p:spPr bwMode="auto">
                <a:xfrm>
                  <a:off x="134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7" name="Line 39"/>
                <p:cNvSpPr>
                  <a:spLocks noChangeShapeType="1"/>
                </p:cNvSpPr>
                <p:nvPr/>
              </p:nvSpPr>
              <p:spPr bwMode="auto">
                <a:xfrm>
                  <a:off x="60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8" name="Line 40"/>
                <p:cNvSpPr>
                  <a:spLocks noChangeShapeType="1"/>
                </p:cNvSpPr>
                <p:nvPr/>
              </p:nvSpPr>
              <p:spPr bwMode="auto">
                <a:xfrm>
                  <a:off x="97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3437" name="Text Box 41"/>
              <p:cNvSpPr txBox="1"/>
              <p:nvPr/>
            </p:nvSpPr>
            <p:spPr>
              <a:xfrm>
                <a:off x="4135989" y="722192"/>
                <a:ext cx="1258133" cy="589601"/>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2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03438" name="Text Box 42"/>
              <p:cNvSpPr txBox="1"/>
              <p:nvPr/>
            </p:nvSpPr>
            <p:spPr>
              <a:xfrm>
                <a:off x="2271080" y="117225"/>
                <a:ext cx="1255656" cy="58768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1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03439" name="Text Box 43"/>
              <p:cNvSpPr txBox="1"/>
              <p:nvPr/>
            </p:nvSpPr>
            <p:spPr>
              <a:xfrm>
                <a:off x="2340426" y="756762"/>
                <a:ext cx="663740" cy="52046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0</a:t>
                </a:r>
              </a:p>
            </p:txBody>
          </p:sp>
          <p:sp>
            <p:nvSpPr>
              <p:cNvPr id="103440" name="Text Box 78"/>
              <p:cNvSpPr txBox="1"/>
              <p:nvPr/>
            </p:nvSpPr>
            <p:spPr>
              <a:xfrm>
                <a:off x="1012947" y="1194642"/>
                <a:ext cx="542383" cy="524303"/>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000" noProof="1">
                    <a:latin typeface="宋体" panose="02010600030101010101" pitchFamily="2" charset="-122"/>
                    <a:ea typeface="宋体" panose="02010600030101010101" pitchFamily="2" charset="-122"/>
                  </a:rPr>
                  <a:t>∧</a:t>
                </a:r>
              </a:p>
            </p:txBody>
          </p:sp>
        </p:grpSp>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538288"/>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18351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椭圆 5"/>
          <p:cNvSpPr/>
          <p:nvPr/>
        </p:nvSpPr>
        <p:spPr>
          <a:xfrm>
            <a:off x="3276600" y="5159375"/>
            <a:ext cx="1800225" cy="720725"/>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ea typeface="宋体" panose="02010600030101010101" pitchFamily="2" charset="-122"/>
            </a:endParaRPr>
          </a:p>
        </p:txBody>
      </p:sp>
      <p:sp>
        <p:nvSpPr>
          <p:cNvPr id="9223" name="椭圆 5"/>
          <p:cNvSpPr/>
          <p:nvPr/>
        </p:nvSpPr>
        <p:spPr>
          <a:xfrm>
            <a:off x="5148263" y="2351088"/>
            <a:ext cx="1079500" cy="504825"/>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ea typeface="宋体" panose="02010600030101010101" pitchFamily="2" charset="-122"/>
            </a:endParaRPr>
          </a:p>
        </p:txBody>
      </p:sp>
      <p:sp>
        <p:nvSpPr>
          <p:cNvPr id="9224" name="椭圆 5"/>
          <p:cNvSpPr/>
          <p:nvPr/>
        </p:nvSpPr>
        <p:spPr>
          <a:xfrm>
            <a:off x="539750" y="5453063"/>
            <a:ext cx="2103438" cy="1047750"/>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1800" noProof="1">
              <a:ea typeface="宋体" panose="02010600030101010101" pitchFamily="2" charset="-122"/>
            </a:endParaRPr>
          </a:p>
        </p:txBody>
      </p:sp>
      <p:sp>
        <p:nvSpPr>
          <p:cNvPr id="106504" name="TextBox 13"/>
          <p:cNvSpPr txBox="1"/>
          <p:nvPr/>
        </p:nvSpPr>
        <p:spPr>
          <a:xfrm>
            <a:off x="539750" y="5624513"/>
            <a:ext cx="1987550"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000" b="1" i="1" noProof="1">
                <a:solidFill>
                  <a:srgbClr val="000000"/>
                </a:solidFill>
                <a:latin typeface="Times New Roman" panose="02020603050405020304" pitchFamily="18" charset="0"/>
                <a:ea typeface="宋体" panose="02010600030101010101" pitchFamily="2" charset="-122"/>
              </a:rPr>
              <a:t>图结构的应用</a:t>
            </a:r>
            <a:r>
              <a:rPr lang="en-US" altLang="zh-CN" sz="2000" b="1" i="1" noProof="1">
                <a:solidFill>
                  <a:srgbClr val="000000"/>
                </a:solidFill>
                <a:latin typeface="Times New Roman" panose="02020603050405020304" pitchFamily="18" charset="0"/>
                <a:ea typeface="宋体" panose="02010600030101010101" pitchFamily="2" charset="-122"/>
              </a:rPr>
              <a:t>1</a:t>
            </a:r>
            <a:r>
              <a:rPr lang="en-US" altLang="zh-CN" sz="2000" b="1" i="1" dirty="0">
                <a:solidFill>
                  <a:srgbClr val="000000"/>
                </a:solidFill>
                <a:latin typeface="Times New Roman" panose="02020603050405020304" pitchFamily="18" charset="0"/>
                <a:ea typeface="宋体" panose="02010600030101010101" pitchFamily="2" charset="-122"/>
              </a:rPr>
              <a:t/>
            </a:r>
            <a:br>
              <a:rPr lang="en-US" altLang="zh-CN" sz="2000" b="1" i="1" dirty="0">
                <a:solidFill>
                  <a:srgbClr val="000000"/>
                </a:solidFill>
                <a:latin typeface="Times New Roman" panose="02020603050405020304" pitchFamily="18" charset="0"/>
                <a:ea typeface="宋体" panose="02010600030101010101" pitchFamily="2" charset="-122"/>
              </a:rPr>
            </a:br>
            <a:r>
              <a:rPr lang="en-US" altLang="zh-CN" sz="2000" b="1" i="1" noProof="1">
                <a:solidFill>
                  <a:srgbClr val="000000"/>
                </a:solidFill>
                <a:latin typeface="Times New Roman" panose="02020603050405020304" pitchFamily="18" charset="0"/>
                <a:ea typeface="宋体" panose="02010600030101010101" pitchFamily="2" charset="-122"/>
              </a:rPr>
              <a:t>——</a:t>
            </a:r>
            <a:r>
              <a:rPr lang="zh-CN" altLang="en-US" sz="2000" b="1" i="1" noProof="1">
                <a:solidFill>
                  <a:srgbClr val="000000"/>
                </a:solidFill>
                <a:latin typeface="Times New Roman" panose="02020603050405020304" pitchFamily="18" charset="0"/>
                <a:ea typeface="宋体" panose="02010600030101010101" pitchFamily="2" charset="-122"/>
              </a:rPr>
              <a:t>最小生成树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3"/>
                                        </p:tgtEl>
                                        <p:attrNameLst>
                                          <p:attrName>style.visibility</p:attrName>
                                        </p:attrNameLst>
                                      </p:cBhvr>
                                      <p:to>
                                        <p:strVal val="visible"/>
                                      </p:to>
                                    </p:set>
                                  </p:childTnLst>
                                </p:cTn>
                              </p:par>
                            </p:childTnLst>
                          </p:cTn>
                        </p:par>
                        <p:par>
                          <p:cTn id="7" fill="hold" nodeType="afterGroup">
                            <p:stCondLst>
                              <p:cond delay="1"/>
                            </p:stCondLst>
                            <p:childTnLst>
                              <p:par>
                                <p:cTn id="8" presetID="22" presetClass="entr" presetSubtype="4" fill="hold" grpId="0" nodeType="afterEffect">
                                  <p:stCondLst>
                                    <p:cond delay="0"/>
                                  </p:stCondLst>
                                  <p:childTnLst>
                                    <p:set>
                                      <p:cBhvr>
                                        <p:cTn id="9" dur="1" fill="hold">
                                          <p:stCondLst>
                                            <p:cond delay="0"/>
                                          </p:stCondLst>
                                        </p:cTn>
                                        <p:tgtEl>
                                          <p:spTgt spid="9222"/>
                                        </p:tgtEl>
                                        <p:attrNameLst>
                                          <p:attrName>style.visibility</p:attrName>
                                        </p:attrNameLst>
                                      </p:cBhvr>
                                      <p:to>
                                        <p:strVal val="visible"/>
                                      </p:to>
                                    </p:set>
                                    <p:animEffect transition="in" filter="wipe(down)">
                                      <p:cBhvr>
                                        <p:cTn id="10" dur="500"/>
                                        <p:tgtEl>
                                          <p:spTgt spid="9222"/>
                                        </p:tgtEl>
                                      </p:cBhvr>
                                    </p:animEffect>
                                  </p:childTnLst>
                                </p:cTn>
                              </p:par>
                            </p:childTnLst>
                          </p:cTn>
                        </p:par>
                        <p:par>
                          <p:cTn id="11" fill="hold" nodeType="afterGroup">
                            <p:stCondLst>
                              <p:cond delay="501"/>
                            </p:stCondLst>
                            <p:childTnLst>
                              <p:par>
                                <p:cTn id="12" presetID="22" presetClass="entr" presetSubtype="4" fill="hold" grpId="0" nodeType="afterEffect">
                                  <p:stCondLst>
                                    <p:cond delay="0"/>
                                  </p:stCondLst>
                                  <p:childTnLst>
                                    <p:set>
                                      <p:cBhvr>
                                        <p:cTn id="13" dur="1" fill="hold">
                                          <p:stCondLst>
                                            <p:cond delay="0"/>
                                          </p:stCondLst>
                                        </p:cTn>
                                        <p:tgtEl>
                                          <p:spTgt spid="9224"/>
                                        </p:tgtEl>
                                        <p:attrNameLst>
                                          <p:attrName>style.visibility</p:attrName>
                                        </p:attrNameLst>
                                      </p:cBhvr>
                                      <p:to>
                                        <p:strVal val="visible"/>
                                      </p:to>
                                    </p:set>
                                    <p:animEffect transition="in" filter="wipe(down)">
                                      <p:cBhvr>
                                        <p:cTn id="14" dur="500"/>
                                        <p:tgtEl>
                                          <p:spTgt spid="9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 grpId="0" animBg="1"/>
      <p:bldP spid="9223" grpId="0" animBg="1"/>
      <p:bldP spid="9224"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684213" y="260350"/>
            <a:ext cx="4792663" cy="762000"/>
          </a:xfrm>
        </p:spPr>
        <p:txBody>
          <a:bodyPr/>
          <a:lstStyle/>
          <a:p>
            <a:pPr algn="ctr" eaLnBrk="1" hangingPunct="1"/>
            <a:r>
              <a:rPr lang="en-US" altLang="zh-CN" b="1" smtClean="0">
                <a:solidFill>
                  <a:schemeClr val="folHlink"/>
                </a:solidFill>
                <a:latin typeface="华文行楷" panose="02010800040101010101" pitchFamily="2" charset="-122"/>
                <a:ea typeface="华文行楷" panose="02010800040101010101" pitchFamily="2" charset="-122"/>
              </a:rPr>
              <a:t>8.3  </a:t>
            </a:r>
            <a:r>
              <a:rPr lang="zh-CN" altLang="en-US" b="1" smtClean="0">
                <a:solidFill>
                  <a:schemeClr val="folHlink"/>
                </a:solidFill>
                <a:latin typeface="华文行楷" panose="02010800040101010101" pitchFamily="2" charset="-122"/>
                <a:ea typeface="华文行楷" panose="02010800040101010101" pitchFamily="2" charset="-122"/>
              </a:rPr>
              <a:t>图的遍历</a:t>
            </a:r>
          </a:p>
        </p:txBody>
      </p:sp>
      <p:sp>
        <p:nvSpPr>
          <p:cNvPr id="10243" name="Rectangle 3"/>
          <p:cNvSpPr>
            <a:spLocks noGrp="1" noChangeArrowheads="1"/>
          </p:cNvSpPr>
          <p:nvPr>
            <p:ph type="body" idx="4294967295"/>
          </p:nvPr>
        </p:nvSpPr>
        <p:spPr>
          <a:xfrm>
            <a:off x="214064" y="1052736"/>
            <a:ext cx="8534400" cy="5029200"/>
          </a:xfrm>
        </p:spPr>
        <p:txBody>
          <a:bodyPr/>
          <a:lstStyle/>
          <a:p>
            <a:pPr eaLnBrk="1" hangingPunct="1">
              <a:defRPr/>
            </a:pPr>
            <a:r>
              <a:rPr kumimoji="1" lang="zh-CN" altLang="en-US" sz="2800" b="1" dirty="0" smtClean="0">
                <a:latin typeface="Times New Roman" panose="02020603050405020304" pitchFamily="18" charset="0"/>
              </a:rPr>
              <a:t>什么叫图的遍历？</a:t>
            </a:r>
          </a:p>
          <a:p>
            <a:pPr eaLnBrk="1" hangingPunct="1">
              <a:buFont typeface="Wingdings" panose="05000000000000000000" pitchFamily="2" charset="2"/>
              <a:buNone/>
              <a:defRPr/>
            </a:pPr>
            <a:r>
              <a:rPr kumimoji="1" lang="zh-CN" altLang="en-US" sz="2800" b="1" dirty="0" smtClean="0">
                <a:latin typeface="Times New Roman" panose="02020603050405020304" pitchFamily="18" charset="0"/>
              </a:rPr>
              <a:t>           </a:t>
            </a:r>
            <a:r>
              <a:rPr kumimoji="1" lang="zh-CN" altLang="en-US" sz="2400" b="1" dirty="0" smtClean="0">
                <a:latin typeface="Times New Roman" panose="02020603050405020304" pitchFamily="18" charset="0"/>
              </a:rPr>
              <a:t>已知图</a:t>
            </a:r>
            <a:r>
              <a:rPr kumimoji="1" lang="en-US" altLang="zh-CN" sz="2400" b="1" dirty="0" smtClean="0">
                <a:latin typeface="Times New Roman" panose="02020603050405020304" pitchFamily="18" charset="0"/>
              </a:rPr>
              <a:t>G(V,E) </a:t>
            </a:r>
            <a:r>
              <a:rPr kumimoji="1" lang="zh-CN" altLang="en-US" sz="2400" b="1" dirty="0" smtClean="0">
                <a:latin typeface="Times New Roman" panose="02020603050405020304" pitchFamily="18" charset="0"/>
              </a:rPr>
              <a:t>，从图中的任一顶点出发，按一定规则</a:t>
            </a:r>
            <a:r>
              <a:rPr kumimoji="1" lang="zh-CN" altLang="en-US" sz="2400" b="1" dirty="0" smtClean="0">
                <a:solidFill>
                  <a:schemeClr val="hlink"/>
                </a:solidFill>
                <a:latin typeface="Times New Roman" panose="02020603050405020304" pitchFamily="18" charset="0"/>
              </a:rPr>
              <a:t>顺着某些边</a:t>
            </a:r>
            <a:r>
              <a:rPr kumimoji="1" lang="zh-CN" altLang="en-US" sz="2400" b="1" dirty="0" smtClean="0">
                <a:latin typeface="Times New Roman" panose="02020603050405020304" pitchFamily="18" charset="0"/>
              </a:rPr>
              <a:t>去访问图中其余顶点，使每一个顶点被访问一次且仅被访问一次。</a:t>
            </a:r>
            <a:endParaRPr kumimoji="1" lang="en-US" altLang="zh-CN" sz="2400" b="1" dirty="0" smtClean="0">
              <a:latin typeface="Times New Roman" panose="02020603050405020304" pitchFamily="18" charset="0"/>
            </a:endParaRPr>
          </a:p>
          <a:p>
            <a:pPr eaLnBrk="1" hangingPunct="1">
              <a:buFont typeface="Wingdings" panose="05000000000000000000" pitchFamily="2" charset="2"/>
              <a:buNone/>
              <a:defRPr/>
            </a:pPr>
            <a:endParaRPr kumimoji="1" lang="en-US" altLang="zh-CN" sz="2400" b="1" dirty="0">
              <a:latin typeface="Times New Roman" panose="02020603050405020304" pitchFamily="18" charset="0"/>
            </a:endParaRPr>
          </a:p>
          <a:p>
            <a:pPr eaLnBrk="1" hangingPunct="1">
              <a:buNone/>
              <a:defRPr/>
            </a:pPr>
            <a:r>
              <a:rPr kumimoji="1" lang="zh-CN" altLang="en-US" sz="2400" b="1" dirty="0">
                <a:latin typeface="Times New Roman" panose="02020603050405020304" pitchFamily="18" charset="0"/>
              </a:rPr>
              <a:t> </a:t>
            </a: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算法</a:t>
            </a:r>
            <a:r>
              <a:rPr kumimoji="1" lang="zh-CN" altLang="en-US" sz="2400" b="1" dirty="0">
                <a:latin typeface="Times New Roman" panose="02020603050405020304" pitchFamily="18" charset="0"/>
              </a:rPr>
              <a:t>设计需要考虑三个问题：</a:t>
            </a:r>
          </a:p>
          <a:p>
            <a:pPr eaLnBrk="1" hangingPunct="1">
              <a:buNone/>
              <a:defRPr/>
            </a:pP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）算法的参数要指定访问的</a:t>
            </a:r>
            <a:r>
              <a:rPr kumimoji="1" lang="zh-CN" altLang="en-US" sz="2400" b="1" dirty="0">
                <a:solidFill>
                  <a:srgbClr val="FF0000"/>
                </a:solidFill>
                <a:latin typeface="Times New Roman" panose="02020603050405020304" pitchFamily="18" charset="0"/>
              </a:rPr>
              <a:t>第一个</a:t>
            </a:r>
            <a:r>
              <a:rPr kumimoji="1" lang="zh-CN" altLang="en-US" sz="2400" b="1" dirty="0">
                <a:latin typeface="Times New Roman" panose="02020603050405020304" pitchFamily="18" charset="0"/>
              </a:rPr>
              <a:t>顶点；</a:t>
            </a:r>
          </a:p>
          <a:p>
            <a:pPr eaLnBrk="1" hangingPunct="1">
              <a:buNone/>
              <a:defRPr/>
            </a:pP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a:t>
            </a:r>
            <a:r>
              <a:rPr kumimoji="1" lang="en-US" altLang="zh-CN" sz="2400" b="1" dirty="0">
                <a:latin typeface="Times New Roman" panose="02020603050405020304" pitchFamily="18" charset="0"/>
              </a:rPr>
              <a:t>2</a:t>
            </a:r>
            <a:r>
              <a:rPr kumimoji="1" lang="zh-CN" altLang="en-US" sz="2400" b="1" dirty="0">
                <a:latin typeface="Times New Roman" panose="02020603050405020304" pitchFamily="18" charset="0"/>
              </a:rPr>
              <a:t>）要考虑遍历路径可能出现的</a:t>
            </a:r>
            <a:r>
              <a:rPr kumimoji="1" lang="zh-CN" altLang="en-US" sz="2400" b="1" dirty="0">
                <a:solidFill>
                  <a:srgbClr val="FF0000"/>
                </a:solidFill>
                <a:latin typeface="Times New Roman" panose="02020603050405020304" pitchFamily="18" charset="0"/>
              </a:rPr>
              <a:t>死循环</a:t>
            </a:r>
            <a:r>
              <a:rPr kumimoji="1" lang="zh-CN" altLang="en-US" sz="2400" b="1" dirty="0">
                <a:latin typeface="Times New Roman" panose="02020603050405020304" pitchFamily="18" charset="0"/>
              </a:rPr>
              <a:t>问题；</a:t>
            </a:r>
          </a:p>
          <a:p>
            <a:pPr eaLnBrk="1" hangingPunct="1">
              <a:buNone/>
              <a:defRPr/>
            </a:pP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a:t>
            </a:r>
            <a:r>
              <a:rPr kumimoji="1" lang="en-US" altLang="zh-CN" sz="2400" b="1" dirty="0">
                <a:latin typeface="Times New Roman" panose="02020603050405020304" pitchFamily="18" charset="0"/>
              </a:rPr>
              <a:t>3</a:t>
            </a:r>
            <a:r>
              <a:rPr kumimoji="1" lang="zh-CN" altLang="en-US" sz="2400" b="1" dirty="0">
                <a:latin typeface="Times New Roman" panose="02020603050405020304" pitchFamily="18" charset="0"/>
              </a:rPr>
              <a:t>）要使一个顶点的所有邻接顶点</a:t>
            </a:r>
            <a:r>
              <a:rPr kumimoji="1" lang="zh-CN" altLang="en-US" sz="2400" b="1" dirty="0">
                <a:solidFill>
                  <a:srgbClr val="FF0000"/>
                </a:solidFill>
                <a:latin typeface="Times New Roman" panose="02020603050405020304" pitchFamily="18" charset="0"/>
              </a:rPr>
              <a:t>按照某种次序被访问</a:t>
            </a:r>
            <a:r>
              <a:rPr kumimoji="1" lang="zh-CN" altLang="en-US" sz="2400" b="1" dirty="0">
                <a:latin typeface="Times New Roman" panose="02020603050405020304" pitchFamily="18" charset="0"/>
              </a:rPr>
              <a:t>。 </a:t>
            </a:r>
            <a:endParaRPr kumimoji="1" lang="zh-CN" altLang="en-US" sz="2400" b="1" dirty="0" smtClean="0">
              <a:latin typeface="Times New Roman" panose="02020603050405020304" pitchFamily="18" charset="0"/>
            </a:endParaRPr>
          </a:p>
          <a:p>
            <a:pPr eaLnBrk="1" hangingPunct="1">
              <a:buFont typeface="Wingdings" panose="05000000000000000000" pitchFamily="2" charset="2"/>
              <a:buNone/>
              <a:defRPr/>
            </a:pPr>
            <a:endParaRPr kumimoji="1" lang="zh-CN" altLang="en-US" sz="1100" b="1" dirty="0" smtClean="0">
              <a:latin typeface="Times New Roman" panose="02020603050405020304" pitchFamily="18" charset="0"/>
            </a:endParaRPr>
          </a:p>
          <a:p>
            <a:pPr eaLnBrk="1" hangingPunct="1">
              <a:buFont typeface="Wingdings" panose="05000000000000000000" pitchFamily="2" charset="2"/>
              <a:buNone/>
              <a:defRPr/>
            </a:pPr>
            <a:r>
              <a:rPr kumimoji="1" lang="zh-CN" altLang="en-US" sz="2800" b="1" dirty="0" smtClean="0">
                <a:latin typeface="Times New Roman" panose="02020603050405020304" pitchFamily="18" charset="0"/>
              </a:rPr>
              <a:t>   </a:t>
            </a:r>
            <a:r>
              <a:rPr kumimoji="1" lang="zh-CN" altLang="en-US" sz="2400" b="1" dirty="0" smtClean="0">
                <a:latin typeface="Times New Roman" panose="02020603050405020304" pitchFamily="18" charset="0"/>
              </a:rPr>
              <a:t>遍历的方法：</a:t>
            </a:r>
          </a:p>
          <a:p>
            <a:pPr eaLnBrk="1" hangingPunct="1">
              <a:buFont typeface="Wingdings" panose="05000000000000000000" pitchFamily="2" charset="2"/>
              <a:buNone/>
              <a:defRPr/>
            </a:pPr>
            <a:r>
              <a:rPr kumimoji="1" lang="zh-CN" altLang="en-US" sz="2800" b="1" dirty="0" smtClean="0">
                <a:latin typeface="Times New Roman" panose="02020603050405020304" pitchFamily="18" charset="0"/>
              </a:rPr>
              <a:t>           </a:t>
            </a:r>
            <a:r>
              <a:rPr kumimoji="1" lang="zh-CN" altLang="en-US" sz="2400" b="1" dirty="0" smtClean="0">
                <a:solidFill>
                  <a:schemeClr val="hlink"/>
                </a:solidFill>
                <a:latin typeface="Times New Roman" panose="02020603050405020304" pitchFamily="18" charset="0"/>
              </a:rPr>
              <a:t>深度优先搜索</a:t>
            </a:r>
          </a:p>
          <a:p>
            <a:pPr eaLnBrk="1" hangingPunct="1">
              <a:buFont typeface="Wingdings" panose="05000000000000000000" pitchFamily="2" charset="2"/>
              <a:buNone/>
              <a:defRPr/>
            </a:pPr>
            <a:r>
              <a:rPr kumimoji="1" lang="zh-CN" altLang="en-US" sz="2400" b="1" dirty="0" smtClean="0">
                <a:solidFill>
                  <a:schemeClr val="hlink"/>
                </a:solidFill>
                <a:latin typeface="Times New Roman" panose="02020603050405020304" pitchFamily="18" charset="0"/>
              </a:rPr>
              <a:t>             广度优先搜索</a:t>
            </a:r>
          </a:p>
        </p:txBody>
      </p:sp>
      <p:pic>
        <p:nvPicPr>
          <p:cNvPr id="4" name="Picture 2" descr="http://ts1.mm.bing.net/th?&amp;id=HN.608022753602833226&amp;w=300&amp;h=300&amp;c=0&amp;pid=1.9&amp;rs=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2404" y="5190618"/>
            <a:ext cx="1211596" cy="1667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9"/>
          <p:cNvSpPr txBox="1">
            <a:spLocks noChangeArrowheads="1"/>
          </p:cNvSpPr>
          <p:nvPr/>
        </p:nvSpPr>
        <p:spPr bwMode="auto">
          <a:xfrm>
            <a:off x="7380311" y="5861584"/>
            <a:ext cx="76890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smtClean="0">
                <a:solidFill>
                  <a:srgbClr val="0000FF"/>
                </a:solidFill>
                <a:latin typeface="Times New Roman" panose="02020603050405020304" pitchFamily="18" charset="0"/>
              </a:rPr>
              <a:t>树的遍历</a:t>
            </a:r>
            <a:endParaRPr lang="en-US" altLang="zh-CN" sz="2000" dirty="0">
              <a:solidFill>
                <a:srgbClr val="0000FF"/>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3">
                                            <p:txEl>
                                              <p:pRg st="8" end="8"/>
                                            </p:txEl>
                                          </p:spTgt>
                                        </p:tgtEl>
                                        <p:attrNameLst>
                                          <p:attrName>style.visibility</p:attrName>
                                        </p:attrNameLst>
                                      </p:cBhvr>
                                      <p:to>
                                        <p:strVal val="visible"/>
                                      </p:to>
                                    </p:set>
                                    <p:animEffect transition="in" filter="wipe(left)">
                                      <p:cBhvr>
                                        <p:cTn id="7" dur="500"/>
                                        <p:tgtEl>
                                          <p:spTgt spid="10243">
                                            <p:txEl>
                                              <p:pRg st="8" end="8"/>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243">
                                            <p:txEl>
                                              <p:pRg st="9" end="9"/>
                                            </p:txEl>
                                          </p:spTgt>
                                        </p:tgtEl>
                                        <p:attrNameLst>
                                          <p:attrName>style.visibility</p:attrName>
                                        </p:attrNameLst>
                                      </p:cBhvr>
                                      <p:to>
                                        <p:strVal val="visible"/>
                                      </p:to>
                                    </p:set>
                                    <p:animEffect transition="in" filter="wipe(left)">
                                      <p:cBhvr>
                                        <p:cTn id="11" dur="500"/>
                                        <p:tgtEl>
                                          <p:spTgt spid="10243">
                                            <p:txEl>
                                              <p:pRg st="9" end="9"/>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243">
                                            <p:txEl>
                                              <p:pRg st="10" end="10"/>
                                            </p:txEl>
                                          </p:spTgt>
                                        </p:tgtEl>
                                        <p:attrNameLst>
                                          <p:attrName>style.visibility</p:attrName>
                                        </p:attrNameLst>
                                      </p:cBhvr>
                                      <p:to>
                                        <p:strVal val="visible"/>
                                      </p:to>
                                    </p:set>
                                    <p:animEffect transition="in" filter="wipe(left)">
                                      <p:cBhvr>
                                        <p:cTn id="15" dur="500"/>
                                        <p:tgtEl>
                                          <p:spTgt spid="1024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3528" y="2521917"/>
            <a:ext cx="8455025" cy="4003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楷体" pitchFamily="49" charset="-122"/>
                <a:ea typeface="楷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楷体" pitchFamily="49" charset="-122"/>
                <a:ea typeface="楷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楷体" pitchFamily="49" charset="-122"/>
                <a:ea typeface="楷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楷体" pitchFamily="49" charset="-122"/>
                <a:ea typeface="楷体" pitchFamily="49" charset="-122"/>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楷体" pitchFamily="49" charset="-122"/>
                <a:ea typeface="楷体" pitchFamily="49" charset="-122"/>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lnSpc>
                <a:spcPct val="80000"/>
              </a:lnSpc>
            </a:pPr>
            <a:r>
              <a:rPr lang="zh-CN" altLang="en-US" dirty="0" smtClean="0">
                <a:solidFill>
                  <a:schemeClr val="tx1"/>
                </a:solidFill>
                <a:latin typeface="Times New Roman" pitchFamily="18" charset="0"/>
                <a:cs typeface="Times New Roman" pitchFamily="18" charset="0"/>
              </a:rPr>
              <a:t>图的遍历从一个顶点</a:t>
            </a:r>
            <a:r>
              <a:rPr lang="en-US" altLang="zh-CN" dirty="0" smtClean="0">
                <a:solidFill>
                  <a:schemeClr val="tx1"/>
                </a:solidFill>
                <a:latin typeface="Times New Roman" pitchFamily="18" charset="0"/>
                <a:cs typeface="Times New Roman" pitchFamily="18" charset="0"/>
              </a:rPr>
              <a:t>v</a:t>
            </a:r>
            <a:r>
              <a:rPr lang="zh-CN" altLang="en-US" dirty="0" smtClean="0">
                <a:solidFill>
                  <a:schemeClr val="tx1"/>
                </a:solidFill>
                <a:latin typeface="Times New Roman" pitchFamily="18" charset="0"/>
                <a:cs typeface="Times New Roman" pitchFamily="18" charset="0"/>
              </a:rPr>
              <a:t>出发，试探性地访问其余顶点，必须考虑到下列情况：</a:t>
            </a:r>
          </a:p>
          <a:p>
            <a:pPr lvl="1">
              <a:lnSpc>
                <a:spcPct val="80000"/>
              </a:lnSpc>
            </a:pPr>
            <a:r>
              <a:rPr lang="zh-CN" altLang="en-US" b="1" dirty="0" smtClean="0">
                <a:solidFill>
                  <a:schemeClr val="tx1"/>
                </a:solidFill>
                <a:latin typeface="Times New Roman" pitchFamily="18" charset="0"/>
                <a:cs typeface="Times New Roman" pitchFamily="18" charset="0"/>
              </a:rPr>
              <a:t>从一顶点出发，可能不能到达所有其它的顶点（只能到达</a:t>
            </a:r>
            <a:r>
              <a:rPr lang="en-US" altLang="zh-CN" b="1" dirty="0" smtClean="0">
                <a:solidFill>
                  <a:schemeClr val="tx1"/>
                </a:solidFill>
                <a:latin typeface="Times New Roman" pitchFamily="18" charset="0"/>
                <a:cs typeface="Times New Roman" pitchFamily="18" charset="0"/>
              </a:rPr>
              <a:t>v</a:t>
            </a:r>
            <a:r>
              <a:rPr lang="zh-CN" altLang="en-US" b="1" dirty="0" smtClean="0">
                <a:solidFill>
                  <a:schemeClr val="tx1"/>
                </a:solidFill>
                <a:latin typeface="Times New Roman" pitchFamily="18" charset="0"/>
                <a:cs typeface="Times New Roman" pitchFamily="18" charset="0"/>
              </a:rPr>
              <a:t>所在连通分量的所有顶点），例如</a:t>
            </a:r>
            <a:r>
              <a:rPr lang="zh-CN" altLang="en-US" b="1" dirty="0" smtClean="0">
                <a:solidFill>
                  <a:srgbClr val="FF0000"/>
                </a:solidFill>
                <a:latin typeface="Times New Roman" pitchFamily="18" charset="0"/>
                <a:cs typeface="Times New Roman" pitchFamily="18" charset="0"/>
              </a:rPr>
              <a:t>非连通图</a:t>
            </a:r>
            <a:r>
              <a:rPr lang="zh-CN" altLang="en-US" b="1" dirty="0" smtClean="0">
                <a:solidFill>
                  <a:schemeClr val="tx1"/>
                </a:solidFill>
                <a:latin typeface="Times New Roman" pitchFamily="18" charset="0"/>
                <a:cs typeface="Times New Roman" pitchFamily="18" charset="0"/>
              </a:rPr>
              <a:t>；</a:t>
            </a:r>
          </a:p>
          <a:p>
            <a:pPr lvl="1">
              <a:lnSpc>
                <a:spcPct val="80000"/>
              </a:lnSpc>
            </a:pPr>
            <a:r>
              <a:rPr lang="zh-CN" altLang="en-US" b="1" dirty="0" smtClean="0">
                <a:solidFill>
                  <a:schemeClr val="tx1"/>
                </a:solidFill>
                <a:latin typeface="Times New Roman" pitchFamily="18" charset="0"/>
                <a:cs typeface="Times New Roman" pitchFamily="18" charset="0"/>
              </a:rPr>
              <a:t>有可能会陷入死循环，如</a:t>
            </a:r>
            <a:r>
              <a:rPr lang="zh-CN" altLang="en-US" b="1" dirty="0" smtClean="0">
                <a:solidFill>
                  <a:srgbClr val="FF0000"/>
                </a:solidFill>
                <a:latin typeface="Times New Roman" pitchFamily="18" charset="0"/>
                <a:cs typeface="Times New Roman" pitchFamily="18" charset="0"/>
              </a:rPr>
              <a:t>存在回路的图</a:t>
            </a:r>
            <a:r>
              <a:rPr lang="zh-CN" altLang="en-US" b="1" dirty="0" smtClean="0">
                <a:solidFill>
                  <a:schemeClr val="tx1"/>
                </a:solidFill>
                <a:latin typeface="Times New Roman" pitchFamily="18" charset="0"/>
                <a:cs typeface="Times New Roman" pitchFamily="18" charset="0"/>
              </a:rPr>
              <a:t>。</a:t>
            </a:r>
          </a:p>
          <a:p>
            <a:pPr>
              <a:lnSpc>
                <a:spcPct val="80000"/>
              </a:lnSpc>
            </a:pPr>
            <a:r>
              <a:rPr lang="zh-CN" altLang="en-US" sz="3200" b="1" dirty="0" smtClean="0">
                <a:solidFill>
                  <a:schemeClr val="tx1"/>
                </a:solidFill>
                <a:latin typeface="Times New Roman" pitchFamily="18" charset="0"/>
                <a:cs typeface="Times New Roman" pitchFamily="18" charset="0"/>
              </a:rPr>
              <a:t>解决办法</a:t>
            </a:r>
          </a:p>
          <a:p>
            <a:pPr lvl="1">
              <a:lnSpc>
                <a:spcPct val="80000"/>
              </a:lnSpc>
            </a:pPr>
            <a:r>
              <a:rPr lang="zh-CN" altLang="en-US" b="1" dirty="0" smtClean="0">
                <a:solidFill>
                  <a:schemeClr val="tx1"/>
                </a:solidFill>
                <a:latin typeface="Times New Roman" pitchFamily="18" charset="0"/>
                <a:cs typeface="Times New Roman" pitchFamily="18" charset="0"/>
              </a:rPr>
              <a:t>检查图的所有顶点是否被访问过，如果未被访问，则</a:t>
            </a:r>
            <a:r>
              <a:rPr lang="zh-CN" altLang="en-US" b="1" dirty="0" smtClean="0">
                <a:solidFill>
                  <a:srgbClr val="FF0000"/>
                </a:solidFill>
                <a:latin typeface="Times New Roman" pitchFamily="18" charset="0"/>
                <a:cs typeface="Times New Roman" pitchFamily="18" charset="0"/>
              </a:rPr>
              <a:t>从该未被访问的顶点开始继续遍历</a:t>
            </a:r>
            <a:r>
              <a:rPr lang="zh-CN" altLang="en-US" b="1" dirty="0" smtClean="0">
                <a:solidFill>
                  <a:schemeClr val="tx1"/>
                </a:solidFill>
                <a:latin typeface="Times New Roman" pitchFamily="18" charset="0"/>
                <a:cs typeface="Times New Roman" pitchFamily="18" charset="0"/>
              </a:rPr>
              <a:t>。</a:t>
            </a:r>
            <a:endParaRPr lang="en-US" altLang="zh-CN" b="1" dirty="0" smtClean="0">
              <a:solidFill>
                <a:schemeClr val="tx1"/>
              </a:solidFill>
              <a:latin typeface="Times New Roman" pitchFamily="18" charset="0"/>
              <a:cs typeface="Times New Roman" pitchFamily="18" charset="0"/>
            </a:endParaRPr>
          </a:p>
          <a:p>
            <a:pPr lvl="1">
              <a:lnSpc>
                <a:spcPct val="80000"/>
              </a:lnSpc>
            </a:pPr>
            <a:r>
              <a:rPr lang="zh-CN" altLang="en-US" b="1" dirty="0" smtClean="0">
                <a:solidFill>
                  <a:schemeClr val="tx1"/>
                </a:solidFill>
                <a:latin typeface="Times New Roman" pitchFamily="18" charset="0"/>
                <a:cs typeface="Times New Roman" pitchFamily="18" charset="0"/>
              </a:rPr>
              <a:t>为每个顶点设置一个</a:t>
            </a:r>
            <a:r>
              <a:rPr lang="zh-CN" altLang="en-US" b="1" dirty="0" smtClean="0">
                <a:solidFill>
                  <a:srgbClr val="FF0000"/>
                </a:solidFill>
                <a:latin typeface="Times New Roman" pitchFamily="18" charset="0"/>
                <a:cs typeface="Times New Roman" pitchFamily="18" charset="0"/>
              </a:rPr>
              <a:t>访问标志位（</a:t>
            </a:r>
            <a:r>
              <a:rPr lang="en-US" altLang="zh-CN" b="1" dirty="0" smtClean="0">
                <a:solidFill>
                  <a:srgbClr val="FF0000"/>
                </a:solidFill>
                <a:latin typeface="Times New Roman" pitchFamily="18" charset="0"/>
                <a:cs typeface="Times New Roman" pitchFamily="18" charset="0"/>
              </a:rPr>
              <a:t>visit bit</a:t>
            </a:r>
            <a:r>
              <a:rPr lang="zh-CN" altLang="en-US" b="1" dirty="0" smtClean="0">
                <a:solidFill>
                  <a:srgbClr val="FF0000"/>
                </a:solidFill>
                <a:latin typeface="Times New Roman" pitchFamily="18" charset="0"/>
                <a:cs typeface="Times New Roman" pitchFamily="18" charset="0"/>
              </a:rPr>
              <a:t>）</a:t>
            </a:r>
            <a:r>
              <a:rPr lang="zh-CN" altLang="en-US" b="1" dirty="0" smtClean="0">
                <a:solidFill>
                  <a:schemeClr val="tx1"/>
                </a:solidFill>
                <a:latin typeface="Times New Roman" pitchFamily="18" charset="0"/>
                <a:cs typeface="Times New Roman" pitchFamily="18" charset="0"/>
              </a:rPr>
              <a:t>。算法开始时，所有顶点的访问标志位置零；在遍历的过程中，当某个顶点被访问时，其标志位就被标记为已访问。</a:t>
            </a:r>
            <a:endParaRPr lang="en-US" altLang="zh-CN" b="1" dirty="0" smtClean="0">
              <a:solidFill>
                <a:schemeClr val="tx1"/>
              </a:solidFill>
              <a:latin typeface="Times New Roman" pitchFamily="18" charset="0"/>
              <a:cs typeface="Times New Roman" pitchFamily="18" charset="0"/>
            </a:endParaRPr>
          </a:p>
          <a:p>
            <a:pPr lvl="1">
              <a:lnSpc>
                <a:spcPct val="80000"/>
              </a:lnSpc>
            </a:pPr>
            <a:endParaRPr lang="zh-CN" altLang="en-US" b="1" dirty="0" smtClean="0">
              <a:solidFill>
                <a:schemeClr val="tx1"/>
              </a:solidFill>
              <a:latin typeface="Times New Roman" pitchFamily="18" charset="0"/>
              <a:cs typeface="Times New Roman" pitchFamily="18" charset="0"/>
            </a:endParaRPr>
          </a:p>
        </p:txBody>
      </p:sp>
      <p:grpSp>
        <p:nvGrpSpPr>
          <p:cNvPr id="3" name="组合 2"/>
          <p:cNvGrpSpPr>
            <a:grpSpLocks/>
          </p:cNvGrpSpPr>
          <p:nvPr/>
        </p:nvGrpSpPr>
        <p:grpSpPr bwMode="auto">
          <a:xfrm>
            <a:off x="827584" y="340249"/>
            <a:ext cx="2484209" cy="1822283"/>
            <a:chOff x="-252536" y="44624"/>
            <a:chExt cx="3024336" cy="2450213"/>
          </a:xfrm>
        </p:grpSpPr>
        <p:sp>
          <p:nvSpPr>
            <p:cNvPr id="5" name="AutoShape 5"/>
            <p:cNvSpPr>
              <a:spLocks noChangeArrowheads="1"/>
            </p:cNvSpPr>
            <p:nvPr/>
          </p:nvSpPr>
          <p:spPr bwMode="auto">
            <a:xfrm>
              <a:off x="321396" y="945753"/>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6" name="Text Box 6"/>
            <p:cNvSpPr txBox="1">
              <a:spLocks noChangeArrowheads="1"/>
            </p:cNvSpPr>
            <p:nvPr/>
          </p:nvSpPr>
          <p:spPr bwMode="auto">
            <a:xfrm>
              <a:off x="206610" y="881387"/>
              <a:ext cx="688718" cy="720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2</a:t>
              </a:r>
            </a:p>
          </p:txBody>
        </p:sp>
        <p:sp>
          <p:nvSpPr>
            <p:cNvPr id="7" name="AutoShape 7"/>
            <p:cNvSpPr>
              <a:spLocks noChangeArrowheads="1"/>
            </p:cNvSpPr>
            <p:nvPr/>
          </p:nvSpPr>
          <p:spPr bwMode="auto">
            <a:xfrm>
              <a:off x="1010114" y="1803971"/>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8" name="Text Box 8"/>
            <p:cNvSpPr txBox="1">
              <a:spLocks noChangeArrowheads="1"/>
            </p:cNvSpPr>
            <p:nvPr/>
          </p:nvSpPr>
          <p:spPr bwMode="auto">
            <a:xfrm>
              <a:off x="994809" y="1761060"/>
              <a:ext cx="688718" cy="733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3</a:t>
              </a:r>
            </a:p>
          </p:txBody>
        </p:sp>
        <p:sp>
          <p:nvSpPr>
            <p:cNvPr id="9" name="AutoShape 9"/>
            <p:cNvSpPr>
              <a:spLocks noChangeArrowheads="1"/>
            </p:cNvSpPr>
            <p:nvPr/>
          </p:nvSpPr>
          <p:spPr bwMode="auto">
            <a:xfrm>
              <a:off x="1048376" y="104699"/>
              <a:ext cx="459146" cy="480602"/>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0" name="Text Box 10"/>
            <p:cNvSpPr txBox="1">
              <a:spLocks noChangeArrowheads="1"/>
            </p:cNvSpPr>
            <p:nvPr/>
          </p:nvSpPr>
          <p:spPr bwMode="auto">
            <a:xfrm>
              <a:off x="1029245" y="61788"/>
              <a:ext cx="459146" cy="49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1</a:t>
              </a:r>
            </a:p>
          </p:txBody>
        </p:sp>
        <p:sp>
          <p:nvSpPr>
            <p:cNvPr id="11" name="AutoShape 11"/>
            <p:cNvSpPr>
              <a:spLocks noChangeArrowheads="1"/>
            </p:cNvSpPr>
            <p:nvPr/>
          </p:nvSpPr>
          <p:spPr bwMode="auto">
            <a:xfrm>
              <a:off x="2305002" y="1666656"/>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2" name="Text Box 12"/>
            <p:cNvSpPr txBox="1">
              <a:spLocks noChangeArrowheads="1"/>
            </p:cNvSpPr>
            <p:nvPr/>
          </p:nvSpPr>
          <p:spPr bwMode="auto">
            <a:xfrm>
              <a:off x="2293523" y="1602290"/>
              <a:ext cx="478277" cy="682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5</a:t>
              </a:r>
            </a:p>
          </p:txBody>
        </p:sp>
        <p:sp>
          <p:nvSpPr>
            <p:cNvPr id="13" name="AutoShape 13"/>
            <p:cNvSpPr>
              <a:spLocks noChangeArrowheads="1"/>
            </p:cNvSpPr>
            <p:nvPr/>
          </p:nvSpPr>
          <p:spPr bwMode="auto">
            <a:xfrm>
              <a:off x="2213173" y="83244"/>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4" name="Text Box 14"/>
            <p:cNvSpPr txBox="1">
              <a:spLocks noChangeArrowheads="1"/>
            </p:cNvSpPr>
            <p:nvPr/>
          </p:nvSpPr>
          <p:spPr bwMode="auto">
            <a:xfrm>
              <a:off x="2213173" y="44624"/>
              <a:ext cx="459146" cy="66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4</a:t>
              </a:r>
            </a:p>
          </p:txBody>
        </p:sp>
        <p:sp>
          <p:nvSpPr>
            <p:cNvPr id="15" name="Line 15"/>
            <p:cNvSpPr>
              <a:spLocks noChangeShapeType="1"/>
            </p:cNvSpPr>
            <p:nvPr/>
          </p:nvSpPr>
          <p:spPr bwMode="auto">
            <a:xfrm flipH="1">
              <a:off x="665755" y="550973"/>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6" name="Line 16"/>
            <p:cNvSpPr>
              <a:spLocks noChangeShapeType="1"/>
            </p:cNvSpPr>
            <p:nvPr/>
          </p:nvSpPr>
          <p:spPr bwMode="auto">
            <a:xfrm>
              <a:off x="665755" y="1422064"/>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7" name="Line 17"/>
            <p:cNvSpPr>
              <a:spLocks noChangeShapeType="1"/>
            </p:cNvSpPr>
            <p:nvPr/>
          </p:nvSpPr>
          <p:spPr bwMode="auto">
            <a:xfrm>
              <a:off x="2442745" y="550973"/>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8" name="Text Box 18"/>
            <p:cNvSpPr txBox="1">
              <a:spLocks noChangeArrowheads="1"/>
            </p:cNvSpPr>
            <p:nvPr/>
          </p:nvSpPr>
          <p:spPr bwMode="auto">
            <a:xfrm>
              <a:off x="-252536" y="486606"/>
              <a:ext cx="918291" cy="66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endParaRPr kumimoji="0" lang="zh-CN" altLang="zh-CN" sz="2000" b="1"/>
            </a:p>
          </p:txBody>
        </p:sp>
      </p:grpSp>
      <p:grpSp>
        <p:nvGrpSpPr>
          <p:cNvPr id="20" name="Group 31"/>
          <p:cNvGrpSpPr>
            <a:grpSpLocks/>
          </p:cNvGrpSpPr>
          <p:nvPr/>
        </p:nvGrpSpPr>
        <p:grpSpPr bwMode="auto">
          <a:xfrm>
            <a:off x="5724128" y="91262"/>
            <a:ext cx="1107943" cy="2185610"/>
            <a:chOff x="720" y="1728"/>
            <a:chExt cx="1008" cy="2208"/>
          </a:xfrm>
        </p:grpSpPr>
        <p:sp>
          <p:nvSpPr>
            <p:cNvPr id="21" name="Oval 32"/>
            <p:cNvSpPr>
              <a:spLocks noChangeArrowheads="1"/>
            </p:cNvSpPr>
            <p:nvPr/>
          </p:nvSpPr>
          <p:spPr bwMode="auto">
            <a:xfrm>
              <a:off x="720" y="1886"/>
              <a:ext cx="1008" cy="946"/>
            </a:xfrm>
            <a:prstGeom prst="ellipse">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grpSp>
          <p:nvGrpSpPr>
            <p:cNvPr id="22" name="Group 33"/>
            <p:cNvGrpSpPr>
              <a:grpSpLocks/>
            </p:cNvGrpSpPr>
            <p:nvPr/>
          </p:nvGrpSpPr>
          <p:grpSpPr bwMode="auto">
            <a:xfrm>
              <a:off x="1088" y="1728"/>
              <a:ext cx="336" cy="353"/>
              <a:chOff x="2700" y="10488"/>
              <a:chExt cx="360" cy="349"/>
            </a:xfrm>
          </p:grpSpPr>
          <p:sp>
            <p:nvSpPr>
              <p:cNvPr id="33" name="AutoShape 34"/>
              <p:cNvSpPr>
                <a:spLocks noChangeArrowheads="1"/>
              </p:cNvSpPr>
              <p:nvPr/>
            </p:nvSpPr>
            <p:spPr bwMode="auto">
              <a:xfrm>
                <a:off x="2700" y="10488"/>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34" name="Text Box 35"/>
              <p:cNvSpPr txBox="1">
                <a:spLocks noChangeArrowheads="1"/>
              </p:cNvSpPr>
              <p:nvPr/>
            </p:nvSpPr>
            <p:spPr bwMode="auto">
              <a:xfrm>
                <a:off x="2700" y="10488"/>
                <a:ext cx="36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1</a:t>
                </a:r>
              </a:p>
            </p:txBody>
          </p:sp>
        </p:grpSp>
        <p:sp>
          <p:nvSpPr>
            <p:cNvPr id="23" name="Line 36"/>
            <p:cNvSpPr>
              <a:spLocks noChangeShapeType="1"/>
            </p:cNvSpPr>
            <p:nvPr/>
          </p:nvSpPr>
          <p:spPr bwMode="auto">
            <a:xfrm rot="8775436" flipH="1">
              <a:off x="971" y="1943"/>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grpSp>
          <p:nvGrpSpPr>
            <p:cNvPr id="24" name="Group 37"/>
            <p:cNvGrpSpPr>
              <a:grpSpLocks/>
            </p:cNvGrpSpPr>
            <p:nvPr/>
          </p:nvGrpSpPr>
          <p:grpSpPr bwMode="auto">
            <a:xfrm>
              <a:off x="1056" y="3593"/>
              <a:ext cx="443" cy="343"/>
              <a:chOff x="2225" y="11556"/>
              <a:chExt cx="475" cy="339"/>
            </a:xfrm>
          </p:grpSpPr>
          <p:sp>
            <p:nvSpPr>
              <p:cNvPr id="31" name="AutoShape 38"/>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32" name="Text Box 39"/>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3</a:t>
                </a:r>
              </a:p>
            </p:txBody>
          </p:sp>
        </p:grpSp>
        <p:grpSp>
          <p:nvGrpSpPr>
            <p:cNvPr id="25" name="Group 40"/>
            <p:cNvGrpSpPr>
              <a:grpSpLocks/>
            </p:cNvGrpSpPr>
            <p:nvPr/>
          </p:nvGrpSpPr>
          <p:grpSpPr bwMode="auto">
            <a:xfrm>
              <a:off x="1056" y="2647"/>
              <a:ext cx="443" cy="343"/>
              <a:chOff x="2225" y="11556"/>
              <a:chExt cx="475" cy="339"/>
            </a:xfrm>
          </p:grpSpPr>
          <p:sp>
            <p:nvSpPr>
              <p:cNvPr id="29" name="AutoShape 41"/>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30" name="Text Box 42"/>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2</a:t>
                </a:r>
              </a:p>
            </p:txBody>
          </p:sp>
        </p:grpSp>
        <p:sp>
          <p:nvSpPr>
            <p:cNvPr id="26" name="Line 43"/>
            <p:cNvSpPr>
              <a:spLocks noChangeShapeType="1"/>
            </p:cNvSpPr>
            <p:nvPr/>
          </p:nvSpPr>
          <p:spPr bwMode="auto">
            <a:xfrm rot="20779255" flipH="1">
              <a:off x="1372" y="2808"/>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27" name="Line 44"/>
            <p:cNvSpPr>
              <a:spLocks noChangeShapeType="1"/>
            </p:cNvSpPr>
            <p:nvPr/>
          </p:nvSpPr>
          <p:spPr bwMode="auto">
            <a:xfrm>
              <a:off x="1222" y="2993"/>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grpSp>
    </p:spTree>
    <p:extLst>
      <p:ext uri="{BB962C8B-B14F-4D97-AF65-F5344CB8AC3E}">
        <p14:creationId xmlns:p14="http://schemas.microsoft.com/office/powerpoint/2010/main" val="171459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randombar(horizontal)">
                                      <p:cBhvr>
                                        <p:cTn id="7" dur="500"/>
                                        <p:tgtEl>
                                          <p:spTgt spid="4">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randombar(horizontal)">
                                      <p:cBhvr>
                                        <p:cTn id="10" dur="500"/>
                                        <p:tgtEl>
                                          <p:spTgt spid="4">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randombar(horizontal)">
                                      <p:cBhvr>
                                        <p:cTn id="1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5"/>
          <p:cNvSpPr/>
          <p:nvPr/>
        </p:nvSpPr>
        <p:spPr>
          <a:xfrm>
            <a:off x="107504" y="332656"/>
            <a:ext cx="6500813" cy="552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nSpc>
                <a:spcPct val="90000"/>
              </a:lnSpc>
              <a:spcBef>
                <a:spcPct val="0"/>
              </a:spcBef>
              <a:buClr>
                <a:srgbClr val="000000"/>
              </a:buClr>
              <a:buFont typeface="Arial" panose="020B0604020202020204" pitchFamily="34" charset="0"/>
              <a:buNone/>
              <a:defRPr/>
            </a:pPr>
            <a:r>
              <a:rPr lang="zh-CN" altLang="en-US" b="1" noProof="1" smtClean="0">
                <a:solidFill>
                  <a:srgbClr val="0000FF"/>
                </a:solidFill>
                <a:latin typeface="Times New Roman" panose="02020603050405020304" pitchFamily="18" charset="0"/>
                <a:ea typeface="宋体" panose="02010600030101010101" pitchFamily="2" charset="-122"/>
              </a:rPr>
              <a:t>非</a:t>
            </a:r>
            <a:r>
              <a:rPr lang="zh-CN" altLang="en-US" b="1" noProof="1">
                <a:solidFill>
                  <a:srgbClr val="0000FF"/>
                </a:solidFill>
                <a:latin typeface="Times New Roman" panose="02020603050405020304" pitchFamily="18" charset="0"/>
                <a:ea typeface="宋体" panose="02010600030101010101" pitchFamily="2" charset="-122"/>
              </a:rPr>
              <a:t>连通图的遍历算法</a:t>
            </a:r>
          </a:p>
        </p:txBody>
      </p:sp>
      <p:sp>
        <p:nvSpPr>
          <p:cNvPr id="110595" name="Rectangle 4"/>
          <p:cNvSpPr txBox="1"/>
          <p:nvPr/>
        </p:nvSpPr>
        <p:spPr>
          <a:xfrm>
            <a:off x="107505" y="1012984"/>
            <a:ext cx="8928992" cy="5224328"/>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&gt;void Traverse</a:t>
            </a:r>
            <a:r>
              <a:rPr lang="en-US" altLang="zh-CN" dirty="0" smtClean="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(Graph</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 =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图中顶点个数</a:t>
            </a:r>
          </a:p>
          <a:p>
            <a:pPr>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visited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new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访问标记数组</a:t>
            </a:r>
          </a:p>
          <a:p>
            <a:pPr>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false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spcBef>
                <a:spcPct val="5000"/>
              </a:spcBef>
              <a:buClr>
                <a:schemeClr val="folHlink"/>
              </a:buClr>
              <a:buSzPct val="60000"/>
              <a:buFont typeface="Wingdings" panose="05000000000000000000" pitchFamily="2" charset="2"/>
              <a:buNone/>
              <a:defRPr/>
            </a:pPr>
            <a:r>
              <a:rPr lang="en-US" altLang="zh-CN" b="1" dirty="0" smtClean="0">
                <a:solidFill>
                  <a:schemeClr val="folHlink"/>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楷体_GB2312" pitchFamily="1" charset="-122"/>
              </a:rPr>
              <a:t>	</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检查图的所有顶点是否被访问过，如果未被访问，则从该未被访问的顶点开始继续遍历，</a:t>
            </a:r>
            <a:r>
              <a:rPr lang="en-US" altLang="zh-CN" dirty="0" err="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do_Search</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函数可以调用用深度优先或者广度优先搜索函数</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for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扫描所有顶点</a:t>
            </a:r>
          </a:p>
          <a:p>
            <a:pPr>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若没有访问过</a:t>
            </a:r>
          </a:p>
          <a:p>
            <a:pPr>
              <a:spcBef>
                <a:spcPct val="5000"/>
              </a:spcBef>
              <a:buClr>
                <a:schemeClr val="folHlink"/>
              </a:buClr>
              <a:buSzPct val="60000"/>
              <a:buFont typeface="Wingdings" panose="05000000000000000000" pitchFamily="2" charset="2"/>
              <a:buNone/>
              <a:defRPr/>
            </a:pP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do_</a:t>
            </a:r>
            <a:r>
              <a:rPr lang="en-US" altLang="zh-CN" b="1" dirty="0" err="1" smtClean="0">
                <a:effectLst>
                  <a:outerShdw blurRad="38100" dist="38100" dir="2700000" algn="tl">
                    <a:srgbClr val="C0C0C0"/>
                  </a:outerShdw>
                </a:effectLst>
                <a:latin typeface="Times New Roman" panose="02020603050405020304" pitchFamily="18" charset="0"/>
              </a:rPr>
              <a:t>Search</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(G</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a:t>
            </a:r>
          </a:p>
          <a:p>
            <a:pPr>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effectLst>
                  <a:outerShdw blurRad="38100" dist="38100" dir="2700000" algn="tl">
                    <a:srgbClr val="C0C0C0"/>
                  </a:outerShdw>
                </a:effectLst>
                <a:latin typeface="Times New Roman" panose="02020603050405020304" pitchFamily="18" charset="0"/>
                <a:ea typeface="仿宋_GB2312" pitchFamily="1" charset="-122"/>
              </a:rPr>
              <a:t> delete </a:t>
            </a:r>
            <a:r>
              <a:rPr lang="en-US" altLang="zh-CN" dirty="0" smtClean="0">
                <a:effectLst>
                  <a:outerShdw blurRad="38100" dist="38100" dir="2700000" algn="tl">
                    <a:srgbClr val="C0C0C0"/>
                  </a:outerShdw>
                </a:effectLst>
                <a:latin typeface="Times New Roman" panose="02020603050405020304" pitchFamily="18" charset="0"/>
                <a:ea typeface="仿宋_GB2312" pitchFamily="1" charset="-122"/>
              </a:rPr>
              <a:t>[ ] visited</a:t>
            </a:r>
            <a:r>
              <a:rPr lang="en-US" altLang="zh-CN" b="1" dirty="0" smtClean="0">
                <a:effectLst>
                  <a:outerShdw blurRad="38100" dist="38100" dir="2700000" algn="tl">
                    <a:srgbClr val="C0C0C0"/>
                  </a:outerShdw>
                </a:effectLst>
                <a:latin typeface="Times New Roman" panose="02020603050405020304" pitchFamily="18" charset="0"/>
                <a:ea typeface="仿宋_GB2312" pitchFamily="1" charset="-122"/>
              </a:rPr>
              <a:t>;                        </a:t>
            </a:r>
            <a:endParaRPr lang="en-US" altLang="zh-CN" dirty="0" smtClean="0">
              <a:effectLst>
                <a:outerShdw blurRad="38100" dist="38100" dir="2700000" algn="tl">
                  <a:srgbClr val="C0C0C0"/>
                </a:outerShdw>
              </a:effectLst>
              <a:latin typeface="Times New Roman" panose="02020603050405020304" pitchFamily="18" charset="0"/>
              <a:ea typeface="仿宋_GB2312" pitchFamily="1" charset="-122"/>
            </a:endParaRPr>
          </a:p>
          <a:p>
            <a:pPr>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仿宋_GB2312" pitchFamily="1"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a:xfrm>
            <a:off x="107950" y="115888"/>
            <a:ext cx="7793038" cy="781050"/>
          </a:xfrm>
        </p:spPr>
        <p:txBody>
          <a:bodyPr/>
          <a:lstStyle/>
          <a:p>
            <a:pPr eaLnBrk="1" hangingPunct="1"/>
            <a:r>
              <a:rPr lang="zh-CN" altLang="en-US" b="1" dirty="0" smtClean="0">
                <a:solidFill>
                  <a:srgbClr val="0000FF"/>
                </a:solidFill>
              </a:rPr>
              <a:t>图</a:t>
            </a:r>
            <a:r>
              <a:rPr lang="zh-CN" altLang="en-US" b="1" dirty="0">
                <a:solidFill>
                  <a:srgbClr val="0000FF"/>
                </a:solidFill>
              </a:rPr>
              <a:t>的生成</a:t>
            </a:r>
            <a:r>
              <a:rPr lang="zh-CN" altLang="en-US" b="1" dirty="0" smtClean="0">
                <a:solidFill>
                  <a:srgbClr val="0000FF"/>
                </a:solidFill>
              </a:rPr>
              <a:t>树</a:t>
            </a:r>
            <a:r>
              <a:rPr lang="en-US" altLang="zh-CN" b="1" dirty="0" smtClean="0">
                <a:solidFill>
                  <a:srgbClr val="0000FF"/>
                </a:solidFill>
              </a:rPr>
              <a:t>/</a:t>
            </a:r>
            <a:r>
              <a:rPr lang="zh-CN" altLang="en-US" b="1" dirty="0" smtClean="0">
                <a:solidFill>
                  <a:srgbClr val="0000FF"/>
                </a:solidFill>
              </a:rPr>
              <a:t>森林</a:t>
            </a:r>
          </a:p>
        </p:txBody>
      </p:sp>
      <p:sp>
        <p:nvSpPr>
          <p:cNvPr id="125955" name="Rectangle 3"/>
          <p:cNvSpPr>
            <a:spLocks noGrp="1" noChangeArrowheads="1"/>
          </p:cNvSpPr>
          <p:nvPr>
            <p:ph type="body" idx="4294967295"/>
          </p:nvPr>
        </p:nvSpPr>
        <p:spPr>
          <a:xfrm>
            <a:off x="611560" y="896938"/>
            <a:ext cx="8169275" cy="4114800"/>
          </a:xfrm>
        </p:spPr>
        <p:txBody>
          <a:bodyPr/>
          <a:lstStyle/>
          <a:p>
            <a:pPr eaLnBrk="1" hangingPunct="1">
              <a:defRPr/>
            </a:pPr>
            <a:r>
              <a:rPr kumimoji="1" lang="zh-CN" altLang="en-US" sz="2800" b="1" dirty="0" smtClean="0">
                <a:latin typeface="Times New Roman" panose="02020603050405020304" pitchFamily="18" charset="0"/>
                <a:cs typeface="Times New Roman" panose="02020603050405020304" pitchFamily="18" charset="0"/>
              </a:rPr>
              <a:t>图的</a:t>
            </a:r>
            <a:r>
              <a:rPr kumimoji="1" lang="zh-CN" altLang="en-US" sz="2800" b="1" dirty="0" smtClean="0">
                <a:solidFill>
                  <a:srgbClr val="0000FF"/>
                </a:solidFill>
                <a:latin typeface="Times New Roman" panose="02020603050405020304" pitchFamily="18" charset="0"/>
                <a:cs typeface="Times New Roman" panose="02020603050405020304" pitchFamily="18" charset="0"/>
              </a:rPr>
              <a:t>生成树</a:t>
            </a:r>
          </a:p>
          <a:p>
            <a:pPr lvl="1" eaLnBrk="1" hangingPunct="1">
              <a:defRPr/>
            </a:pPr>
            <a:r>
              <a:rPr kumimoji="1" lang="zh-CN" altLang="en-US" sz="2400" b="1" dirty="0" smtClean="0">
                <a:latin typeface="Times New Roman" panose="02020603050405020304" pitchFamily="18" charset="0"/>
                <a:cs typeface="Times New Roman" panose="02020603050405020304" pitchFamily="18" charset="0"/>
              </a:rPr>
              <a:t>定义：</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的所有顶点加上遍历过程中经过的边所构成的子图称作图</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的生成树</a:t>
            </a:r>
            <a:r>
              <a:rPr kumimoji="1" lang="en-US" altLang="zh-CN" sz="2400" b="1" dirty="0" smtClean="0">
                <a:latin typeface="Times New Roman" panose="02020603050405020304" pitchFamily="18" charset="0"/>
                <a:cs typeface="Times New Roman" panose="02020603050405020304" pitchFamily="18" charset="0"/>
              </a:rPr>
              <a:t>G’</a:t>
            </a:r>
          </a:p>
          <a:p>
            <a:pPr lvl="1" eaLnBrk="1" hangingPunct="1">
              <a:defRPr/>
            </a:pPr>
            <a:r>
              <a:rPr kumimoji="1" lang="zh-CN" altLang="en-US" sz="2400" b="1" dirty="0" smtClean="0">
                <a:latin typeface="Times New Roman" panose="02020603050405020304" pitchFamily="18" charset="0"/>
                <a:cs typeface="Times New Roman" panose="02020603050405020304" pitchFamily="18" charset="0"/>
              </a:rPr>
              <a:t>特征</a:t>
            </a:r>
            <a:endParaRPr kumimoji="1" lang="en-US" altLang="zh-CN" sz="2400" b="1" dirty="0" smtClean="0">
              <a:latin typeface="Times New Roman" panose="02020603050405020304" pitchFamily="18" charset="0"/>
              <a:cs typeface="Times New Roman" panose="02020603050405020304" pitchFamily="18" charset="0"/>
            </a:endParaRPr>
          </a:p>
          <a:p>
            <a:pPr lvl="2" eaLnBrk="1" hangingPunct="1">
              <a:defRPr/>
            </a:pPr>
            <a:r>
              <a:rPr kumimoji="1" lang="zh-CN" altLang="en-US" b="1" dirty="0" smtClean="0">
                <a:latin typeface="Times New Roman" panose="02020603050405020304" pitchFamily="18" charset="0"/>
                <a:cs typeface="Times New Roman" panose="02020603050405020304" pitchFamily="18" charset="0"/>
              </a:rPr>
              <a:t>生成树</a:t>
            </a:r>
            <a:r>
              <a:rPr kumimoji="1" lang="en-US" altLang="zh-CN" b="1" dirty="0" smtClean="0">
                <a:latin typeface="Times New Roman" panose="02020603050405020304" pitchFamily="18" charset="0"/>
                <a:cs typeface="Times New Roman" panose="02020603050405020304" pitchFamily="18" charset="0"/>
              </a:rPr>
              <a:t>G’</a:t>
            </a:r>
            <a:r>
              <a:rPr kumimoji="1" lang="zh-CN" altLang="en-US" b="1" dirty="0" smtClean="0">
                <a:latin typeface="Times New Roman" panose="02020603050405020304" pitchFamily="18" charset="0"/>
                <a:cs typeface="Times New Roman" panose="02020603050405020304" pitchFamily="18" charset="0"/>
              </a:rPr>
              <a:t>是</a:t>
            </a:r>
            <a:r>
              <a:rPr kumimoji="1" lang="en-US" altLang="zh-CN" b="1" dirty="0" smtClean="0">
                <a:latin typeface="Times New Roman" panose="02020603050405020304" pitchFamily="18" charset="0"/>
                <a:cs typeface="Times New Roman" panose="02020603050405020304" pitchFamily="18" charset="0"/>
              </a:rPr>
              <a:t>G</a:t>
            </a:r>
            <a:r>
              <a:rPr kumimoji="1" lang="zh-CN" altLang="en-US" b="1" dirty="0" smtClean="0">
                <a:latin typeface="Times New Roman" panose="02020603050405020304" pitchFamily="18" charset="0"/>
                <a:cs typeface="Times New Roman" panose="02020603050405020304" pitchFamily="18" charset="0"/>
              </a:rPr>
              <a:t>的</a:t>
            </a:r>
            <a:r>
              <a:rPr kumimoji="1" lang="zh-CN" altLang="en-US" b="1" dirty="0" smtClean="0">
                <a:solidFill>
                  <a:srgbClr val="FF0000"/>
                </a:solidFill>
                <a:latin typeface="Times New Roman" panose="02020603050405020304" pitchFamily="18" charset="0"/>
                <a:cs typeface="Times New Roman" panose="02020603050405020304" pitchFamily="18" charset="0"/>
              </a:rPr>
              <a:t>极小连通</a:t>
            </a:r>
            <a:r>
              <a:rPr kumimoji="1" lang="zh-CN" altLang="en-US" b="1" dirty="0" smtClean="0">
                <a:latin typeface="Times New Roman" panose="02020603050405020304" pitchFamily="18" charset="0"/>
                <a:cs typeface="Times New Roman" panose="02020603050405020304" pitchFamily="18" charset="0"/>
              </a:rPr>
              <a:t>子图</a:t>
            </a:r>
            <a:endParaRPr kumimoji="1" lang="en-US" altLang="zh-CN" b="1" dirty="0" smtClean="0">
              <a:latin typeface="Times New Roman" panose="02020603050405020304" pitchFamily="18" charset="0"/>
              <a:cs typeface="Times New Roman" panose="02020603050405020304" pitchFamily="18" charset="0"/>
            </a:endParaRPr>
          </a:p>
          <a:p>
            <a:pPr lvl="2" eaLnBrk="1" hangingPunct="1">
              <a:defRPr/>
            </a:pPr>
            <a:r>
              <a:rPr kumimoji="1" lang="zh-CN" altLang="en-US" b="1" dirty="0" smtClean="0">
                <a:latin typeface="Times New Roman" panose="02020603050405020304" pitchFamily="18" charset="0"/>
                <a:cs typeface="Times New Roman" panose="02020603050405020304" pitchFamily="18" charset="0"/>
              </a:rPr>
              <a:t>生成树</a:t>
            </a:r>
            <a:r>
              <a:rPr kumimoji="1" lang="en-US" altLang="zh-CN" b="1" dirty="0" smtClean="0">
                <a:latin typeface="Times New Roman" panose="02020603050405020304" pitchFamily="18" charset="0"/>
                <a:cs typeface="Times New Roman" panose="02020603050405020304" pitchFamily="18" charset="0"/>
              </a:rPr>
              <a:t>G’</a:t>
            </a:r>
            <a:r>
              <a:rPr kumimoji="1" lang="zh-CN" altLang="en-US" b="1" dirty="0" smtClean="0">
                <a:latin typeface="Times New Roman" panose="02020603050405020304" pitchFamily="18" charset="0"/>
                <a:cs typeface="Times New Roman" panose="02020603050405020304" pitchFamily="18" charset="0"/>
              </a:rPr>
              <a:t>含有图</a:t>
            </a:r>
            <a:r>
              <a:rPr kumimoji="1" lang="en-US" altLang="zh-CN" b="1" dirty="0" smtClean="0">
                <a:latin typeface="Times New Roman" panose="02020603050405020304" pitchFamily="18" charset="0"/>
                <a:cs typeface="Times New Roman" panose="02020603050405020304" pitchFamily="18" charset="0"/>
              </a:rPr>
              <a:t>G</a:t>
            </a:r>
            <a:r>
              <a:rPr kumimoji="1" lang="zh-CN" altLang="en-US" b="1" dirty="0" smtClean="0">
                <a:latin typeface="Times New Roman" panose="02020603050405020304" pitchFamily="18" charset="0"/>
                <a:cs typeface="Times New Roman" panose="02020603050405020304" pitchFamily="18" charset="0"/>
              </a:rPr>
              <a:t>中</a:t>
            </a:r>
            <a:r>
              <a:rPr kumimoji="1" lang="zh-CN" altLang="en-US" b="1" dirty="0" smtClean="0">
                <a:solidFill>
                  <a:srgbClr val="FF0000"/>
                </a:solidFill>
                <a:latin typeface="Times New Roman" panose="02020603050405020304" pitchFamily="18" charset="0"/>
                <a:cs typeface="Times New Roman" panose="02020603050405020304" pitchFamily="18" charset="0"/>
              </a:rPr>
              <a:t>全部顶点</a:t>
            </a:r>
            <a:r>
              <a:rPr kumimoji="1" lang="zh-CN" altLang="en-US" b="1" dirty="0" smtClean="0">
                <a:latin typeface="Times New Roman" panose="02020603050405020304" pitchFamily="18" charset="0"/>
                <a:cs typeface="Times New Roman" panose="02020603050405020304" pitchFamily="18" charset="0"/>
              </a:rPr>
              <a:t>，但只有</a:t>
            </a:r>
            <a:r>
              <a:rPr kumimoji="1" lang="en-US" altLang="zh-CN" b="1" dirty="0" smtClean="0">
                <a:solidFill>
                  <a:srgbClr val="FF0000"/>
                </a:solidFill>
                <a:latin typeface="Times New Roman" panose="02020603050405020304" pitchFamily="18" charset="0"/>
                <a:cs typeface="Times New Roman" panose="02020603050405020304" pitchFamily="18" charset="0"/>
              </a:rPr>
              <a:t>n-1</a:t>
            </a:r>
            <a:r>
              <a:rPr kumimoji="1" lang="zh-CN" altLang="en-US" b="1" dirty="0" smtClean="0">
                <a:solidFill>
                  <a:srgbClr val="FF0000"/>
                </a:solidFill>
                <a:latin typeface="Times New Roman" panose="02020603050405020304" pitchFamily="18" charset="0"/>
                <a:cs typeface="Times New Roman" panose="02020603050405020304" pitchFamily="18" charset="0"/>
              </a:rPr>
              <a:t>条边</a:t>
            </a:r>
            <a:endParaRPr kumimoji="1" lang="en-US" altLang="zh-CN" b="1" dirty="0" smtClean="0">
              <a:solidFill>
                <a:srgbClr val="FF0000"/>
              </a:solidFill>
              <a:latin typeface="Times New Roman" panose="02020603050405020304" pitchFamily="18" charset="0"/>
              <a:cs typeface="Times New Roman" panose="02020603050405020304" pitchFamily="18" charset="0"/>
            </a:endParaRPr>
          </a:p>
          <a:p>
            <a:pPr lvl="2" eaLnBrk="1" hangingPunct="1">
              <a:defRPr/>
            </a:pPr>
            <a:r>
              <a:rPr kumimoji="1" lang="zh-CN" altLang="en-US" b="1" dirty="0" smtClean="0">
                <a:solidFill>
                  <a:schemeClr val="hlink"/>
                </a:solidFill>
                <a:latin typeface="Times New Roman" panose="02020603050405020304" pitchFamily="18" charset="0"/>
                <a:cs typeface="Times New Roman" panose="02020603050405020304" pitchFamily="18" charset="0"/>
              </a:rPr>
              <a:t>生成树</a:t>
            </a:r>
            <a:r>
              <a:rPr kumimoji="1" lang="en-US" altLang="zh-CN" b="1" dirty="0" smtClean="0">
                <a:solidFill>
                  <a:schemeClr val="hlink"/>
                </a:solidFill>
                <a:latin typeface="Times New Roman" panose="02020603050405020304" pitchFamily="18" charset="0"/>
                <a:cs typeface="Times New Roman" panose="02020603050405020304" pitchFamily="18" charset="0"/>
              </a:rPr>
              <a:t>G’</a:t>
            </a:r>
            <a:r>
              <a:rPr kumimoji="1" lang="zh-CN" altLang="en-US" b="1" dirty="0" smtClean="0">
                <a:solidFill>
                  <a:schemeClr val="hlink"/>
                </a:solidFill>
                <a:latin typeface="Times New Roman" panose="02020603050405020304" pitchFamily="18" charset="0"/>
                <a:cs typeface="Times New Roman" panose="02020603050405020304" pitchFamily="18" charset="0"/>
              </a:rPr>
              <a:t>没有回路</a:t>
            </a:r>
            <a:endParaRPr kumimoji="1" lang="en-US" altLang="zh-CN" b="1" dirty="0" smtClean="0">
              <a:solidFill>
                <a:schemeClr val="hlink"/>
              </a:solidFill>
              <a:latin typeface="Times New Roman" panose="02020603050405020304" pitchFamily="18" charset="0"/>
              <a:cs typeface="Times New Roman" panose="02020603050405020304" pitchFamily="18" charset="0"/>
            </a:endParaRPr>
          </a:p>
          <a:p>
            <a:pPr>
              <a:spcBef>
                <a:spcPct val="0"/>
              </a:spcBef>
              <a:buClr>
                <a:srgbClr val="000000"/>
              </a:buClr>
              <a:defRPr/>
            </a:pPr>
            <a:r>
              <a:rPr lang="zh-CN" altLang="en-US" sz="2800" b="1" noProof="1">
                <a:latin typeface="Times New Roman" panose="02020603050405020304" pitchFamily="18" charset="0"/>
                <a:ea typeface="宋体" panose="02010600030101010101" pitchFamily="2" charset="-122"/>
              </a:rPr>
              <a:t>图的</a:t>
            </a:r>
            <a:r>
              <a:rPr lang="zh-CN" altLang="en-US" sz="2800" b="1" noProof="1">
                <a:solidFill>
                  <a:srgbClr val="0000FF"/>
                </a:solidFill>
                <a:latin typeface="Times New Roman" panose="02020603050405020304" pitchFamily="18" charset="0"/>
                <a:ea typeface="宋体" panose="02010600030101010101" pitchFamily="2" charset="-122"/>
              </a:rPr>
              <a:t>生成森林</a:t>
            </a:r>
          </a:p>
          <a:p>
            <a:pPr lvl="1">
              <a:spcBef>
                <a:spcPct val="0"/>
              </a:spcBef>
              <a:defRPr/>
            </a:pPr>
            <a:r>
              <a:rPr lang="zh-CN" altLang="en-US" sz="2400" b="1" noProof="1">
                <a:latin typeface="Times New Roman" panose="02020603050405020304" pitchFamily="18" charset="0"/>
                <a:ea typeface="宋体" panose="02010600030101010101" pitchFamily="2" charset="-122"/>
              </a:rPr>
              <a:t>若一个图</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是非连通图或非强连通图，通过遍历可以得到图</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的</a:t>
            </a:r>
            <a:r>
              <a:rPr lang="zh-CN" altLang="en-US" sz="2400" b="1" noProof="1">
                <a:solidFill>
                  <a:srgbClr val="FF0000"/>
                </a:solidFill>
                <a:latin typeface="Times New Roman" panose="02020603050405020304" pitchFamily="18" charset="0"/>
                <a:ea typeface="宋体" panose="02010600030101010101" pitchFamily="2" charset="-122"/>
              </a:rPr>
              <a:t>生成森林</a:t>
            </a:r>
            <a:r>
              <a:rPr lang="en-US" altLang="zh-CN" sz="2400" b="1" noProof="1">
                <a:solidFill>
                  <a:srgbClr val="FF0000"/>
                </a:solidFill>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a:t>
            </a:r>
            <a:endParaRPr lang="en-US" altLang="zh-CN" sz="2400" b="1" noProof="1">
              <a:latin typeface="Times New Roman" panose="02020603050405020304" pitchFamily="18" charset="0"/>
              <a:ea typeface="宋体" panose="02010600030101010101" pitchFamily="2" charset="-122"/>
            </a:endParaRPr>
          </a:p>
          <a:p>
            <a:pPr lvl="1">
              <a:spcBef>
                <a:spcPct val="0"/>
              </a:spcBef>
              <a:defRPr/>
            </a:pPr>
            <a:r>
              <a:rPr lang="zh-CN" altLang="en-US" sz="2400" b="1" noProof="1">
                <a:latin typeface="Times New Roman" panose="02020603050405020304" pitchFamily="18" charset="0"/>
                <a:ea typeface="宋体" panose="02010600030101010101" pitchFamily="2" charset="-122"/>
              </a:rPr>
              <a:t>特征</a:t>
            </a:r>
            <a:endParaRPr lang="en-US" altLang="zh-CN" sz="2400" b="1" noProof="1">
              <a:latin typeface="Times New Roman" panose="02020603050405020304" pitchFamily="18" charset="0"/>
              <a:ea typeface="宋体" panose="02010600030101010101" pitchFamily="2" charset="-122"/>
            </a:endParaRP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若</a:t>
            </a:r>
            <a:r>
              <a:rPr lang="en-US" altLang="zh-CN" b="1" noProof="1">
                <a:latin typeface="Times New Roman" panose="02020603050405020304" pitchFamily="18" charset="0"/>
                <a:ea typeface="宋体" panose="02010600030101010101" pitchFamily="2" charset="-122"/>
              </a:rPr>
              <a:t>G</a:t>
            </a:r>
            <a:r>
              <a:rPr lang="zh-CN" altLang="en-US" b="1" noProof="1">
                <a:latin typeface="Times New Roman" panose="02020603050405020304" pitchFamily="18" charset="0"/>
                <a:ea typeface="宋体" panose="02010600030101010101" pitchFamily="2" charset="-122"/>
              </a:rPr>
              <a:t>有 </a:t>
            </a:r>
            <a:r>
              <a:rPr lang="en-US" altLang="zh-CN" b="1" noProof="1">
                <a:latin typeface="Times New Roman" panose="02020603050405020304" pitchFamily="18" charset="0"/>
                <a:ea typeface="宋体" panose="02010600030101010101" pitchFamily="2" charset="-122"/>
              </a:rPr>
              <a:t>n </a:t>
            </a:r>
            <a:r>
              <a:rPr lang="zh-CN" altLang="en-US" b="1" noProof="1">
                <a:latin typeface="Times New Roman" panose="02020603050405020304" pitchFamily="18" charset="0"/>
                <a:ea typeface="宋体" panose="02010600030101010101" pitchFamily="2" charset="-122"/>
              </a:rPr>
              <a:t>个顶点，</a:t>
            </a:r>
            <a:r>
              <a:rPr lang="en-US" altLang="zh-CN" b="1" noProof="1">
                <a:latin typeface="Times New Roman" panose="02020603050405020304" pitchFamily="18" charset="0"/>
                <a:ea typeface="宋体" panose="02010600030101010101" pitchFamily="2" charset="-122"/>
              </a:rPr>
              <a:t>m </a:t>
            </a:r>
            <a:r>
              <a:rPr lang="zh-CN" altLang="en-US" b="1" noProof="1">
                <a:latin typeface="Times New Roman" panose="02020603050405020304" pitchFamily="18" charset="0"/>
                <a:ea typeface="宋体" panose="02010600030101010101" pitchFamily="2" charset="-122"/>
              </a:rPr>
              <a:t>个连通分量或强连通分量，则可以遍历得到</a:t>
            </a:r>
            <a:r>
              <a:rPr lang="en-US" altLang="zh-CN" b="1" noProof="1">
                <a:latin typeface="Times New Roman" panose="02020603050405020304" pitchFamily="18" charset="0"/>
                <a:ea typeface="宋体" panose="02010600030101010101" pitchFamily="2" charset="-122"/>
              </a:rPr>
              <a:t>m</a:t>
            </a:r>
            <a:r>
              <a:rPr lang="zh-CN" altLang="en-US" b="1" noProof="1">
                <a:latin typeface="Times New Roman" panose="02020603050405020304" pitchFamily="18" charset="0"/>
                <a:ea typeface="宋体" panose="02010600030101010101" pitchFamily="2" charset="-122"/>
              </a:rPr>
              <a:t>棵生成树，合起来为生成森林</a:t>
            </a:r>
            <a:r>
              <a:rPr lang="en-US" altLang="zh-CN" b="1" noProof="1">
                <a:latin typeface="Times New Roman" panose="02020603050405020304" pitchFamily="18" charset="0"/>
                <a:ea typeface="宋体" panose="02010600030101010101" pitchFamily="2" charset="-122"/>
              </a:rPr>
              <a:t>G’</a:t>
            </a:r>
            <a:r>
              <a:rPr lang="zh-CN" altLang="en-US" b="1" noProof="1">
                <a:latin typeface="Times New Roman" panose="02020603050405020304" pitchFamily="18" charset="0"/>
                <a:ea typeface="宋体" panose="02010600030101010101" pitchFamily="2" charset="-122"/>
              </a:rPr>
              <a:t>，森林</a:t>
            </a:r>
            <a:r>
              <a:rPr lang="en-US" altLang="zh-CN" b="1" noProof="1">
                <a:latin typeface="Times New Roman" panose="02020603050405020304" pitchFamily="18" charset="0"/>
                <a:ea typeface="宋体" panose="02010600030101010101" pitchFamily="2" charset="-122"/>
              </a:rPr>
              <a:t>G’</a:t>
            </a:r>
            <a:r>
              <a:rPr lang="zh-CN" altLang="en-US" b="1" noProof="1">
                <a:latin typeface="Times New Roman" panose="02020603050405020304" pitchFamily="18" charset="0"/>
                <a:ea typeface="宋体" panose="02010600030101010101" pitchFamily="2" charset="-122"/>
              </a:rPr>
              <a:t>中包含</a:t>
            </a:r>
            <a:r>
              <a:rPr lang="en-US" altLang="zh-CN" b="1" noProof="1">
                <a:latin typeface="Times New Roman" panose="02020603050405020304" pitchFamily="18" charset="0"/>
                <a:ea typeface="宋体" panose="02010600030101010101" pitchFamily="2" charset="-122"/>
              </a:rPr>
              <a:t>n-m</a:t>
            </a:r>
            <a:r>
              <a:rPr lang="zh-CN" altLang="en-US" b="1" noProof="1">
                <a:latin typeface="Times New Roman" panose="02020603050405020304" pitchFamily="18" charset="0"/>
                <a:ea typeface="宋体" panose="02010600030101010101" pitchFamily="2" charset="-122"/>
              </a:rPr>
              <a:t>条树边。</a:t>
            </a:r>
          </a:p>
          <a:p>
            <a:pPr eaLnBrk="1" hangingPunct="1">
              <a:defRPr/>
            </a:pPr>
            <a:endParaRPr kumimoji="1" lang="zh-CN" altLang="en-US" sz="2800" b="1" dirty="0" smtClean="0">
              <a:solidFill>
                <a:schemeClr val="hlin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9830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246188"/>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15430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bwMode="auto">
          <a:xfrm>
            <a:off x="4643438" y="2492375"/>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eaLnBrk="1" hangingPunct="1">
              <a:buFont typeface="Arial" panose="020B0604020202020204" pitchFamily="34" charset="0"/>
              <a:buNone/>
              <a:defRPr/>
            </a:pPr>
            <a:endParaRPr lang="zh-CN" altLang="en-US">
              <a:solidFill>
                <a:schemeClr val="tx1"/>
              </a:solidFill>
            </a:endParaRPr>
          </a:p>
        </p:txBody>
      </p:sp>
      <p:sp>
        <p:nvSpPr>
          <p:cNvPr id="7" name="椭圆 5"/>
          <p:cNvSpPr/>
          <p:nvPr/>
        </p:nvSpPr>
        <p:spPr bwMode="auto">
          <a:xfrm>
            <a:off x="5076825" y="2060575"/>
            <a:ext cx="1150938" cy="504825"/>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eaLnBrk="1" hangingPunct="1">
              <a:buFont typeface="Arial" panose="020B0604020202020204" pitchFamily="34" charset="0"/>
              <a:buNone/>
              <a:defRPr/>
            </a:pPr>
            <a:endParaRPr lang="zh-CN" altLang="en-US">
              <a:solidFill>
                <a:schemeClr val="tx1"/>
              </a:solidFill>
            </a:endParaRPr>
          </a:p>
        </p:txBody>
      </p:sp>
      <p:sp>
        <p:nvSpPr>
          <p:cNvPr id="10" name="椭圆 9"/>
          <p:cNvSpPr/>
          <p:nvPr/>
        </p:nvSpPr>
        <p:spPr bwMode="auto">
          <a:xfrm>
            <a:off x="4643438" y="2925763"/>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eaLnBrk="1" hangingPunct="1">
              <a:buFont typeface="Arial" panose="020B0604020202020204" pitchFamily="34" charset="0"/>
              <a:buNone/>
              <a:defRPr/>
            </a:pPr>
            <a:endParaRPr lang="zh-CN" altLang="en-US">
              <a:solidFill>
                <a:schemeClr val="tx1"/>
              </a:solidFill>
            </a:endParaRPr>
          </a:p>
        </p:txBody>
      </p:sp>
      <p:sp>
        <p:nvSpPr>
          <p:cNvPr id="12" name="椭圆 5"/>
          <p:cNvSpPr>
            <a:spLocks noChangeArrowheads="1"/>
          </p:cNvSpPr>
          <p:nvPr/>
        </p:nvSpPr>
        <p:spPr bwMode="auto">
          <a:xfrm>
            <a:off x="3348038" y="3995738"/>
            <a:ext cx="1512887" cy="1377950"/>
          </a:xfrm>
          <a:prstGeom prst="ellipse">
            <a:avLst/>
          </a:prstGeom>
          <a:noFill/>
          <a:ln w="57150" algn="ctr">
            <a:solidFill>
              <a:srgbClr val="FF0000"/>
            </a:solidFill>
            <a:round/>
            <a:headEnd/>
            <a:tailEnd/>
          </a:ln>
        </p:spPr>
        <p:txBody>
          <a:bodyPr wrap="none"/>
          <a:lstStyle/>
          <a:p>
            <a:pPr eaLnBrk="1" hangingPunct="1">
              <a:buFont typeface="Arial" panose="020B0604020202020204" pitchFamily="34" charset="0"/>
              <a:buNone/>
              <a:defRPr/>
            </a:pPr>
            <a:endParaRPr lang="zh-CN" altLang="en-US">
              <a:latin typeface="+mn-lt"/>
              <a:ea typeface="+mn-ea"/>
            </a:endParaRPr>
          </a:p>
        </p:txBody>
      </p:sp>
      <p:pic>
        <p:nvPicPr>
          <p:cNvPr id="8"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0507" y="4869160"/>
            <a:ext cx="3893493" cy="9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9"/>
          <p:cNvGrpSpPr>
            <a:grpSpLocks/>
          </p:cNvGrpSpPr>
          <p:nvPr/>
        </p:nvGrpSpPr>
        <p:grpSpPr bwMode="auto">
          <a:xfrm>
            <a:off x="6812757" y="2322027"/>
            <a:ext cx="1600200" cy="1120775"/>
            <a:chOff x="2688" y="3336"/>
            <a:chExt cx="1008" cy="706"/>
          </a:xfrm>
        </p:grpSpPr>
        <p:sp>
          <p:nvSpPr>
            <p:cNvPr id="11" name="Line 60"/>
            <p:cNvSpPr>
              <a:spLocks noChangeShapeType="1"/>
            </p:cNvSpPr>
            <p:nvPr/>
          </p:nvSpPr>
          <p:spPr bwMode="auto">
            <a:xfrm flipH="1">
              <a:off x="3379" y="3748"/>
              <a:ext cx="164" cy="16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61"/>
            <p:cNvSpPr>
              <a:spLocks noChangeShapeType="1"/>
            </p:cNvSpPr>
            <p:nvPr/>
          </p:nvSpPr>
          <p:spPr bwMode="auto">
            <a:xfrm>
              <a:off x="3366" y="3468"/>
              <a:ext cx="159" cy="16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62"/>
            <p:cNvSpPr>
              <a:spLocks noChangeShapeType="1"/>
            </p:cNvSpPr>
            <p:nvPr/>
          </p:nvSpPr>
          <p:spPr bwMode="auto">
            <a:xfrm>
              <a:off x="2833" y="3473"/>
              <a:ext cx="437" cy="43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63"/>
            <p:cNvSpPr>
              <a:spLocks noChangeShapeType="1"/>
            </p:cNvSpPr>
            <p:nvPr/>
          </p:nvSpPr>
          <p:spPr bwMode="auto">
            <a:xfrm flipH="1">
              <a:off x="2824" y="3487"/>
              <a:ext cx="441" cy="427"/>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64"/>
            <p:cNvSpPr>
              <a:spLocks noChangeShapeType="1"/>
            </p:cNvSpPr>
            <p:nvPr/>
          </p:nvSpPr>
          <p:spPr bwMode="auto">
            <a:xfrm>
              <a:off x="2861" y="3954"/>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65"/>
            <p:cNvSpPr>
              <a:spLocks noChangeShapeType="1"/>
            </p:cNvSpPr>
            <p:nvPr/>
          </p:nvSpPr>
          <p:spPr bwMode="auto">
            <a:xfrm>
              <a:off x="2862" y="3428"/>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66"/>
            <p:cNvSpPr>
              <a:spLocks noChangeShapeType="1"/>
            </p:cNvSpPr>
            <p:nvPr/>
          </p:nvSpPr>
          <p:spPr bwMode="auto">
            <a:xfrm>
              <a:off x="2785" y="3507"/>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Oval 67"/>
            <p:cNvSpPr>
              <a:spLocks noChangeArrowheads="1"/>
            </p:cNvSpPr>
            <p:nvPr/>
          </p:nvSpPr>
          <p:spPr bwMode="auto">
            <a:xfrm>
              <a:off x="3501" y="3601"/>
              <a:ext cx="195"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0" name="Oval 68"/>
            <p:cNvSpPr>
              <a:spLocks noChangeArrowheads="1"/>
            </p:cNvSpPr>
            <p:nvPr/>
          </p:nvSpPr>
          <p:spPr bwMode="auto">
            <a:xfrm>
              <a:off x="3216" y="3840"/>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1" name="Oval 69"/>
            <p:cNvSpPr>
              <a:spLocks noChangeArrowheads="1"/>
            </p:cNvSpPr>
            <p:nvPr/>
          </p:nvSpPr>
          <p:spPr bwMode="auto">
            <a:xfrm>
              <a:off x="3212" y="3336"/>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2" name="Oval 70"/>
            <p:cNvSpPr>
              <a:spLocks noChangeArrowheads="1"/>
            </p:cNvSpPr>
            <p:nvPr/>
          </p:nvSpPr>
          <p:spPr bwMode="auto">
            <a:xfrm>
              <a:off x="2688" y="3865"/>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3" name="Oval 71"/>
            <p:cNvSpPr>
              <a:spLocks noChangeArrowheads="1"/>
            </p:cNvSpPr>
            <p:nvPr/>
          </p:nvSpPr>
          <p:spPr bwMode="auto">
            <a:xfrm>
              <a:off x="2688" y="3336"/>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4" name="Oval 72"/>
            <p:cNvSpPr>
              <a:spLocks noChangeArrowheads="1"/>
            </p:cNvSpPr>
            <p:nvPr/>
          </p:nvSpPr>
          <p:spPr bwMode="auto">
            <a:xfrm>
              <a:off x="2947" y="3601"/>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5" name="Line 73"/>
            <p:cNvSpPr>
              <a:spLocks noChangeShapeType="1"/>
            </p:cNvSpPr>
            <p:nvPr/>
          </p:nvSpPr>
          <p:spPr bwMode="auto">
            <a:xfrm>
              <a:off x="3322" y="3507"/>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ChangeArrowheads="1"/>
          </p:cNvSpPr>
          <p:nvPr/>
        </p:nvSpPr>
        <p:spPr bwMode="auto">
          <a:xfrm>
            <a:off x="539750" y="908050"/>
            <a:ext cx="8280400"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一个连通图</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G</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的生成树是图</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G</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的一个</a:t>
            </a:r>
            <a:r>
              <a:rPr kumimoji="1" lang="zh-CN" altLang="en-US" sz="24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极小连通子图</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。它含有</a:t>
            </a:r>
            <a:r>
              <a:rPr kumimoji="1" lang="zh-CN" altLang="en-US" sz="24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图</a:t>
            </a:r>
            <a:r>
              <a:rPr kumimoji="1" lang="en-US" altLang="zh-CN" sz="24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G</a:t>
            </a:r>
            <a:r>
              <a:rPr kumimoji="1" lang="zh-CN" altLang="en-US" sz="24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的全部</a:t>
            </a:r>
            <a:r>
              <a:rPr kumimoji="1" lang="en-US" altLang="zh-CN" sz="24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n</a:t>
            </a:r>
            <a:r>
              <a:rPr kumimoji="1" lang="zh-CN" altLang="en-US" sz="24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个顶点</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，但</a:t>
            </a:r>
            <a:r>
              <a:rPr kumimoji="1" lang="zh-CN" altLang="en-US" sz="24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仅有足以构成一棵树的</a:t>
            </a:r>
            <a:r>
              <a:rPr kumimoji="1" lang="en-US" altLang="zh-CN" sz="24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n-1</a:t>
            </a:r>
            <a:r>
              <a:rPr kumimoji="1" lang="zh-CN" altLang="en-US" sz="24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条边</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p>
        </p:txBody>
      </p:sp>
      <p:sp>
        <p:nvSpPr>
          <p:cNvPr id="300035" name="Rectangle 3"/>
          <p:cNvSpPr>
            <a:spLocks noChangeArrowheads="1"/>
          </p:cNvSpPr>
          <p:nvPr/>
        </p:nvSpPr>
        <p:spPr bwMode="auto">
          <a:xfrm>
            <a:off x="468313" y="1844675"/>
            <a:ext cx="84963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r>
              <a:rPr kumimoji="1" lang="zh-CN" altLang="en-US" sz="24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一棵有</a:t>
            </a:r>
            <a:r>
              <a:rPr kumimoji="1" lang="en-US" altLang="zh-CN" sz="24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sz="24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个顶点的生成树有且仅有</a:t>
            </a:r>
            <a:r>
              <a:rPr kumimoji="1" lang="en-US" altLang="zh-CN" sz="24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sz="24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条边</a:t>
            </a: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p>
        </p:txBody>
      </p:sp>
      <p:sp>
        <p:nvSpPr>
          <p:cNvPr id="300036" name="Rectangle 4"/>
          <p:cNvSpPr>
            <a:spLocks noChangeArrowheads="1"/>
          </p:cNvSpPr>
          <p:nvPr/>
        </p:nvSpPr>
        <p:spPr bwMode="auto">
          <a:xfrm>
            <a:off x="2195513" y="6327775"/>
            <a:ext cx="48958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连通图的生成树不是唯一的。</a:t>
            </a:r>
            <a:endParaRPr kumimoji="1" lang="en-US" altLang="zh-CN" sz="24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300037" name="Text Box 5"/>
          <p:cNvSpPr txBox="1">
            <a:spLocks noChangeArrowheads="1"/>
          </p:cNvSpPr>
          <p:nvPr/>
        </p:nvSpPr>
        <p:spPr bwMode="auto">
          <a:xfrm>
            <a:off x="539750" y="3716338"/>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chemeClr val="tx2"/>
              </a:buClr>
              <a:buFont typeface="Wingdings" panose="05000000000000000000" pitchFamily="2" charset="2"/>
              <a:buChar char="u"/>
            </a:pPr>
            <a:r>
              <a:rPr lang="zh-CN" altLang="en-US" sz="24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例</a:t>
            </a:r>
          </a:p>
        </p:txBody>
      </p:sp>
      <p:grpSp>
        <p:nvGrpSpPr>
          <p:cNvPr id="300038" name="Group 6"/>
          <p:cNvGrpSpPr>
            <a:grpSpLocks/>
          </p:cNvGrpSpPr>
          <p:nvPr/>
        </p:nvGrpSpPr>
        <p:grpSpPr bwMode="auto">
          <a:xfrm>
            <a:off x="466725" y="4221163"/>
            <a:ext cx="2014538" cy="1943100"/>
            <a:chOff x="2064" y="482"/>
            <a:chExt cx="1269" cy="1224"/>
          </a:xfrm>
        </p:grpSpPr>
        <p:sp>
          <p:nvSpPr>
            <p:cNvPr id="300039" name="Oval 7"/>
            <p:cNvSpPr>
              <a:spLocks noChangeArrowheads="1"/>
            </p:cNvSpPr>
            <p:nvPr/>
          </p:nvSpPr>
          <p:spPr bwMode="auto">
            <a:xfrm>
              <a:off x="2563" y="48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1</a:t>
              </a:r>
            </a:p>
          </p:txBody>
        </p:sp>
        <p:sp>
          <p:nvSpPr>
            <p:cNvPr id="300040" name="Oval 8"/>
            <p:cNvSpPr>
              <a:spLocks noChangeArrowheads="1"/>
            </p:cNvSpPr>
            <p:nvPr/>
          </p:nvSpPr>
          <p:spPr bwMode="auto">
            <a:xfrm>
              <a:off x="2563" y="1434"/>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4</a:t>
              </a:r>
            </a:p>
          </p:txBody>
        </p:sp>
        <p:sp>
          <p:nvSpPr>
            <p:cNvPr id="300041" name="Oval 9"/>
            <p:cNvSpPr>
              <a:spLocks noChangeArrowheads="1"/>
            </p:cNvSpPr>
            <p:nvPr/>
          </p:nvSpPr>
          <p:spPr bwMode="auto">
            <a:xfrm>
              <a:off x="2064"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2</a:t>
              </a:r>
            </a:p>
          </p:txBody>
        </p:sp>
        <p:sp>
          <p:nvSpPr>
            <p:cNvPr id="300042" name="Oval 10"/>
            <p:cNvSpPr>
              <a:spLocks noChangeArrowheads="1"/>
            </p:cNvSpPr>
            <p:nvPr/>
          </p:nvSpPr>
          <p:spPr bwMode="auto">
            <a:xfrm>
              <a:off x="3061"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3</a:t>
              </a:r>
            </a:p>
          </p:txBody>
        </p:sp>
        <p:sp>
          <p:nvSpPr>
            <p:cNvPr id="300043" name="Line 11"/>
            <p:cNvSpPr>
              <a:spLocks noChangeShapeType="1"/>
            </p:cNvSpPr>
            <p:nvPr/>
          </p:nvSpPr>
          <p:spPr bwMode="auto">
            <a:xfrm>
              <a:off x="2336" y="1071"/>
              <a:ext cx="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4" name="Line 12"/>
            <p:cNvSpPr>
              <a:spLocks noChangeShapeType="1"/>
            </p:cNvSpPr>
            <p:nvPr/>
          </p:nvSpPr>
          <p:spPr bwMode="auto">
            <a:xfrm>
              <a:off x="2699" y="754"/>
              <a:ext cx="0" cy="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5" name="Line 13"/>
            <p:cNvSpPr>
              <a:spLocks noChangeShapeType="1"/>
            </p:cNvSpPr>
            <p:nvPr/>
          </p:nvSpPr>
          <p:spPr bwMode="auto">
            <a:xfrm>
              <a:off x="2290" y="1207"/>
              <a:ext cx="272"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6" name="Line 14"/>
            <p:cNvSpPr>
              <a:spLocks noChangeShapeType="1"/>
            </p:cNvSpPr>
            <p:nvPr/>
          </p:nvSpPr>
          <p:spPr bwMode="auto">
            <a:xfrm flipV="1">
              <a:off x="2835" y="1207"/>
              <a:ext cx="317"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7" name="Line 15"/>
            <p:cNvSpPr>
              <a:spLocks noChangeShapeType="1"/>
            </p:cNvSpPr>
            <p:nvPr/>
          </p:nvSpPr>
          <p:spPr bwMode="auto">
            <a:xfrm>
              <a:off x="283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8" name="Line 16"/>
            <p:cNvSpPr>
              <a:spLocks noChangeShapeType="1"/>
            </p:cNvSpPr>
            <p:nvPr/>
          </p:nvSpPr>
          <p:spPr bwMode="auto">
            <a:xfrm flipH="1">
              <a:off x="224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49" name="Group 17"/>
          <p:cNvGrpSpPr>
            <a:grpSpLocks/>
          </p:cNvGrpSpPr>
          <p:nvPr/>
        </p:nvGrpSpPr>
        <p:grpSpPr bwMode="auto">
          <a:xfrm>
            <a:off x="2698750" y="4221163"/>
            <a:ext cx="2014538" cy="1943100"/>
            <a:chOff x="2064" y="3096"/>
            <a:chExt cx="1269" cy="1224"/>
          </a:xfrm>
        </p:grpSpPr>
        <p:sp>
          <p:nvSpPr>
            <p:cNvPr id="300050" name="Oval 18"/>
            <p:cNvSpPr>
              <a:spLocks noChangeArrowheads="1"/>
            </p:cNvSpPr>
            <p:nvPr/>
          </p:nvSpPr>
          <p:spPr bwMode="auto">
            <a:xfrm>
              <a:off x="2563" y="3096"/>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1</a:t>
              </a:r>
            </a:p>
          </p:txBody>
        </p:sp>
        <p:sp>
          <p:nvSpPr>
            <p:cNvPr id="300051" name="Oval 19"/>
            <p:cNvSpPr>
              <a:spLocks noChangeArrowheads="1"/>
            </p:cNvSpPr>
            <p:nvPr/>
          </p:nvSpPr>
          <p:spPr bwMode="auto">
            <a:xfrm>
              <a:off x="2563" y="404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4</a:t>
              </a:r>
            </a:p>
          </p:txBody>
        </p:sp>
        <p:sp>
          <p:nvSpPr>
            <p:cNvPr id="300052" name="Oval 20"/>
            <p:cNvSpPr>
              <a:spLocks noChangeArrowheads="1"/>
            </p:cNvSpPr>
            <p:nvPr/>
          </p:nvSpPr>
          <p:spPr bwMode="auto">
            <a:xfrm>
              <a:off x="2064"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2</a:t>
              </a:r>
            </a:p>
          </p:txBody>
        </p:sp>
        <p:sp>
          <p:nvSpPr>
            <p:cNvPr id="300053" name="Oval 21"/>
            <p:cNvSpPr>
              <a:spLocks noChangeArrowheads="1"/>
            </p:cNvSpPr>
            <p:nvPr/>
          </p:nvSpPr>
          <p:spPr bwMode="auto">
            <a:xfrm>
              <a:off x="3061"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3</a:t>
              </a:r>
            </a:p>
          </p:txBody>
        </p:sp>
        <p:sp>
          <p:nvSpPr>
            <p:cNvPr id="300054" name="Line 22"/>
            <p:cNvSpPr>
              <a:spLocks noChangeShapeType="1"/>
            </p:cNvSpPr>
            <p:nvPr/>
          </p:nvSpPr>
          <p:spPr bwMode="auto">
            <a:xfrm>
              <a:off x="2290" y="3821"/>
              <a:ext cx="272"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55" name="Line 23"/>
            <p:cNvSpPr>
              <a:spLocks noChangeShapeType="1"/>
            </p:cNvSpPr>
            <p:nvPr/>
          </p:nvSpPr>
          <p:spPr bwMode="auto">
            <a:xfrm>
              <a:off x="2835"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56" name="Line 24"/>
            <p:cNvSpPr>
              <a:spLocks noChangeShapeType="1"/>
            </p:cNvSpPr>
            <p:nvPr/>
          </p:nvSpPr>
          <p:spPr bwMode="auto">
            <a:xfrm flipH="1">
              <a:off x="2245"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57" name="Group 25"/>
          <p:cNvGrpSpPr>
            <a:grpSpLocks/>
          </p:cNvGrpSpPr>
          <p:nvPr/>
        </p:nvGrpSpPr>
        <p:grpSpPr bwMode="auto">
          <a:xfrm>
            <a:off x="4787900" y="4221163"/>
            <a:ext cx="2014538" cy="1943100"/>
            <a:chOff x="3470" y="3096"/>
            <a:chExt cx="1269" cy="1224"/>
          </a:xfrm>
        </p:grpSpPr>
        <p:sp>
          <p:nvSpPr>
            <p:cNvPr id="300058" name="Oval 26"/>
            <p:cNvSpPr>
              <a:spLocks noChangeArrowheads="1"/>
            </p:cNvSpPr>
            <p:nvPr/>
          </p:nvSpPr>
          <p:spPr bwMode="auto">
            <a:xfrm>
              <a:off x="3969" y="3096"/>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1</a:t>
              </a:r>
            </a:p>
          </p:txBody>
        </p:sp>
        <p:sp>
          <p:nvSpPr>
            <p:cNvPr id="300059" name="Oval 27"/>
            <p:cNvSpPr>
              <a:spLocks noChangeArrowheads="1"/>
            </p:cNvSpPr>
            <p:nvPr/>
          </p:nvSpPr>
          <p:spPr bwMode="auto">
            <a:xfrm>
              <a:off x="3969" y="404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4</a:t>
              </a:r>
            </a:p>
          </p:txBody>
        </p:sp>
        <p:sp>
          <p:nvSpPr>
            <p:cNvPr id="300060" name="Oval 28"/>
            <p:cNvSpPr>
              <a:spLocks noChangeArrowheads="1"/>
            </p:cNvSpPr>
            <p:nvPr/>
          </p:nvSpPr>
          <p:spPr bwMode="auto">
            <a:xfrm>
              <a:off x="3470"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2</a:t>
              </a:r>
            </a:p>
          </p:txBody>
        </p:sp>
        <p:sp>
          <p:nvSpPr>
            <p:cNvPr id="300061" name="Oval 29"/>
            <p:cNvSpPr>
              <a:spLocks noChangeArrowheads="1"/>
            </p:cNvSpPr>
            <p:nvPr/>
          </p:nvSpPr>
          <p:spPr bwMode="auto">
            <a:xfrm>
              <a:off x="4467"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3</a:t>
              </a:r>
            </a:p>
          </p:txBody>
        </p:sp>
        <p:sp>
          <p:nvSpPr>
            <p:cNvPr id="300062" name="Line 30"/>
            <p:cNvSpPr>
              <a:spLocks noChangeShapeType="1"/>
            </p:cNvSpPr>
            <p:nvPr/>
          </p:nvSpPr>
          <p:spPr bwMode="auto">
            <a:xfrm>
              <a:off x="4105" y="3368"/>
              <a:ext cx="0" cy="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63" name="Line 31"/>
            <p:cNvSpPr>
              <a:spLocks noChangeShapeType="1"/>
            </p:cNvSpPr>
            <p:nvPr/>
          </p:nvSpPr>
          <p:spPr bwMode="auto">
            <a:xfrm>
              <a:off x="4241"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64" name="Line 32"/>
            <p:cNvSpPr>
              <a:spLocks noChangeShapeType="1"/>
            </p:cNvSpPr>
            <p:nvPr/>
          </p:nvSpPr>
          <p:spPr bwMode="auto">
            <a:xfrm flipH="1">
              <a:off x="3651"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65" name="Group 33"/>
          <p:cNvGrpSpPr>
            <a:grpSpLocks/>
          </p:cNvGrpSpPr>
          <p:nvPr/>
        </p:nvGrpSpPr>
        <p:grpSpPr bwMode="auto">
          <a:xfrm>
            <a:off x="6985000" y="4221163"/>
            <a:ext cx="2014538" cy="1943100"/>
            <a:chOff x="4491" y="3096"/>
            <a:chExt cx="1269" cy="1224"/>
          </a:xfrm>
        </p:grpSpPr>
        <p:sp>
          <p:nvSpPr>
            <p:cNvPr id="300066" name="Oval 34"/>
            <p:cNvSpPr>
              <a:spLocks noChangeArrowheads="1"/>
            </p:cNvSpPr>
            <p:nvPr/>
          </p:nvSpPr>
          <p:spPr bwMode="auto">
            <a:xfrm>
              <a:off x="4990" y="3096"/>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1</a:t>
              </a:r>
            </a:p>
          </p:txBody>
        </p:sp>
        <p:sp>
          <p:nvSpPr>
            <p:cNvPr id="300067" name="Oval 35"/>
            <p:cNvSpPr>
              <a:spLocks noChangeArrowheads="1"/>
            </p:cNvSpPr>
            <p:nvPr/>
          </p:nvSpPr>
          <p:spPr bwMode="auto">
            <a:xfrm>
              <a:off x="4990" y="404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4</a:t>
              </a:r>
            </a:p>
          </p:txBody>
        </p:sp>
        <p:sp>
          <p:nvSpPr>
            <p:cNvPr id="300068" name="Oval 36"/>
            <p:cNvSpPr>
              <a:spLocks noChangeArrowheads="1"/>
            </p:cNvSpPr>
            <p:nvPr/>
          </p:nvSpPr>
          <p:spPr bwMode="auto">
            <a:xfrm>
              <a:off x="4491"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2</a:t>
              </a:r>
            </a:p>
          </p:txBody>
        </p:sp>
        <p:sp>
          <p:nvSpPr>
            <p:cNvPr id="300069" name="Oval 37"/>
            <p:cNvSpPr>
              <a:spLocks noChangeArrowheads="1"/>
            </p:cNvSpPr>
            <p:nvPr/>
          </p:nvSpPr>
          <p:spPr bwMode="auto">
            <a:xfrm>
              <a:off x="5488"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3</a:t>
              </a:r>
            </a:p>
          </p:txBody>
        </p:sp>
        <p:sp>
          <p:nvSpPr>
            <p:cNvPr id="300070" name="Line 38"/>
            <p:cNvSpPr>
              <a:spLocks noChangeShapeType="1"/>
            </p:cNvSpPr>
            <p:nvPr/>
          </p:nvSpPr>
          <p:spPr bwMode="auto">
            <a:xfrm>
              <a:off x="4763" y="3685"/>
              <a:ext cx="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71" name="Line 39"/>
            <p:cNvSpPr>
              <a:spLocks noChangeShapeType="1"/>
            </p:cNvSpPr>
            <p:nvPr/>
          </p:nvSpPr>
          <p:spPr bwMode="auto">
            <a:xfrm>
              <a:off x="5262"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72" name="Line 40"/>
            <p:cNvSpPr>
              <a:spLocks noChangeShapeType="1"/>
            </p:cNvSpPr>
            <p:nvPr/>
          </p:nvSpPr>
          <p:spPr bwMode="auto">
            <a:xfrm flipH="1">
              <a:off x="4672"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73" name="Group 41"/>
          <p:cNvGrpSpPr>
            <a:grpSpLocks/>
          </p:cNvGrpSpPr>
          <p:nvPr/>
        </p:nvGrpSpPr>
        <p:grpSpPr bwMode="auto">
          <a:xfrm>
            <a:off x="8459788" y="5805488"/>
            <a:ext cx="325437" cy="333375"/>
            <a:chOff x="4876" y="2523"/>
            <a:chExt cx="318" cy="181"/>
          </a:xfrm>
        </p:grpSpPr>
        <p:sp>
          <p:nvSpPr>
            <p:cNvPr id="300074" name="Line 42"/>
            <p:cNvSpPr>
              <a:spLocks noChangeShapeType="1"/>
            </p:cNvSpPr>
            <p:nvPr/>
          </p:nvSpPr>
          <p:spPr bwMode="auto">
            <a:xfrm flipH="1">
              <a:off x="4876" y="2523"/>
              <a:ext cx="318" cy="181"/>
            </a:xfrm>
            <a:prstGeom prst="line">
              <a:avLst/>
            </a:prstGeom>
            <a:noFill/>
            <a:ln w="254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75" name="Line 43"/>
            <p:cNvSpPr>
              <a:spLocks noChangeShapeType="1"/>
            </p:cNvSpPr>
            <p:nvPr/>
          </p:nvSpPr>
          <p:spPr bwMode="auto">
            <a:xfrm>
              <a:off x="4922" y="2523"/>
              <a:ext cx="272" cy="181"/>
            </a:xfrm>
            <a:prstGeom prst="line">
              <a:avLst/>
            </a:prstGeom>
            <a:noFill/>
            <a:ln w="254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00076" name="Rectangle 44"/>
          <p:cNvSpPr>
            <a:spLocks noGrp="1" noChangeArrowheads="1"/>
          </p:cNvSpPr>
          <p:nvPr>
            <p:ph type="title"/>
          </p:nvPr>
        </p:nvSpPr>
        <p:spPr>
          <a:xfrm>
            <a:off x="107157" y="193676"/>
            <a:ext cx="3815556" cy="6381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2075" tIns="46038" rIns="92075" bIns="46038" anchorCtr="1"/>
          <a:lstStyle/>
          <a:p>
            <a:r>
              <a:rPr lang="zh-CN" altLang="en-US" b="0" dirty="0" smtClean="0">
                <a:solidFill>
                  <a:srgbClr val="0000FF"/>
                </a:solidFill>
                <a:effectLst>
                  <a:outerShdw blurRad="38100" dist="38100" dir="2700000" algn="tl">
                    <a:srgbClr val="C0C0C0"/>
                  </a:outerShdw>
                </a:effectLst>
                <a:ea typeface="黑体" panose="02010609060101010101" pitchFamily="49" charset="-122"/>
              </a:rPr>
              <a:t>连通图</a:t>
            </a:r>
            <a:r>
              <a:rPr lang="zh-CN" altLang="en-US" b="0" dirty="0">
                <a:solidFill>
                  <a:srgbClr val="0000FF"/>
                </a:solidFill>
                <a:effectLst>
                  <a:outerShdw blurRad="38100" dist="38100" dir="2700000" algn="tl">
                    <a:srgbClr val="C0C0C0"/>
                  </a:outerShdw>
                </a:effectLst>
                <a:ea typeface="黑体" panose="02010609060101010101" pitchFamily="49" charset="-122"/>
              </a:rPr>
              <a:t>的生成树</a:t>
            </a:r>
          </a:p>
        </p:txBody>
      </p:sp>
      <p:sp>
        <p:nvSpPr>
          <p:cNvPr id="300077" name="Rectangle 45"/>
          <p:cNvSpPr>
            <a:spLocks noChangeArrowheads="1"/>
          </p:cNvSpPr>
          <p:nvPr/>
        </p:nvSpPr>
        <p:spPr bwMode="auto">
          <a:xfrm>
            <a:off x="468313" y="2349500"/>
            <a:ext cx="8280400"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若一个图有</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个顶点和小于</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条边，则是非连通图；</a:t>
            </a:r>
          </a:p>
          <a:p>
            <a:pPr algn="l">
              <a:lnSpc>
                <a:spcPct val="120000"/>
              </a:lnSpc>
              <a:buClr>
                <a:schemeClr val="hlink"/>
              </a:buClr>
              <a:buSzPct val="50000"/>
              <a:buFont typeface="Monotype Sorts" pitchFamily="2" charset="2"/>
              <a:buNone/>
            </a:pP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若一个图有</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个顶点和多于</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条边，则一定有环，但有</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条边的图不一定是生成树。</a:t>
            </a:r>
          </a:p>
        </p:txBody>
      </p:sp>
    </p:spTree>
    <p:extLst>
      <p:ext uri="{BB962C8B-B14F-4D97-AF65-F5344CB8AC3E}">
        <p14:creationId xmlns:p14="http://schemas.microsoft.com/office/powerpoint/2010/main" val="11552168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00034"/>
                                        </p:tgtEl>
                                        <p:attrNameLst>
                                          <p:attrName>style.visibility</p:attrName>
                                        </p:attrNameLst>
                                      </p:cBhvr>
                                      <p:to>
                                        <p:strVal val="visible"/>
                                      </p:to>
                                    </p:set>
                                    <p:animEffect transition="in" filter="blinds(vertical)">
                                      <p:cBhvr>
                                        <p:cTn id="7" dur="500"/>
                                        <p:tgtEl>
                                          <p:spTgt spid="3000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00035"/>
                                        </p:tgtEl>
                                        <p:attrNameLst>
                                          <p:attrName>style.visibility</p:attrName>
                                        </p:attrNameLst>
                                      </p:cBhvr>
                                      <p:to>
                                        <p:strVal val="visible"/>
                                      </p:to>
                                    </p:set>
                                    <p:animEffect transition="in" filter="blinds(vertical)">
                                      <p:cBhvr>
                                        <p:cTn id="12" dur="500"/>
                                        <p:tgtEl>
                                          <p:spTgt spid="3000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00077"/>
                                        </p:tgtEl>
                                        <p:attrNameLst>
                                          <p:attrName>style.visibility</p:attrName>
                                        </p:attrNameLst>
                                      </p:cBhvr>
                                      <p:to>
                                        <p:strVal val="visible"/>
                                      </p:to>
                                    </p:set>
                                    <p:animEffect transition="in" filter="blinds(vertical)">
                                      <p:cBhvr>
                                        <p:cTn id="17" dur="500"/>
                                        <p:tgtEl>
                                          <p:spTgt spid="30007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00036"/>
                                        </p:tgtEl>
                                        <p:attrNameLst>
                                          <p:attrName>style.visibility</p:attrName>
                                        </p:attrNameLst>
                                      </p:cBhvr>
                                      <p:to>
                                        <p:strVal val="visible"/>
                                      </p:to>
                                    </p:set>
                                    <p:animEffect transition="in" filter="blinds(vertical)">
                                      <p:cBhvr>
                                        <p:cTn id="22" dur="500"/>
                                        <p:tgtEl>
                                          <p:spTgt spid="3000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300037"/>
                                        </p:tgtEl>
                                        <p:attrNameLst>
                                          <p:attrName>style.visibility</p:attrName>
                                        </p:attrNameLst>
                                      </p:cBhvr>
                                      <p:to>
                                        <p:strVal val="visible"/>
                                      </p:to>
                                    </p:set>
                                    <p:animEffect transition="in" filter="blinds(vertical)">
                                      <p:cBhvr>
                                        <p:cTn id="27" dur="500"/>
                                        <p:tgtEl>
                                          <p:spTgt spid="300037"/>
                                        </p:tgtEl>
                                      </p:cBhvr>
                                    </p:animEffect>
                                  </p:childTnLst>
                                </p:cTn>
                              </p:par>
                            </p:childTnLst>
                          </p:cTn>
                        </p:par>
                        <p:par>
                          <p:cTn id="28" fill="hold" nodeType="afterGroup">
                            <p:stCondLst>
                              <p:cond delay="500"/>
                            </p:stCondLst>
                            <p:childTnLst>
                              <p:par>
                                <p:cTn id="29" presetID="9" presetClass="entr" presetSubtype="0" fill="hold" nodeType="afterEffect">
                                  <p:stCondLst>
                                    <p:cond delay="0"/>
                                  </p:stCondLst>
                                  <p:childTnLst>
                                    <p:set>
                                      <p:cBhvr>
                                        <p:cTn id="30" dur="1" fill="hold">
                                          <p:stCondLst>
                                            <p:cond delay="0"/>
                                          </p:stCondLst>
                                        </p:cTn>
                                        <p:tgtEl>
                                          <p:spTgt spid="300038"/>
                                        </p:tgtEl>
                                        <p:attrNameLst>
                                          <p:attrName>style.visibility</p:attrName>
                                        </p:attrNameLst>
                                      </p:cBhvr>
                                      <p:to>
                                        <p:strVal val="visible"/>
                                      </p:to>
                                    </p:set>
                                    <p:animEffect transition="in" filter="dissolve">
                                      <p:cBhvr>
                                        <p:cTn id="31" dur="500"/>
                                        <p:tgtEl>
                                          <p:spTgt spid="30003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300049"/>
                                        </p:tgtEl>
                                        <p:attrNameLst>
                                          <p:attrName>style.visibility</p:attrName>
                                        </p:attrNameLst>
                                      </p:cBhvr>
                                      <p:to>
                                        <p:strVal val="visible"/>
                                      </p:to>
                                    </p:set>
                                    <p:animEffect transition="in" filter="dissolve">
                                      <p:cBhvr>
                                        <p:cTn id="36" dur="500"/>
                                        <p:tgtEl>
                                          <p:spTgt spid="30004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nodeType="clickEffect">
                                  <p:stCondLst>
                                    <p:cond delay="0"/>
                                  </p:stCondLst>
                                  <p:childTnLst>
                                    <p:set>
                                      <p:cBhvr>
                                        <p:cTn id="40" dur="1" fill="hold">
                                          <p:stCondLst>
                                            <p:cond delay="0"/>
                                          </p:stCondLst>
                                        </p:cTn>
                                        <p:tgtEl>
                                          <p:spTgt spid="300057"/>
                                        </p:tgtEl>
                                        <p:attrNameLst>
                                          <p:attrName>style.visibility</p:attrName>
                                        </p:attrNameLst>
                                      </p:cBhvr>
                                      <p:to>
                                        <p:strVal val="visible"/>
                                      </p:to>
                                    </p:set>
                                    <p:animEffect transition="in" filter="dissolve">
                                      <p:cBhvr>
                                        <p:cTn id="41" dur="500"/>
                                        <p:tgtEl>
                                          <p:spTgt spid="30005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nodeType="clickEffect">
                                  <p:stCondLst>
                                    <p:cond delay="0"/>
                                  </p:stCondLst>
                                  <p:childTnLst>
                                    <p:set>
                                      <p:cBhvr>
                                        <p:cTn id="45" dur="1" fill="hold">
                                          <p:stCondLst>
                                            <p:cond delay="0"/>
                                          </p:stCondLst>
                                        </p:cTn>
                                        <p:tgtEl>
                                          <p:spTgt spid="300065"/>
                                        </p:tgtEl>
                                        <p:attrNameLst>
                                          <p:attrName>style.visibility</p:attrName>
                                        </p:attrNameLst>
                                      </p:cBhvr>
                                      <p:to>
                                        <p:strVal val="visible"/>
                                      </p:to>
                                    </p:set>
                                    <p:animEffect transition="in" filter="dissolve">
                                      <p:cBhvr>
                                        <p:cTn id="46" dur="500"/>
                                        <p:tgtEl>
                                          <p:spTgt spid="300065"/>
                                        </p:tgtEl>
                                      </p:cBhvr>
                                    </p:animEffect>
                                  </p:childTnLst>
                                </p:cTn>
                              </p:par>
                            </p:childTnLst>
                          </p:cTn>
                        </p:par>
                        <p:par>
                          <p:cTn id="47" fill="hold" nodeType="afterGroup">
                            <p:stCondLst>
                              <p:cond delay="500"/>
                            </p:stCondLst>
                            <p:childTnLst>
                              <p:par>
                                <p:cTn id="48" presetID="3" presetClass="entr" presetSubtype="10" fill="hold" nodeType="afterEffect">
                                  <p:stCondLst>
                                    <p:cond delay="0"/>
                                  </p:stCondLst>
                                  <p:childTnLst>
                                    <p:set>
                                      <p:cBhvr>
                                        <p:cTn id="49" dur="1" fill="hold">
                                          <p:stCondLst>
                                            <p:cond delay="0"/>
                                          </p:stCondLst>
                                        </p:cTn>
                                        <p:tgtEl>
                                          <p:spTgt spid="300073"/>
                                        </p:tgtEl>
                                        <p:attrNameLst>
                                          <p:attrName>style.visibility</p:attrName>
                                        </p:attrNameLst>
                                      </p:cBhvr>
                                      <p:to>
                                        <p:strVal val="visible"/>
                                      </p:to>
                                    </p:set>
                                    <p:animEffect transition="in" filter="blinds(horizontal)">
                                      <p:cBhvr>
                                        <p:cTn id="50" dur="500"/>
                                        <p:tgtEl>
                                          <p:spTgt spid="300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4" grpId="0"/>
      <p:bldP spid="300035" grpId="0"/>
      <p:bldP spid="300036" grpId="0"/>
      <p:bldP spid="300037" grpId="0"/>
      <p:bldP spid="30007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900113" y="620713"/>
            <a:ext cx="77755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en-US" sz="2400"/>
          </a:p>
        </p:txBody>
      </p:sp>
      <p:sp>
        <p:nvSpPr>
          <p:cNvPr id="5" name="Rectangle 5"/>
          <p:cNvSpPr>
            <a:spLocks noChangeArrowheads="1"/>
          </p:cNvSpPr>
          <p:nvPr/>
        </p:nvSpPr>
        <p:spPr bwMode="auto">
          <a:xfrm>
            <a:off x="107504" y="18052"/>
            <a:ext cx="504056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dirty="0">
                <a:solidFill>
                  <a:srgbClr val="0000FF"/>
                </a:solidFill>
                <a:latin typeface="楷体_GB2312"/>
              </a:rPr>
              <a:t>一</a:t>
            </a:r>
            <a:r>
              <a:rPr lang="zh-CN" altLang="en-US" sz="2800" dirty="0" smtClean="0">
                <a:solidFill>
                  <a:srgbClr val="0000FF"/>
                </a:solidFill>
                <a:latin typeface="楷体_GB2312"/>
              </a:rPr>
              <a:t>、图</a:t>
            </a:r>
            <a:r>
              <a:rPr lang="zh-CN" altLang="en-US" sz="2800" dirty="0">
                <a:solidFill>
                  <a:srgbClr val="0000FF"/>
                </a:solidFill>
                <a:latin typeface="楷体_GB2312"/>
              </a:rPr>
              <a:t>的深度优先遍历</a:t>
            </a:r>
            <a:r>
              <a:rPr lang="zh-CN" altLang="en-US" sz="2800" dirty="0" smtClean="0">
                <a:solidFill>
                  <a:srgbClr val="0000FF"/>
                </a:solidFill>
                <a:latin typeface="楷体_GB2312"/>
              </a:rPr>
              <a:t>算法 </a:t>
            </a:r>
            <a:r>
              <a:rPr lang="en-US" altLang="zh-CN" sz="2800" dirty="0" smtClean="0">
                <a:solidFill>
                  <a:srgbClr val="0000FF"/>
                </a:solidFill>
                <a:latin typeface="楷体_GB2312"/>
              </a:rPr>
              <a:t>(</a:t>
            </a:r>
            <a:r>
              <a:rPr lang="en-US" altLang="zh-CN" sz="2800" dirty="0">
                <a:solidFill>
                  <a:srgbClr val="0000FF"/>
                </a:solidFill>
                <a:latin typeface="楷体_GB2312"/>
              </a:rPr>
              <a:t>depth-first search, DFS)</a:t>
            </a:r>
            <a:r>
              <a:rPr lang="zh-CN" altLang="en-US" sz="2800" dirty="0" smtClean="0">
                <a:solidFill>
                  <a:srgbClr val="0000FF"/>
                </a:solidFill>
                <a:latin typeface="楷体_GB2312"/>
              </a:rPr>
              <a:t> </a:t>
            </a:r>
            <a:endParaRPr lang="zh-CN" altLang="en-US" sz="2800" dirty="0">
              <a:solidFill>
                <a:srgbClr val="0000FF"/>
              </a:solidFill>
              <a:latin typeface="楷体_GB2312"/>
            </a:endParaRPr>
          </a:p>
        </p:txBody>
      </p:sp>
      <p:sp>
        <p:nvSpPr>
          <p:cNvPr id="6" name="Rectangle 6"/>
          <p:cNvSpPr>
            <a:spLocks noChangeArrowheads="1"/>
          </p:cNvSpPr>
          <p:nvPr/>
        </p:nvSpPr>
        <p:spPr bwMode="auto">
          <a:xfrm>
            <a:off x="611560" y="1340768"/>
            <a:ext cx="7632700" cy="458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indent="266700" algn="just"/>
            <a:r>
              <a:rPr lang="zh-CN" altLang="en-US" sz="2400" dirty="0" smtClean="0">
                <a:solidFill>
                  <a:srgbClr val="080808"/>
                </a:solidFill>
                <a:latin typeface="楷体_GB2312"/>
              </a:rPr>
              <a:t> 图</a:t>
            </a:r>
            <a:r>
              <a:rPr lang="zh-CN" altLang="en-US" sz="2400" dirty="0">
                <a:solidFill>
                  <a:srgbClr val="080808"/>
                </a:solidFill>
                <a:latin typeface="楷体_GB2312"/>
              </a:rPr>
              <a:t>的深度优先遍历算法是遍历时深度优先的算法，是一个递归算法。</a:t>
            </a:r>
            <a:r>
              <a:rPr lang="zh-CN" altLang="en-US" sz="2400" dirty="0">
                <a:solidFill>
                  <a:srgbClr val="0000FF"/>
                </a:solidFill>
                <a:latin typeface="楷体_GB2312"/>
              </a:rPr>
              <a:t>连通图的深度优先遍历递归算法为</a:t>
            </a:r>
            <a:r>
              <a:rPr lang="zh-CN" altLang="en-US" sz="2400" dirty="0" smtClean="0">
                <a:solidFill>
                  <a:srgbClr val="0000FF"/>
                </a:solidFill>
                <a:latin typeface="楷体_GB2312"/>
              </a:rPr>
              <a:t>：</a:t>
            </a:r>
            <a:endParaRPr lang="en-US" altLang="zh-CN" sz="2400" dirty="0" smtClean="0">
              <a:solidFill>
                <a:srgbClr val="0000FF"/>
              </a:solidFill>
              <a:latin typeface="楷体_GB2312"/>
            </a:endParaRPr>
          </a:p>
          <a:p>
            <a:pPr indent="266700" algn="just"/>
            <a:endParaRPr lang="zh-CN" altLang="en-US" sz="2400" dirty="0">
              <a:solidFill>
                <a:srgbClr val="0000FF"/>
              </a:solidFill>
              <a:latin typeface="楷体_GB2312"/>
            </a:endParaRPr>
          </a:p>
          <a:p>
            <a:pPr indent="266700" algn="just" eaLnBrk="0" hangingPunct="0"/>
            <a:r>
              <a:rPr lang="zh-CN" altLang="en-US" sz="2000" dirty="0">
                <a:solidFill>
                  <a:srgbClr val="080808"/>
                </a:solidFill>
                <a:latin typeface="楷体_GB2312"/>
              </a:rPr>
              <a:t>（1</a:t>
            </a:r>
            <a:r>
              <a:rPr lang="zh-CN" altLang="en-US" sz="2000" dirty="0" smtClean="0">
                <a:solidFill>
                  <a:srgbClr val="080808"/>
                </a:solidFill>
                <a:latin typeface="楷体_GB2312"/>
              </a:rPr>
              <a:t>）首先</a:t>
            </a:r>
            <a:r>
              <a:rPr lang="zh-CN" altLang="en-US" sz="2000" dirty="0">
                <a:solidFill>
                  <a:srgbClr val="080808"/>
                </a:solidFill>
                <a:latin typeface="楷体_GB2312"/>
              </a:rPr>
              <a:t>访问顶点</a:t>
            </a:r>
            <a:r>
              <a:rPr lang="en-US" altLang="zh-CN" sz="2000" dirty="0">
                <a:solidFill>
                  <a:srgbClr val="080808"/>
                </a:solidFill>
                <a:latin typeface="楷体_GB2312"/>
              </a:rPr>
              <a:t>i</a:t>
            </a:r>
            <a:r>
              <a:rPr lang="zh-CN" altLang="en-US" sz="2000" dirty="0">
                <a:solidFill>
                  <a:srgbClr val="080808"/>
                </a:solidFill>
                <a:latin typeface="楷体_GB2312"/>
              </a:rPr>
              <a:t>，并将其访问标记置为访问过，即</a:t>
            </a:r>
            <a:r>
              <a:rPr lang="en-US" altLang="zh-CN" sz="2000" dirty="0">
                <a:solidFill>
                  <a:srgbClr val="080808"/>
                </a:solidFill>
                <a:latin typeface="楷体_GB2312"/>
              </a:rPr>
              <a:t>visited[i</a:t>
            </a:r>
            <a:r>
              <a:rPr lang="en-US" altLang="zh-CN" sz="2000" dirty="0" smtClean="0">
                <a:solidFill>
                  <a:srgbClr val="080808"/>
                </a:solidFill>
                <a:latin typeface="楷体_GB2312"/>
              </a:rPr>
              <a:t>]=1</a:t>
            </a:r>
            <a:r>
              <a:rPr lang="zh-CN" altLang="en-US" sz="2000" dirty="0" smtClean="0">
                <a:solidFill>
                  <a:srgbClr val="080808"/>
                </a:solidFill>
                <a:latin typeface="楷体_GB2312"/>
              </a:rPr>
              <a:t>；</a:t>
            </a:r>
            <a:endParaRPr lang="zh-CN" altLang="en-US" sz="2000" dirty="0">
              <a:solidFill>
                <a:srgbClr val="080808"/>
              </a:solidFill>
              <a:latin typeface="楷体_GB2312"/>
            </a:endParaRPr>
          </a:p>
          <a:p>
            <a:pPr indent="266700" algn="just" eaLnBrk="0" hangingPunct="0"/>
            <a:endParaRPr lang="zh-CN" altLang="en-US" sz="2000" dirty="0">
              <a:solidFill>
                <a:srgbClr val="080808"/>
              </a:solidFill>
              <a:latin typeface="楷体_GB2312"/>
            </a:endParaRPr>
          </a:p>
          <a:p>
            <a:pPr indent="266700" algn="just" eaLnBrk="0" hangingPunct="0"/>
            <a:r>
              <a:rPr lang="zh-CN" altLang="en-US" sz="2000" dirty="0">
                <a:solidFill>
                  <a:srgbClr val="080808"/>
                </a:solidFill>
                <a:latin typeface="楷体_GB2312"/>
              </a:rPr>
              <a:t>（2）然后搜索与顶点</a:t>
            </a:r>
            <a:r>
              <a:rPr lang="en-US" altLang="zh-CN" sz="2000" dirty="0">
                <a:solidFill>
                  <a:srgbClr val="080808"/>
                </a:solidFill>
                <a:latin typeface="楷体_GB2312"/>
              </a:rPr>
              <a:t>i</a:t>
            </a:r>
            <a:r>
              <a:rPr lang="zh-CN" altLang="en-US" sz="2000" dirty="0">
                <a:solidFill>
                  <a:srgbClr val="080808"/>
                </a:solidFill>
                <a:latin typeface="楷体_GB2312"/>
              </a:rPr>
              <a:t>有</a:t>
            </a:r>
            <a:r>
              <a:rPr lang="zh-CN" altLang="en-US" sz="2000" dirty="0">
                <a:solidFill>
                  <a:srgbClr val="FF0000"/>
                </a:solidFill>
                <a:latin typeface="楷体_GB2312"/>
              </a:rPr>
              <a:t>边相连的下一个顶点</a:t>
            </a:r>
            <a:r>
              <a:rPr lang="en-US" altLang="zh-CN" sz="2000" dirty="0">
                <a:solidFill>
                  <a:srgbClr val="080808"/>
                </a:solidFill>
                <a:latin typeface="楷体_GB2312"/>
              </a:rPr>
              <a:t>j</a:t>
            </a:r>
            <a:r>
              <a:rPr lang="zh-CN" altLang="en-US" sz="2000" dirty="0">
                <a:solidFill>
                  <a:srgbClr val="080808"/>
                </a:solidFill>
                <a:latin typeface="楷体_GB2312"/>
              </a:rPr>
              <a:t>，若</a:t>
            </a:r>
            <a:r>
              <a:rPr lang="en-US" altLang="zh-CN" sz="2000" dirty="0">
                <a:solidFill>
                  <a:srgbClr val="080808"/>
                </a:solidFill>
                <a:latin typeface="楷体_GB2312"/>
              </a:rPr>
              <a:t>j</a:t>
            </a:r>
            <a:r>
              <a:rPr lang="zh-CN" altLang="en-US" sz="2000" dirty="0">
                <a:solidFill>
                  <a:srgbClr val="080808"/>
                </a:solidFill>
                <a:latin typeface="楷体_GB2312"/>
              </a:rPr>
              <a:t>未被访问过，则访问它，并将</a:t>
            </a:r>
            <a:r>
              <a:rPr lang="en-US" altLang="zh-CN" sz="2000" dirty="0">
                <a:solidFill>
                  <a:srgbClr val="080808"/>
                </a:solidFill>
                <a:latin typeface="楷体_GB2312"/>
              </a:rPr>
              <a:t>j</a:t>
            </a:r>
            <a:r>
              <a:rPr lang="zh-CN" altLang="en-US" sz="2000" dirty="0">
                <a:solidFill>
                  <a:srgbClr val="080808"/>
                </a:solidFill>
                <a:latin typeface="楷体_GB2312"/>
              </a:rPr>
              <a:t>的访问标记置为访问过，</a:t>
            </a:r>
            <a:r>
              <a:rPr lang="en-US" altLang="zh-CN" sz="2000" dirty="0">
                <a:solidFill>
                  <a:srgbClr val="080808"/>
                </a:solidFill>
                <a:latin typeface="楷体_GB2312"/>
              </a:rPr>
              <a:t>visited[j</a:t>
            </a:r>
            <a:r>
              <a:rPr lang="en-US" altLang="zh-CN" sz="2000" dirty="0" smtClean="0">
                <a:solidFill>
                  <a:srgbClr val="080808"/>
                </a:solidFill>
                <a:latin typeface="楷体_GB2312"/>
              </a:rPr>
              <a:t>]=1</a:t>
            </a:r>
            <a:r>
              <a:rPr lang="zh-CN" altLang="en-US" sz="2000" dirty="0" smtClean="0">
                <a:solidFill>
                  <a:srgbClr val="080808"/>
                </a:solidFill>
                <a:latin typeface="楷体_GB2312"/>
              </a:rPr>
              <a:t>，</a:t>
            </a:r>
            <a:r>
              <a:rPr lang="zh-CN" altLang="en-US" sz="2000" dirty="0">
                <a:solidFill>
                  <a:srgbClr val="080808"/>
                </a:solidFill>
                <a:latin typeface="楷体_GB2312"/>
              </a:rPr>
              <a:t>然后从</a:t>
            </a:r>
            <a:r>
              <a:rPr lang="en-US" altLang="zh-CN" sz="2000" dirty="0">
                <a:solidFill>
                  <a:srgbClr val="080808"/>
                </a:solidFill>
                <a:latin typeface="楷体_GB2312"/>
              </a:rPr>
              <a:t>j</a:t>
            </a:r>
            <a:r>
              <a:rPr lang="zh-CN" altLang="en-US" sz="2000" dirty="0">
                <a:solidFill>
                  <a:srgbClr val="080808"/>
                </a:solidFill>
                <a:latin typeface="楷体_GB2312"/>
              </a:rPr>
              <a:t>开始重复此过程，若</a:t>
            </a:r>
            <a:r>
              <a:rPr lang="en-US" altLang="zh-CN" sz="2000" dirty="0">
                <a:solidFill>
                  <a:srgbClr val="080808"/>
                </a:solidFill>
                <a:latin typeface="楷体_GB2312"/>
              </a:rPr>
              <a:t>j</a:t>
            </a:r>
            <a:r>
              <a:rPr lang="zh-CN" altLang="en-US" sz="2000" dirty="0">
                <a:solidFill>
                  <a:srgbClr val="080808"/>
                </a:solidFill>
                <a:latin typeface="楷体_GB2312"/>
              </a:rPr>
              <a:t>已访问，再看与</a:t>
            </a:r>
            <a:r>
              <a:rPr lang="en-US" altLang="zh-CN" sz="2000" dirty="0">
                <a:solidFill>
                  <a:srgbClr val="080808"/>
                </a:solidFill>
                <a:latin typeface="楷体_GB2312"/>
              </a:rPr>
              <a:t>i</a:t>
            </a:r>
            <a:r>
              <a:rPr lang="zh-CN" altLang="en-US" sz="2000" dirty="0">
                <a:solidFill>
                  <a:srgbClr val="080808"/>
                </a:solidFill>
                <a:latin typeface="楷体_GB2312"/>
              </a:rPr>
              <a:t>有边相连的其他顶点</a:t>
            </a:r>
            <a:r>
              <a:rPr lang="zh-CN" altLang="en-US" sz="2000" dirty="0" smtClean="0">
                <a:solidFill>
                  <a:srgbClr val="080808"/>
                </a:solidFill>
                <a:latin typeface="楷体_GB2312"/>
              </a:rPr>
              <a:t>；</a:t>
            </a:r>
            <a:endParaRPr lang="en-US" altLang="zh-CN" sz="2000" dirty="0" smtClean="0">
              <a:solidFill>
                <a:srgbClr val="080808"/>
              </a:solidFill>
              <a:latin typeface="楷体_GB2312"/>
            </a:endParaRPr>
          </a:p>
          <a:p>
            <a:pPr indent="266700" algn="just" eaLnBrk="0" hangingPunct="0"/>
            <a:endParaRPr lang="zh-CN" altLang="en-US" sz="2000" dirty="0">
              <a:solidFill>
                <a:srgbClr val="080808"/>
              </a:solidFill>
              <a:latin typeface="楷体_GB2312"/>
            </a:endParaRPr>
          </a:p>
          <a:p>
            <a:pPr indent="266700" eaLnBrk="0" hangingPunct="0"/>
            <a:r>
              <a:rPr lang="en-US" altLang="zh-CN" sz="2000" dirty="0" smtClean="0">
                <a:solidFill>
                  <a:srgbClr val="080808"/>
                </a:solidFill>
                <a:latin typeface="楷体_GB2312"/>
              </a:rPr>
              <a:t>（3）</a:t>
            </a:r>
            <a:r>
              <a:rPr lang="zh-CN" altLang="en-US" sz="2000" dirty="0">
                <a:solidFill>
                  <a:srgbClr val="080808"/>
                </a:solidFill>
                <a:latin typeface="楷体_GB2312"/>
              </a:rPr>
              <a:t>若与</a:t>
            </a:r>
            <a:r>
              <a:rPr lang="en-US" altLang="zh-CN" sz="2000" dirty="0">
                <a:solidFill>
                  <a:srgbClr val="080808"/>
                </a:solidFill>
                <a:latin typeface="楷体_GB2312"/>
              </a:rPr>
              <a:t>i</a:t>
            </a:r>
            <a:r>
              <a:rPr lang="zh-CN" altLang="en-US" sz="2000" dirty="0">
                <a:solidFill>
                  <a:srgbClr val="080808"/>
                </a:solidFill>
                <a:latin typeface="楷体_GB2312"/>
              </a:rPr>
              <a:t>有边相连的顶点都被访问过，则</a:t>
            </a:r>
            <a:r>
              <a:rPr lang="zh-CN" altLang="en-US" sz="2000" dirty="0">
                <a:solidFill>
                  <a:srgbClr val="FF0000"/>
                </a:solidFill>
                <a:latin typeface="楷体_GB2312"/>
              </a:rPr>
              <a:t>退回到前一个访问顶点</a:t>
            </a:r>
            <a:r>
              <a:rPr lang="zh-CN" altLang="en-US" sz="2000" dirty="0">
                <a:solidFill>
                  <a:srgbClr val="080808"/>
                </a:solidFill>
                <a:latin typeface="楷体_GB2312"/>
              </a:rPr>
              <a:t>并重复刚才的过程，直到图中所有顶点都被访问完为止</a:t>
            </a:r>
            <a:r>
              <a:rPr lang="zh-CN" altLang="en-US" sz="2000" dirty="0" smtClean="0">
                <a:solidFill>
                  <a:srgbClr val="080808"/>
                </a:solidFill>
                <a:latin typeface="楷体_GB2312"/>
              </a:rPr>
              <a:t>。</a:t>
            </a:r>
            <a:endParaRPr lang="en-US" altLang="zh-CN" sz="2000" dirty="0" smtClean="0">
              <a:solidFill>
                <a:srgbClr val="080808"/>
              </a:solidFill>
              <a:latin typeface="楷体_GB2312"/>
            </a:endParaRPr>
          </a:p>
          <a:p>
            <a:pPr indent="266700" eaLnBrk="0" hangingPunct="0"/>
            <a:endParaRPr lang="en-US" altLang="zh-CN" sz="2000" dirty="0">
              <a:solidFill>
                <a:srgbClr val="080808"/>
              </a:solidFill>
              <a:latin typeface="楷体_GB2312"/>
            </a:endParaRPr>
          </a:p>
          <a:p>
            <a:pPr indent="266700" eaLnBrk="0" hangingPunct="0"/>
            <a:r>
              <a:rPr lang="zh-CN" altLang="en-US" sz="2000" dirty="0" smtClean="0">
                <a:solidFill>
                  <a:srgbClr val="0000FF"/>
                </a:solidFill>
                <a:latin typeface="楷体_GB2312"/>
              </a:rPr>
              <a:t>上述</a:t>
            </a:r>
            <a:r>
              <a:rPr lang="zh-CN" altLang="en-US" sz="2000" dirty="0">
                <a:solidFill>
                  <a:srgbClr val="0000FF"/>
                </a:solidFill>
                <a:latin typeface="楷体_GB2312"/>
              </a:rPr>
              <a:t>递归算法属于回溯算法</a:t>
            </a:r>
            <a:endParaRPr lang="zh-CN" altLang="en-US" sz="2000" dirty="0">
              <a:solidFill>
                <a:srgbClr val="080808"/>
              </a:solidFill>
              <a:latin typeface="楷体_GB2312"/>
            </a:endParaRPr>
          </a:p>
        </p:txBody>
      </p:sp>
      <p:sp>
        <p:nvSpPr>
          <p:cNvPr id="2" name="矩形 1"/>
          <p:cNvSpPr/>
          <p:nvPr/>
        </p:nvSpPr>
        <p:spPr>
          <a:xfrm>
            <a:off x="899444" y="6140076"/>
            <a:ext cx="7344816" cy="461665"/>
          </a:xfrm>
          <a:prstGeom prst="rect">
            <a:avLst/>
          </a:prstGeom>
        </p:spPr>
        <p:txBody>
          <a:bodyPr wrap="square">
            <a:spAutoFit/>
          </a:bodyPr>
          <a:lstStyle/>
          <a:p>
            <a:r>
              <a:rPr kumimoji="1" lang="zh-CN" altLang="en-US" sz="2000" b="1" dirty="0">
                <a:solidFill>
                  <a:srgbClr val="FF6600"/>
                </a:solidFill>
                <a:latin typeface="Times New Roman" panose="02020603050405020304" pitchFamily="18" charset="0"/>
              </a:rPr>
              <a:t> </a:t>
            </a:r>
            <a:r>
              <a:rPr kumimoji="1" lang="zh-CN" altLang="en-US" sz="2000" b="1" dirty="0" smtClean="0">
                <a:solidFill>
                  <a:srgbClr val="FF6600"/>
                </a:solidFill>
                <a:latin typeface="Times New Roman" panose="02020603050405020304" pitchFamily="18" charset="0"/>
              </a:rPr>
              <a:t>可以得到</a:t>
            </a:r>
            <a:r>
              <a:rPr kumimoji="1" lang="zh-CN" altLang="en-US" b="1" dirty="0" smtClean="0">
                <a:solidFill>
                  <a:schemeClr val="tx2"/>
                </a:solidFill>
                <a:latin typeface="Times New Roman" panose="02020603050405020304" pitchFamily="18" charset="0"/>
              </a:rPr>
              <a:t>深度优先搜索</a:t>
            </a:r>
            <a:r>
              <a:rPr kumimoji="1" lang="zh-CN" altLang="en-US" b="1" dirty="0">
                <a:solidFill>
                  <a:schemeClr val="tx2"/>
                </a:solidFill>
                <a:latin typeface="Times New Roman" panose="02020603050405020304" pitchFamily="18" charset="0"/>
              </a:rPr>
              <a:t>树</a:t>
            </a:r>
            <a:r>
              <a:rPr kumimoji="1" lang="zh-CN" altLang="en-US" b="1" dirty="0">
                <a:latin typeface="Times New Roman" panose="02020603050405020304" pitchFamily="18" charset="0"/>
              </a:rPr>
              <a:t>（</a:t>
            </a:r>
            <a:r>
              <a:rPr kumimoji="1" lang="en-US" altLang="zh-CN" b="1" dirty="0">
                <a:latin typeface="Times New Roman" panose="02020603050405020304" pitchFamily="18" charset="0"/>
              </a:rPr>
              <a:t>depth-first search tree</a:t>
            </a:r>
            <a:r>
              <a:rPr kumimoji="1" lang="zh-CN" altLang="en-US" b="1" dirty="0">
                <a:latin typeface="Times New Roman" panose="02020603050405020304" pitchFamily="18" charset="0"/>
              </a:rPr>
              <a:t>）</a:t>
            </a:r>
            <a:endParaRPr lang="zh-CN" altLang="en-US" dirty="0"/>
          </a:p>
        </p:txBody>
      </p:sp>
    </p:spTree>
    <p:extLst>
      <p:ext uri="{BB962C8B-B14F-4D97-AF65-F5344CB8AC3E}">
        <p14:creationId xmlns:p14="http://schemas.microsoft.com/office/powerpoint/2010/main" val="26575133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3"/>
          <p:cNvSpPr/>
          <p:nvPr/>
        </p:nvSpPr>
        <p:spPr>
          <a:xfrm>
            <a:off x="381000" y="241300"/>
            <a:ext cx="1295400" cy="6096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zh-CN" altLang="en-US" sz="2800" b="1" noProof="1">
                <a:ea typeface="宋体" panose="02010600030101010101" pitchFamily="2" charset="-122"/>
              </a:rPr>
              <a:t>例：</a:t>
            </a:r>
          </a:p>
        </p:txBody>
      </p:sp>
      <p:grpSp>
        <p:nvGrpSpPr>
          <p:cNvPr id="83971" name="组合 124"/>
          <p:cNvGrpSpPr>
            <a:grpSpLocks/>
          </p:cNvGrpSpPr>
          <p:nvPr/>
        </p:nvGrpSpPr>
        <p:grpSpPr bwMode="auto">
          <a:xfrm>
            <a:off x="611188" y="52388"/>
            <a:ext cx="3240087" cy="3376612"/>
            <a:chOff x="0" y="0"/>
            <a:chExt cx="3732212" cy="3736975"/>
          </a:xfrm>
        </p:grpSpPr>
        <p:sp>
          <p:nvSpPr>
            <p:cNvPr id="115798" name="Text Box 5"/>
            <p:cNvSpPr txBox="1"/>
            <p:nvPr/>
          </p:nvSpPr>
          <p:spPr>
            <a:xfrm>
              <a:off x="1729874" y="3123809"/>
              <a:ext cx="689389" cy="6131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8</a:t>
              </a:r>
            </a:p>
          </p:txBody>
        </p:sp>
        <p:grpSp>
          <p:nvGrpSpPr>
            <p:cNvPr id="84055" name="Group 40"/>
            <p:cNvGrpSpPr>
              <a:grpSpLocks/>
            </p:cNvGrpSpPr>
            <p:nvPr/>
          </p:nvGrpSpPr>
          <p:grpSpPr bwMode="auto">
            <a:xfrm>
              <a:off x="1646237" y="0"/>
              <a:ext cx="773113" cy="501650"/>
              <a:chOff x="0" y="0"/>
              <a:chExt cx="487" cy="316"/>
            </a:xfrm>
          </p:grpSpPr>
          <p:sp>
            <p:nvSpPr>
              <p:cNvPr id="115824" name="Oval 6"/>
              <p:cNvSpPr/>
              <p:nvPr/>
            </p:nvSpPr>
            <p:spPr>
              <a:xfrm>
                <a:off x="0" y="37"/>
                <a:ext cx="289" cy="28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15825" name="Text Box 7"/>
              <p:cNvSpPr txBox="1"/>
              <p:nvPr/>
            </p:nvSpPr>
            <p:spPr>
              <a:xfrm>
                <a:off x="53" y="0"/>
                <a:ext cx="434" cy="29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grpSp>
        <p:sp>
          <p:nvSpPr>
            <p:cNvPr id="115800" name="Oval 8"/>
            <p:cNvSpPr/>
            <p:nvPr/>
          </p:nvSpPr>
          <p:spPr>
            <a:xfrm>
              <a:off x="594301" y="1008474"/>
              <a:ext cx="458984"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15801" name="Text Box 9"/>
            <p:cNvSpPr txBox="1"/>
            <p:nvPr/>
          </p:nvSpPr>
          <p:spPr>
            <a:xfrm>
              <a:off x="663788" y="980363"/>
              <a:ext cx="689390" cy="56221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15802" name="Oval 10"/>
            <p:cNvSpPr/>
            <p:nvPr/>
          </p:nvSpPr>
          <p:spPr>
            <a:xfrm>
              <a:off x="1263576" y="1893963"/>
              <a:ext cx="458984"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15803" name="Oval 11"/>
            <p:cNvSpPr/>
            <p:nvPr/>
          </p:nvSpPr>
          <p:spPr>
            <a:xfrm>
              <a:off x="2603954" y="1055910"/>
              <a:ext cx="458983"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15804" name="Text Box 12"/>
            <p:cNvSpPr txBox="1"/>
            <p:nvPr/>
          </p:nvSpPr>
          <p:spPr>
            <a:xfrm>
              <a:off x="2644184" y="989147"/>
              <a:ext cx="689389" cy="5710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sp>
          <p:nvSpPr>
            <p:cNvPr id="115805" name="Oval 13"/>
            <p:cNvSpPr/>
            <p:nvPr/>
          </p:nvSpPr>
          <p:spPr>
            <a:xfrm>
              <a:off x="0" y="1857067"/>
              <a:ext cx="458983"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15806" name="Text Box 14"/>
            <p:cNvSpPr txBox="1"/>
            <p:nvPr/>
          </p:nvSpPr>
          <p:spPr>
            <a:xfrm>
              <a:off x="56687" y="1823686"/>
              <a:ext cx="610759" cy="5393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15807" name="Text Box 15"/>
            <p:cNvSpPr txBox="1"/>
            <p:nvPr/>
          </p:nvSpPr>
          <p:spPr>
            <a:xfrm>
              <a:off x="1320263" y="1857067"/>
              <a:ext cx="565043" cy="58154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84064" name="Line 16"/>
            <p:cNvSpPr>
              <a:spLocks noChangeShapeType="1"/>
            </p:cNvSpPr>
            <p:nvPr/>
          </p:nvSpPr>
          <p:spPr bwMode="auto">
            <a:xfrm flipH="1">
              <a:off x="947737" y="381000"/>
              <a:ext cx="709613" cy="6508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65" name="Line 17"/>
            <p:cNvSpPr>
              <a:spLocks noChangeShapeType="1"/>
            </p:cNvSpPr>
            <p:nvPr/>
          </p:nvSpPr>
          <p:spPr bwMode="auto">
            <a:xfrm>
              <a:off x="2114550" y="419100"/>
              <a:ext cx="650875" cy="647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66" name="Line 18"/>
            <p:cNvSpPr>
              <a:spLocks noChangeShapeType="1"/>
            </p:cNvSpPr>
            <p:nvPr/>
          </p:nvSpPr>
          <p:spPr bwMode="auto">
            <a:xfrm flipH="1">
              <a:off x="133350" y="1358900"/>
              <a:ext cx="498475" cy="5540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67" name="Line 19"/>
            <p:cNvSpPr>
              <a:spLocks noChangeShapeType="1"/>
            </p:cNvSpPr>
            <p:nvPr/>
          </p:nvSpPr>
          <p:spPr bwMode="auto">
            <a:xfrm>
              <a:off x="971550" y="1368425"/>
              <a:ext cx="420687" cy="5365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812" name="Oval 20"/>
            <p:cNvSpPr/>
            <p:nvPr/>
          </p:nvSpPr>
          <p:spPr>
            <a:xfrm>
              <a:off x="3273229" y="1955455"/>
              <a:ext cx="458983" cy="44450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15813" name="Oval 21"/>
            <p:cNvSpPr/>
            <p:nvPr/>
          </p:nvSpPr>
          <p:spPr>
            <a:xfrm>
              <a:off x="2009652" y="1918560"/>
              <a:ext cx="458984" cy="444501"/>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15814" name="Text Box 22"/>
            <p:cNvSpPr txBox="1"/>
            <p:nvPr/>
          </p:nvSpPr>
          <p:spPr>
            <a:xfrm>
              <a:off x="2066340" y="1885178"/>
              <a:ext cx="504699" cy="62897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15815" name="Text Box 23"/>
            <p:cNvSpPr txBox="1"/>
            <p:nvPr/>
          </p:nvSpPr>
          <p:spPr>
            <a:xfrm>
              <a:off x="3329916" y="1918560"/>
              <a:ext cx="384010" cy="5200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7</a:t>
              </a:r>
            </a:p>
          </p:txBody>
        </p:sp>
        <p:sp>
          <p:nvSpPr>
            <p:cNvPr id="84072" name="Line 24"/>
            <p:cNvSpPr>
              <a:spLocks noChangeShapeType="1"/>
            </p:cNvSpPr>
            <p:nvPr/>
          </p:nvSpPr>
          <p:spPr bwMode="auto">
            <a:xfrm rot="126676" flipH="1">
              <a:off x="2330450" y="1498600"/>
              <a:ext cx="360362" cy="4683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3" name="Line 25"/>
            <p:cNvSpPr>
              <a:spLocks noChangeShapeType="1"/>
            </p:cNvSpPr>
            <p:nvPr/>
          </p:nvSpPr>
          <p:spPr bwMode="auto">
            <a:xfrm>
              <a:off x="3043237" y="1395412"/>
              <a:ext cx="458788" cy="571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818" name="Oval 26"/>
            <p:cNvSpPr/>
            <p:nvPr/>
          </p:nvSpPr>
          <p:spPr>
            <a:xfrm>
              <a:off x="1645758" y="3180031"/>
              <a:ext cx="458983" cy="442745"/>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84075" name="Line 27"/>
            <p:cNvSpPr>
              <a:spLocks noChangeShapeType="1"/>
            </p:cNvSpPr>
            <p:nvPr/>
          </p:nvSpPr>
          <p:spPr bwMode="auto">
            <a:xfrm>
              <a:off x="279400" y="2286000"/>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6" name="Line 28"/>
            <p:cNvSpPr>
              <a:spLocks noChangeShapeType="1"/>
            </p:cNvSpPr>
            <p:nvPr/>
          </p:nvSpPr>
          <p:spPr bwMode="auto">
            <a:xfrm>
              <a:off x="1531937" y="2362200"/>
              <a:ext cx="266700" cy="7985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7" name="Line 29"/>
            <p:cNvSpPr>
              <a:spLocks noChangeShapeType="1"/>
            </p:cNvSpPr>
            <p:nvPr/>
          </p:nvSpPr>
          <p:spPr bwMode="auto">
            <a:xfrm rot="21088987" flipH="1">
              <a:off x="1876425" y="2403475"/>
              <a:ext cx="458787" cy="7620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8" name="Line 30"/>
            <p:cNvSpPr>
              <a:spLocks noChangeShapeType="1"/>
            </p:cNvSpPr>
            <p:nvPr/>
          </p:nvSpPr>
          <p:spPr bwMode="auto">
            <a:xfrm flipH="1">
              <a:off x="2114550" y="2378075"/>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823" name="Text Box 31"/>
            <p:cNvSpPr txBox="1"/>
            <p:nvPr/>
          </p:nvSpPr>
          <p:spPr>
            <a:xfrm>
              <a:off x="223092" y="2542267"/>
              <a:ext cx="689389" cy="5710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5</a:t>
              </a:r>
            </a:p>
          </p:txBody>
        </p:sp>
      </p:grpSp>
      <p:sp>
        <p:nvSpPr>
          <p:cNvPr id="19488" name="Text Box 39"/>
          <p:cNvSpPr txBox="1"/>
          <p:nvPr/>
        </p:nvSpPr>
        <p:spPr>
          <a:xfrm>
            <a:off x="539750" y="4581525"/>
            <a:ext cx="5400675" cy="20304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zh-CN" altLang="en-US" sz="2800" b="1" noProof="1">
                <a:latin typeface="Times New Roman" panose="02020603050405020304" pitchFamily="18" charset="0"/>
                <a:ea typeface="宋体" panose="02010600030101010101" pitchFamily="2" charset="-122"/>
              </a:rPr>
              <a:t>深度优先搜索序列为：</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4</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8</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5</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6</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7</a:t>
            </a:r>
          </a:p>
          <a:p>
            <a:pPr marL="0" indent="0">
              <a:spcBef>
                <a:spcPct val="50000"/>
              </a:spcBef>
              <a:buClr>
                <a:srgbClr val="000000"/>
              </a:buClr>
              <a:buFont typeface="Arial" panose="020B0604020202020204" pitchFamily="34" charset="0"/>
              <a:buNone/>
              <a:defRPr/>
            </a:pPr>
            <a:r>
              <a:rPr lang="zh-CN" altLang="en-US" sz="2800" b="1" noProof="1">
                <a:latin typeface="Times New Roman" panose="02020603050405020304" pitchFamily="18" charset="0"/>
                <a:ea typeface="宋体" panose="02010600030101010101" pitchFamily="2" charset="-122"/>
              </a:rPr>
              <a:t>或</a:t>
            </a:r>
            <a:endParaRPr lang="en-US" altLang="zh-CN" sz="2800" b="1" noProof="1">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5</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8</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4</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7</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6</a:t>
            </a:r>
            <a:r>
              <a:rPr lang="en-US" altLang="zh-CN" sz="2800" b="1" noProof="1">
                <a:latin typeface="Times New Roman" panose="02020603050405020304" pitchFamily="18" charset="0"/>
                <a:ea typeface="宋体" panose="02010600030101010101" pitchFamily="2" charset="-122"/>
              </a:rPr>
              <a:t> </a:t>
            </a:r>
            <a:endParaRPr lang="zh-CN" altLang="en-US" sz="2800" b="1" noProof="1">
              <a:latin typeface="Times New Roman" panose="02020603050405020304" pitchFamily="18" charset="0"/>
              <a:ea typeface="宋体" panose="02010600030101010101" pitchFamily="2" charset="-122"/>
            </a:endParaRPr>
          </a:p>
        </p:txBody>
      </p:sp>
      <p:sp>
        <p:nvSpPr>
          <p:cNvPr id="115717" name="Text Box 91"/>
          <p:cNvSpPr txBox="1"/>
          <p:nvPr/>
        </p:nvSpPr>
        <p:spPr>
          <a:xfrm>
            <a:off x="6702425" y="2886075"/>
            <a:ext cx="604838" cy="5429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8</a:t>
            </a:r>
          </a:p>
        </p:txBody>
      </p:sp>
      <p:sp>
        <p:nvSpPr>
          <p:cNvPr id="115718" name="Oval 92"/>
          <p:cNvSpPr/>
          <p:nvPr/>
        </p:nvSpPr>
        <p:spPr>
          <a:xfrm>
            <a:off x="6627813" y="171450"/>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15719" name="Text Box 93"/>
          <p:cNvSpPr txBox="1"/>
          <p:nvPr/>
        </p:nvSpPr>
        <p:spPr>
          <a:xfrm>
            <a:off x="6702425" y="119063"/>
            <a:ext cx="604838" cy="4048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115720" name="Oval 94"/>
          <p:cNvSpPr/>
          <p:nvPr/>
        </p:nvSpPr>
        <p:spPr>
          <a:xfrm>
            <a:off x="5703888" y="1011238"/>
            <a:ext cx="403225" cy="39370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15721" name="Text Box 95"/>
          <p:cNvSpPr txBox="1"/>
          <p:nvPr/>
        </p:nvSpPr>
        <p:spPr>
          <a:xfrm>
            <a:off x="5765800" y="987425"/>
            <a:ext cx="604838" cy="4984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15722" name="Oval 96"/>
          <p:cNvSpPr/>
          <p:nvPr/>
        </p:nvSpPr>
        <p:spPr>
          <a:xfrm>
            <a:off x="6292850" y="1797050"/>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15723" name="Oval 97"/>
          <p:cNvSpPr/>
          <p:nvPr/>
        </p:nvSpPr>
        <p:spPr>
          <a:xfrm>
            <a:off x="7469188" y="1054100"/>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15724" name="Text Box 98"/>
          <p:cNvSpPr txBox="1"/>
          <p:nvPr/>
        </p:nvSpPr>
        <p:spPr>
          <a:xfrm>
            <a:off x="7505700" y="995363"/>
            <a:ext cx="604838" cy="5064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sp>
        <p:nvSpPr>
          <p:cNvPr id="115725" name="Oval 99"/>
          <p:cNvSpPr/>
          <p:nvPr/>
        </p:nvSpPr>
        <p:spPr>
          <a:xfrm>
            <a:off x="5183188" y="1763713"/>
            <a:ext cx="403225" cy="3921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15726" name="Text Box 100"/>
          <p:cNvSpPr txBox="1"/>
          <p:nvPr/>
        </p:nvSpPr>
        <p:spPr>
          <a:xfrm>
            <a:off x="5233988" y="1735138"/>
            <a:ext cx="534987" cy="4762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15727" name="Text Box 101"/>
          <p:cNvSpPr txBox="1"/>
          <p:nvPr/>
        </p:nvSpPr>
        <p:spPr>
          <a:xfrm>
            <a:off x="6342063" y="1763713"/>
            <a:ext cx="496887" cy="5143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19500" name="Line 102"/>
          <p:cNvSpPr>
            <a:spLocks noChangeShapeType="1"/>
          </p:cNvSpPr>
          <p:nvPr/>
        </p:nvSpPr>
        <p:spPr bwMode="auto">
          <a:xfrm flipH="1">
            <a:off x="6015038" y="457200"/>
            <a:ext cx="623887" cy="57626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01" name="Line 104"/>
          <p:cNvSpPr>
            <a:spLocks noChangeShapeType="1"/>
          </p:cNvSpPr>
          <p:nvPr/>
        </p:nvSpPr>
        <p:spPr bwMode="auto">
          <a:xfrm flipH="1">
            <a:off x="5300663" y="1322388"/>
            <a:ext cx="436562" cy="4905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0" name="Oval 106"/>
          <p:cNvSpPr/>
          <p:nvPr/>
        </p:nvSpPr>
        <p:spPr>
          <a:xfrm>
            <a:off x="8056563" y="1851025"/>
            <a:ext cx="403225" cy="39370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15731" name="Oval 107"/>
          <p:cNvSpPr/>
          <p:nvPr/>
        </p:nvSpPr>
        <p:spPr>
          <a:xfrm>
            <a:off x="6946900" y="1819275"/>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15732" name="Text Box 108"/>
          <p:cNvSpPr txBox="1"/>
          <p:nvPr/>
        </p:nvSpPr>
        <p:spPr>
          <a:xfrm>
            <a:off x="6997700" y="1789113"/>
            <a:ext cx="442913" cy="5572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15733" name="Text Box 109"/>
          <p:cNvSpPr txBox="1"/>
          <p:nvPr/>
        </p:nvSpPr>
        <p:spPr>
          <a:xfrm>
            <a:off x="8107363" y="1819275"/>
            <a:ext cx="336550" cy="4587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7</a:t>
            </a:r>
          </a:p>
        </p:txBody>
      </p:sp>
      <p:sp>
        <p:nvSpPr>
          <p:cNvPr id="19506" name="Line 110"/>
          <p:cNvSpPr>
            <a:spLocks noChangeShapeType="1"/>
          </p:cNvSpPr>
          <p:nvPr/>
        </p:nvSpPr>
        <p:spPr bwMode="auto">
          <a:xfrm rot="126676" flipH="1">
            <a:off x="7229475" y="1446213"/>
            <a:ext cx="315913" cy="4143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07" name="Line 111"/>
          <p:cNvSpPr>
            <a:spLocks noChangeShapeType="1"/>
          </p:cNvSpPr>
          <p:nvPr/>
        </p:nvSpPr>
        <p:spPr bwMode="auto">
          <a:xfrm>
            <a:off x="7854950" y="1355725"/>
            <a:ext cx="403225" cy="5048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6" name="Oval 112"/>
          <p:cNvSpPr/>
          <p:nvPr/>
        </p:nvSpPr>
        <p:spPr>
          <a:xfrm>
            <a:off x="6627813" y="2935288"/>
            <a:ext cx="403225" cy="392112"/>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9509" name="Line 113"/>
          <p:cNvSpPr>
            <a:spLocks noChangeShapeType="1"/>
          </p:cNvSpPr>
          <p:nvPr/>
        </p:nvSpPr>
        <p:spPr bwMode="auto">
          <a:xfrm>
            <a:off x="5429250" y="2143125"/>
            <a:ext cx="1209675" cy="84455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10" name="Line 114"/>
          <p:cNvSpPr>
            <a:spLocks noChangeShapeType="1"/>
          </p:cNvSpPr>
          <p:nvPr/>
        </p:nvSpPr>
        <p:spPr bwMode="auto">
          <a:xfrm>
            <a:off x="6527800" y="2211388"/>
            <a:ext cx="234950" cy="7064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11" name="Line 115"/>
          <p:cNvSpPr>
            <a:spLocks noChangeShapeType="1"/>
          </p:cNvSpPr>
          <p:nvPr/>
        </p:nvSpPr>
        <p:spPr bwMode="auto">
          <a:xfrm rot="21088987" flipH="1">
            <a:off x="6831013" y="2247900"/>
            <a:ext cx="401637" cy="6746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40" name="AutoShape 119"/>
          <p:cNvSpPr/>
          <p:nvPr/>
        </p:nvSpPr>
        <p:spPr>
          <a:xfrm>
            <a:off x="4038600" y="1493838"/>
            <a:ext cx="1066800" cy="228600"/>
          </a:xfrm>
          <a:prstGeom prst="rightArrow">
            <a:avLst>
              <a:gd name="adj1" fmla="val 50000"/>
              <a:gd name="adj2" fmla="val 116580"/>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15741" name="Rectangle 151"/>
          <p:cNvSpPr/>
          <p:nvPr/>
        </p:nvSpPr>
        <p:spPr>
          <a:xfrm>
            <a:off x="3924300" y="333375"/>
            <a:ext cx="1511300" cy="11144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求</a:t>
            </a: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5</a:t>
            </a:r>
            <a:r>
              <a:rPr lang="zh-CN" altLang="en-US" sz="2400" b="1" noProof="1">
                <a:latin typeface="Times New Roman" panose="02020603050405020304" pitchFamily="18" charset="0"/>
                <a:ea typeface="宋体" panose="02010600030101010101" pitchFamily="2" charset="-122"/>
              </a:rPr>
              <a:t>的</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深度优先</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生成树</a:t>
            </a:r>
            <a:r>
              <a:rPr lang="en-US" altLang="zh-CN" sz="2400" noProof="1">
                <a:latin typeface="Times New Roman" panose="02020603050405020304" pitchFamily="18" charset="0"/>
                <a:ea typeface="宋体" panose="02010600030101010101" pitchFamily="2" charset="-122"/>
              </a:rPr>
              <a:t> </a:t>
            </a:r>
            <a:endParaRPr lang="en-US" altLang="zh-CN" sz="2400" b="1" noProof="1">
              <a:latin typeface="Times New Roman" panose="02020603050405020304" pitchFamily="18" charset="0"/>
              <a:ea typeface="宋体" panose="02010600030101010101" pitchFamily="2" charset="-122"/>
            </a:endParaRPr>
          </a:p>
        </p:txBody>
      </p:sp>
      <p:sp>
        <p:nvSpPr>
          <p:cNvPr id="19514" name="Text Box 9"/>
          <p:cNvSpPr txBox="1"/>
          <p:nvPr/>
        </p:nvSpPr>
        <p:spPr>
          <a:xfrm>
            <a:off x="2682875" y="3611563"/>
            <a:ext cx="484188" cy="4365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1</a:t>
            </a:r>
          </a:p>
        </p:txBody>
      </p:sp>
      <p:sp>
        <p:nvSpPr>
          <p:cNvPr id="19515" name="Arc 11"/>
          <p:cNvSpPr>
            <a:spLocks noChangeArrowheads="1"/>
          </p:cNvSpPr>
          <p:nvPr/>
        </p:nvSpPr>
        <p:spPr bwMode="auto">
          <a:xfrm rot="11001479" flipH="1">
            <a:off x="2163763" y="4016375"/>
            <a:ext cx="719137" cy="146050"/>
          </a:xfrm>
          <a:custGeom>
            <a:avLst/>
            <a:gdLst>
              <a:gd name="T0" fmla="*/ -1454808 w 42058"/>
              <a:gd name="T1" fmla="*/ 220760167 h 21600"/>
              <a:gd name="T2" fmla="*/ 2147483647 w 42058"/>
              <a:gd name="T3" fmla="*/ 0 h 21600"/>
              <a:gd name="T4" fmla="*/ 2147483647 w 42058"/>
              <a:gd name="T5" fmla="*/ 254736847 h 21600"/>
              <a:gd name="T6" fmla="*/ -1454808 w 42058"/>
              <a:gd name="T7" fmla="*/ 220760167 h 21600"/>
              <a:gd name="T8" fmla="*/ 2147483647 w 42058"/>
              <a:gd name="T9" fmla="*/ 0 h 21600"/>
              <a:gd name="T10" fmla="*/ 2147483647 w 42058"/>
              <a:gd name="T11" fmla="*/ 254736847 h 21600"/>
              <a:gd name="T12" fmla="*/ 2147483647 w 42058"/>
              <a:gd name="T13" fmla="*/ 305276144 h 21600"/>
              <a:gd name="T14" fmla="*/ -1454808 w 42058"/>
              <a:gd name="T15" fmla="*/ 220760167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9516" name="Group 12"/>
          <p:cNvGrpSpPr>
            <a:grpSpLocks/>
          </p:cNvGrpSpPr>
          <p:nvPr/>
        </p:nvGrpSpPr>
        <p:grpSpPr bwMode="auto">
          <a:xfrm>
            <a:off x="3265488" y="3429000"/>
            <a:ext cx="1255712" cy="582613"/>
            <a:chOff x="0" y="0"/>
            <a:chExt cx="791" cy="367"/>
          </a:xfrm>
        </p:grpSpPr>
        <p:sp>
          <p:nvSpPr>
            <p:cNvPr id="115794" name="Text Box 13"/>
            <p:cNvSpPr txBox="1"/>
            <p:nvPr/>
          </p:nvSpPr>
          <p:spPr>
            <a:xfrm>
              <a:off x="486" y="92"/>
              <a:ext cx="305" cy="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2</a:t>
              </a:r>
            </a:p>
          </p:txBody>
        </p:sp>
        <p:grpSp>
          <p:nvGrpSpPr>
            <p:cNvPr id="84051" name="Group 14"/>
            <p:cNvGrpSpPr>
              <a:grpSpLocks/>
            </p:cNvGrpSpPr>
            <p:nvPr/>
          </p:nvGrpSpPr>
          <p:grpSpPr bwMode="auto">
            <a:xfrm>
              <a:off x="0" y="0"/>
              <a:ext cx="408" cy="242"/>
              <a:chOff x="0" y="0"/>
              <a:chExt cx="408" cy="242"/>
            </a:xfrm>
          </p:grpSpPr>
          <p:sp>
            <p:nvSpPr>
              <p:cNvPr id="84052" name="Line 15"/>
              <p:cNvSpPr>
                <a:spLocks noChangeShapeType="1"/>
              </p:cNvSpPr>
              <p:nvPr/>
            </p:nvSpPr>
            <p:spPr bwMode="auto">
              <a:xfrm>
                <a:off x="0" y="228"/>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97" name="Text Box 16"/>
              <p:cNvSpPr txBox="1"/>
              <p:nvPr/>
            </p:nvSpPr>
            <p:spPr>
              <a:xfrm>
                <a:off x="65" y="0"/>
                <a:ext cx="212"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1</a:t>
                </a:r>
              </a:p>
            </p:txBody>
          </p:sp>
        </p:grpSp>
      </p:grpSp>
      <p:grpSp>
        <p:nvGrpSpPr>
          <p:cNvPr id="19521" name="Group 17"/>
          <p:cNvGrpSpPr>
            <a:grpSpLocks/>
          </p:cNvGrpSpPr>
          <p:nvPr/>
        </p:nvGrpSpPr>
        <p:grpSpPr bwMode="auto">
          <a:xfrm>
            <a:off x="4633913" y="3357563"/>
            <a:ext cx="1255712" cy="652462"/>
            <a:chOff x="0" y="0"/>
            <a:chExt cx="791" cy="411"/>
          </a:xfrm>
        </p:grpSpPr>
        <p:sp>
          <p:nvSpPr>
            <p:cNvPr id="115790" name="Text Box 18"/>
            <p:cNvSpPr txBox="1"/>
            <p:nvPr/>
          </p:nvSpPr>
          <p:spPr>
            <a:xfrm>
              <a:off x="486" y="136"/>
              <a:ext cx="305" cy="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4</a:t>
              </a:r>
            </a:p>
          </p:txBody>
        </p:sp>
        <p:grpSp>
          <p:nvGrpSpPr>
            <p:cNvPr id="84047" name="Group 19"/>
            <p:cNvGrpSpPr>
              <a:grpSpLocks/>
            </p:cNvGrpSpPr>
            <p:nvPr/>
          </p:nvGrpSpPr>
          <p:grpSpPr bwMode="auto">
            <a:xfrm>
              <a:off x="0" y="0"/>
              <a:ext cx="408" cy="250"/>
              <a:chOff x="0" y="0"/>
              <a:chExt cx="408" cy="250"/>
            </a:xfrm>
          </p:grpSpPr>
          <p:sp>
            <p:nvSpPr>
              <p:cNvPr id="84048" name="Line 20"/>
              <p:cNvSpPr>
                <a:spLocks noChangeShapeType="1"/>
              </p:cNvSpPr>
              <p:nvPr/>
            </p:nvSpPr>
            <p:spPr bwMode="auto">
              <a:xfrm>
                <a:off x="0" y="250"/>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93" name="Text Box 21"/>
              <p:cNvSpPr txBox="1"/>
              <p:nvPr/>
            </p:nvSpPr>
            <p:spPr>
              <a:xfrm>
                <a:off x="92" y="0"/>
                <a:ext cx="212"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2</a:t>
                </a:r>
              </a:p>
            </p:txBody>
          </p:sp>
        </p:grpSp>
      </p:grpSp>
      <p:grpSp>
        <p:nvGrpSpPr>
          <p:cNvPr id="19526" name="Group 22"/>
          <p:cNvGrpSpPr>
            <a:grpSpLocks/>
          </p:cNvGrpSpPr>
          <p:nvPr/>
        </p:nvGrpSpPr>
        <p:grpSpPr bwMode="auto">
          <a:xfrm>
            <a:off x="6002338" y="3357563"/>
            <a:ext cx="1327150" cy="654050"/>
            <a:chOff x="0" y="0"/>
            <a:chExt cx="836" cy="412"/>
          </a:xfrm>
        </p:grpSpPr>
        <p:sp>
          <p:nvSpPr>
            <p:cNvPr id="115786" name="Text Box 23"/>
            <p:cNvSpPr txBox="1"/>
            <p:nvPr/>
          </p:nvSpPr>
          <p:spPr>
            <a:xfrm>
              <a:off x="531" y="137"/>
              <a:ext cx="305" cy="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8</a:t>
              </a:r>
            </a:p>
          </p:txBody>
        </p:sp>
        <p:grpSp>
          <p:nvGrpSpPr>
            <p:cNvPr id="84043" name="Group 24"/>
            <p:cNvGrpSpPr>
              <a:grpSpLocks/>
            </p:cNvGrpSpPr>
            <p:nvPr/>
          </p:nvGrpSpPr>
          <p:grpSpPr bwMode="auto">
            <a:xfrm>
              <a:off x="0" y="0"/>
              <a:ext cx="408" cy="249"/>
              <a:chOff x="0" y="0"/>
              <a:chExt cx="408" cy="249"/>
            </a:xfrm>
          </p:grpSpPr>
          <p:sp>
            <p:nvSpPr>
              <p:cNvPr id="84044" name="Line 25"/>
              <p:cNvSpPr>
                <a:spLocks noChangeShapeType="1"/>
              </p:cNvSpPr>
              <p:nvPr/>
            </p:nvSpPr>
            <p:spPr bwMode="auto">
              <a:xfrm>
                <a:off x="0" y="249"/>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89" name="Text Box 26"/>
              <p:cNvSpPr txBox="1"/>
              <p:nvPr/>
            </p:nvSpPr>
            <p:spPr>
              <a:xfrm>
                <a:off x="92" y="0"/>
                <a:ext cx="212"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3</a:t>
                </a:r>
              </a:p>
            </p:txBody>
          </p:sp>
        </p:grpSp>
      </p:grpSp>
      <p:grpSp>
        <p:nvGrpSpPr>
          <p:cNvPr id="19531" name="Group 33"/>
          <p:cNvGrpSpPr>
            <a:grpSpLocks/>
          </p:cNvGrpSpPr>
          <p:nvPr/>
        </p:nvGrpSpPr>
        <p:grpSpPr bwMode="auto">
          <a:xfrm>
            <a:off x="4324350" y="3859213"/>
            <a:ext cx="1222375" cy="723900"/>
            <a:chOff x="0" y="0"/>
            <a:chExt cx="770" cy="456"/>
          </a:xfrm>
        </p:grpSpPr>
        <p:sp>
          <p:nvSpPr>
            <p:cNvPr id="84040" name="Arc 34"/>
            <p:cNvSpPr>
              <a:spLocks noChangeArrowheads="1"/>
            </p:cNvSpPr>
            <p:nvPr/>
          </p:nvSpPr>
          <p:spPr bwMode="auto">
            <a:xfrm rot="11001479" flipH="1">
              <a:off x="0" y="0"/>
              <a:ext cx="770" cy="183"/>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85" name="Text Box 35"/>
            <p:cNvSpPr txBox="1"/>
            <p:nvPr/>
          </p:nvSpPr>
          <p:spPr>
            <a:xfrm>
              <a:off x="287" y="212"/>
              <a:ext cx="310"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13</a:t>
              </a:r>
            </a:p>
          </p:txBody>
        </p:sp>
      </p:grpSp>
      <p:grpSp>
        <p:nvGrpSpPr>
          <p:cNvPr id="19534" name="Group 36"/>
          <p:cNvGrpSpPr>
            <a:grpSpLocks/>
          </p:cNvGrpSpPr>
          <p:nvPr/>
        </p:nvGrpSpPr>
        <p:grpSpPr bwMode="auto">
          <a:xfrm>
            <a:off x="2884488" y="3930650"/>
            <a:ext cx="1366837" cy="606425"/>
            <a:chOff x="0" y="0"/>
            <a:chExt cx="861" cy="382"/>
          </a:xfrm>
        </p:grpSpPr>
        <p:sp>
          <p:nvSpPr>
            <p:cNvPr id="84038" name="Arc 37"/>
            <p:cNvSpPr>
              <a:spLocks noChangeArrowheads="1"/>
            </p:cNvSpPr>
            <p:nvPr/>
          </p:nvSpPr>
          <p:spPr bwMode="auto">
            <a:xfrm rot="11001479" flipH="1">
              <a:off x="0" y="0"/>
              <a:ext cx="861" cy="137"/>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83" name="Text Box 38"/>
            <p:cNvSpPr txBox="1"/>
            <p:nvPr/>
          </p:nvSpPr>
          <p:spPr>
            <a:xfrm>
              <a:off x="454" y="138"/>
              <a:ext cx="310"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14</a:t>
              </a:r>
            </a:p>
          </p:txBody>
        </p:sp>
      </p:grpSp>
      <p:grpSp>
        <p:nvGrpSpPr>
          <p:cNvPr id="19537" name="Group 59"/>
          <p:cNvGrpSpPr>
            <a:grpSpLocks/>
          </p:cNvGrpSpPr>
          <p:nvPr/>
        </p:nvGrpSpPr>
        <p:grpSpPr bwMode="auto">
          <a:xfrm>
            <a:off x="7493000" y="3357563"/>
            <a:ext cx="1327150" cy="654050"/>
            <a:chOff x="0" y="0"/>
            <a:chExt cx="836" cy="412"/>
          </a:xfrm>
        </p:grpSpPr>
        <p:sp>
          <p:nvSpPr>
            <p:cNvPr id="115778" name="Text Box 60"/>
            <p:cNvSpPr txBox="1"/>
            <p:nvPr/>
          </p:nvSpPr>
          <p:spPr>
            <a:xfrm>
              <a:off x="531" y="137"/>
              <a:ext cx="305" cy="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5</a:t>
              </a:r>
            </a:p>
          </p:txBody>
        </p:sp>
        <p:grpSp>
          <p:nvGrpSpPr>
            <p:cNvPr id="84035" name="Group 61"/>
            <p:cNvGrpSpPr>
              <a:grpSpLocks/>
            </p:cNvGrpSpPr>
            <p:nvPr/>
          </p:nvGrpSpPr>
          <p:grpSpPr bwMode="auto">
            <a:xfrm>
              <a:off x="0" y="0"/>
              <a:ext cx="408" cy="249"/>
              <a:chOff x="0" y="0"/>
              <a:chExt cx="408" cy="249"/>
            </a:xfrm>
          </p:grpSpPr>
          <p:sp>
            <p:nvSpPr>
              <p:cNvPr id="84036" name="Line 62"/>
              <p:cNvSpPr>
                <a:spLocks noChangeShapeType="1"/>
              </p:cNvSpPr>
              <p:nvPr/>
            </p:nvSpPr>
            <p:spPr bwMode="auto">
              <a:xfrm>
                <a:off x="0" y="249"/>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81" name="Text Box 63"/>
              <p:cNvSpPr txBox="1"/>
              <p:nvPr/>
            </p:nvSpPr>
            <p:spPr>
              <a:xfrm>
                <a:off x="92" y="0"/>
                <a:ext cx="212"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4</a:t>
                </a:r>
              </a:p>
            </p:txBody>
          </p:sp>
        </p:grpSp>
      </p:grpSp>
      <p:grpSp>
        <p:nvGrpSpPr>
          <p:cNvPr id="19542" name="Group 64"/>
          <p:cNvGrpSpPr>
            <a:grpSpLocks/>
          </p:cNvGrpSpPr>
          <p:nvPr/>
        </p:nvGrpSpPr>
        <p:grpSpPr bwMode="auto">
          <a:xfrm>
            <a:off x="7277100" y="3859213"/>
            <a:ext cx="1222375" cy="650875"/>
            <a:chOff x="0" y="0"/>
            <a:chExt cx="770" cy="410"/>
          </a:xfrm>
        </p:grpSpPr>
        <p:sp>
          <p:nvSpPr>
            <p:cNvPr id="84032" name="Arc 65"/>
            <p:cNvSpPr>
              <a:spLocks noChangeArrowheads="1"/>
            </p:cNvSpPr>
            <p:nvPr/>
          </p:nvSpPr>
          <p:spPr bwMode="auto">
            <a:xfrm rot="11001479" flipH="1">
              <a:off x="0" y="0"/>
              <a:ext cx="770" cy="183"/>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77" name="Text Box 66"/>
            <p:cNvSpPr txBox="1"/>
            <p:nvPr/>
          </p:nvSpPr>
          <p:spPr>
            <a:xfrm>
              <a:off x="404" y="168"/>
              <a:ext cx="212"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5</a:t>
              </a:r>
            </a:p>
          </p:txBody>
        </p:sp>
      </p:grpSp>
      <p:grpSp>
        <p:nvGrpSpPr>
          <p:cNvPr id="19545" name="Group 67"/>
          <p:cNvGrpSpPr>
            <a:grpSpLocks/>
          </p:cNvGrpSpPr>
          <p:nvPr/>
        </p:nvGrpSpPr>
        <p:grpSpPr bwMode="auto">
          <a:xfrm>
            <a:off x="5908675" y="3932238"/>
            <a:ext cx="1222375" cy="654050"/>
            <a:chOff x="0" y="0"/>
            <a:chExt cx="770" cy="412"/>
          </a:xfrm>
        </p:grpSpPr>
        <p:sp>
          <p:nvSpPr>
            <p:cNvPr id="84030" name="Arc 68"/>
            <p:cNvSpPr>
              <a:spLocks noChangeArrowheads="1"/>
            </p:cNvSpPr>
            <p:nvPr/>
          </p:nvSpPr>
          <p:spPr bwMode="auto">
            <a:xfrm rot="11001479" flipH="1">
              <a:off x="0" y="0"/>
              <a:ext cx="770" cy="183"/>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75" name="Text Box 69"/>
            <p:cNvSpPr txBox="1"/>
            <p:nvPr/>
          </p:nvSpPr>
          <p:spPr>
            <a:xfrm>
              <a:off x="281" y="168"/>
              <a:ext cx="310"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12</a:t>
              </a:r>
            </a:p>
          </p:txBody>
        </p:sp>
      </p:grpSp>
      <p:sp>
        <p:nvSpPr>
          <p:cNvPr id="19548" name="Text Box 10"/>
          <p:cNvSpPr txBox="1"/>
          <p:nvPr/>
        </p:nvSpPr>
        <p:spPr>
          <a:xfrm>
            <a:off x="6932613" y="4497388"/>
            <a:ext cx="484187" cy="4365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6</a:t>
            </a:r>
          </a:p>
        </p:txBody>
      </p:sp>
      <p:grpSp>
        <p:nvGrpSpPr>
          <p:cNvPr id="19549" name="Group 27"/>
          <p:cNvGrpSpPr>
            <a:grpSpLocks/>
          </p:cNvGrpSpPr>
          <p:nvPr/>
        </p:nvGrpSpPr>
        <p:grpSpPr bwMode="auto">
          <a:xfrm>
            <a:off x="7218363" y="3987800"/>
            <a:ext cx="679450" cy="663575"/>
            <a:chOff x="0" y="0"/>
            <a:chExt cx="552" cy="418"/>
          </a:xfrm>
        </p:grpSpPr>
        <p:sp>
          <p:nvSpPr>
            <p:cNvPr id="84028" name="Arc 28"/>
            <p:cNvSpPr>
              <a:spLocks noChangeArrowheads="1"/>
            </p:cNvSpPr>
            <p:nvPr/>
          </p:nvSpPr>
          <p:spPr bwMode="auto">
            <a:xfrm rot="5714830" flipH="1">
              <a:off x="-94" y="94"/>
              <a:ext cx="411" cy="224"/>
            </a:xfrm>
            <a:custGeom>
              <a:avLst/>
              <a:gdLst>
                <a:gd name="T0" fmla="*/ 0 w 42356"/>
                <a:gd name="T1" fmla="*/ 0 h 26269"/>
                <a:gd name="T2" fmla="*/ 0 w 42356"/>
                <a:gd name="T3" fmla="*/ 0 h 26269"/>
                <a:gd name="T4" fmla="*/ 0 w 42356"/>
                <a:gd name="T5" fmla="*/ 0 h 26269"/>
                <a:gd name="T6" fmla="*/ 0 w 42356"/>
                <a:gd name="T7" fmla="*/ 0 h 26269"/>
                <a:gd name="T8" fmla="*/ 0 w 42356"/>
                <a:gd name="T9" fmla="*/ 0 h 26269"/>
                <a:gd name="T10" fmla="*/ 0 w 42356"/>
                <a:gd name="T11" fmla="*/ 0 h 26269"/>
                <a:gd name="T12" fmla="*/ 0 w 42356"/>
                <a:gd name="T13" fmla="*/ 0 h 26269"/>
                <a:gd name="T14" fmla="*/ 0 w 42356"/>
                <a:gd name="T15" fmla="*/ 0 h 26269"/>
                <a:gd name="T16" fmla="*/ 0 w 42356"/>
                <a:gd name="T17" fmla="*/ 0 h 26269"/>
                <a:gd name="T18" fmla="*/ 0 w 42356"/>
                <a:gd name="T19" fmla="*/ 0 h 26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356" h="26269" fill="none">
                  <a:moveTo>
                    <a:pt x="-1" y="15620"/>
                  </a:moveTo>
                  <a:cubicBezTo>
                    <a:pt x="2664" y="6370"/>
                    <a:pt x="11129" y="-1"/>
                    <a:pt x="20756" y="0"/>
                  </a:cubicBezTo>
                  <a:cubicBezTo>
                    <a:pt x="32685" y="0"/>
                    <a:pt x="42356" y="9670"/>
                    <a:pt x="42356" y="21600"/>
                  </a:cubicBezTo>
                  <a:cubicBezTo>
                    <a:pt x="42356" y="23170"/>
                    <a:pt x="42184" y="24735"/>
                    <a:pt x="41845" y="26269"/>
                  </a:cubicBezTo>
                </a:path>
                <a:path w="42356" h="26269" stroke="0">
                  <a:moveTo>
                    <a:pt x="-1" y="15620"/>
                  </a:moveTo>
                  <a:cubicBezTo>
                    <a:pt x="2664" y="6370"/>
                    <a:pt x="11129" y="-1"/>
                    <a:pt x="20756" y="0"/>
                  </a:cubicBezTo>
                  <a:cubicBezTo>
                    <a:pt x="32685" y="0"/>
                    <a:pt x="42356" y="9670"/>
                    <a:pt x="42356" y="21600"/>
                  </a:cubicBezTo>
                  <a:cubicBezTo>
                    <a:pt x="42356" y="23170"/>
                    <a:pt x="42184" y="24735"/>
                    <a:pt x="41845" y="26269"/>
                  </a:cubicBezTo>
                  <a:lnTo>
                    <a:pt x="20756" y="21600"/>
                  </a:lnTo>
                  <a:lnTo>
                    <a:pt x="-1" y="15620"/>
                  </a:lnTo>
                  <a:close/>
                </a:path>
              </a:pathLst>
            </a:custGeom>
            <a:noFill/>
            <a:ln w="9525">
              <a:solidFill>
                <a:schemeClr val="folHlink"/>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73" name="Text Box 29"/>
            <p:cNvSpPr txBox="1"/>
            <p:nvPr/>
          </p:nvSpPr>
          <p:spPr>
            <a:xfrm>
              <a:off x="166" y="174"/>
              <a:ext cx="386"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11</a:t>
              </a:r>
            </a:p>
          </p:txBody>
        </p:sp>
      </p:grpSp>
      <p:grpSp>
        <p:nvGrpSpPr>
          <p:cNvPr id="19552" name="Group 30"/>
          <p:cNvGrpSpPr>
            <a:grpSpLocks/>
          </p:cNvGrpSpPr>
          <p:nvPr/>
        </p:nvGrpSpPr>
        <p:grpSpPr bwMode="auto">
          <a:xfrm>
            <a:off x="6859588" y="3992563"/>
            <a:ext cx="336550" cy="576262"/>
            <a:chOff x="0" y="0"/>
            <a:chExt cx="212" cy="363"/>
          </a:xfrm>
        </p:grpSpPr>
        <p:sp>
          <p:nvSpPr>
            <p:cNvPr id="115770" name="Text Box 31"/>
            <p:cNvSpPr txBox="1"/>
            <p:nvPr/>
          </p:nvSpPr>
          <p:spPr>
            <a:xfrm>
              <a:off x="0" y="75"/>
              <a:ext cx="212"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6</a:t>
              </a:r>
            </a:p>
          </p:txBody>
        </p:sp>
        <p:sp>
          <p:nvSpPr>
            <p:cNvPr id="84027" name="Line 32"/>
            <p:cNvSpPr>
              <a:spLocks noChangeShapeType="1"/>
            </p:cNvSpPr>
            <p:nvPr/>
          </p:nvSpPr>
          <p:spPr bwMode="auto">
            <a:xfrm>
              <a:off x="182" y="0"/>
              <a:ext cx="0" cy="3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555" name="Text Box 10"/>
          <p:cNvSpPr txBox="1"/>
          <p:nvPr/>
        </p:nvSpPr>
        <p:spPr>
          <a:xfrm>
            <a:off x="6932613" y="5372100"/>
            <a:ext cx="484187" cy="4365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3</a:t>
            </a:r>
          </a:p>
        </p:txBody>
      </p:sp>
      <p:grpSp>
        <p:nvGrpSpPr>
          <p:cNvPr id="19556" name="Group 27"/>
          <p:cNvGrpSpPr>
            <a:grpSpLocks/>
          </p:cNvGrpSpPr>
          <p:nvPr/>
        </p:nvGrpSpPr>
        <p:grpSpPr bwMode="auto">
          <a:xfrm>
            <a:off x="7180263" y="4946650"/>
            <a:ext cx="739775" cy="658813"/>
            <a:chOff x="0" y="0"/>
            <a:chExt cx="497" cy="422"/>
          </a:xfrm>
        </p:grpSpPr>
        <p:sp>
          <p:nvSpPr>
            <p:cNvPr id="84024" name="Arc 28"/>
            <p:cNvSpPr>
              <a:spLocks noChangeArrowheads="1"/>
            </p:cNvSpPr>
            <p:nvPr/>
          </p:nvSpPr>
          <p:spPr bwMode="auto">
            <a:xfrm rot="5714830" flipH="1">
              <a:off x="-94" y="94"/>
              <a:ext cx="411" cy="224"/>
            </a:xfrm>
            <a:custGeom>
              <a:avLst/>
              <a:gdLst>
                <a:gd name="T0" fmla="*/ 0 w 42356"/>
                <a:gd name="T1" fmla="*/ 0 h 26269"/>
                <a:gd name="T2" fmla="*/ 0 w 42356"/>
                <a:gd name="T3" fmla="*/ 0 h 26269"/>
                <a:gd name="T4" fmla="*/ 0 w 42356"/>
                <a:gd name="T5" fmla="*/ 0 h 26269"/>
                <a:gd name="T6" fmla="*/ 0 w 42356"/>
                <a:gd name="T7" fmla="*/ 0 h 26269"/>
                <a:gd name="T8" fmla="*/ 0 w 42356"/>
                <a:gd name="T9" fmla="*/ 0 h 26269"/>
                <a:gd name="T10" fmla="*/ 0 w 42356"/>
                <a:gd name="T11" fmla="*/ 0 h 26269"/>
                <a:gd name="T12" fmla="*/ 0 w 42356"/>
                <a:gd name="T13" fmla="*/ 0 h 26269"/>
                <a:gd name="T14" fmla="*/ 0 w 42356"/>
                <a:gd name="T15" fmla="*/ 0 h 26269"/>
                <a:gd name="T16" fmla="*/ 0 w 42356"/>
                <a:gd name="T17" fmla="*/ 0 h 26269"/>
                <a:gd name="T18" fmla="*/ 0 w 42356"/>
                <a:gd name="T19" fmla="*/ 0 h 26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356" h="26269" fill="none">
                  <a:moveTo>
                    <a:pt x="-1" y="15620"/>
                  </a:moveTo>
                  <a:cubicBezTo>
                    <a:pt x="2664" y="6370"/>
                    <a:pt x="11129" y="-1"/>
                    <a:pt x="20756" y="0"/>
                  </a:cubicBezTo>
                  <a:cubicBezTo>
                    <a:pt x="32685" y="0"/>
                    <a:pt x="42356" y="9670"/>
                    <a:pt x="42356" y="21600"/>
                  </a:cubicBezTo>
                  <a:cubicBezTo>
                    <a:pt x="42356" y="23170"/>
                    <a:pt x="42184" y="24735"/>
                    <a:pt x="41845" y="26269"/>
                  </a:cubicBezTo>
                </a:path>
                <a:path w="42356" h="26269" stroke="0">
                  <a:moveTo>
                    <a:pt x="-1" y="15620"/>
                  </a:moveTo>
                  <a:cubicBezTo>
                    <a:pt x="2664" y="6370"/>
                    <a:pt x="11129" y="-1"/>
                    <a:pt x="20756" y="0"/>
                  </a:cubicBezTo>
                  <a:cubicBezTo>
                    <a:pt x="32685" y="0"/>
                    <a:pt x="42356" y="9670"/>
                    <a:pt x="42356" y="21600"/>
                  </a:cubicBezTo>
                  <a:cubicBezTo>
                    <a:pt x="42356" y="23170"/>
                    <a:pt x="42184" y="24735"/>
                    <a:pt x="41845" y="26269"/>
                  </a:cubicBezTo>
                  <a:lnTo>
                    <a:pt x="20756" y="21600"/>
                  </a:lnTo>
                  <a:lnTo>
                    <a:pt x="-1" y="15620"/>
                  </a:lnTo>
                  <a:close/>
                </a:path>
              </a:pathLst>
            </a:custGeom>
            <a:noFill/>
            <a:ln w="9525">
              <a:solidFill>
                <a:schemeClr val="folHlink"/>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69" name="Text Box 29"/>
            <p:cNvSpPr txBox="1"/>
            <p:nvPr/>
          </p:nvSpPr>
          <p:spPr>
            <a:xfrm>
              <a:off x="166" y="174"/>
              <a:ext cx="331" cy="24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10</a:t>
              </a:r>
            </a:p>
          </p:txBody>
        </p:sp>
      </p:grpSp>
      <p:grpSp>
        <p:nvGrpSpPr>
          <p:cNvPr id="19559" name="Group 30"/>
          <p:cNvGrpSpPr>
            <a:grpSpLocks/>
          </p:cNvGrpSpPr>
          <p:nvPr/>
        </p:nvGrpSpPr>
        <p:grpSpPr bwMode="auto">
          <a:xfrm>
            <a:off x="6859588" y="4862513"/>
            <a:ext cx="336550" cy="576262"/>
            <a:chOff x="0" y="0"/>
            <a:chExt cx="212" cy="363"/>
          </a:xfrm>
        </p:grpSpPr>
        <p:sp>
          <p:nvSpPr>
            <p:cNvPr id="115766" name="Text Box 31"/>
            <p:cNvSpPr txBox="1"/>
            <p:nvPr/>
          </p:nvSpPr>
          <p:spPr>
            <a:xfrm>
              <a:off x="0" y="75"/>
              <a:ext cx="212"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7</a:t>
              </a:r>
            </a:p>
          </p:txBody>
        </p:sp>
        <p:sp>
          <p:nvSpPr>
            <p:cNvPr id="84023" name="Line 32"/>
            <p:cNvSpPr>
              <a:spLocks noChangeShapeType="1"/>
            </p:cNvSpPr>
            <p:nvPr/>
          </p:nvSpPr>
          <p:spPr bwMode="auto">
            <a:xfrm>
              <a:off x="182" y="0"/>
              <a:ext cx="0" cy="3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562" name="Text Box 10"/>
          <p:cNvSpPr txBox="1"/>
          <p:nvPr/>
        </p:nvSpPr>
        <p:spPr>
          <a:xfrm>
            <a:off x="7019925" y="6300788"/>
            <a:ext cx="484188" cy="4365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7</a:t>
            </a:r>
          </a:p>
        </p:txBody>
      </p:sp>
      <p:grpSp>
        <p:nvGrpSpPr>
          <p:cNvPr id="19563" name="Group 27"/>
          <p:cNvGrpSpPr>
            <a:grpSpLocks/>
          </p:cNvGrpSpPr>
          <p:nvPr/>
        </p:nvGrpSpPr>
        <p:grpSpPr bwMode="auto">
          <a:xfrm>
            <a:off x="7291388" y="5803900"/>
            <a:ext cx="558800" cy="663575"/>
            <a:chOff x="0" y="0"/>
            <a:chExt cx="420" cy="418"/>
          </a:xfrm>
        </p:grpSpPr>
        <p:sp>
          <p:nvSpPr>
            <p:cNvPr id="84020" name="Arc 28"/>
            <p:cNvSpPr>
              <a:spLocks noChangeArrowheads="1"/>
            </p:cNvSpPr>
            <p:nvPr/>
          </p:nvSpPr>
          <p:spPr bwMode="auto">
            <a:xfrm rot="5714830" flipH="1">
              <a:off x="-94" y="94"/>
              <a:ext cx="411" cy="224"/>
            </a:xfrm>
            <a:custGeom>
              <a:avLst/>
              <a:gdLst>
                <a:gd name="T0" fmla="*/ 0 w 42356"/>
                <a:gd name="T1" fmla="*/ 0 h 26269"/>
                <a:gd name="T2" fmla="*/ 0 w 42356"/>
                <a:gd name="T3" fmla="*/ 0 h 26269"/>
                <a:gd name="T4" fmla="*/ 0 w 42356"/>
                <a:gd name="T5" fmla="*/ 0 h 26269"/>
                <a:gd name="T6" fmla="*/ 0 w 42356"/>
                <a:gd name="T7" fmla="*/ 0 h 26269"/>
                <a:gd name="T8" fmla="*/ 0 w 42356"/>
                <a:gd name="T9" fmla="*/ 0 h 26269"/>
                <a:gd name="T10" fmla="*/ 0 w 42356"/>
                <a:gd name="T11" fmla="*/ 0 h 26269"/>
                <a:gd name="T12" fmla="*/ 0 w 42356"/>
                <a:gd name="T13" fmla="*/ 0 h 26269"/>
                <a:gd name="T14" fmla="*/ 0 w 42356"/>
                <a:gd name="T15" fmla="*/ 0 h 26269"/>
                <a:gd name="T16" fmla="*/ 0 w 42356"/>
                <a:gd name="T17" fmla="*/ 0 h 26269"/>
                <a:gd name="T18" fmla="*/ 0 w 42356"/>
                <a:gd name="T19" fmla="*/ 0 h 26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356" h="26269" fill="none">
                  <a:moveTo>
                    <a:pt x="-1" y="15620"/>
                  </a:moveTo>
                  <a:cubicBezTo>
                    <a:pt x="2664" y="6370"/>
                    <a:pt x="11129" y="-1"/>
                    <a:pt x="20756" y="0"/>
                  </a:cubicBezTo>
                  <a:cubicBezTo>
                    <a:pt x="32685" y="0"/>
                    <a:pt x="42356" y="9670"/>
                    <a:pt x="42356" y="21600"/>
                  </a:cubicBezTo>
                  <a:cubicBezTo>
                    <a:pt x="42356" y="23170"/>
                    <a:pt x="42184" y="24735"/>
                    <a:pt x="41845" y="26269"/>
                  </a:cubicBezTo>
                </a:path>
                <a:path w="42356" h="26269" stroke="0">
                  <a:moveTo>
                    <a:pt x="-1" y="15620"/>
                  </a:moveTo>
                  <a:cubicBezTo>
                    <a:pt x="2664" y="6370"/>
                    <a:pt x="11129" y="-1"/>
                    <a:pt x="20756" y="0"/>
                  </a:cubicBezTo>
                  <a:cubicBezTo>
                    <a:pt x="32685" y="0"/>
                    <a:pt x="42356" y="9670"/>
                    <a:pt x="42356" y="21600"/>
                  </a:cubicBezTo>
                  <a:cubicBezTo>
                    <a:pt x="42356" y="23170"/>
                    <a:pt x="42184" y="24735"/>
                    <a:pt x="41845" y="26269"/>
                  </a:cubicBezTo>
                  <a:lnTo>
                    <a:pt x="20756" y="21600"/>
                  </a:lnTo>
                  <a:lnTo>
                    <a:pt x="-1" y="15620"/>
                  </a:lnTo>
                  <a:close/>
                </a:path>
              </a:pathLst>
            </a:custGeom>
            <a:noFill/>
            <a:ln w="9525">
              <a:solidFill>
                <a:schemeClr val="folHlink"/>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65" name="Text Box 29"/>
            <p:cNvSpPr txBox="1"/>
            <p:nvPr/>
          </p:nvSpPr>
          <p:spPr>
            <a:xfrm>
              <a:off x="166" y="174"/>
              <a:ext cx="254"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9</a:t>
              </a:r>
            </a:p>
          </p:txBody>
        </p:sp>
      </p:grpSp>
      <p:grpSp>
        <p:nvGrpSpPr>
          <p:cNvPr id="19566" name="Group 30"/>
          <p:cNvGrpSpPr>
            <a:grpSpLocks/>
          </p:cNvGrpSpPr>
          <p:nvPr/>
        </p:nvGrpSpPr>
        <p:grpSpPr bwMode="auto">
          <a:xfrm>
            <a:off x="6931025" y="5808663"/>
            <a:ext cx="336550" cy="576262"/>
            <a:chOff x="0" y="0"/>
            <a:chExt cx="212" cy="363"/>
          </a:xfrm>
        </p:grpSpPr>
        <p:sp>
          <p:nvSpPr>
            <p:cNvPr id="115762" name="Text Box 31"/>
            <p:cNvSpPr txBox="1"/>
            <p:nvPr/>
          </p:nvSpPr>
          <p:spPr>
            <a:xfrm>
              <a:off x="0" y="75"/>
              <a:ext cx="212"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8</a:t>
              </a:r>
            </a:p>
          </p:txBody>
        </p:sp>
        <p:sp>
          <p:nvSpPr>
            <p:cNvPr id="84019" name="Line 32"/>
            <p:cNvSpPr>
              <a:spLocks noChangeShapeType="1"/>
            </p:cNvSpPr>
            <p:nvPr/>
          </p:nvSpPr>
          <p:spPr bwMode="auto">
            <a:xfrm>
              <a:off x="182" y="0"/>
              <a:ext cx="0" cy="3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569" name="Text Box 38"/>
          <p:cNvSpPr txBox="1"/>
          <p:nvPr/>
        </p:nvSpPr>
        <p:spPr>
          <a:xfrm>
            <a:off x="2273300" y="4179888"/>
            <a:ext cx="49212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5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5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9500"/>
                                        </p:tgtEl>
                                        <p:attrNameLst>
                                          <p:attrName>style.visibility</p:attrName>
                                        </p:attrNameLst>
                                      </p:cBhvr>
                                      <p:to>
                                        <p:strVal val="visible"/>
                                      </p:to>
                                    </p:set>
                                    <p:animEffect transition="in" filter="blinds(horizontal)">
                                      <p:cBhvr>
                                        <p:cTn id="15" dur="500"/>
                                        <p:tgtEl>
                                          <p:spTgt spid="1950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8" fill="hold" nodeType="clickEffect">
                                  <p:stCondLst>
                                    <p:cond delay="0"/>
                                  </p:stCondLst>
                                  <p:childTnLst>
                                    <p:set>
                                      <p:cBhvr>
                                        <p:cTn id="19" dur="1" fill="hold">
                                          <p:stCondLst>
                                            <p:cond delay="0"/>
                                          </p:stCondLst>
                                        </p:cTn>
                                        <p:tgtEl>
                                          <p:spTgt spid="19521"/>
                                        </p:tgtEl>
                                        <p:attrNameLst>
                                          <p:attrName>style.visibility</p:attrName>
                                        </p:attrNameLst>
                                      </p:cBhvr>
                                      <p:to>
                                        <p:strVal val="visible"/>
                                      </p:to>
                                    </p:set>
                                    <p:animEffect transition="in" filter="slide(fromLeft)">
                                      <p:cBhvr>
                                        <p:cTn id="20" dur="500"/>
                                        <p:tgtEl>
                                          <p:spTgt spid="1952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9501"/>
                                        </p:tgtEl>
                                        <p:attrNameLst>
                                          <p:attrName>style.visibility</p:attrName>
                                        </p:attrNameLst>
                                      </p:cBhvr>
                                      <p:to>
                                        <p:strVal val="visible"/>
                                      </p:to>
                                    </p:set>
                                    <p:animEffect transition="in" filter="blinds(horizontal)">
                                      <p:cBhvr>
                                        <p:cTn id="25" dur="500"/>
                                        <p:tgtEl>
                                          <p:spTgt spid="1950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8" fill="hold" nodeType="clickEffect">
                                  <p:stCondLst>
                                    <p:cond delay="0"/>
                                  </p:stCondLst>
                                  <p:childTnLst>
                                    <p:set>
                                      <p:cBhvr>
                                        <p:cTn id="29" dur="1" fill="hold">
                                          <p:stCondLst>
                                            <p:cond delay="0"/>
                                          </p:stCondLst>
                                        </p:cTn>
                                        <p:tgtEl>
                                          <p:spTgt spid="19526"/>
                                        </p:tgtEl>
                                        <p:attrNameLst>
                                          <p:attrName>style.visibility</p:attrName>
                                        </p:attrNameLst>
                                      </p:cBhvr>
                                      <p:to>
                                        <p:strVal val="visible"/>
                                      </p:to>
                                    </p:set>
                                    <p:animEffect transition="in" filter="slide(fromLeft)">
                                      <p:cBhvr>
                                        <p:cTn id="30" dur="500"/>
                                        <p:tgtEl>
                                          <p:spTgt spid="1952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9509"/>
                                        </p:tgtEl>
                                        <p:attrNameLst>
                                          <p:attrName>style.visibility</p:attrName>
                                        </p:attrNameLst>
                                      </p:cBhvr>
                                      <p:to>
                                        <p:strVal val="visible"/>
                                      </p:to>
                                    </p:set>
                                    <p:animEffect transition="in" filter="blinds(horizontal)">
                                      <p:cBhvr>
                                        <p:cTn id="35" dur="500"/>
                                        <p:tgtEl>
                                          <p:spTgt spid="1950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8" fill="hold" nodeType="clickEffect">
                                  <p:stCondLst>
                                    <p:cond delay="0"/>
                                  </p:stCondLst>
                                  <p:childTnLst>
                                    <p:set>
                                      <p:cBhvr>
                                        <p:cTn id="39" dur="1" fill="hold">
                                          <p:stCondLst>
                                            <p:cond delay="0"/>
                                          </p:stCondLst>
                                        </p:cTn>
                                        <p:tgtEl>
                                          <p:spTgt spid="19537"/>
                                        </p:tgtEl>
                                        <p:attrNameLst>
                                          <p:attrName>style.visibility</p:attrName>
                                        </p:attrNameLst>
                                      </p:cBhvr>
                                      <p:to>
                                        <p:strVal val="visible"/>
                                      </p:to>
                                    </p:set>
                                    <p:animEffect transition="in" filter="slide(fromLeft)">
                                      <p:cBhvr>
                                        <p:cTn id="40" dur="500"/>
                                        <p:tgtEl>
                                          <p:spTgt spid="1953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9510"/>
                                        </p:tgtEl>
                                        <p:attrNameLst>
                                          <p:attrName>style.visibility</p:attrName>
                                        </p:attrNameLst>
                                      </p:cBhvr>
                                      <p:to>
                                        <p:strVal val="visible"/>
                                      </p:to>
                                    </p:set>
                                    <p:animEffect transition="in" filter="blinds(horizontal)">
                                      <p:cBhvr>
                                        <p:cTn id="45" dur="500"/>
                                        <p:tgtEl>
                                          <p:spTgt spid="1951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2" presetClass="entr" presetSubtype="2" fill="hold" nodeType="clickEffect">
                                  <p:stCondLst>
                                    <p:cond delay="0"/>
                                  </p:stCondLst>
                                  <p:childTnLst>
                                    <p:set>
                                      <p:cBhvr>
                                        <p:cTn id="49" dur="1" fill="hold">
                                          <p:stCondLst>
                                            <p:cond delay="0"/>
                                          </p:stCondLst>
                                        </p:cTn>
                                        <p:tgtEl>
                                          <p:spTgt spid="19542"/>
                                        </p:tgtEl>
                                        <p:attrNameLst>
                                          <p:attrName>style.visibility</p:attrName>
                                        </p:attrNameLst>
                                      </p:cBhvr>
                                      <p:to>
                                        <p:strVal val="visible"/>
                                      </p:to>
                                    </p:set>
                                    <p:animEffect transition="in" filter="slide(fromRight)">
                                      <p:cBhvr>
                                        <p:cTn id="50" dur="500"/>
                                        <p:tgtEl>
                                          <p:spTgt spid="1954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19552"/>
                                        </p:tgtEl>
                                        <p:attrNameLst>
                                          <p:attrName>style.visibility</p:attrName>
                                        </p:attrNameLst>
                                      </p:cBhvr>
                                      <p:to>
                                        <p:strVal val="visible"/>
                                      </p:to>
                                    </p:set>
                                    <p:animEffect transition="in" filter="blinds(horizontal)">
                                      <p:cBhvr>
                                        <p:cTn id="55" dur="500"/>
                                        <p:tgtEl>
                                          <p:spTgt spid="19552"/>
                                        </p:tgtEl>
                                      </p:cBhvr>
                                    </p:animEffect>
                                  </p:childTnLst>
                                </p:cTn>
                              </p:par>
                            </p:childTnLst>
                          </p:cTn>
                        </p:par>
                        <p:par>
                          <p:cTn id="56" fill="hold" nodeType="afterGroup">
                            <p:stCondLst>
                              <p:cond delay="500"/>
                            </p:stCondLst>
                            <p:childTnLst>
                              <p:par>
                                <p:cTn id="57" presetID="3" presetClass="entr" presetSubtype="10" fill="hold" grpId="0" nodeType="afterEffect">
                                  <p:stCondLst>
                                    <p:cond delay="0"/>
                                  </p:stCondLst>
                                  <p:childTnLst>
                                    <p:set>
                                      <p:cBhvr>
                                        <p:cTn id="58" dur="1" fill="hold">
                                          <p:stCondLst>
                                            <p:cond delay="0"/>
                                          </p:stCondLst>
                                        </p:cTn>
                                        <p:tgtEl>
                                          <p:spTgt spid="19548"/>
                                        </p:tgtEl>
                                        <p:attrNameLst>
                                          <p:attrName>style.visibility</p:attrName>
                                        </p:attrNameLst>
                                      </p:cBhvr>
                                      <p:to>
                                        <p:strVal val="visible"/>
                                      </p:to>
                                    </p:set>
                                    <p:animEffect transition="in" filter="blinds(horizontal)">
                                      <p:cBhvr>
                                        <p:cTn id="59" dur="500"/>
                                        <p:tgtEl>
                                          <p:spTgt spid="1954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19511"/>
                                        </p:tgtEl>
                                        <p:attrNameLst>
                                          <p:attrName>style.visibility</p:attrName>
                                        </p:attrNameLst>
                                      </p:cBhvr>
                                      <p:to>
                                        <p:strVal val="visible"/>
                                      </p:to>
                                    </p:set>
                                    <p:animEffect transition="in" filter="blinds(horizontal)">
                                      <p:cBhvr>
                                        <p:cTn id="64" dur="500"/>
                                        <p:tgtEl>
                                          <p:spTgt spid="1951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nodeType="clickEffect">
                                  <p:stCondLst>
                                    <p:cond delay="0"/>
                                  </p:stCondLst>
                                  <p:childTnLst>
                                    <p:set>
                                      <p:cBhvr>
                                        <p:cTn id="68" dur="1" fill="hold">
                                          <p:stCondLst>
                                            <p:cond delay="0"/>
                                          </p:stCondLst>
                                        </p:cTn>
                                        <p:tgtEl>
                                          <p:spTgt spid="19559"/>
                                        </p:tgtEl>
                                        <p:attrNameLst>
                                          <p:attrName>style.visibility</p:attrName>
                                        </p:attrNameLst>
                                      </p:cBhvr>
                                      <p:to>
                                        <p:strVal val="visible"/>
                                      </p:to>
                                    </p:set>
                                    <p:animEffect transition="in" filter="blinds(horizontal)">
                                      <p:cBhvr>
                                        <p:cTn id="69" dur="500"/>
                                        <p:tgtEl>
                                          <p:spTgt spid="19559"/>
                                        </p:tgtEl>
                                      </p:cBhvr>
                                    </p:animEffect>
                                  </p:childTnLst>
                                </p:cTn>
                              </p:par>
                            </p:childTnLst>
                          </p:cTn>
                        </p:par>
                        <p:par>
                          <p:cTn id="70" fill="hold" nodeType="afterGroup">
                            <p:stCondLst>
                              <p:cond delay="500"/>
                            </p:stCondLst>
                            <p:childTnLst>
                              <p:par>
                                <p:cTn id="71" presetID="3" presetClass="entr" presetSubtype="10" fill="hold" grpId="0" nodeType="afterEffect">
                                  <p:stCondLst>
                                    <p:cond delay="0"/>
                                  </p:stCondLst>
                                  <p:childTnLst>
                                    <p:set>
                                      <p:cBhvr>
                                        <p:cTn id="72" dur="1" fill="hold">
                                          <p:stCondLst>
                                            <p:cond delay="0"/>
                                          </p:stCondLst>
                                        </p:cTn>
                                        <p:tgtEl>
                                          <p:spTgt spid="19555"/>
                                        </p:tgtEl>
                                        <p:attrNameLst>
                                          <p:attrName>style.visibility</p:attrName>
                                        </p:attrNameLst>
                                      </p:cBhvr>
                                      <p:to>
                                        <p:strVal val="visible"/>
                                      </p:to>
                                    </p:set>
                                    <p:animEffect transition="in" filter="blinds(horizontal)">
                                      <p:cBhvr>
                                        <p:cTn id="73" dur="500"/>
                                        <p:tgtEl>
                                          <p:spTgt spid="19555"/>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19506"/>
                                        </p:tgtEl>
                                        <p:attrNameLst>
                                          <p:attrName>style.visibility</p:attrName>
                                        </p:attrNameLst>
                                      </p:cBhvr>
                                      <p:to>
                                        <p:strVal val="visible"/>
                                      </p:to>
                                    </p:set>
                                    <p:animEffect transition="in" filter="blinds(horizontal)">
                                      <p:cBhvr>
                                        <p:cTn id="78" dur="500"/>
                                        <p:tgtEl>
                                          <p:spTgt spid="19506"/>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nodeType="clickEffect">
                                  <p:stCondLst>
                                    <p:cond delay="0"/>
                                  </p:stCondLst>
                                  <p:childTnLst>
                                    <p:set>
                                      <p:cBhvr>
                                        <p:cTn id="82" dur="1" fill="hold">
                                          <p:stCondLst>
                                            <p:cond delay="0"/>
                                          </p:stCondLst>
                                        </p:cTn>
                                        <p:tgtEl>
                                          <p:spTgt spid="19566"/>
                                        </p:tgtEl>
                                        <p:attrNameLst>
                                          <p:attrName>style.visibility</p:attrName>
                                        </p:attrNameLst>
                                      </p:cBhvr>
                                      <p:to>
                                        <p:strVal val="visible"/>
                                      </p:to>
                                    </p:set>
                                    <p:animEffect transition="in" filter="blinds(horizontal)">
                                      <p:cBhvr>
                                        <p:cTn id="83" dur="500"/>
                                        <p:tgtEl>
                                          <p:spTgt spid="19566"/>
                                        </p:tgtEl>
                                      </p:cBhvr>
                                    </p:animEffect>
                                  </p:childTnLst>
                                </p:cTn>
                              </p:par>
                            </p:childTnLst>
                          </p:cTn>
                        </p:par>
                        <p:par>
                          <p:cTn id="84" fill="hold" nodeType="afterGroup">
                            <p:stCondLst>
                              <p:cond delay="500"/>
                            </p:stCondLst>
                            <p:childTnLst>
                              <p:par>
                                <p:cTn id="85" presetID="3" presetClass="entr" presetSubtype="10" fill="hold" grpId="0" nodeType="afterEffect">
                                  <p:stCondLst>
                                    <p:cond delay="0"/>
                                  </p:stCondLst>
                                  <p:childTnLst>
                                    <p:set>
                                      <p:cBhvr>
                                        <p:cTn id="86" dur="1" fill="hold">
                                          <p:stCondLst>
                                            <p:cond delay="0"/>
                                          </p:stCondLst>
                                        </p:cTn>
                                        <p:tgtEl>
                                          <p:spTgt spid="19562"/>
                                        </p:tgtEl>
                                        <p:attrNameLst>
                                          <p:attrName>style.visibility</p:attrName>
                                        </p:attrNameLst>
                                      </p:cBhvr>
                                      <p:to>
                                        <p:strVal val="visible"/>
                                      </p:to>
                                    </p:set>
                                    <p:animEffect transition="in" filter="blinds(horizontal)">
                                      <p:cBhvr>
                                        <p:cTn id="87" dur="500"/>
                                        <p:tgtEl>
                                          <p:spTgt spid="1956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19507"/>
                                        </p:tgtEl>
                                        <p:attrNameLst>
                                          <p:attrName>style.visibility</p:attrName>
                                        </p:attrNameLst>
                                      </p:cBhvr>
                                      <p:to>
                                        <p:strVal val="visible"/>
                                      </p:to>
                                    </p:set>
                                    <p:animEffect transition="in" filter="blinds(horizontal)">
                                      <p:cBhvr>
                                        <p:cTn id="92" dur="500"/>
                                        <p:tgtEl>
                                          <p:spTgt spid="19507"/>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19563"/>
                                        </p:tgtEl>
                                        <p:attrNameLst>
                                          <p:attrName>style.visibility</p:attrName>
                                        </p:attrNameLst>
                                      </p:cBhvr>
                                      <p:to>
                                        <p:strVal val="visible"/>
                                      </p:to>
                                    </p:set>
                                    <p:animEffect transition="in" filter="blinds(horizontal)">
                                      <p:cBhvr>
                                        <p:cTn id="97" dur="500"/>
                                        <p:tgtEl>
                                          <p:spTgt spid="19563"/>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19556"/>
                                        </p:tgtEl>
                                        <p:attrNameLst>
                                          <p:attrName>style.visibility</p:attrName>
                                        </p:attrNameLst>
                                      </p:cBhvr>
                                      <p:to>
                                        <p:strVal val="visible"/>
                                      </p:to>
                                    </p:set>
                                    <p:animEffect transition="in" filter="blinds(horizontal)">
                                      <p:cBhvr>
                                        <p:cTn id="102" dur="500"/>
                                        <p:tgtEl>
                                          <p:spTgt spid="19556"/>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19549"/>
                                        </p:tgtEl>
                                        <p:attrNameLst>
                                          <p:attrName>style.visibility</p:attrName>
                                        </p:attrNameLst>
                                      </p:cBhvr>
                                      <p:to>
                                        <p:strVal val="visible"/>
                                      </p:to>
                                    </p:set>
                                    <p:animEffect transition="in" filter="blinds(horizontal)">
                                      <p:cBhvr>
                                        <p:cTn id="107" dur="500"/>
                                        <p:tgtEl>
                                          <p:spTgt spid="19549"/>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2" presetClass="entr" presetSubtype="2" fill="hold" nodeType="clickEffect">
                                  <p:stCondLst>
                                    <p:cond delay="0"/>
                                  </p:stCondLst>
                                  <p:childTnLst>
                                    <p:set>
                                      <p:cBhvr>
                                        <p:cTn id="111" dur="1" fill="hold">
                                          <p:stCondLst>
                                            <p:cond delay="0"/>
                                          </p:stCondLst>
                                        </p:cTn>
                                        <p:tgtEl>
                                          <p:spTgt spid="19545"/>
                                        </p:tgtEl>
                                        <p:attrNameLst>
                                          <p:attrName>style.visibility</p:attrName>
                                        </p:attrNameLst>
                                      </p:cBhvr>
                                      <p:to>
                                        <p:strVal val="visible"/>
                                      </p:to>
                                    </p:set>
                                    <p:animEffect transition="in" filter="slide(fromRight)">
                                      <p:cBhvr>
                                        <p:cTn id="112" dur="500"/>
                                        <p:tgtEl>
                                          <p:spTgt spid="19545"/>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nodeType="clickEffect">
                                  <p:stCondLst>
                                    <p:cond delay="0"/>
                                  </p:stCondLst>
                                  <p:childTnLst>
                                    <p:set>
                                      <p:cBhvr>
                                        <p:cTn id="116" dur="1" fill="hold">
                                          <p:stCondLst>
                                            <p:cond delay="0"/>
                                          </p:stCondLst>
                                        </p:cTn>
                                        <p:tgtEl>
                                          <p:spTgt spid="19531"/>
                                        </p:tgtEl>
                                        <p:attrNameLst>
                                          <p:attrName>style.visibility</p:attrName>
                                        </p:attrNameLst>
                                      </p:cBhvr>
                                      <p:to>
                                        <p:strVal val="visible"/>
                                      </p:to>
                                    </p:set>
                                    <p:animEffect transition="in" filter="blinds(horizontal)">
                                      <p:cBhvr>
                                        <p:cTn id="117" dur="500"/>
                                        <p:tgtEl>
                                          <p:spTgt spid="19531"/>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ntr" presetSubtype="10" fill="hold" nodeType="clickEffect">
                                  <p:stCondLst>
                                    <p:cond delay="0"/>
                                  </p:stCondLst>
                                  <p:childTnLst>
                                    <p:set>
                                      <p:cBhvr>
                                        <p:cTn id="121" dur="1" fill="hold">
                                          <p:stCondLst>
                                            <p:cond delay="0"/>
                                          </p:stCondLst>
                                        </p:cTn>
                                        <p:tgtEl>
                                          <p:spTgt spid="19534"/>
                                        </p:tgtEl>
                                        <p:attrNameLst>
                                          <p:attrName>style.visibility</p:attrName>
                                        </p:attrNameLst>
                                      </p:cBhvr>
                                      <p:to>
                                        <p:strVal val="visible"/>
                                      </p:to>
                                    </p:set>
                                    <p:animEffect transition="in" filter="blinds(horizontal)">
                                      <p:cBhvr>
                                        <p:cTn id="122" dur="500"/>
                                        <p:tgtEl>
                                          <p:spTgt spid="19534"/>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19515"/>
                                        </p:tgtEl>
                                        <p:attrNameLst>
                                          <p:attrName>style.visibility</p:attrName>
                                        </p:attrNameLst>
                                      </p:cBhvr>
                                      <p:to>
                                        <p:strVal val="visible"/>
                                      </p:to>
                                    </p:set>
                                    <p:animEffect transition="in" filter="blinds(horizontal)">
                                      <p:cBhvr>
                                        <p:cTn id="127" dur="500"/>
                                        <p:tgtEl>
                                          <p:spTgt spid="19515"/>
                                        </p:tgtEl>
                                      </p:cBhvr>
                                    </p:animEffect>
                                  </p:childTnLst>
                                </p:cTn>
                              </p:par>
                            </p:childTnLst>
                          </p:cTn>
                        </p:par>
                        <p:par>
                          <p:cTn id="128" fill="hold" nodeType="afterGroup">
                            <p:stCondLst>
                              <p:cond delay="500"/>
                            </p:stCondLst>
                            <p:childTnLst>
                              <p:par>
                                <p:cTn id="129" presetID="1" presetClass="entr" presetSubtype="0" fill="hold" grpId="0" nodeType="afterEffect">
                                  <p:stCondLst>
                                    <p:cond delay="0"/>
                                  </p:stCondLst>
                                  <p:childTnLst>
                                    <p:set>
                                      <p:cBhvr>
                                        <p:cTn id="130" dur="1" fill="hold">
                                          <p:stCondLst>
                                            <p:cond delay="0"/>
                                          </p:stCondLst>
                                        </p:cTn>
                                        <p:tgtEl>
                                          <p:spTgt spid="19569"/>
                                        </p:tgtEl>
                                        <p:attrNameLst>
                                          <p:attrName>style.visibility</p:attrName>
                                        </p:attrNameLst>
                                      </p:cBhvr>
                                      <p:to>
                                        <p:strVal val="visible"/>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3" presetClass="entr" presetSubtype="10" fill="hold" nodeType="clickEffect">
                                  <p:stCondLst>
                                    <p:cond delay="0"/>
                                  </p:stCondLst>
                                  <p:childTnLst>
                                    <p:set>
                                      <p:cBhvr>
                                        <p:cTn id="134" dur="1" fill="hold">
                                          <p:stCondLst>
                                            <p:cond delay="0"/>
                                          </p:stCondLst>
                                        </p:cTn>
                                        <p:tgtEl>
                                          <p:spTgt spid="19488">
                                            <p:txEl>
                                              <p:pRg st="0" end="0"/>
                                            </p:txEl>
                                          </p:spTgt>
                                        </p:tgtEl>
                                        <p:attrNameLst>
                                          <p:attrName>style.visibility</p:attrName>
                                        </p:attrNameLst>
                                      </p:cBhvr>
                                      <p:to>
                                        <p:strVal val="visible"/>
                                      </p:to>
                                    </p:set>
                                    <p:animEffect transition="in" filter="blinds(horizontal)">
                                      <p:cBhvr>
                                        <p:cTn id="135" dur="500"/>
                                        <p:tgtEl>
                                          <p:spTgt spid="19488">
                                            <p:txEl>
                                              <p:pRg st="0" end="0"/>
                                            </p:txEl>
                                          </p:spTgt>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3" presetClass="entr" presetSubtype="10" fill="hold" nodeType="clickEffect">
                                  <p:stCondLst>
                                    <p:cond delay="0"/>
                                  </p:stCondLst>
                                  <p:childTnLst>
                                    <p:set>
                                      <p:cBhvr>
                                        <p:cTn id="139" dur="1" fill="hold">
                                          <p:stCondLst>
                                            <p:cond delay="0"/>
                                          </p:stCondLst>
                                        </p:cTn>
                                        <p:tgtEl>
                                          <p:spTgt spid="19488">
                                            <p:txEl>
                                              <p:pRg st="1" end="1"/>
                                            </p:txEl>
                                          </p:spTgt>
                                        </p:tgtEl>
                                        <p:attrNameLst>
                                          <p:attrName>style.visibility</p:attrName>
                                        </p:attrNameLst>
                                      </p:cBhvr>
                                      <p:to>
                                        <p:strVal val="visible"/>
                                      </p:to>
                                    </p:set>
                                    <p:animEffect transition="in" filter="blinds(horizontal)">
                                      <p:cBhvr>
                                        <p:cTn id="140" dur="500"/>
                                        <p:tgtEl>
                                          <p:spTgt spid="19488">
                                            <p:txEl>
                                              <p:pRg st="1" end="1"/>
                                            </p:txEl>
                                          </p:spTgt>
                                        </p:tgtEl>
                                      </p:cBhvr>
                                    </p:animEffect>
                                  </p:childTnLst>
                                </p:cTn>
                              </p:par>
                            </p:childTnLst>
                          </p:cTn>
                        </p:par>
                        <p:par>
                          <p:cTn id="141" fill="hold" nodeType="afterGroup">
                            <p:stCondLst>
                              <p:cond delay="500"/>
                            </p:stCondLst>
                            <p:childTnLst>
                              <p:par>
                                <p:cTn id="142" presetID="3" presetClass="entr" presetSubtype="10" fill="hold" nodeType="afterEffect">
                                  <p:stCondLst>
                                    <p:cond delay="0"/>
                                  </p:stCondLst>
                                  <p:childTnLst>
                                    <p:set>
                                      <p:cBhvr>
                                        <p:cTn id="143" dur="1" fill="hold">
                                          <p:stCondLst>
                                            <p:cond delay="0"/>
                                          </p:stCondLst>
                                        </p:cTn>
                                        <p:tgtEl>
                                          <p:spTgt spid="19488">
                                            <p:txEl>
                                              <p:pRg st="2" end="2"/>
                                            </p:txEl>
                                          </p:spTgt>
                                        </p:tgtEl>
                                        <p:attrNameLst>
                                          <p:attrName>style.visibility</p:attrName>
                                        </p:attrNameLst>
                                      </p:cBhvr>
                                      <p:to>
                                        <p:strVal val="visible"/>
                                      </p:to>
                                    </p:set>
                                    <p:animEffect transition="in" filter="blinds(horizontal)">
                                      <p:cBhvr>
                                        <p:cTn id="144" dur="500"/>
                                        <p:tgtEl>
                                          <p:spTgt spid="194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00" grpId="0" animBg="1"/>
      <p:bldP spid="19501" grpId="0" animBg="1"/>
      <p:bldP spid="19506" grpId="0" animBg="1"/>
      <p:bldP spid="19507" grpId="0" animBg="1"/>
      <p:bldP spid="19509" grpId="0" animBg="1"/>
      <p:bldP spid="19510" grpId="0" animBg="1"/>
      <p:bldP spid="19511" grpId="0" animBg="1"/>
      <p:bldP spid="19514" grpId="0"/>
      <p:bldP spid="19515" grpId="0" animBg="1"/>
      <p:bldP spid="19548" grpId="0"/>
      <p:bldP spid="19555" grpId="0"/>
      <p:bldP spid="19562" grpId="0"/>
      <p:bldP spid="1956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3"/>
          <p:cNvSpPr txBox="1"/>
          <p:nvPr/>
        </p:nvSpPr>
        <p:spPr>
          <a:xfrm>
            <a:off x="15875" y="115888"/>
            <a:ext cx="8229600" cy="756567"/>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SzPct val="60000"/>
              <a:buFont typeface="Wingdings" panose="05000000000000000000" pitchFamily="2" charset="2"/>
              <a:buNone/>
              <a:defRPr/>
            </a:pPr>
            <a:r>
              <a:rPr lang="zh-CN" altLang="en-US" sz="4000" b="1" dirty="0" smtClean="0">
                <a:solidFill>
                  <a:srgbClr val="0000FF"/>
                </a:solidFill>
                <a:effectLst>
                  <a:outerShdw blurRad="38100" dist="38100" dir="2700000" algn="tl">
                    <a:srgbClr val="C0C0C0"/>
                  </a:outerShdw>
                </a:effectLst>
                <a:latin typeface="Tahoma" panose="020B0604030504040204" pitchFamily="34" charset="0"/>
                <a:ea typeface="华文新魏" panose="02010800040101010101" pitchFamily="2" charset="-122"/>
              </a:rPr>
              <a:t>图的深度优先搜索算法</a:t>
            </a:r>
          </a:p>
        </p:txBody>
      </p:sp>
      <p:sp>
        <p:nvSpPr>
          <p:cNvPr id="115" name="Rectangle 4"/>
          <p:cNvSpPr txBox="1">
            <a:spLocks noChangeArrowheads="1"/>
          </p:cNvSpPr>
          <p:nvPr/>
        </p:nvSpPr>
        <p:spPr>
          <a:xfrm>
            <a:off x="179512" y="872455"/>
            <a:ext cx="9001000" cy="5076825"/>
          </a:xfrm>
          <a:prstGeom prst="rect">
            <a:avLst/>
          </a:prstGeom>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spcBef>
                <a:spcPct val="5000"/>
              </a:spcBef>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DFS (Graph</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6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6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从顶点</a:t>
            </a:r>
            <a:r>
              <a:rPr lang="en-US" altLang="zh-CN"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出发对图</a:t>
            </a:r>
            <a:r>
              <a:rPr lang="en-US" altLang="zh-CN" sz="16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zh-CN" altLang="en-US"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进行深度优先遍历的主过程</a:t>
            </a:r>
          </a:p>
          <a:p>
            <a:pPr eaLnBrk="1" hangingPunct="1">
              <a:spcBef>
                <a:spcPct val="5000"/>
              </a:spcBef>
              <a:buFont typeface="Arial" panose="020B0604020202020204" pitchFamily="34" charset="0"/>
              <a:buNone/>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 =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顶点个数</a:t>
            </a:r>
          </a:p>
          <a:p>
            <a:pPr eaLnBrk="1" hangingPunct="1">
              <a:spcBef>
                <a:spcPct val="5000"/>
              </a:spcBef>
              <a:buFont typeface="Arial" panose="020B0604020202020204" pitchFamily="34" charset="0"/>
              <a:buNone/>
              <a:defRPr/>
            </a:pPr>
            <a:r>
              <a:rPr lang="zh-CN" altLang="en-US"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visited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new </a:t>
            </a:r>
            <a:r>
              <a:rPr lang="en-US" altLang="zh-CN" sz="20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创建辅助数组</a:t>
            </a:r>
          </a:p>
          <a:p>
            <a:pPr eaLnBrk="1" hangingPunct="1">
              <a:spcBef>
                <a:spcPct val="5000"/>
              </a:spcBef>
              <a:defRPr/>
            </a:pPr>
            <a:r>
              <a:rPr lang="zh-CN" altLang="en-US"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false</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辅助数组</a:t>
            </a:r>
            <a:r>
              <a:rPr lang="en-US" altLang="zh-CN"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zh-CN" altLang="en-US" sz="20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初始化</a:t>
            </a:r>
            <a:r>
              <a:rPr lang="zh-CN" altLang="en-US"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spcBef>
                <a:spcPct val="5000"/>
              </a:spcBef>
              <a:buFont typeface="Arial" panose="020B0604020202020204" pitchFamily="34" charset="0"/>
              <a:buNone/>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G.getVertexPos</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spcBef>
                <a:spcPct val="5000"/>
              </a:spcBef>
              <a:buFont typeface="Arial" panose="020B0604020202020204" pitchFamily="34" charset="0"/>
              <a:buNone/>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DFS (G</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从顶点</a:t>
            </a:r>
            <a:r>
              <a:rPr lang="en-US" altLang="zh-CN" sz="20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zh-CN" altLang="en-US" sz="20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开始深度优先搜索</a:t>
            </a:r>
          </a:p>
          <a:p>
            <a:pPr eaLnBrk="1" hangingPunct="1">
              <a:spcBef>
                <a:spcPct val="5000"/>
              </a:spcBef>
              <a:buFont typeface="Arial" panose="020B0604020202020204" pitchFamily="34" charset="0"/>
              <a:buNone/>
              <a:defRPr/>
            </a:pPr>
            <a:r>
              <a:rPr lang="zh-CN" altLang="en-US"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delete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释放</a:t>
            </a:r>
            <a:r>
              <a:rPr lang="en-US" altLang="zh-CN" sz="20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visited</a:t>
            </a:r>
          </a:p>
          <a:p>
            <a:pPr eaLnBrk="1" hangingPunct="1">
              <a:spcBef>
                <a:spcPct val="5000"/>
              </a:spcBef>
              <a:buFont typeface="Arial" panose="020B0604020202020204" pitchFamily="34" charset="0"/>
              <a:buNone/>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ts val="1800"/>
              </a:lnSpc>
              <a:spcBef>
                <a:spcPct val="5000"/>
              </a:spcBef>
              <a:buFont typeface="Arial" panose="020B0604020202020204" pitchFamily="34" charset="0"/>
              <a:buNone/>
              <a:defRPr/>
            </a:pPr>
            <a:endPar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DFS (Graph</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cout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G.getValue</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 ';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visited[v] = true</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作访问标记</a:t>
            </a:r>
          </a:p>
          <a:p>
            <a:pPr>
              <a:lnSpc>
                <a:spcPct val="105000"/>
              </a:lnSpc>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 =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G.getFirstNeighbor</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第一个邻接顶点</a:t>
            </a:r>
            <a:endParaRPr lang="zh-CN" altLang="en-US"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while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若邻接顶点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存在</a:t>
            </a:r>
          </a:p>
          <a:p>
            <a:pPr>
              <a:lnSpc>
                <a:spcPct val="105000"/>
              </a:lnSpc>
              <a:spcBef>
                <a:spcPct val="5000"/>
              </a:spcBef>
              <a:buClr>
                <a:schemeClr val="folHlink"/>
              </a:buClr>
              <a:buSzPct val="60000"/>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visited[w] )   DFS(G</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未访问过</a:t>
            </a:r>
            <a:r>
              <a:rPr lang="en-US" altLang="zh-CN"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递归访问顶点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G.getNextNeighbor</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下一个邻接顶点</a:t>
            </a:r>
          </a:p>
          <a:p>
            <a:pPr>
              <a:lnSpc>
                <a:spcPct val="105000"/>
              </a:lnSpc>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ct val="105000"/>
              </a:lnSpc>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endPar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spcBef>
                <a:spcPct val="5000"/>
              </a:spcBef>
              <a:buFont typeface="Arial" panose="020B0604020202020204" pitchFamily="34" charset="0"/>
              <a:buNone/>
              <a:defRPr/>
            </a:pPr>
            <a:endPar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3"/>
          <p:cNvSpPr>
            <a:spLocks noGrp="1" noChangeArrowheads="1"/>
          </p:cNvSpPr>
          <p:nvPr>
            <p:ph type="body" idx="4294967295"/>
          </p:nvPr>
        </p:nvSpPr>
        <p:spPr>
          <a:xfrm>
            <a:off x="179512" y="1268760"/>
            <a:ext cx="8610600" cy="4572000"/>
          </a:xfrm>
        </p:spPr>
        <p:txBody>
          <a:bodyPr/>
          <a:lstStyle/>
          <a:p>
            <a:pPr algn="just" eaLnBrk="1" hangingPunct="1">
              <a:lnSpc>
                <a:spcPct val="90000"/>
              </a:lnSpc>
              <a:buFont typeface="Wingdings" panose="05000000000000000000" pitchFamily="2" charset="2"/>
              <a:buNone/>
              <a:defRPr/>
            </a:pPr>
            <a:r>
              <a:rPr kumimoji="1" lang="en-US" altLang="zh-CN" sz="2800" b="1" dirty="0" smtClean="0">
                <a:latin typeface="Times New Roman" panose="02020603050405020304" pitchFamily="18" charset="0"/>
              </a:rPr>
              <a:t>		</a:t>
            </a:r>
          </a:p>
          <a:p>
            <a:pPr algn="just"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	</a:t>
            </a:r>
            <a:r>
              <a:rPr kumimoji="1" lang="en-US" altLang="zh-CN" sz="2800" b="1" dirty="0" smtClean="0">
                <a:latin typeface="Times New Roman" panose="02020603050405020304" pitchFamily="18" charset="0"/>
              </a:rPr>
              <a:t>	</a:t>
            </a:r>
            <a:r>
              <a:rPr kumimoji="1" lang="zh-CN" altLang="en-US" sz="2800" b="1" dirty="0" smtClean="0">
                <a:latin typeface="Times New Roman" panose="02020603050405020304" pitchFamily="18" charset="0"/>
              </a:rPr>
              <a:t>设图</a:t>
            </a:r>
            <a:r>
              <a:rPr kumimoji="1" lang="en-US" altLang="zh-CN" sz="2800" b="1" dirty="0" smtClean="0">
                <a:latin typeface="Times New Roman" panose="02020603050405020304" pitchFamily="18" charset="0"/>
              </a:rPr>
              <a:t>G</a:t>
            </a:r>
            <a:r>
              <a:rPr kumimoji="1" lang="zh-CN" altLang="en-US" sz="2800" b="1" dirty="0" smtClean="0">
                <a:latin typeface="Times New Roman" panose="02020603050405020304" pitchFamily="18" charset="0"/>
              </a:rPr>
              <a:t>有</a:t>
            </a:r>
            <a:r>
              <a:rPr kumimoji="1" lang="en-US" altLang="zh-CN" sz="2800" b="1" dirty="0" smtClean="0">
                <a:latin typeface="Times New Roman" panose="02020603050405020304" pitchFamily="18" charset="0"/>
              </a:rPr>
              <a:t>n</a:t>
            </a:r>
            <a:r>
              <a:rPr kumimoji="1" lang="zh-CN" altLang="en-US" sz="2800" b="1" dirty="0" smtClean="0">
                <a:latin typeface="Times New Roman" panose="02020603050405020304" pitchFamily="18" charset="0"/>
              </a:rPr>
              <a:t>个顶点、</a:t>
            </a:r>
            <a:r>
              <a:rPr kumimoji="1" lang="en-US" altLang="zh-CN" sz="2800" b="1" dirty="0" smtClean="0">
                <a:latin typeface="Times New Roman" panose="02020603050405020304" pitchFamily="18" charset="0"/>
              </a:rPr>
              <a:t>e</a:t>
            </a:r>
            <a:r>
              <a:rPr kumimoji="1" lang="zh-CN" altLang="en-US" sz="2800" b="1" dirty="0" smtClean="0">
                <a:latin typeface="Times New Roman" panose="02020603050405020304" pitchFamily="18" charset="0"/>
              </a:rPr>
              <a:t>条边。</a:t>
            </a:r>
            <a:endParaRPr kumimoji="1" lang="en-US" altLang="zh-CN" sz="28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en-US" altLang="zh-CN" sz="2800" b="1" dirty="0" smtClean="0">
                <a:latin typeface="Times New Roman" panose="02020603050405020304" pitchFamily="18" charset="0"/>
              </a:rPr>
              <a:t>		DFS</a:t>
            </a:r>
            <a:r>
              <a:rPr kumimoji="1" lang="zh-CN" altLang="en-US" sz="2800" b="1" dirty="0" smtClean="0">
                <a:latin typeface="Times New Roman" panose="02020603050405020304" pitchFamily="18" charset="0"/>
              </a:rPr>
              <a:t>对每一条边处理一次，每个顶点访问一次。</a:t>
            </a:r>
            <a:endParaRPr kumimoji="1" lang="en-US" altLang="zh-CN" sz="28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3600" b="1" dirty="0" smtClean="0">
                <a:latin typeface="Times New Roman" panose="02020603050405020304" pitchFamily="18" charset="0"/>
              </a:rPr>
              <a:t>        </a:t>
            </a:r>
            <a:r>
              <a:rPr kumimoji="1" lang="zh-CN" altLang="en-US" sz="2800" b="1" dirty="0" smtClean="0">
                <a:latin typeface="Times New Roman" panose="02020603050405020304" pitchFamily="18" charset="0"/>
              </a:rPr>
              <a:t>以</a:t>
            </a:r>
            <a:r>
              <a:rPr kumimoji="1" lang="zh-CN" altLang="en-US" sz="2800" b="1" dirty="0" smtClean="0">
                <a:solidFill>
                  <a:schemeClr val="hlink"/>
                </a:solidFill>
                <a:latin typeface="Times New Roman" panose="02020603050405020304" pitchFamily="18" charset="0"/>
              </a:rPr>
              <a:t>邻接矩阵</a:t>
            </a:r>
            <a:r>
              <a:rPr kumimoji="1" lang="zh-CN" altLang="en-US" sz="2800" b="1" dirty="0" smtClean="0">
                <a:latin typeface="Times New Roman" panose="02020603050405020304" pitchFamily="18" charset="0"/>
              </a:rPr>
              <a:t>作存储结构：处理</a:t>
            </a:r>
            <a:r>
              <a:rPr kumimoji="1" lang="zh-CN" altLang="en-US" sz="2800" b="1" dirty="0" smtClean="0"/>
              <a:t>所有的边</a:t>
            </a:r>
            <a:r>
              <a:rPr kumimoji="1" lang="zh-CN" altLang="en-US" sz="2800" b="1" dirty="0" smtClean="0">
                <a:latin typeface="Times New Roman" panose="02020603050405020304" pitchFamily="18" charset="0"/>
              </a:rPr>
              <a:t>需</a:t>
            </a:r>
            <a:r>
              <a:rPr kumimoji="1" lang="en-US" altLang="zh-CN" sz="2800" b="1" dirty="0" smtClean="0">
                <a:latin typeface="Times New Roman" panose="02020603050405020304" pitchFamily="18" charset="0"/>
              </a:rPr>
              <a:t>O(n</a:t>
            </a:r>
            <a:r>
              <a:rPr kumimoji="1" lang="en-US" altLang="zh-CN" sz="2800" b="1" baseline="30000" dirty="0" smtClean="0">
                <a:latin typeface="Times New Roman" panose="02020603050405020304" pitchFamily="18" charset="0"/>
              </a:rPr>
              <a:t>2</a:t>
            </a:r>
            <a:r>
              <a:rPr kumimoji="1" lang="en-US" altLang="zh-CN" sz="2800" b="1" dirty="0" smtClean="0">
                <a:latin typeface="Times New Roman" panose="02020603050405020304" pitchFamily="18" charset="0"/>
              </a:rPr>
              <a:t>)</a:t>
            </a:r>
            <a:r>
              <a:rPr kumimoji="1" lang="zh-CN" altLang="en-US" sz="2800" b="1" dirty="0" smtClean="0">
                <a:latin typeface="Times New Roman" panose="02020603050405020304" pitchFamily="18" charset="0"/>
              </a:rPr>
              <a:t>的时间</a:t>
            </a:r>
            <a:r>
              <a:rPr kumimoji="1" lang="en-US" altLang="zh-CN" sz="2800" b="1" dirty="0" smtClean="0">
                <a:latin typeface="Times New Roman" panose="02020603050405020304" pitchFamily="18" charset="0"/>
              </a:rPr>
              <a:t> </a:t>
            </a:r>
            <a:r>
              <a:rPr kumimoji="1" lang="zh-CN" altLang="en-US" sz="2800" b="1" dirty="0" smtClean="0">
                <a:latin typeface="Times New Roman" panose="02020603050405020304" pitchFamily="18" charset="0"/>
              </a:rPr>
              <a:t>，故总代价为</a:t>
            </a:r>
            <a:r>
              <a:rPr kumimoji="1" lang="en-US" altLang="zh-CN" sz="2800" b="1" dirty="0" smtClean="0">
                <a:solidFill>
                  <a:srgbClr val="FF0000"/>
                </a:solidFill>
                <a:latin typeface="Times New Roman" panose="02020603050405020304" pitchFamily="18" charset="0"/>
              </a:rPr>
              <a:t>O(n</a:t>
            </a:r>
            <a:r>
              <a:rPr kumimoji="1" lang="en-US" altLang="zh-CN" sz="2800" b="1" baseline="30000" dirty="0" smtClean="0">
                <a:solidFill>
                  <a:srgbClr val="FF0000"/>
                </a:solidFill>
                <a:latin typeface="Times New Roman" panose="02020603050405020304" pitchFamily="18" charset="0"/>
              </a:rPr>
              <a:t>2</a:t>
            </a:r>
            <a:r>
              <a:rPr kumimoji="1" lang="en-US" altLang="zh-CN" sz="2800" b="1" dirty="0" smtClean="0">
                <a:solidFill>
                  <a:srgbClr val="FF0000"/>
                </a:solidFill>
                <a:latin typeface="Times New Roman" panose="02020603050405020304" pitchFamily="18" charset="0"/>
              </a:rPr>
              <a:t>)</a:t>
            </a:r>
            <a:r>
              <a:rPr kumimoji="1" lang="zh-CN" altLang="en-US" sz="2800" b="1" dirty="0" smtClean="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zh-CN" altLang="en-US" sz="3600" b="1" dirty="0" smtClean="0">
                <a:latin typeface="Times New Roman" panose="02020603050405020304" pitchFamily="18" charset="0"/>
              </a:rPr>
              <a:t>        </a:t>
            </a:r>
            <a:r>
              <a:rPr kumimoji="1" lang="zh-CN" altLang="en-US" sz="2800" b="1" dirty="0" smtClean="0">
                <a:latin typeface="Times New Roman" panose="02020603050405020304" pitchFamily="18" charset="0"/>
              </a:rPr>
              <a:t>以</a:t>
            </a:r>
            <a:r>
              <a:rPr kumimoji="1" lang="zh-CN" altLang="en-US" sz="2800" b="1" dirty="0" smtClean="0">
                <a:solidFill>
                  <a:schemeClr val="hlink"/>
                </a:solidFill>
                <a:latin typeface="Times New Roman" panose="02020603050405020304" pitchFamily="18" charset="0"/>
              </a:rPr>
              <a:t>邻接表</a:t>
            </a:r>
            <a:r>
              <a:rPr kumimoji="1" lang="zh-CN" altLang="en-US" sz="2800" b="1" dirty="0" smtClean="0">
                <a:latin typeface="Times New Roman" panose="02020603050405020304" pitchFamily="18" charset="0"/>
              </a:rPr>
              <a:t>作存储结构：由于对邻接表中的每个边结点仅检测一次，而边结点共有</a:t>
            </a:r>
            <a:r>
              <a:rPr kumimoji="1" lang="en-US" altLang="zh-CN" sz="2800" b="1" dirty="0" smtClean="0">
                <a:latin typeface="Times New Roman" panose="02020603050405020304" pitchFamily="18" charset="0"/>
              </a:rPr>
              <a:t>2e</a:t>
            </a:r>
            <a:r>
              <a:rPr kumimoji="1" lang="zh-CN" altLang="en-US" sz="2800" b="1" dirty="0" smtClean="0">
                <a:latin typeface="Times New Roman" panose="02020603050405020304" pitchFamily="18" charset="0"/>
              </a:rPr>
              <a:t>个，所以处理</a:t>
            </a:r>
            <a:r>
              <a:rPr kumimoji="1" lang="zh-CN" altLang="en-US" sz="2800" b="1" dirty="0" smtClean="0"/>
              <a:t>所有边</a:t>
            </a:r>
            <a:r>
              <a:rPr kumimoji="1" lang="zh-CN" altLang="en-US" sz="2800" b="1" dirty="0" smtClean="0">
                <a:latin typeface="Times New Roman" panose="02020603050405020304" pitchFamily="18" charset="0"/>
              </a:rPr>
              <a:t>的时间可记为</a:t>
            </a:r>
            <a:r>
              <a:rPr kumimoji="1" lang="en-US" altLang="zh-CN" sz="2800" b="1" dirty="0" smtClean="0">
                <a:latin typeface="Times New Roman" panose="02020603050405020304" pitchFamily="18" charset="0"/>
              </a:rPr>
              <a:t>O(e)</a:t>
            </a:r>
            <a:r>
              <a:rPr kumimoji="1" lang="zh-CN" altLang="en-US" sz="2800" b="1" dirty="0" smtClean="0">
                <a:latin typeface="Times New Roman" panose="02020603050405020304" pitchFamily="18" charset="0"/>
              </a:rPr>
              <a:t>，故总代价为</a:t>
            </a:r>
            <a:r>
              <a:rPr kumimoji="1" lang="en-US" altLang="zh-CN" sz="2800" b="1" dirty="0" smtClean="0">
                <a:solidFill>
                  <a:srgbClr val="FF0000"/>
                </a:solidFill>
                <a:latin typeface="Times New Roman" panose="02020603050405020304" pitchFamily="18" charset="0"/>
              </a:rPr>
              <a:t>O(</a:t>
            </a:r>
            <a:r>
              <a:rPr kumimoji="1" lang="en-US" altLang="zh-CN" sz="2800" b="1" dirty="0" err="1" smtClean="0">
                <a:solidFill>
                  <a:srgbClr val="FF0000"/>
                </a:solidFill>
                <a:latin typeface="Times New Roman" panose="02020603050405020304" pitchFamily="18" charset="0"/>
              </a:rPr>
              <a:t>n+e</a:t>
            </a:r>
            <a:r>
              <a:rPr kumimoji="1" lang="en-US" altLang="zh-CN" sz="2800" b="1" dirty="0" smtClean="0">
                <a:solidFill>
                  <a:srgbClr val="FF0000"/>
                </a:solidFill>
                <a:latin typeface="Times New Roman" panose="02020603050405020304" pitchFamily="18" charset="0"/>
              </a:rPr>
              <a:t>)</a:t>
            </a:r>
            <a:r>
              <a:rPr kumimoji="1" lang="zh-CN" altLang="en-US" sz="2800" b="1" dirty="0" smtClean="0">
                <a:latin typeface="Times New Roman" panose="02020603050405020304" pitchFamily="18" charset="0"/>
              </a:rPr>
              <a:t>。</a:t>
            </a:r>
          </a:p>
        </p:txBody>
      </p:sp>
      <p:sp>
        <p:nvSpPr>
          <p:cNvPr id="3" name="Rectangle 3"/>
          <p:cNvSpPr txBox="1"/>
          <p:nvPr/>
        </p:nvSpPr>
        <p:spPr>
          <a:xfrm>
            <a:off x="15875" y="115888"/>
            <a:ext cx="8229600" cy="756567"/>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SzPct val="60000"/>
              <a:buFont typeface="Wingdings" panose="05000000000000000000" pitchFamily="2" charset="2"/>
              <a:buNone/>
              <a:defRPr/>
            </a:pPr>
            <a:r>
              <a:rPr lang="zh-CN" altLang="en-US" sz="4000" b="1" dirty="0">
                <a:solidFill>
                  <a:srgbClr val="0000FF"/>
                </a:solidFill>
                <a:effectLst>
                  <a:outerShdw blurRad="38100" dist="38100" dir="2700000" algn="tl">
                    <a:srgbClr val="C0C0C0"/>
                  </a:outerShdw>
                </a:effectLst>
                <a:latin typeface="Tahoma" panose="020B0604030504040204" pitchFamily="34" charset="0"/>
                <a:ea typeface="华文新魏" panose="02010800040101010101" pitchFamily="2" charset="-122"/>
              </a:rPr>
              <a:t>深度优先搜索算法分析</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251520" y="26621"/>
            <a:ext cx="53473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dirty="0">
                <a:solidFill>
                  <a:srgbClr val="0000FF"/>
                </a:solidFill>
                <a:latin typeface="楷体_GB2312"/>
              </a:rPr>
              <a:t>二、 图的广度优先遍历</a:t>
            </a:r>
            <a:r>
              <a:rPr lang="zh-CN" altLang="en-US" sz="2800" dirty="0" smtClean="0">
                <a:solidFill>
                  <a:srgbClr val="0000FF"/>
                </a:solidFill>
                <a:latin typeface="楷体_GB2312"/>
              </a:rPr>
              <a:t>算法</a:t>
            </a:r>
            <a:r>
              <a:rPr lang="en-US" altLang="zh-CN" sz="2800" dirty="0">
                <a:solidFill>
                  <a:srgbClr val="0000FF"/>
                </a:solidFill>
                <a:latin typeface="楷体_GB2312"/>
              </a:rPr>
              <a:t>(breadth-first search, BFS</a:t>
            </a:r>
            <a:r>
              <a:rPr lang="en-US" altLang="zh-CN" sz="2800" dirty="0" smtClean="0">
                <a:solidFill>
                  <a:srgbClr val="0000FF"/>
                </a:solidFill>
                <a:latin typeface="楷体_GB2312"/>
              </a:rPr>
              <a:t>)</a:t>
            </a:r>
            <a:r>
              <a:rPr lang="zh-CN" altLang="en-US" sz="2800" dirty="0" smtClean="0">
                <a:solidFill>
                  <a:srgbClr val="0000FF"/>
                </a:solidFill>
                <a:latin typeface="楷体_GB2312"/>
              </a:rPr>
              <a:t> </a:t>
            </a:r>
            <a:endParaRPr lang="zh-CN" altLang="en-US" sz="2800" dirty="0">
              <a:solidFill>
                <a:srgbClr val="0000FF"/>
              </a:solidFill>
              <a:latin typeface="楷体_GB2312"/>
            </a:endParaRPr>
          </a:p>
        </p:txBody>
      </p:sp>
      <p:sp>
        <p:nvSpPr>
          <p:cNvPr id="5" name="Rectangle 5"/>
          <p:cNvSpPr>
            <a:spLocks noChangeArrowheads="1"/>
          </p:cNvSpPr>
          <p:nvPr/>
        </p:nvSpPr>
        <p:spPr bwMode="auto">
          <a:xfrm>
            <a:off x="251520" y="1268760"/>
            <a:ext cx="8782496"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266700" algn="just"/>
            <a:r>
              <a:rPr lang="zh-CN" altLang="en-US" sz="2400" dirty="0">
                <a:solidFill>
                  <a:srgbClr val="080808"/>
                </a:solidFill>
                <a:latin typeface="楷体_GB2312"/>
              </a:rPr>
              <a:t>图的广度优先遍历算法是一个</a:t>
            </a:r>
            <a:r>
              <a:rPr lang="zh-CN" altLang="en-US" sz="2400" dirty="0">
                <a:solidFill>
                  <a:srgbClr val="FF0000"/>
                </a:solidFill>
                <a:latin typeface="楷体_GB2312"/>
              </a:rPr>
              <a:t>分层搜索</a:t>
            </a:r>
            <a:r>
              <a:rPr lang="zh-CN" altLang="en-US" sz="2400" dirty="0">
                <a:solidFill>
                  <a:srgbClr val="080808"/>
                </a:solidFill>
                <a:latin typeface="楷体_GB2312"/>
              </a:rPr>
              <a:t>的过程，需要一个队列以保持访问过的顶点的顺序，以便按访问过的顶点的顺序来访问这些顶点的邻接顶点。</a:t>
            </a:r>
            <a:r>
              <a:rPr lang="zh-CN" altLang="en-US" sz="2400" dirty="0">
                <a:solidFill>
                  <a:srgbClr val="0000FF"/>
                </a:solidFill>
                <a:latin typeface="楷体_GB2312"/>
              </a:rPr>
              <a:t>连通图的广度优先遍历算法为</a:t>
            </a:r>
            <a:r>
              <a:rPr lang="zh-CN" altLang="en-US" sz="2400" dirty="0" smtClean="0">
                <a:solidFill>
                  <a:srgbClr val="0000FF"/>
                </a:solidFill>
                <a:latin typeface="楷体_GB2312"/>
              </a:rPr>
              <a:t>：</a:t>
            </a:r>
            <a:endParaRPr lang="en-US" altLang="zh-CN" sz="2400" dirty="0" smtClean="0">
              <a:solidFill>
                <a:srgbClr val="0000FF"/>
              </a:solidFill>
              <a:latin typeface="楷体_GB2312"/>
            </a:endParaRPr>
          </a:p>
          <a:p>
            <a:pPr indent="266700" algn="just"/>
            <a:endParaRPr lang="zh-CN" altLang="en-US" sz="2400" dirty="0">
              <a:solidFill>
                <a:srgbClr val="0000FF"/>
              </a:solidFill>
              <a:latin typeface="楷体_GB2312"/>
            </a:endParaRPr>
          </a:p>
          <a:p>
            <a:pPr indent="266700" algn="just" eaLnBrk="0" hangingPunct="0"/>
            <a:r>
              <a:rPr lang="zh-CN" altLang="en-US" sz="2000" dirty="0">
                <a:solidFill>
                  <a:srgbClr val="080808"/>
                </a:solidFill>
                <a:latin typeface="楷体_GB2312"/>
              </a:rPr>
              <a:t>（1）首先访问顶点</a:t>
            </a:r>
            <a:r>
              <a:rPr lang="en-US" altLang="zh-CN" sz="2000" dirty="0">
                <a:solidFill>
                  <a:srgbClr val="080808"/>
                </a:solidFill>
                <a:latin typeface="楷体_GB2312"/>
              </a:rPr>
              <a:t>i</a:t>
            </a:r>
            <a:r>
              <a:rPr lang="zh-CN" altLang="en-US" sz="2000" dirty="0">
                <a:solidFill>
                  <a:srgbClr val="080808"/>
                </a:solidFill>
                <a:latin typeface="楷体_GB2312"/>
              </a:rPr>
              <a:t>，并将其访问标志置为已被访问，即</a:t>
            </a:r>
            <a:r>
              <a:rPr lang="en-US" altLang="zh-CN" sz="2000" dirty="0">
                <a:solidFill>
                  <a:srgbClr val="080808"/>
                </a:solidFill>
                <a:latin typeface="楷体_GB2312"/>
              </a:rPr>
              <a:t>visited[i</a:t>
            </a:r>
            <a:r>
              <a:rPr lang="en-US" altLang="zh-CN" sz="2000" dirty="0" smtClean="0">
                <a:solidFill>
                  <a:srgbClr val="080808"/>
                </a:solidFill>
                <a:latin typeface="楷体_GB2312"/>
              </a:rPr>
              <a:t>]=1</a:t>
            </a:r>
            <a:r>
              <a:rPr lang="zh-CN" altLang="en-US" sz="2000" dirty="0" smtClean="0">
                <a:solidFill>
                  <a:srgbClr val="080808"/>
                </a:solidFill>
                <a:latin typeface="楷体_GB2312"/>
              </a:rPr>
              <a:t>；</a:t>
            </a:r>
            <a:endParaRPr lang="zh-CN" altLang="en-US" sz="2000" dirty="0">
              <a:solidFill>
                <a:srgbClr val="080808"/>
              </a:solidFill>
              <a:latin typeface="楷体_GB2312"/>
            </a:endParaRPr>
          </a:p>
          <a:p>
            <a:pPr indent="266700" algn="just" eaLnBrk="0" hangingPunct="0"/>
            <a:endParaRPr lang="zh-CN" altLang="en-US" sz="2000" dirty="0">
              <a:solidFill>
                <a:srgbClr val="080808"/>
              </a:solidFill>
              <a:latin typeface="楷体_GB2312"/>
            </a:endParaRPr>
          </a:p>
          <a:p>
            <a:pPr indent="266700" algn="just" eaLnBrk="0" hangingPunct="0"/>
            <a:r>
              <a:rPr lang="zh-CN" altLang="en-US" sz="2000" dirty="0">
                <a:solidFill>
                  <a:srgbClr val="080808"/>
                </a:solidFill>
                <a:latin typeface="楷体_GB2312"/>
              </a:rPr>
              <a:t>（2）接着依次访问与顶点</a:t>
            </a:r>
            <a:r>
              <a:rPr lang="en-US" altLang="zh-CN" sz="2000" dirty="0">
                <a:solidFill>
                  <a:srgbClr val="080808"/>
                </a:solidFill>
                <a:latin typeface="楷体_GB2312"/>
              </a:rPr>
              <a:t>i</a:t>
            </a:r>
            <a:r>
              <a:rPr lang="zh-CN" altLang="en-US" sz="2000" dirty="0">
                <a:solidFill>
                  <a:srgbClr val="FF0000"/>
                </a:solidFill>
                <a:latin typeface="楷体_GB2312"/>
              </a:rPr>
              <a:t>有边相连的所有顶点</a:t>
            </a:r>
            <a:r>
              <a:rPr lang="en-US" altLang="zh-CN" sz="2000" dirty="0">
                <a:solidFill>
                  <a:srgbClr val="080808"/>
                </a:solidFill>
                <a:latin typeface="楷体_GB2312"/>
              </a:rPr>
              <a:t>W1</a:t>
            </a:r>
            <a:r>
              <a:rPr lang="zh-CN" altLang="en-US" sz="2000" dirty="0">
                <a:solidFill>
                  <a:srgbClr val="080808"/>
                </a:solidFill>
                <a:latin typeface="楷体_GB2312"/>
              </a:rPr>
              <a:t>，</a:t>
            </a:r>
            <a:r>
              <a:rPr lang="en-US" altLang="zh-CN" sz="2000" dirty="0">
                <a:solidFill>
                  <a:srgbClr val="080808"/>
                </a:solidFill>
                <a:latin typeface="楷体_GB2312"/>
              </a:rPr>
              <a:t>W2</a:t>
            </a:r>
            <a:r>
              <a:rPr lang="zh-CN" altLang="en-US" sz="2000" dirty="0">
                <a:solidFill>
                  <a:srgbClr val="080808"/>
                </a:solidFill>
                <a:latin typeface="楷体_GB2312"/>
              </a:rPr>
              <a:t>，</a:t>
            </a:r>
            <a:r>
              <a:rPr lang="en-US" altLang="zh-CN" sz="2000" dirty="0">
                <a:solidFill>
                  <a:srgbClr val="080808"/>
                </a:solidFill>
                <a:latin typeface="楷体_GB2312"/>
              </a:rPr>
              <a:t>…</a:t>
            </a:r>
            <a:r>
              <a:rPr lang="zh-CN" altLang="en-US" sz="2000" dirty="0">
                <a:solidFill>
                  <a:srgbClr val="080808"/>
                </a:solidFill>
                <a:latin typeface="楷体_GB2312"/>
              </a:rPr>
              <a:t>，</a:t>
            </a:r>
            <a:r>
              <a:rPr lang="en-US" altLang="zh-CN" sz="2000" dirty="0" err="1">
                <a:solidFill>
                  <a:srgbClr val="080808"/>
                </a:solidFill>
                <a:latin typeface="楷体_GB2312"/>
              </a:rPr>
              <a:t>Wt</a:t>
            </a:r>
            <a:r>
              <a:rPr lang="zh-CN" altLang="en-US" sz="2000" dirty="0" smtClean="0">
                <a:solidFill>
                  <a:srgbClr val="080808"/>
                </a:solidFill>
                <a:latin typeface="楷体_GB2312"/>
              </a:rPr>
              <a:t>；</a:t>
            </a:r>
            <a:endParaRPr lang="en-US" altLang="zh-CN" sz="2000" dirty="0" smtClean="0">
              <a:solidFill>
                <a:srgbClr val="080808"/>
              </a:solidFill>
              <a:latin typeface="楷体_GB2312"/>
            </a:endParaRPr>
          </a:p>
          <a:p>
            <a:pPr indent="266700" algn="just" eaLnBrk="0" hangingPunct="0"/>
            <a:endParaRPr lang="zh-CN" altLang="en-US" sz="2000" dirty="0">
              <a:solidFill>
                <a:srgbClr val="080808"/>
              </a:solidFill>
              <a:latin typeface="楷体_GB2312"/>
            </a:endParaRPr>
          </a:p>
          <a:p>
            <a:pPr indent="266700" algn="just" eaLnBrk="0" hangingPunct="0"/>
            <a:r>
              <a:rPr lang="zh-CN" altLang="en-US" sz="2000" dirty="0" smtClean="0">
                <a:solidFill>
                  <a:srgbClr val="080808"/>
                </a:solidFill>
                <a:latin typeface="楷体_GB2312"/>
              </a:rPr>
              <a:t>（</a:t>
            </a:r>
            <a:r>
              <a:rPr lang="zh-CN" altLang="en-US" sz="2000" dirty="0">
                <a:solidFill>
                  <a:srgbClr val="080808"/>
                </a:solidFill>
                <a:latin typeface="楷体_GB2312"/>
              </a:rPr>
              <a:t>3）然后再按顺序访问与</a:t>
            </a:r>
            <a:r>
              <a:rPr lang="en-US" altLang="zh-CN" sz="2000" dirty="0">
                <a:solidFill>
                  <a:srgbClr val="080808"/>
                </a:solidFill>
                <a:latin typeface="楷体_GB2312"/>
              </a:rPr>
              <a:t>W1</a:t>
            </a:r>
            <a:r>
              <a:rPr lang="zh-CN" altLang="en-US" sz="2000" dirty="0">
                <a:solidFill>
                  <a:srgbClr val="080808"/>
                </a:solidFill>
                <a:latin typeface="楷体_GB2312"/>
              </a:rPr>
              <a:t>，</a:t>
            </a:r>
            <a:r>
              <a:rPr lang="en-US" altLang="zh-CN" sz="2000" dirty="0">
                <a:solidFill>
                  <a:srgbClr val="080808"/>
                </a:solidFill>
                <a:latin typeface="楷体_GB2312"/>
              </a:rPr>
              <a:t>W2</a:t>
            </a:r>
            <a:r>
              <a:rPr lang="zh-CN" altLang="en-US" sz="2000" dirty="0">
                <a:solidFill>
                  <a:srgbClr val="080808"/>
                </a:solidFill>
                <a:latin typeface="楷体_GB2312"/>
              </a:rPr>
              <a:t>，</a:t>
            </a:r>
            <a:r>
              <a:rPr lang="en-US" altLang="zh-CN" sz="2000" dirty="0">
                <a:solidFill>
                  <a:srgbClr val="080808"/>
                </a:solidFill>
                <a:latin typeface="楷体_GB2312"/>
              </a:rPr>
              <a:t>…</a:t>
            </a:r>
            <a:r>
              <a:rPr lang="zh-CN" altLang="en-US" sz="2000" dirty="0">
                <a:solidFill>
                  <a:srgbClr val="080808"/>
                </a:solidFill>
                <a:latin typeface="楷体_GB2312"/>
              </a:rPr>
              <a:t>，</a:t>
            </a:r>
            <a:r>
              <a:rPr lang="en-US" altLang="zh-CN" sz="2000" dirty="0" err="1">
                <a:solidFill>
                  <a:srgbClr val="080808"/>
                </a:solidFill>
                <a:latin typeface="楷体_GB2312"/>
              </a:rPr>
              <a:t>Wt</a:t>
            </a:r>
            <a:r>
              <a:rPr lang="zh-CN" altLang="en-US" sz="2000" dirty="0">
                <a:solidFill>
                  <a:srgbClr val="080808"/>
                </a:solidFill>
                <a:latin typeface="楷体_GB2312"/>
              </a:rPr>
              <a:t>有边相连又未曾访问过的顶点</a:t>
            </a:r>
            <a:r>
              <a:rPr lang="zh-CN" altLang="en-US" sz="2000" dirty="0" smtClean="0">
                <a:solidFill>
                  <a:srgbClr val="080808"/>
                </a:solidFill>
                <a:latin typeface="楷体_GB2312"/>
              </a:rPr>
              <a:t>；</a:t>
            </a:r>
            <a:endParaRPr lang="zh-CN" altLang="en-US" sz="2000" dirty="0">
              <a:solidFill>
                <a:srgbClr val="080808"/>
              </a:solidFill>
              <a:latin typeface="楷体_GB2312"/>
            </a:endParaRPr>
          </a:p>
        </p:txBody>
      </p:sp>
      <p:sp>
        <p:nvSpPr>
          <p:cNvPr id="6" name="矩形 5"/>
          <p:cNvSpPr/>
          <p:nvPr/>
        </p:nvSpPr>
        <p:spPr>
          <a:xfrm>
            <a:off x="899444" y="5415607"/>
            <a:ext cx="7344816" cy="461665"/>
          </a:xfrm>
          <a:prstGeom prst="rect">
            <a:avLst/>
          </a:prstGeom>
        </p:spPr>
        <p:txBody>
          <a:bodyPr wrap="square">
            <a:spAutoFit/>
          </a:bodyPr>
          <a:lstStyle/>
          <a:p>
            <a:r>
              <a:rPr kumimoji="1" lang="zh-CN" altLang="en-US" sz="2000" b="1" dirty="0">
                <a:solidFill>
                  <a:srgbClr val="FF6600"/>
                </a:solidFill>
                <a:latin typeface="Times New Roman" panose="02020603050405020304" pitchFamily="18" charset="0"/>
              </a:rPr>
              <a:t> </a:t>
            </a:r>
            <a:r>
              <a:rPr kumimoji="1" lang="zh-CN" altLang="en-US" sz="2000" b="1" dirty="0" smtClean="0">
                <a:solidFill>
                  <a:srgbClr val="FF6600"/>
                </a:solidFill>
                <a:latin typeface="Times New Roman" panose="02020603050405020304" pitchFamily="18" charset="0"/>
              </a:rPr>
              <a:t>可以得到</a:t>
            </a:r>
            <a:r>
              <a:rPr kumimoji="1" lang="zh-CN" altLang="en-US" b="1" dirty="0" smtClean="0">
                <a:solidFill>
                  <a:schemeClr val="tx2"/>
                </a:solidFill>
                <a:latin typeface="Times New Roman" panose="02020603050405020304" pitchFamily="18" charset="0"/>
              </a:rPr>
              <a:t>广度优先搜索</a:t>
            </a:r>
            <a:r>
              <a:rPr kumimoji="1" lang="zh-CN" altLang="en-US" b="1" dirty="0">
                <a:solidFill>
                  <a:schemeClr val="tx2"/>
                </a:solidFill>
                <a:latin typeface="Times New Roman" panose="02020603050405020304" pitchFamily="18" charset="0"/>
              </a:rPr>
              <a:t>树</a:t>
            </a:r>
            <a:r>
              <a:rPr kumimoji="1" lang="zh-CN" altLang="en-US" b="1" dirty="0" smtClean="0">
                <a:latin typeface="Times New Roman" panose="02020603050405020304" pitchFamily="18" charset="0"/>
              </a:rPr>
              <a:t>（</a:t>
            </a:r>
            <a:r>
              <a:rPr kumimoji="1" lang="en-US" altLang="zh-CN" b="1" dirty="0">
                <a:latin typeface="Times New Roman" panose="02020603050405020304" pitchFamily="18" charset="0"/>
              </a:rPr>
              <a:t>breadth-first search tree</a:t>
            </a:r>
            <a:r>
              <a:rPr kumimoji="1" lang="zh-CN" altLang="en-US" b="1" dirty="0">
                <a:latin typeface="Times New Roman" panose="02020603050405020304" pitchFamily="18" charset="0"/>
              </a:rPr>
              <a:t>）</a:t>
            </a:r>
            <a:endParaRPr lang="zh-CN" altLang="en-US" dirty="0"/>
          </a:p>
        </p:txBody>
      </p:sp>
    </p:spTree>
    <p:extLst>
      <p:ext uri="{BB962C8B-B14F-4D97-AF65-F5344CB8AC3E}">
        <p14:creationId xmlns:p14="http://schemas.microsoft.com/office/powerpoint/2010/main" val="377469582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3"/>
          <p:cNvSpPr>
            <a:spLocks noGrp="1" noChangeArrowheads="1"/>
          </p:cNvSpPr>
          <p:nvPr>
            <p:ph type="body" idx="4294967295"/>
          </p:nvPr>
        </p:nvSpPr>
        <p:spPr>
          <a:xfrm>
            <a:off x="0" y="304800"/>
            <a:ext cx="7772400" cy="609600"/>
          </a:xfrm>
        </p:spPr>
        <p:txBody>
          <a:bodyPr/>
          <a:lstStyle/>
          <a:p>
            <a:pPr eaLnBrk="1" hangingPunct="1">
              <a:buFont typeface="Wingdings" panose="05000000000000000000" pitchFamily="2" charset="2"/>
              <a:buNone/>
              <a:defRPr/>
            </a:pPr>
            <a:r>
              <a:rPr kumimoji="1" lang="zh-CN" altLang="en-US" sz="2800" b="1" smtClean="0"/>
              <a:t>例：</a:t>
            </a:r>
          </a:p>
        </p:txBody>
      </p:sp>
      <p:grpSp>
        <p:nvGrpSpPr>
          <p:cNvPr id="89091" name="Group 41"/>
          <p:cNvGrpSpPr>
            <a:grpSpLocks/>
          </p:cNvGrpSpPr>
          <p:nvPr/>
        </p:nvGrpSpPr>
        <p:grpSpPr bwMode="auto">
          <a:xfrm>
            <a:off x="687388" y="465138"/>
            <a:ext cx="3732212" cy="3736975"/>
            <a:chOff x="0" y="0"/>
            <a:chExt cx="2351" cy="2354"/>
          </a:xfrm>
        </p:grpSpPr>
        <p:sp>
          <p:nvSpPr>
            <p:cNvPr id="123935" name="Text Box 5"/>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8</a:t>
              </a:r>
            </a:p>
          </p:txBody>
        </p:sp>
        <p:sp>
          <p:nvSpPr>
            <p:cNvPr id="123936" name="Oval 6"/>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37" name="Text Box 7"/>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123938" name="Oval 8"/>
            <p:cNvSpPr/>
            <p:nvPr/>
          </p:nvSpPr>
          <p:spPr>
            <a:xfrm>
              <a:off x="374" y="63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39" name="Text Box 9"/>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23940" name="Oval 10"/>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41" name="Oval 11"/>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42" name="Text Box 12"/>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sp>
          <p:nvSpPr>
            <p:cNvPr id="123943" name="Oval 13"/>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44" name="Text Box 14"/>
            <p:cNvSpPr txBox="1"/>
            <p:nvPr/>
          </p:nvSpPr>
          <p:spPr>
            <a:xfrm>
              <a:off x="36" y="1149"/>
              <a:ext cx="384"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23945" name="Text Box 15"/>
            <p:cNvSpPr txBox="1"/>
            <p:nvPr/>
          </p:nvSpPr>
          <p:spPr>
            <a:xfrm>
              <a:off x="832" y="1170"/>
              <a:ext cx="356" cy="3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89130" name="Line 16"/>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1" name="Line 17"/>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2" name="Line 18"/>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3" name="Line 19"/>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50" name="Oval 20"/>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51" name="Oval 21"/>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52" name="Text Box 22"/>
            <p:cNvSpPr txBox="1"/>
            <p:nvPr/>
          </p:nvSpPr>
          <p:spPr>
            <a:xfrm>
              <a:off x="1302" y="1188"/>
              <a:ext cx="318" cy="39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23953" name="Text Box 23"/>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7</a:t>
              </a:r>
            </a:p>
          </p:txBody>
        </p:sp>
        <p:sp>
          <p:nvSpPr>
            <p:cNvPr id="89138" name="Line 24"/>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9" name="Line 25"/>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56" name="Oval 26"/>
            <p:cNvSpPr/>
            <p:nvPr/>
          </p:nvSpPr>
          <p:spPr>
            <a:xfrm>
              <a:off x="1037" y="2003"/>
              <a:ext cx="289"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89141" name="Line 27"/>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2" name="Line 28"/>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3" name="Line 29"/>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4" name="Line 30"/>
            <p:cNvSpPr>
              <a:spLocks noChangeShapeType="1"/>
            </p:cNvSpPr>
            <p:nvPr/>
          </p:nvSpPr>
          <p:spPr bwMode="auto">
            <a:xfrm flipH="1">
              <a:off x="1332" y="1498"/>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61" name="Text Box 31"/>
            <p:cNvSpPr txBox="1"/>
            <p:nvPr/>
          </p:nvSpPr>
          <p:spPr>
            <a:xfrm>
              <a:off x="84" y="1824"/>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G</a:t>
              </a:r>
              <a:r>
                <a:rPr lang="en-US" altLang="zh-CN" sz="2800" baseline="-25000" noProof="1">
                  <a:latin typeface="Times New Roman" panose="02020603050405020304" pitchFamily="18" charset="0"/>
                  <a:ea typeface="宋体" panose="02010600030101010101" pitchFamily="2" charset="-122"/>
                </a:rPr>
                <a:t>5</a:t>
              </a:r>
            </a:p>
          </p:txBody>
        </p:sp>
      </p:grpSp>
      <p:sp>
        <p:nvSpPr>
          <p:cNvPr id="27679" name="Text Box 32"/>
          <p:cNvSpPr txBox="1"/>
          <p:nvPr/>
        </p:nvSpPr>
        <p:spPr>
          <a:xfrm>
            <a:off x="611188" y="4149725"/>
            <a:ext cx="8208962" cy="23082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zh-CN" altLang="en-US" sz="3600" b="1" noProof="1">
                <a:latin typeface="Times New Roman" panose="02020603050405020304" pitchFamily="18" charset="0"/>
                <a:ea typeface="宋体" panose="02010600030101010101" pitchFamily="2" charset="-122"/>
              </a:rPr>
              <a:t>广度优先搜索序列为：</a:t>
            </a:r>
          </a:p>
          <a:p>
            <a:pPr marL="0" indent="0">
              <a:spcBef>
                <a:spcPct val="50000"/>
              </a:spcBef>
              <a:buClr>
                <a:srgbClr val="000000"/>
              </a:buClr>
              <a:buFont typeface="Arial" panose="020B0604020202020204" pitchFamily="34" charset="0"/>
              <a:buNone/>
              <a:defRPr/>
            </a:pPr>
            <a:r>
              <a:rPr lang="zh-CN" altLang="en-US" sz="3600" b="1" noProof="1">
                <a:latin typeface="Times New Roman" panose="02020603050405020304" pitchFamily="18" charset="0"/>
                <a:ea typeface="宋体" panose="02010600030101010101" pitchFamily="2" charset="-122"/>
              </a:rPr>
              <a:t>         </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1</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2</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3</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4</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5</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6</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7</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8</a:t>
            </a:r>
            <a:r>
              <a:rPr lang="en-US" altLang="zh-CN" sz="3600" b="1" noProof="1">
                <a:latin typeface="Times New Roman" panose="02020603050405020304" pitchFamily="18" charset="0"/>
                <a:ea typeface="宋体" panose="02010600030101010101" pitchFamily="2" charset="-122"/>
              </a:rPr>
              <a:t> </a:t>
            </a:r>
          </a:p>
          <a:p>
            <a:pPr marL="0" indent="0">
              <a:spcBef>
                <a:spcPct val="50000"/>
              </a:spcBef>
              <a:buClr>
                <a:srgbClr val="000000"/>
              </a:buClr>
              <a:buFont typeface="Arial" panose="020B0604020202020204" pitchFamily="34" charset="0"/>
              <a:buNone/>
              <a:defRPr/>
            </a:pPr>
            <a:r>
              <a:rPr lang="zh-CN" altLang="en-US" sz="3600" b="1" noProof="1">
                <a:latin typeface="Times New Roman" panose="02020603050405020304" pitchFamily="18" charset="0"/>
                <a:ea typeface="宋体" panose="02010600030101010101" pitchFamily="2" charset="-122"/>
              </a:rPr>
              <a:t>或     </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1</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3</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2</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6</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7</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5</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4</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8</a:t>
            </a:r>
            <a:r>
              <a:rPr lang="en-US" altLang="zh-CN" sz="3600" b="1" noProof="1">
                <a:latin typeface="Times New Roman" panose="02020603050405020304" pitchFamily="18" charset="0"/>
                <a:ea typeface="宋体" panose="02010600030101010101" pitchFamily="2" charset="-122"/>
              </a:rPr>
              <a:t> </a:t>
            </a:r>
            <a:endParaRPr lang="zh-CN" altLang="en-US" sz="3600" b="1" noProof="1">
              <a:latin typeface="Times New Roman" panose="02020603050405020304" pitchFamily="18" charset="0"/>
              <a:ea typeface="宋体" panose="02010600030101010101" pitchFamily="2" charset="-122"/>
            </a:endParaRPr>
          </a:p>
        </p:txBody>
      </p:sp>
      <p:sp>
        <p:nvSpPr>
          <p:cNvPr id="123909" name="Text Box 34"/>
          <p:cNvSpPr txBox="1"/>
          <p:nvPr/>
        </p:nvSpPr>
        <p:spPr>
          <a:xfrm>
            <a:off x="6837363" y="3228975"/>
            <a:ext cx="688975" cy="6127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8</a:t>
            </a:r>
          </a:p>
        </p:txBody>
      </p:sp>
      <p:sp>
        <p:nvSpPr>
          <p:cNvPr id="123910" name="Oval 35"/>
          <p:cNvSpPr/>
          <p:nvPr/>
        </p:nvSpPr>
        <p:spPr>
          <a:xfrm>
            <a:off x="6753225" y="163513"/>
            <a:ext cx="458788"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11" name="Text Box 36"/>
          <p:cNvSpPr txBox="1"/>
          <p:nvPr/>
        </p:nvSpPr>
        <p:spPr>
          <a:xfrm>
            <a:off x="6837363" y="104775"/>
            <a:ext cx="688975" cy="457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123912" name="Oval 37"/>
          <p:cNvSpPr/>
          <p:nvPr/>
        </p:nvSpPr>
        <p:spPr>
          <a:xfrm>
            <a:off x="5700713" y="1112838"/>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13" name="Text Box 38"/>
          <p:cNvSpPr txBox="1"/>
          <p:nvPr/>
        </p:nvSpPr>
        <p:spPr>
          <a:xfrm>
            <a:off x="5770563" y="1085850"/>
            <a:ext cx="688975" cy="5619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23914" name="Oval 39"/>
          <p:cNvSpPr/>
          <p:nvPr/>
        </p:nvSpPr>
        <p:spPr>
          <a:xfrm>
            <a:off x="6370638" y="1998663"/>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15" name="Oval 40"/>
          <p:cNvSpPr/>
          <p:nvPr/>
        </p:nvSpPr>
        <p:spPr>
          <a:xfrm>
            <a:off x="7710488" y="1160463"/>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23916" name="Text Box 41"/>
          <p:cNvSpPr txBox="1"/>
          <p:nvPr/>
        </p:nvSpPr>
        <p:spPr>
          <a:xfrm>
            <a:off x="7751763" y="1093788"/>
            <a:ext cx="688975" cy="5715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sp>
        <p:nvSpPr>
          <p:cNvPr id="123917" name="Oval 42"/>
          <p:cNvSpPr/>
          <p:nvPr/>
        </p:nvSpPr>
        <p:spPr>
          <a:xfrm>
            <a:off x="5106988" y="1962150"/>
            <a:ext cx="458787" cy="4429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18" name="Text Box 43"/>
          <p:cNvSpPr txBox="1"/>
          <p:nvPr/>
        </p:nvSpPr>
        <p:spPr>
          <a:xfrm>
            <a:off x="5164138" y="1928813"/>
            <a:ext cx="609600" cy="53816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23919" name="Text Box 44"/>
          <p:cNvSpPr txBox="1"/>
          <p:nvPr/>
        </p:nvSpPr>
        <p:spPr>
          <a:xfrm>
            <a:off x="6427788" y="1962150"/>
            <a:ext cx="565150" cy="5810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27691" name="Line 45"/>
          <p:cNvSpPr>
            <a:spLocks noChangeShapeType="1"/>
          </p:cNvSpPr>
          <p:nvPr/>
        </p:nvSpPr>
        <p:spPr bwMode="auto">
          <a:xfrm flipH="1">
            <a:off x="6054725" y="485775"/>
            <a:ext cx="709613" cy="6508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2" name="Line 46"/>
          <p:cNvSpPr>
            <a:spLocks noChangeShapeType="1"/>
          </p:cNvSpPr>
          <p:nvPr/>
        </p:nvSpPr>
        <p:spPr bwMode="auto">
          <a:xfrm>
            <a:off x="7221538" y="523875"/>
            <a:ext cx="650875" cy="647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3" name="Line 47"/>
          <p:cNvSpPr>
            <a:spLocks noChangeShapeType="1"/>
          </p:cNvSpPr>
          <p:nvPr/>
        </p:nvSpPr>
        <p:spPr bwMode="auto">
          <a:xfrm flipH="1">
            <a:off x="5240338" y="1463675"/>
            <a:ext cx="498475" cy="554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4" name="Line 48"/>
          <p:cNvSpPr>
            <a:spLocks noChangeShapeType="1"/>
          </p:cNvSpPr>
          <p:nvPr/>
        </p:nvSpPr>
        <p:spPr bwMode="auto">
          <a:xfrm>
            <a:off x="6078538" y="1473200"/>
            <a:ext cx="420687" cy="5365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24" name="Oval 49"/>
          <p:cNvSpPr/>
          <p:nvPr/>
        </p:nvSpPr>
        <p:spPr>
          <a:xfrm>
            <a:off x="8380413" y="2060575"/>
            <a:ext cx="458787" cy="44450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23925" name="Oval 50"/>
          <p:cNvSpPr/>
          <p:nvPr/>
        </p:nvSpPr>
        <p:spPr>
          <a:xfrm>
            <a:off x="7116763" y="2024063"/>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26" name="Text Box 51"/>
          <p:cNvSpPr txBox="1"/>
          <p:nvPr/>
        </p:nvSpPr>
        <p:spPr>
          <a:xfrm>
            <a:off x="7173913" y="1990725"/>
            <a:ext cx="504825" cy="6286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23927" name="Text Box 52"/>
          <p:cNvSpPr txBox="1"/>
          <p:nvPr/>
        </p:nvSpPr>
        <p:spPr>
          <a:xfrm>
            <a:off x="8437563" y="2024063"/>
            <a:ext cx="384175" cy="5191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7</a:t>
            </a:r>
          </a:p>
        </p:txBody>
      </p:sp>
      <p:sp>
        <p:nvSpPr>
          <p:cNvPr id="27699" name="Line 53"/>
          <p:cNvSpPr>
            <a:spLocks noChangeShapeType="1"/>
          </p:cNvSpPr>
          <p:nvPr/>
        </p:nvSpPr>
        <p:spPr bwMode="auto">
          <a:xfrm rot="126676" flipH="1">
            <a:off x="7437438" y="1603375"/>
            <a:ext cx="360362" cy="46831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00" name="Line 54"/>
          <p:cNvSpPr>
            <a:spLocks noChangeShapeType="1"/>
          </p:cNvSpPr>
          <p:nvPr/>
        </p:nvSpPr>
        <p:spPr bwMode="auto">
          <a:xfrm>
            <a:off x="8150225" y="1500188"/>
            <a:ext cx="458788" cy="571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30" name="Oval 55"/>
          <p:cNvSpPr/>
          <p:nvPr/>
        </p:nvSpPr>
        <p:spPr>
          <a:xfrm>
            <a:off x="6753225" y="3284538"/>
            <a:ext cx="458788" cy="442912"/>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27702" name="Line 56"/>
          <p:cNvSpPr>
            <a:spLocks noChangeShapeType="1"/>
          </p:cNvSpPr>
          <p:nvPr/>
        </p:nvSpPr>
        <p:spPr bwMode="auto">
          <a:xfrm>
            <a:off x="5386388" y="2390775"/>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32" name="AutoShape 61"/>
          <p:cNvSpPr/>
          <p:nvPr/>
        </p:nvSpPr>
        <p:spPr>
          <a:xfrm>
            <a:off x="3886200" y="1479550"/>
            <a:ext cx="1066800" cy="228600"/>
          </a:xfrm>
          <a:prstGeom prst="rightArrow">
            <a:avLst>
              <a:gd name="adj1" fmla="val 50000"/>
              <a:gd name="adj2" fmla="val 116580"/>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7704" name="Text Box 63"/>
          <p:cNvSpPr txBox="1"/>
          <p:nvPr/>
        </p:nvSpPr>
        <p:spPr>
          <a:xfrm>
            <a:off x="5580063" y="3789363"/>
            <a:ext cx="3529012" cy="522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5</a:t>
            </a:r>
            <a:r>
              <a:rPr lang="zh-CN" altLang="en-US" sz="2800" b="1" noProof="1">
                <a:ea typeface="宋体" panose="02010600030101010101" pitchFamily="2" charset="-122"/>
              </a:rPr>
              <a:t>的广度优先生成树</a:t>
            </a:r>
          </a:p>
        </p:txBody>
      </p:sp>
      <p:sp>
        <p:nvSpPr>
          <p:cNvPr id="123934" name="Rectangle 151"/>
          <p:cNvSpPr/>
          <p:nvPr/>
        </p:nvSpPr>
        <p:spPr>
          <a:xfrm>
            <a:off x="3924300" y="333375"/>
            <a:ext cx="1511300" cy="11144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求</a:t>
            </a: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5</a:t>
            </a:r>
            <a:r>
              <a:rPr lang="zh-CN" altLang="en-US" sz="2400" b="1" noProof="1">
                <a:latin typeface="Times New Roman" panose="02020603050405020304" pitchFamily="18" charset="0"/>
                <a:ea typeface="宋体" panose="02010600030101010101" pitchFamily="2" charset="-122"/>
              </a:rPr>
              <a:t>的</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广度优先</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生成树</a:t>
            </a:r>
            <a:endParaRPr lang="en-US" altLang="zh-CN" sz="2400" b="1" noProof="1">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91"/>
                                        </p:tgtEl>
                                        <p:attrNameLst>
                                          <p:attrName>style.visibility</p:attrName>
                                        </p:attrNameLst>
                                      </p:cBhvr>
                                      <p:to>
                                        <p:strVal val="visible"/>
                                      </p:to>
                                    </p:set>
                                    <p:animEffect transition="in" filter="blinds(horizontal)">
                                      <p:cBhvr>
                                        <p:cTn id="7" dur="500"/>
                                        <p:tgtEl>
                                          <p:spTgt spid="276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692"/>
                                        </p:tgtEl>
                                        <p:attrNameLst>
                                          <p:attrName>style.visibility</p:attrName>
                                        </p:attrNameLst>
                                      </p:cBhvr>
                                      <p:to>
                                        <p:strVal val="visible"/>
                                      </p:to>
                                    </p:set>
                                    <p:animEffect transition="in" filter="blinds(horizontal)">
                                      <p:cBhvr>
                                        <p:cTn id="12" dur="500"/>
                                        <p:tgtEl>
                                          <p:spTgt spid="276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693"/>
                                        </p:tgtEl>
                                        <p:attrNameLst>
                                          <p:attrName>style.visibility</p:attrName>
                                        </p:attrNameLst>
                                      </p:cBhvr>
                                      <p:to>
                                        <p:strVal val="visible"/>
                                      </p:to>
                                    </p:set>
                                    <p:animEffect transition="in" filter="blinds(horizontal)">
                                      <p:cBhvr>
                                        <p:cTn id="17" dur="500"/>
                                        <p:tgtEl>
                                          <p:spTgt spid="2769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694"/>
                                        </p:tgtEl>
                                        <p:attrNameLst>
                                          <p:attrName>style.visibility</p:attrName>
                                        </p:attrNameLst>
                                      </p:cBhvr>
                                      <p:to>
                                        <p:strVal val="visible"/>
                                      </p:to>
                                    </p:set>
                                    <p:animEffect transition="in" filter="blinds(horizontal)">
                                      <p:cBhvr>
                                        <p:cTn id="22" dur="500"/>
                                        <p:tgtEl>
                                          <p:spTgt spid="2769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7699"/>
                                        </p:tgtEl>
                                        <p:attrNameLst>
                                          <p:attrName>style.visibility</p:attrName>
                                        </p:attrNameLst>
                                      </p:cBhvr>
                                      <p:to>
                                        <p:strVal val="visible"/>
                                      </p:to>
                                    </p:set>
                                    <p:animEffect transition="in" filter="blinds(horizontal)">
                                      <p:cBhvr>
                                        <p:cTn id="27" dur="500"/>
                                        <p:tgtEl>
                                          <p:spTgt spid="2769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7700"/>
                                        </p:tgtEl>
                                        <p:attrNameLst>
                                          <p:attrName>style.visibility</p:attrName>
                                        </p:attrNameLst>
                                      </p:cBhvr>
                                      <p:to>
                                        <p:strVal val="visible"/>
                                      </p:to>
                                    </p:set>
                                    <p:animEffect transition="in" filter="blinds(horizontal)">
                                      <p:cBhvr>
                                        <p:cTn id="32" dur="500"/>
                                        <p:tgtEl>
                                          <p:spTgt spid="2770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7702"/>
                                        </p:tgtEl>
                                        <p:attrNameLst>
                                          <p:attrName>style.visibility</p:attrName>
                                        </p:attrNameLst>
                                      </p:cBhvr>
                                      <p:to>
                                        <p:strVal val="visible"/>
                                      </p:to>
                                    </p:set>
                                    <p:animEffect transition="in" filter="blinds(horizontal)">
                                      <p:cBhvr>
                                        <p:cTn id="37" dur="500"/>
                                        <p:tgtEl>
                                          <p:spTgt spid="27702"/>
                                        </p:tgtEl>
                                      </p:cBhvr>
                                    </p:animEffect>
                                  </p:childTnLst>
                                </p:cTn>
                              </p:par>
                            </p:childTnLst>
                          </p:cTn>
                        </p:par>
                        <p:par>
                          <p:cTn id="38" fill="hold" nodeType="afterGroup">
                            <p:stCondLst>
                              <p:cond delay="500"/>
                            </p:stCondLst>
                            <p:childTnLst>
                              <p:par>
                                <p:cTn id="39" presetID="22" presetClass="entr" presetSubtype="8" fill="hold" grpId="0" nodeType="afterEffect">
                                  <p:stCondLst>
                                    <p:cond delay="1000"/>
                                  </p:stCondLst>
                                  <p:childTnLst>
                                    <p:set>
                                      <p:cBhvr>
                                        <p:cTn id="40" dur="1" fill="hold">
                                          <p:stCondLst>
                                            <p:cond delay="0"/>
                                          </p:stCondLst>
                                        </p:cTn>
                                        <p:tgtEl>
                                          <p:spTgt spid="27704">
                                            <p:txEl>
                                              <p:pRg st="0" end="0"/>
                                            </p:txEl>
                                          </p:spTgt>
                                        </p:tgtEl>
                                        <p:attrNameLst>
                                          <p:attrName>style.visibility</p:attrName>
                                        </p:attrNameLst>
                                      </p:cBhvr>
                                      <p:to>
                                        <p:strVal val="visible"/>
                                      </p:to>
                                    </p:set>
                                    <p:animEffect transition="in" filter="wipe(left)">
                                      <p:cBhvr>
                                        <p:cTn id="41" dur="500"/>
                                        <p:tgtEl>
                                          <p:spTgt spid="27704">
                                            <p:txEl>
                                              <p:pRg st="0" end="0"/>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7679">
                                            <p:txEl>
                                              <p:pRg st="0" end="0"/>
                                            </p:txEl>
                                          </p:spTgt>
                                        </p:tgtEl>
                                        <p:attrNameLst>
                                          <p:attrName>style.visibility</p:attrName>
                                        </p:attrNameLst>
                                      </p:cBhvr>
                                      <p:to>
                                        <p:strVal val="visible"/>
                                      </p:to>
                                    </p:set>
                                    <p:animEffect transition="in" filter="wipe(left)">
                                      <p:cBhvr>
                                        <p:cTn id="46" dur="500"/>
                                        <p:tgtEl>
                                          <p:spTgt spid="27679">
                                            <p:txEl>
                                              <p:pRg st="0" end="0"/>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7679">
                                            <p:txEl>
                                              <p:pRg st="1" end="1"/>
                                            </p:txEl>
                                          </p:spTgt>
                                        </p:tgtEl>
                                        <p:attrNameLst>
                                          <p:attrName>style.visibility</p:attrName>
                                        </p:attrNameLst>
                                      </p:cBhvr>
                                      <p:to>
                                        <p:strVal val="visible"/>
                                      </p:to>
                                    </p:set>
                                    <p:animEffect transition="in" filter="wipe(left)">
                                      <p:cBhvr>
                                        <p:cTn id="51" dur="500"/>
                                        <p:tgtEl>
                                          <p:spTgt spid="27679">
                                            <p:txEl>
                                              <p:pRg st="1" end="1"/>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7679">
                                            <p:txEl>
                                              <p:pRg st="2" end="2"/>
                                            </p:txEl>
                                          </p:spTgt>
                                        </p:tgtEl>
                                        <p:attrNameLst>
                                          <p:attrName>style.visibility</p:attrName>
                                        </p:attrNameLst>
                                      </p:cBhvr>
                                      <p:to>
                                        <p:strVal val="visible"/>
                                      </p:to>
                                    </p:set>
                                    <p:animEffect transition="in" filter="wipe(left)">
                                      <p:cBhvr>
                                        <p:cTn id="56" dur="500"/>
                                        <p:tgtEl>
                                          <p:spTgt spid="276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79" grpId="0" build="p"/>
      <p:bldP spid="27691" grpId="0" animBg="1"/>
      <p:bldP spid="27692" grpId="0" animBg="1"/>
      <p:bldP spid="27693" grpId="0" animBg="1"/>
      <p:bldP spid="27694" grpId="0" animBg="1"/>
      <p:bldP spid="27699" grpId="0" animBg="1"/>
      <p:bldP spid="27700" grpId="0" animBg="1"/>
      <p:bldP spid="27702" grpId="0" animBg="1"/>
      <p:bldP spid="27704" grpId="0" build="p" advAuto="100000000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3"/>
          <p:cNvSpPr>
            <a:spLocks noGrp="1" noChangeArrowheads="1"/>
          </p:cNvSpPr>
          <p:nvPr>
            <p:ph type="body" idx="4294967295"/>
          </p:nvPr>
        </p:nvSpPr>
        <p:spPr>
          <a:xfrm>
            <a:off x="125288" y="188640"/>
            <a:ext cx="8839200" cy="648072"/>
          </a:xfrm>
        </p:spPr>
        <p:txBody>
          <a:bodyPr/>
          <a:lstStyle/>
          <a:p>
            <a:pPr eaLnBrk="1" hangingPunct="1">
              <a:buFont typeface="Wingdings" panose="05000000000000000000" pitchFamily="2" charset="2"/>
              <a:buNone/>
              <a:defRPr/>
            </a:pPr>
            <a:r>
              <a:rPr kumimoji="1" lang="zh-CN" altLang="en-US" sz="3600" b="1" dirty="0" smtClean="0">
                <a:solidFill>
                  <a:srgbClr val="0000FF"/>
                </a:solidFill>
                <a:latin typeface="Times New Roman" panose="02020603050405020304" pitchFamily="18" charset="0"/>
              </a:rPr>
              <a:t>图广度优先搜索算法</a:t>
            </a:r>
            <a:endParaRPr kumimoji="1" lang="zh-CN" altLang="en-US" sz="2800" b="1" dirty="0" smtClean="0">
              <a:solidFill>
                <a:srgbClr val="0000FF"/>
              </a:solidFill>
              <a:latin typeface="Times New Roman" panose="02020603050405020304" pitchFamily="18" charset="0"/>
            </a:endParaRPr>
          </a:p>
          <a:p>
            <a:pPr eaLnBrk="1" hangingPunct="1">
              <a:buFont typeface="Wingdings" panose="05000000000000000000" pitchFamily="2" charset="2"/>
              <a:buNone/>
              <a:defRPr/>
            </a:pPr>
            <a:endParaRPr kumimoji="1" lang="zh-CN" altLang="en-US" sz="800" b="1" dirty="0" smtClean="0">
              <a:solidFill>
                <a:srgbClr val="0000FF"/>
              </a:solidFill>
              <a:latin typeface="Times New Roman" panose="02020603050405020304" pitchFamily="18" charset="0"/>
            </a:endParaRPr>
          </a:p>
        </p:txBody>
      </p:sp>
      <p:sp>
        <p:nvSpPr>
          <p:cNvPr id="124931" name="Text Box 2"/>
          <p:cNvSpPr txBox="1"/>
          <p:nvPr/>
        </p:nvSpPr>
        <p:spPr>
          <a:xfrm>
            <a:off x="414213" y="908720"/>
            <a:ext cx="8261350" cy="6025752"/>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ts val="2000"/>
              </a:lnSpc>
              <a:spcBef>
                <a:spcPct val="5000"/>
              </a:spcBef>
              <a:buSzPct val="60000"/>
              <a:buFont typeface="Wingdings" panose="05000000000000000000" pitchFamily="2" charset="2"/>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BFS (Graph</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&gt;&amp;</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G</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buFont typeface="Wingdings" panose="05000000000000000000" pitchFamily="2" charset="2"/>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 =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图中顶点个数</a:t>
            </a:r>
            <a:endPar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buFont typeface="Wingdings" panose="05000000000000000000" pitchFamily="2" charset="2"/>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visited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new </a:t>
            </a:r>
            <a:r>
              <a:rPr lang="en-US" altLang="zh-CN" sz="18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buFont typeface="Arial" panose="020B0604020202020204" pitchFamily="34" charset="0"/>
              <a:buNone/>
              <a:defRPr/>
            </a:pP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0</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false</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endParaRPr lang="en-US" altLang="zh-CN"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buFont typeface="Arial" panose="020B0604020202020204" pitchFamily="34" charset="0"/>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G.getVertexPos</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取顶点号</a:t>
            </a:r>
          </a:p>
          <a:p>
            <a:pPr>
              <a:lnSpc>
                <a:spcPts val="2000"/>
              </a:lnSpc>
              <a:spcBef>
                <a:spcPct val="5000"/>
              </a:spcBef>
              <a:buSzPct val="60000"/>
              <a:buFont typeface="Arial" panose="020B0604020202020204" pitchFamily="34" charset="0"/>
              <a:buNone/>
              <a:defRPr/>
            </a:pP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cout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&lt;&lt;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G.getValue</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&lt;&lt; ' ';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访问顶点</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p>
          <a:p>
            <a:pPr>
              <a:lnSpc>
                <a:spcPts val="2000"/>
              </a:lnSpc>
              <a:spcBef>
                <a:spcPct val="5000"/>
              </a:spcBef>
              <a:buSzPct val="60000"/>
              <a:buFont typeface="Arial" panose="020B0604020202020204" pitchFamily="34" charset="0"/>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true</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做已访问标记  </a:t>
            </a: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defRPr/>
            </a:pP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Queue&lt;</a:t>
            </a:r>
            <a:r>
              <a:rPr lang="en-US" altLang="zh-CN" sz="18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Q</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Q.EnQueue</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顶点进队列</a:t>
            </a:r>
            <a:r>
              <a:rPr lang="en-US" altLang="zh-CN"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实现分层访问</a:t>
            </a:r>
          </a:p>
          <a:p>
            <a:pPr>
              <a:lnSpc>
                <a:spcPts val="2000"/>
              </a:lnSpc>
              <a:spcBef>
                <a:spcPct val="5000"/>
              </a:spcBef>
              <a:buSzPct val="60000"/>
              <a:buFont typeface="Arial" panose="020B0604020202020204" pitchFamily="34" charset="0"/>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while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Q.IsEmpty</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循环</a:t>
            </a:r>
            <a:r>
              <a:rPr lang="en-US" altLang="zh-CN"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访问所有结点</a:t>
            </a:r>
          </a:p>
          <a:p>
            <a:pPr>
              <a:lnSpc>
                <a:spcPts val="2000"/>
              </a:lnSpc>
              <a:spcBef>
                <a:spcPct val="5000"/>
              </a:spcBef>
              <a:buSzPct val="60000"/>
              <a:buFont typeface="Arial" panose="020B0604020202020204" pitchFamily="34" charset="0"/>
              <a:buNone/>
              <a:defRPr/>
            </a:pP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Q.DeQueue</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ts val="2000"/>
              </a:lnSpc>
              <a:spcBef>
                <a:spcPct val="5000"/>
              </a:spcBef>
              <a:buSzPct val="60000"/>
              <a:buFont typeface="Arial" panose="020B0604020202020204" pitchFamily="34" charset="0"/>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w =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G.getFirstNeighbor</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第一个邻接顶点</a:t>
            </a:r>
            <a:endParaRPr lang="en-US" altLang="zh-CN"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buFont typeface="Arial" panose="020B0604020202020204" pitchFamily="34" charset="0"/>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while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若邻接顶点</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存在</a:t>
            </a:r>
          </a:p>
          <a:p>
            <a:pPr>
              <a:lnSpc>
                <a:spcPts val="2000"/>
              </a:lnSpc>
              <a:spcBef>
                <a:spcPct val="5000"/>
              </a:spcBef>
              <a:buSzPct val="60000"/>
              <a:buFont typeface="Arial" panose="020B0604020202020204" pitchFamily="34" charset="0"/>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visited[w])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若未访问过</a:t>
            </a:r>
          </a:p>
          <a:p>
            <a:pPr>
              <a:lnSpc>
                <a:spcPts val="2000"/>
              </a:lnSpc>
              <a:spcBef>
                <a:spcPct val="5000"/>
              </a:spcBef>
              <a:buSzPct val="60000"/>
              <a:buFont typeface="Arial" panose="020B0604020202020204" pitchFamily="34" charset="0"/>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cout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&lt;&lt;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G.getValue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 ';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a:t>
            </a:r>
          </a:p>
          <a:p>
            <a:pPr>
              <a:lnSpc>
                <a:spcPts val="2000"/>
              </a:lnSpc>
              <a:spcBef>
                <a:spcPct val="5000"/>
              </a:spcBef>
              <a:buSzPct val="60000"/>
              <a:buFont typeface="Arial" panose="020B0604020202020204" pitchFamily="34" charset="0"/>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visited[w</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 true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buFont typeface="Arial" panose="020B0604020202020204" pitchFamily="34" charset="0"/>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Q.EnQueue</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进队列</a:t>
            </a:r>
          </a:p>
          <a:p>
            <a:pPr>
              <a:lnSpc>
                <a:spcPts val="2000"/>
              </a:lnSpc>
              <a:spcBef>
                <a:spcPct val="5000"/>
              </a:spcBef>
              <a:buSzPct val="60000"/>
              <a:buFont typeface="Arial" panose="020B0604020202020204" pitchFamily="34" charset="0"/>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buFont typeface="Arial" panose="020B0604020202020204" pitchFamily="34" charset="0"/>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w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G.getNextNeighbor</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找顶点</a:t>
            </a:r>
            <a:r>
              <a:rPr lang="en-US" altLang="zh-CN" sz="1800" b="1" dirty="0" err="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的下一个邻接顶点</a:t>
            </a:r>
          </a:p>
          <a:p>
            <a:pPr>
              <a:lnSpc>
                <a:spcPts val="2000"/>
              </a:lnSpc>
              <a:spcBef>
                <a:spcPct val="5000"/>
              </a:spcBef>
              <a:buSzPct val="60000"/>
              <a:buFont typeface="Arial" panose="020B0604020202020204" pitchFamily="34" charset="0"/>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ts val="2000"/>
              </a:lnSpc>
              <a:spcBef>
                <a:spcPct val="5000"/>
              </a:spcBef>
              <a:buSzPct val="60000"/>
              <a:buFont typeface="Arial" panose="020B0604020202020204" pitchFamily="34" charset="0"/>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外层循环，判队列空否</a:t>
            </a:r>
          </a:p>
          <a:p>
            <a:pPr>
              <a:lnSpc>
                <a:spcPts val="2000"/>
              </a:lnSpc>
              <a:spcBef>
                <a:spcPct val="5000"/>
              </a:spcBef>
              <a:buSzPct val="60000"/>
              <a:buFont typeface="Arial" panose="020B0604020202020204" pitchFamily="34" charset="0"/>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delete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ts val="2000"/>
              </a:lnSpc>
              <a:spcBef>
                <a:spcPct val="5000"/>
              </a:spcBef>
              <a:buSzPct val="60000"/>
              <a:buFont typeface="Arial" panose="020B0604020202020204" pitchFamily="34" charset="0"/>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a:xfrm>
            <a:off x="179512" y="260648"/>
            <a:ext cx="7793038" cy="491778"/>
          </a:xfrm>
        </p:spPr>
        <p:txBody>
          <a:bodyPr/>
          <a:lstStyle/>
          <a:p>
            <a:pPr eaLnBrk="1" hangingPunct="1"/>
            <a:r>
              <a:rPr lang="zh-CN" altLang="en-US" dirty="0" smtClean="0">
                <a:solidFill>
                  <a:srgbClr val="0000FF"/>
                </a:solidFill>
              </a:rPr>
              <a:t>广度优先搜索算法分析</a:t>
            </a:r>
          </a:p>
        </p:txBody>
      </p:sp>
      <p:sp>
        <p:nvSpPr>
          <p:cNvPr id="144387" name="Rectangle 3"/>
          <p:cNvSpPr>
            <a:spLocks noGrp="1" noChangeArrowheads="1"/>
          </p:cNvSpPr>
          <p:nvPr>
            <p:ph type="body" idx="4294967295"/>
          </p:nvPr>
        </p:nvSpPr>
        <p:spPr>
          <a:xfrm>
            <a:off x="539552" y="1484784"/>
            <a:ext cx="7772400" cy="4114800"/>
          </a:xfrm>
        </p:spPr>
        <p:txBody>
          <a:bodyPr/>
          <a:lstStyle/>
          <a:p>
            <a:pPr eaLnBrk="1" hangingPunct="1">
              <a:spcBef>
                <a:spcPct val="0"/>
              </a:spcBef>
              <a:buClrTx/>
              <a:buSzTx/>
              <a:buFont typeface="Wingdings" panose="05000000000000000000" pitchFamily="2" charset="2"/>
              <a:buChar char="Ø"/>
              <a:defRPr/>
            </a:pPr>
            <a:r>
              <a:rPr kumimoji="1" lang="zh-CN" altLang="en-US" sz="2400" b="1" dirty="0" smtClean="0"/>
              <a:t>每个顶点至多进一次队列</a:t>
            </a:r>
            <a:endParaRPr kumimoji="1" lang="en-US" altLang="zh-CN" sz="2400" b="1" dirty="0" smtClean="0"/>
          </a:p>
          <a:p>
            <a:pPr eaLnBrk="1" hangingPunct="1">
              <a:spcBef>
                <a:spcPct val="0"/>
              </a:spcBef>
              <a:buClrTx/>
              <a:buSzTx/>
              <a:buFont typeface="Wingdings" panose="05000000000000000000" pitchFamily="2" charset="2"/>
              <a:buChar char="Ø"/>
              <a:defRPr/>
            </a:pPr>
            <a:endParaRPr kumimoji="1" lang="en-US" altLang="zh-CN" sz="2400" b="1" dirty="0" smtClean="0"/>
          </a:p>
          <a:p>
            <a:pPr eaLnBrk="1" hangingPunct="1">
              <a:spcBef>
                <a:spcPct val="0"/>
              </a:spcBef>
              <a:buClrTx/>
              <a:buSzTx/>
              <a:buFont typeface="Wingdings" panose="05000000000000000000" pitchFamily="2" charset="2"/>
              <a:buChar char="Ø"/>
              <a:defRPr/>
            </a:pPr>
            <a:r>
              <a:rPr kumimoji="1" lang="zh-CN" altLang="en-US" sz="2400" b="1" dirty="0" smtClean="0"/>
              <a:t>遍历图的过程实质上是通过边或弧找邻接点的过程</a:t>
            </a:r>
            <a:endParaRPr kumimoji="1" lang="en-US" altLang="zh-CN" sz="2400" b="1" dirty="0" smtClean="0"/>
          </a:p>
          <a:p>
            <a:pPr eaLnBrk="1" hangingPunct="1">
              <a:spcBef>
                <a:spcPct val="0"/>
              </a:spcBef>
              <a:buClrTx/>
              <a:buSzTx/>
              <a:buFont typeface="Wingdings" panose="05000000000000000000" pitchFamily="2" charset="2"/>
              <a:buChar char="Ø"/>
              <a:defRPr/>
            </a:pPr>
            <a:endParaRPr kumimoji="1" lang="en-US" altLang="zh-CN" sz="2400" b="1" dirty="0" smtClean="0"/>
          </a:p>
          <a:p>
            <a:pPr eaLnBrk="1" hangingPunct="1">
              <a:spcBef>
                <a:spcPct val="0"/>
              </a:spcBef>
              <a:buClrTx/>
              <a:buSzTx/>
              <a:buFont typeface="Wingdings" panose="05000000000000000000" pitchFamily="2" charset="2"/>
              <a:buChar char="Ø"/>
              <a:defRPr/>
            </a:pPr>
            <a:r>
              <a:rPr kumimoji="1" lang="zh-CN" altLang="en-US" sz="2400" b="1" dirty="0" smtClean="0"/>
              <a:t>因此广度优先搜索遍历图的时间复杂度和深度优先搜索遍历相同，两者不同之处仅在于对顶点访问的顺序不同。 </a:t>
            </a:r>
          </a:p>
          <a:p>
            <a:pPr eaLnBrk="1" hangingPunct="1">
              <a:defRPr/>
            </a:pPr>
            <a:endParaRPr kumimoji="1" lang="zh-CN" altLang="en-US" sz="2400" dirty="0" smtClean="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683394" y="872976"/>
            <a:ext cx="7921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en-US"/>
          </a:p>
        </p:txBody>
      </p:sp>
      <p:grpSp>
        <p:nvGrpSpPr>
          <p:cNvPr id="5" name="Group 5"/>
          <p:cNvGrpSpPr>
            <a:grpSpLocks/>
          </p:cNvGrpSpPr>
          <p:nvPr/>
        </p:nvGrpSpPr>
        <p:grpSpPr bwMode="auto">
          <a:xfrm>
            <a:off x="2483768" y="1151571"/>
            <a:ext cx="4038600" cy="3048000"/>
            <a:chOff x="1632" y="1872"/>
            <a:chExt cx="2544" cy="1920"/>
          </a:xfrm>
        </p:grpSpPr>
        <p:sp>
          <p:nvSpPr>
            <p:cNvPr id="6" name="Text Box 6"/>
            <p:cNvSpPr txBox="1">
              <a:spLocks noChangeArrowheads="1"/>
            </p:cNvSpPr>
            <p:nvPr/>
          </p:nvSpPr>
          <p:spPr bwMode="auto">
            <a:xfrm>
              <a:off x="3213" y="18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8</a:t>
              </a:r>
            </a:p>
          </p:txBody>
        </p:sp>
        <p:sp>
          <p:nvSpPr>
            <p:cNvPr id="7" name="Oval 7"/>
            <p:cNvSpPr>
              <a:spLocks noChangeArrowheads="1"/>
            </p:cNvSpPr>
            <p:nvPr/>
          </p:nvSpPr>
          <p:spPr bwMode="auto">
            <a:xfrm>
              <a:off x="1738" y="1952"/>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A</a:t>
              </a:r>
            </a:p>
          </p:txBody>
        </p:sp>
        <p:sp>
          <p:nvSpPr>
            <p:cNvPr id="8" name="Oval 8"/>
            <p:cNvSpPr>
              <a:spLocks noChangeArrowheads="1"/>
            </p:cNvSpPr>
            <p:nvPr/>
          </p:nvSpPr>
          <p:spPr bwMode="auto">
            <a:xfrm>
              <a:off x="2730" y="1952"/>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D</a:t>
              </a:r>
            </a:p>
          </p:txBody>
        </p:sp>
        <p:sp>
          <p:nvSpPr>
            <p:cNvPr id="9" name="Oval 9"/>
            <p:cNvSpPr>
              <a:spLocks noChangeArrowheads="1"/>
            </p:cNvSpPr>
            <p:nvPr/>
          </p:nvSpPr>
          <p:spPr bwMode="auto">
            <a:xfrm>
              <a:off x="3721" y="1952"/>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G</a:t>
              </a:r>
            </a:p>
          </p:txBody>
        </p:sp>
        <p:sp>
          <p:nvSpPr>
            <p:cNvPr id="10" name="Line 10"/>
            <p:cNvSpPr>
              <a:spLocks noChangeShapeType="1"/>
            </p:cNvSpPr>
            <p:nvPr/>
          </p:nvSpPr>
          <p:spPr bwMode="auto">
            <a:xfrm>
              <a:off x="2000" y="2083"/>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 name="Line 11"/>
            <p:cNvSpPr>
              <a:spLocks noChangeShapeType="1"/>
            </p:cNvSpPr>
            <p:nvPr/>
          </p:nvSpPr>
          <p:spPr bwMode="auto">
            <a:xfrm>
              <a:off x="2994" y="2090"/>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 name="Oval 12"/>
            <p:cNvSpPr>
              <a:spLocks noChangeArrowheads="1"/>
            </p:cNvSpPr>
            <p:nvPr/>
          </p:nvSpPr>
          <p:spPr bwMode="auto">
            <a:xfrm>
              <a:off x="1764" y="2651"/>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B</a:t>
              </a:r>
            </a:p>
          </p:txBody>
        </p:sp>
        <p:sp>
          <p:nvSpPr>
            <p:cNvPr id="13" name="Oval 13"/>
            <p:cNvSpPr>
              <a:spLocks noChangeArrowheads="1"/>
            </p:cNvSpPr>
            <p:nvPr/>
          </p:nvSpPr>
          <p:spPr bwMode="auto">
            <a:xfrm>
              <a:off x="2755" y="2651"/>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E</a:t>
              </a:r>
            </a:p>
          </p:txBody>
        </p:sp>
        <p:sp>
          <p:nvSpPr>
            <p:cNvPr id="14" name="Oval 14"/>
            <p:cNvSpPr>
              <a:spLocks noChangeArrowheads="1"/>
            </p:cNvSpPr>
            <p:nvPr/>
          </p:nvSpPr>
          <p:spPr bwMode="auto">
            <a:xfrm>
              <a:off x="3747" y="2651"/>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H</a:t>
              </a:r>
            </a:p>
          </p:txBody>
        </p:sp>
        <p:sp>
          <p:nvSpPr>
            <p:cNvPr id="15" name="Line 15"/>
            <p:cNvSpPr>
              <a:spLocks noChangeShapeType="1"/>
            </p:cNvSpPr>
            <p:nvPr/>
          </p:nvSpPr>
          <p:spPr bwMode="auto">
            <a:xfrm>
              <a:off x="2025" y="2781"/>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 name="Line 16"/>
            <p:cNvSpPr>
              <a:spLocks noChangeShapeType="1"/>
            </p:cNvSpPr>
            <p:nvPr/>
          </p:nvSpPr>
          <p:spPr bwMode="auto">
            <a:xfrm>
              <a:off x="1876" y="2186"/>
              <a:ext cx="0" cy="47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 name="Line 17"/>
            <p:cNvSpPr>
              <a:spLocks noChangeShapeType="1"/>
            </p:cNvSpPr>
            <p:nvPr/>
          </p:nvSpPr>
          <p:spPr bwMode="auto">
            <a:xfrm>
              <a:off x="3874" y="2192"/>
              <a:ext cx="0" cy="47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 name="Oval 18"/>
            <p:cNvSpPr>
              <a:spLocks noChangeArrowheads="1"/>
            </p:cNvSpPr>
            <p:nvPr/>
          </p:nvSpPr>
          <p:spPr bwMode="auto">
            <a:xfrm>
              <a:off x="1756" y="3385"/>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C</a:t>
              </a:r>
            </a:p>
          </p:txBody>
        </p:sp>
        <p:sp>
          <p:nvSpPr>
            <p:cNvPr id="19" name="Oval 19"/>
            <p:cNvSpPr>
              <a:spLocks noChangeArrowheads="1"/>
            </p:cNvSpPr>
            <p:nvPr/>
          </p:nvSpPr>
          <p:spPr bwMode="auto">
            <a:xfrm>
              <a:off x="2748" y="3385"/>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F</a:t>
              </a:r>
            </a:p>
          </p:txBody>
        </p:sp>
        <p:sp>
          <p:nvSpPr>
            <p:cNvPr id="20" name="Oval 20"/>
            <p:cNvSpPr>
              <a:spLocks noChangeArrowheads="1"/>
            </p:cNvSpPr>
            <p:nvPr/>
          </p:nvSpPr>
          <p:spPr bwMode="auto">
            <a:xfrm>
              <a:off x="3739" y="3385"/>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I</a:t>
              </a:r>
            </a:p>
          </p:txBody>
        </p:sp>
        <p:sp>
          <p:nvSpPr>
            <p:cNvPr id="21" name="Line 21"/>
            <p:cNvSpPr>
              <a:spLocks noChangeShapeType="1"/>
            </p:cNvSpPr>
            <p:nvPr/>
          </p:nvSpPr>
          <p:spPr bwMode="auto">
            <a:xfrm>
              <a:off x="2018" y="3515"/>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Line 22"/>
            <p:cNvSpPr>
              <a:spLocks noChangeShapeType="1"/>
            </p:cNvSpPr>
            <p:nvPr/>
          </p:nvSpPr>
          <p:spPr bwMode="auto">
            <a:xfrm>
              <a:off x="1873" y="2891"/>
              <a:ext cx="0" cy="47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 name="Line 23"/>
            <p:cNvSpPr>
              <a:spLocks noChangeShapeType="1"/>
            </p:cNvSpPr>
            <p:nvPr/>
          </p:nvSpPr>
          <p:spPr bwMode="auto">
            <a:xfrm>
              <a:off x="3871" y="2897"/>
              <a:ext cx="0" cy="47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 name="Line 24"/>
            <p:cNvSpPr>
              <a:spLocks noChangeShapeType="1"/>
            </p:cNvSpPr>
            <p:nvPr/>
          </p:nvSpPr>
          <p:spPr bwMode="auto">
            <a:xfrm flipV="1">
              <a:off x="3009" y="2155"/>
              <a:ext cx="763" cy="56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 name="Line 25"/>
            <p:cNvSpPr>
              <a:spLocks noChangeShapeType="1"/>
            </p:cNvSpPr>
            <p:nvPr/>
          </p:nvSpPr>
          <p:spPr bwMode="auto">
            <a:xfrm>
              <a:off x="1964" y="2141"/>
              <a:ext cx="814" cy="56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 name="Line 26"/>
            <p:cNvSpPr>
              <a:spLocks noChangeShapeType="1"/>
            </p:cNvSpPr>
            <p:nvPr/>
          </p:nvSpPr>
          <p:spPr bwMode="auto">
            <a:xfrm>
              <a:off x="1832" y="2272"/>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 name="Line 27"/>
            <p:cNvSpPr>
              <a:spLocks noChangeShapeType="1"/>
            </p:cNvSpPr>
            <p:nvPr/>
          </p:nvSpPr>
          <p:spPr bwMode="auto">
            <a:xfrm>
              <a:off x="1828" y="3021"/>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 name="Line 28"/>
            <p:cNvSpPr>
              <a:spLocks noChangeShapeType="1"/>
            </p:cNvSpPr>
            <p:nvPr/>
          </p:nvSpPr>
          <p:spPr bwMode="auto">
            <a:xfrm>
              <a:off x="3823" y="2272"/>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 name="Line 29"/>
            <p:cNvSpPr>
              <a:spLocks noChangeShapeType="1"/>
            </p:cNvSpPr>
            <p:nvPr/>
          </p:nvSpPr>
          <p:spPr bwMode="auto">
            <a:xfrm>
              <a:off x="3818" y="3021"/>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 name="Line 30"/>
            <p:cNvSpPr>
              <a:spLocks noChangeShapeType="1"/>
            </p:cNvSpPr>
            <p:nvPr/>
          </p:nvSpPr>
          <p:spPr bwMode="auto">
            <a:xfrm rot="-5400000">
              <a:off x="2359" y="2567"/>
              <a:ext cx="1"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1" name="Line 31"/>
            <p:cNvSpPr>
              <a:spLocks noChangeShapeType="1"/>
            </p:cNvSpPr>
            <p:nvPr/>
          </p:nvSpPr>
          <p:spPr bwMode="auto">
            <a:xfrm rot="-5400000">
              <a:off x="2354" y="3302"/>
              <a:ext cx="1"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 name="Line 32"/>
            <p:cNvSpPr>
              <a:spLocks noChangeShapeType="1"/>
            </p:cNvSpPr>
            <p:nvPr/>
          </p:nvSpPr>
          <p:spPr bwMode="auto">
            <a:xfrm rot="-7620602">
              <a:off x="3275" y="2268"/>
              <a:ext cx="0"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 name="Line 33"/>
            <p:cNvSpPr>
              <a:spLocks noChangeShapeType="1"/>
            </p:cNvSpPr>
            <p:nvPr/>
          </p:nvSpPr>
          <p:spPr bwMode="auto">
            <a:xfrm rot="-37812451">
              <a:off x="3326" y="1868"/>
              <a:ext cx="0"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4" name="Text Box 34"/>
            <p:cNvSpPr txBox="1">
              <a:spLocks noChangeArrowheads="1"/>
            </p:cNvSpPr>
            <p:nvPr/>
          </p:nvSpPr>
          <p:spPr bwMode="auto">
            <a:xfrm>
              <a:off x="1636" y="2271"/>
              <a:ext cx="25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1</a:t>
              </a:r>
            </a:p>
          </p:txBody>
        </p:sp>
        <p:sp>
          <p:nvSpPr>
            <p:cNvPr id="35" name="Text Box 35"/>
            <p:cNvSpPr txBox="1">
              <a:spLocks noChangeArrowheads="1"/>
            </p:cNvSpPr>
            <p:nvPr/>
          </p:nvSpPr>
          <p:spPr bwMode="auto">
            <a:xfrm>
              <a:off x="1632" y="3021"/>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2</a:t>
              </a:r>
            </a:p>
          </p:txBody>
        </p:sp>
        <p:sp>
          <p:nvSpPr>
            <p:cNvPr id="36" name="Text Box 36"/>
            <p:cNvSpPr txBox="1">
              <a:spLocks noChangeArrowheads="1"/>
            </p:cNvSpPr>
            <p:nvPr/>
          </p:nvSpPr>
          <p:spPr bwMode="auto">
            <a:xfrm>
              <a:off x="2191" y="3261"/>
              <a:ext cx="25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3</a:t>
              </a:r>
            </a:p>
          </p:txBody>
        </p:sp>
        <p:sp>
          <p:nvSpPr>
            <p:cNvPr id="37" name="Text Box 37"/>
            <p:cNvSpPr txBox="1">
              <a:spLocks noChangeArrowheads="1"/>
            </p:cNvSpPr>
            <p:nvPr/>
          </p:nvSpPr>
          <p:spPr bwMode="auto">
            <a:xfrm>
              <a:off x="2208" y="2544"/>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6</a:t>
              </a:r>
            </a:p>
          </p:txBody>
        </p:sp>
        <p:sp>
          <p:nvSpPr>
            <p:cNvPr id="38" name="Text Box 38"/>
            <p:cNvSpPr txBox="1">
              <a:spLocks noChangeArrowheads="1"/>
            </p:cNvSpPr>
            <p:nvPr/>
          </p:nvSpPr>
          <p:spPr bwMode="auto">
            <a:xfrm>
              <a:off x="3111" y="22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7</a:t>
              </a:r>
            </a:p>
          </p:txBody>
        </p:sp>
        <p:sp>
          <p:nvSpPr>
            <p:cNvPr id="39" name="Text Box 39"/>
            <p:cNvSpPr txBox="1">
              <a:spLocks noChangeArrowheads="1"/>
            </p:cNvSpPr>
            <p:nvPr/>
          </p:nvSpPr>
          <p:spPr bwMode="auto">
            <a:xfrm>
              <a:off x="3600" y="2256"/>
              <a:ext cx="26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10</a:t>
              </a:r>
            </a:p>
          </p:txBody>
        </p:sp>
        <p:sp>
          <p:nvSpPr>
            <p:cNvPr id="40" name="Text Box 40"/>
            <p:cNvSpPr txBox="1">
              <a:spLocks noChangeArrowheads="1"/>
            </p:cNvSpPr>
            <p:nvPr/>
          </p:nvSpPr>
          <p:spPr bwMode="auto">
            <a:xfrm>
              <a:off x="3620" y="30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600">
                  <a:ea typeface="宋体" pitchFamily="2" charset="-122"/>
                </a:rPr>
                <a:t>11</a:t>
              </a:r>
            </a:p>
          </p:txBody>
        </p:sp>
        <p:sp>
          <p:nvSpPr>
            <p:cNvPr id="41" name="Line 41"/>
            <p:cNvSpPr>
              <a:spLocks noChangeShapeType="1"/>
            </p:cNvSpPr>
            <p:nvPr/>
          </p:nvSpPr>
          <p:spPr bwMode="auto">
            <a:xfrm rot="-37812451">
              <a:off x="2351" y="2676"/>
              <a:ext cx="1"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 name="Line 42"/>
            <p:cNvSpPr>
              <a:spLocks noChangeShapeType="1"/>
            </p:cNvSpPr>
            <p:nvPr/>
          </p:nvSpPr>
          <p:spPr bwMode="auto">
            <a:xfrm rot="-37812451">
              <a:off x="2345" y="3403"/>
              <a:ext cx="0"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3" name="Line 43"/>
            <p:cNvSpPr>
              <a:spLocks noChangeShapeType="1"/>
            </p:cNvSpPr>
            <p:nvPr/>
          </p:nvSpPr>
          <p:spPr bwMode="auto">
            <a:xfrm rot="-53981528">
              <a:off x="3925" y="3007"/>
              <a:ext cx="0"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 name="Line 44"/>
            <p:cNvSpPr>
              <a:spLocks noChangeShapeType="1"/>
            </p:cNvSpPr>
            <p:nvPr/>
          </p:nvSpPr>
          <p:spPr bwMode="auto">
            <a:xfrm rot="-53981528">
              <a:off x="3925" y="2257"/>
              <a:ext cx="0"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5" name="Line 45"/>
            <p:cNvSpPr>
              <a:spLocks noChangeShapeType="1"/>
            </p:cNvSpPr>
            <p:nvPr/>
          </p:nvSpPr>
          <p:spPr bwMode="auto">
            <a:xfrm rot="-53981528">
              <a:off x="1919" y="3007"/>
              <a:ext cx="1"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 name="Line 46"/>
            <p:cNvSpPr>
              <a:spLocks noChangeShapeType="1"/>
            </p:cNvSpPr>
            <p:nvPr/>
          </p:nvSpPr>
          <p:spPr bwMode="auto">
            <a:xfrm rot="-53981528">
              <a:off x="1927" y="2265"/>
              <a:ext cx="0"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 name="Line 47"/>
            <p:cNvSpPr>
              <a:spLocks noChangeShapeType="1"/>
            </p:cNvSpPr>
            <p:nvPr/>
          </p:nvSpPr>
          <p:spPr bwMode="auto">
            <a:xfrm rot="-70160984">
              <a:off x="3341" y="1970"/>
              <a:ext cx="0"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 name="Line 48"/>
            <p:cNvSpPr>
              <a:spLocks noChangeShapeType="1"/>
            </p:cNvSpPr>
            <p:nvPr/>
          </p:nvSpPr>
          <p:spPr bwMode="auto">
            <a:xfrm rot="-61802710">
              <a:off x="3325" y="2378"/>
              <a:ext cx="1"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9" name="Text Box 49"/>
            <p:cNvSpPr txBox="1">
              <a:spLocks noChangeArrowheads="1"/>
            </p:cNvSpPr>
            <p:nvPr/>
          </p:nvSpPr>
          <p:spPr bwMode="auto">
            <a:xfrm>
              <a:off x="2196" y="355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4</a:t>
              </a:r>
            </a:p>
          </p:txBody>
        </p:sp>
        <p:sp>
          <p:nvSpPr>
            <p:cNvPr id="50" name="Text Box 50"/>
            <p:cNvSpPr txBox="1">
              <a:spLocks noChangeArrowheads="1"/>
            </p:cNvSpPr>
            <p:nvPr/>
          </p:nvSpPr>
          <p:spPr bwMode="auto">
            <a:xfrm>
              <a:off x="2196" y="2832"/>
              <a:ext cx="34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dirty="0">
                  <a:ea typeface="宋体" pitchFamily="2" charset="-122"/>
                </a:rPr>
                <a:t>15</a:t>
              </a:r>
            </a:p>
          </p:txBody>
        </p:sp>
        <p:sp>
          <p:nvSpPr>
            <p:cNvPr id="51" name="Text Box 51"/>
            <p:cNvSpPr txBox="1">
              <a:spLocks noChangeArrowheads="1"/>
            </p:cNvSpPr>
            <p:nvPr/>
          </p:nvSpPr>
          <p:spPr bwMode="auto">
            <a:xfrm>
              <a:off x="1891" y="30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5</a:t>
              </a:r>
            </a:p>
          </p:txBody>
        </p:sp>
        <p:sp>
          <p:nvSpPr>
            <p:cNvPr id="52" name="Text Box 52"/>
            <p:cNvSpPr txBox="1">
              <a:spLocks noChangeArrowheads="1"/>
            </p:cNvSpPr>
            <p:nvPr/>
          </p:nvSpPr>
          <p:spPr bwMode="auto">
            <a:xfrm>
              <a:off x="3264" y="2512"/>
              <a:ext cx="336"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14</a:t>
              </a:r>
            </a:p>
          </p:txBody>
        </p:sp>
        <p:sp>
          <p:nvSpPr>
            <p:cNvPr id="53" name="Text Box 53"/>
            <p:cNvSpPr txBox="1">
              <a:spLocks noChangeArrowheads="1"/>
            </p:cNvSpPr>
            <p:nvPr/>
          </p:nvSpPr>
          <p:spPr bwMode="auto">
            <a:xfrm>
              <a:off x="3213" y="211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9</a:t>
              </a:r>
            </a:p>
          </p:txBody>
        </p:sp>
        <p:sp>
          <p:nvSpPr>
            <p:cNvPr id="54" name="Text Box 54"/>
            <p:cNvSpPr txBox="1">
              <a:spLocks noChangeArrowheads="1"/>
            </p:cNvSpPr>
            <p:nvPr/>
          </p:nvSpPr>
          <p:spPr bwMode="auto">
            <a:xfrm>
              <a:off x="3888" y="2256"/>
              <a:ext cx="28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13</a:t>
              </a:r>
            </a:p>
          </p:txBody>
        </p:sp>
        <p:sp>
          <p:nvSpPr>
            <p:cNvPr id="55" name="Text Box 55"/>
            <p:cNvSpPr txBox="1">
              <a:spLocks noChangeArrowheads="1"/>
            </p:cNvSpPr>
            <p:nvPr/>
          </p:nvSpPr>
          <p:spPr bwMode="auto">
            <a:xfrm>
              <a:off x="3874" y="3072"/>
              <a:ext cx="30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12</a:t>
              </a:r>
            </a:p>
          </p:txBody>
        </p:sp>
        <p:sp>
          <p:nvSpPr>
            <p:cNvPr id="56" name="Text Box 56"/>
            <p:cNvSpPr txBox="1">
              <a:spLocks noChangeArrowheads="1"/>
            </p:cNvSpPr>
            <p:nvPr/>
          </p:nvSpPr>
          <p:spPr bwMode="auto">
            <a:xfrm>
              <a:off x="1891" y="2272"/>
              <a:ext cx="317"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16</a:t>
              </a:r>
            </a:p>
          </p:txBody>
        </p:sp>
      </p:grpSp>
      <p:sp>
        <p:nvSpPr>
          <p:cNvPr id="57" name="Text Box 57"/>
          <p:cNvSpPr txBox="1">
            <a:spLocks noChangeArrowheads="1"/>
          </p:cNvSpPr>
          <p:nvPr/>
        </p:nvSpPr>
        <p:spPr bwMode="auto">
          <a:xfrm>
            <a:off x="165199" y="4893942"/>
            <a:ext cx="8929737"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dirty="0" smtClean="0">
                <a:solidFill>
                  <a:srgbClr val="6600FF"/>
                </a:solidFill>
              </a:rPr>
              <a:t>DFS</a:t>
            </a:r>
            <a:r>
              <a:rPr lang="zh-CN" altLang="en-US" sz="2800" dirty="0" smtClean="0">
                <a:solidFill>
                  <a:srgbClr val="6600FF"/>
                </a:solidFill>
              </a:rPr>
              <a:t>深度访问</a:t>
            </a:r>
            <a:r>
              <a:rPr lang="zh-CN" altLang="en-US" sz="2800" dirty="0">
                <a:solidFill>
                  <a:srgbClr val="6600FF"/>
                </a:solidFill>
              </a:rPr>
              <a:t>序列为：</a:t>
            </a:r>
            <a:r>
              <a:rPr lang="en-US" altLang="zh-CN" sz="2800" dirty="0">
                <a:solidFill>
                  <a:srgbClr val="6600FF"/>
                </a:solidFill>
              </a:rPr>
              <a:t>A</a:t>
            </a:r>
            <a:r>
              <a:rPr lang="zh-CN" altLang="en-US" sz="2800" dirty="0">
                <a:solidFill>
                  <a:srgbClr val="6600FF"/>
                </a:solidFill>
              </a:rPr>
              <a:t>、</a:t>
            </a:r>
            <a:r>
              <a:rPr lang="en-US" altLang="zh-CN" sz="2800" dirty="0">
                <a:solidFill>
                  <a:srgbClr val="6600FF"/>
                </a:solidFill>
              </a:rPr>
              <a:t>B</a:t>
            </a:r>
            <a:r>
              <a:rPr lang="zh-CN" altLang="en-US" sz="2800" dirty="0">
                <a:solidFill>
                  <a:srgbClr val="6600FF"/>
                </a:solidFill>
              </a:rPr>
              <a:t>、</a:t>
            </a:r>
            <a:r>
              <a:rPr lang="en-US" altLang="zh-CN" sz="2800" dirty="0">
                <a:solidFill>
                  <a:srgbClr val="6600FF"/>
                </a:solidFill>
              </a:rPr>
              <a:t>C</a:t>
            </a:r>
            <a:r>
              <a:rPr lang="zh-CN" altLang="en-US" sz="2800" dirty="0">
                <a:solidFill>
                  <a:srgbClr val="6600FF"/>
                </a:solidFill>
              </a:rPr>
              <a:t>、</a:t>
            </a:r>
            <a:r>
              <a:rPr lang="en-US" altLang="zh-CN" sz="2800" dirty="0">
                <a:solidFill>
                  <a:srgbClr val="6600FF"/>
                </a:solidFill>
              </a:rPr>
              <a:t>F</a:t>
            </a:r>
            <a:r>
              <a:rPr lang="zh-CN" altLang="en-US" sz="2800" dirty="0">
                <a:solidFill>
                  <a:srgbClr val="6600FF"/>
                </a:solidFill>
              </a:rPr>
              <a:t>、</a:t>
            </a:r>
            <a:r>
              <a:rPr lang="en-US" altLang="zh-CN" sz="2800" dirty="0">
                <a:solidFill>
                  <a:srgbClr val="6600FF"/>
                </a:solidFill>
              </a:rPr>
              <a:t>E</a:t>
            </a:r>
            <a:r>
              <a:rPr lang="zh-CN" altLang="en-US" sz="2800" dirty="0">
                <a:solidFill>
                  <a:srgbClr val="6600FF"/>
                </a:solidFill>
              </a:rPr>
              <a:t>、</a:t>
            </a:r>
            <a:r>
              <a:rPr lang="en-US" altLang="zh-CN" sz="2800" dirty="0">
                <a:solidFill>
                  <a:srgbClr val="6600FF"/>
                </a:solidFill>
              </a:rPr>
              <a:t>G</a:t>
            </a:r>
            <a:r>
              <a:rPr lang="zh-CN" altLang="en-US" sz="2800" dirty="0">
                <a:solidFill>
                  <a:srgbClr val="6600FF"/>
                </a:solidFill>
              </a:rPr>
              <a:t>、</a:t>
            </a:r>
            <a:r>
              <a:rPr lang="en-US" altLang="zh-CN" sz="2800" dirty="0">
                <a:solidFill>
                  <a:srgbClr val="6600FF"/>
                </a:solidFill>
              </a:rPr>
              <a:t>D</a:t>
            </a:r>
            <a:r>
              <a:rPr lang="zh-CN" altLang="en-US" sz="2800" dirty="0">
                <a:solidFill>
                  <a:srgbClr val="6600FF"/>
                </a:solidFill>
              </a:rPr>
              <a:t>、</a:t>
            </a:r>
            <a:r>
              <a:rPr lang="en-US" altLang="zh-CN" sz="2800" dirty="0">
                <a:solidFill>
                  <a:srgbClr val="6600FF"/>
                </a:solidFill>
              </a:rPr>
              <a:t>H</a:t>
            </a:r>
            <a:r>
              <a:rPr lang="zh-CN" altLang="en-US" sz="2800" dirty="0">
                <a:solidFill>
                  <a:srgbClr val="6600FF"/>
                </a:solidFill>
              </a:rPr>
              <a:t>、</a:t>
            </a:r>
            <a:r>
              <a:rPr lang="en-US" altLang="zh-CN" sz="2800" dirty="0" smtClean="0">
                <a:solidFill>
                  <a:srgbClr val="6600FF"/>
                </a:solidFill>
              </a:rPr>
              <a:t>I</a:t>
            </a:r>
          </a:p>
          <a:p>
            <a:pPr>
              <a:spcBef>
                <a:spcPct val="50000"/>
              </a:spcBef>
            </a:pPr>
            <a:r>
              <a:rPr lang="en-US" altLang="zh-CN" sz="2800" dirty="0" smtClean="0">
                <a:solidFill>
                  <a:srgbClr val="6600FF"/>
                </a:solidFill>
              </a:rPr>
              <a:t>BFS</a:t>
            </a:r>
            <a:r>
              <a:rPr lang="zh-CN" altLang="en-US" sz="2800" dirty="0">
                <a:solidFill>
                  <a:srgbClr val="6600FF"/>
                </a:solidFill>
              </a:rPr>
              <a:t>深度访问序列为：</a:t>
            </a:r>
            <a:r>
              <a:rPr lang="en-US" altLang="zh-CN" sz="2800" dirty="0">
                <a:solidFill>
                  <a:srgbClr val="6600FF"/>
                </a:solidFill>
              </a:rPr>
              <a:t>A</a:t>
            </a:r>
            <a:r>
              <a:rPr lang="zh-CN" altLang="en-US" sz="2800" dirty="0">
                <a:solidFill>
                  <a:srgbClr val="6600FF"/>
                </a:solidFill>
              </a:rPr>
              <a:t>、</a:t>
            </a:r>
            <a:r>
              <a:rPr lang="en-US" altLang="zh-CN" sz="2800" dirty="0">
                <a:solidFill>
                  <a:srgbClr val="6600FF"/>
                </a:solidFill>
              </a:rPr>
              <a:t>B</a:t>
            </a:r>
            <a:r>
              <a:rPr lang="zh-CN" altLang="en-US" sz="2800" dirty="0" smtClean="0">
                <a:solidFill>
                  <a:srgbClr val="6600FF"/>
                </a:solidFill>
              </a:rPr>
              <a:t>、</a:t>
            </a:r>
            <a:r>
              <a:rPr lang="en-US" altLang="zh-CN" sz="2800" dirty="0" smtClean="0">
                <a:solidFill>
                  <a:srgbClr val="6600FF"/>
                </a:solidFill>
              </a:rPr>
              <a:t>E</a:t>
            </a:r>
            <a:r>
              <a:rPr lang="zh-CN" altLang="en-US" sz="2800" dirty="0" smtClean="0">
                <a:solidFill>
                  <a:srgbClr val="6600FF"/>
                </a:solidFill>
              </a:rPr>
              <a:t>、</a:t>
            </a:r>
            <a:r>
              <a:rPr lang="en-US" altLang="zh-CN" sz="2800" dirty="0" smtClean="0">
                <a:solidFill>
                  <a:srgbClr val="6600FF"/>
                </a:solidFill>
              </a:rPr>
              <a:t>D</a:t>
            </a:r>
            <a:r>
              <a:rPr lang="zh-CN" altLang="en-US" sz="2800" dirty="0" smtClean="0">
                <a:solidFill>
                  <a:srgbClr val="6600FF"/>
                </a:solidFill>
              </a:rPr>
              <a:t>、</a:t>
            </a:r>
            <a:r>
              <a:rPr lang="en-US" altLang="zh-CN" sz="2800" dirty="0" smtClean="0">
                <a:solidFill>
                  <a:srgbClr val="6600FF"/>
                </a:solidFill>
              </a:rPr>
              <a:t>C</a:t>
            </a:r>
            <a:r>
              <a:rPr lang="zh-CN" altLang="en-US" sz="2800" dirty="0" smtClean="0">
                <a:solidFill>
                  <a:srgbClr val="6600FF"/>
                </a:solidFill>
              </a:rPr>
              <a:t>、</a:t>
            </a:r>
            <a:r>
              <a:rPr lang="en-US" altLang="zh-CN" sz="2800" dirty="0" smtClean="0">
                <a:solidFill>
                  <a:srgbClr val="6600FF"/>
                </a:solidFill>
              </a:rPr>
              <a:t>G</a:t>
            </a:r>
            <a:r>
              <a:rPr lang="zh-CN" altLang="en-US" sz="2800" dirty="0" smtClean="0">
                <a:solidFill>
                  <a:srgbClr val="6600FF"/>
                </a:solidFill>
              </a:rPr>
              <a:t>、</a:t>
            </a:r>
            <a:r>
              <a:rPr lang="en-US" altLang="zh-CN" sz="2800" dirty="0" smtClean="0">
                <a:solidFill>
                  <a:srgbClr val="6600FF"/>
                </a:solidFill>
              </a:rPr>
              <a:t>F</a:t>
            </a:r>
            <a:r>
              <a:rPr lang="zh-CN" altLang="en-US" sz="2800" dirty="0" smtClean="0">
                <a:solidFill>
                  <a:srgbClr val="6600FF"/>
                </a:solidFill>
              </a:rPr>
              <a:t>、</a:t>
            </a:r>
            <a:r>
              <a:rPr lang="en-US" altLang="zh-CN" sz="2800" dirty="0">
                <a:solidFill>
                  <a:srgbClr val="6600FF"/>
                </a:solidFill>
              </a:rPr>
              <a:t>H</a:t>
            </a:r>
            <a:r>
              <a:rPr lang="zh-CN" altLang="en-US" sz="2800" dirty="0">
                <a:solidFill>
                  <a:srgbClr val="6600FF"/>
                </a:solidFill>
              </a:rPr>
              <a:t>、</a:t>
            </a:r>
            <a:r>
              <a:rPr lang="en-US" altLang="zh-CN" sz="2800" dirty="0">
                <a:solidFill>
                  <a:srgbClr val="6600FF"/>
                </a:solidFill>
              </a:rPr>
              <a:t>I</a:t>
            </a:r>
          </a:p>
          <a:p>
            <a:pPr>
              <a:spcBef>
                <a:spcPct val="50000"/>
              </a:spcBef>
            </a:pPr>
            <a:endParaRPr lang="zh-CN" altLang="en-US" sz="2800" dirty="0">
              <a:solidFill>
                <a:srgbClr val="6600FF"/>
              </a:solidFill>
            </a:endParaRPr>
          </a:p>
        </p:txBody>
      </p:sp>
      <p:pic>
        <p:nvPicPr>
          <p:cNvPr id="58"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56475" y="-44450"/>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332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arn(inVertical)">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1"/>
          <p:cNvSpPr>
            <a:spLocks noChangeArrowheads="1"/>
          </p:cNvSpPr>
          <p:nvPr/>
        </p:nvSpPr>
        <p:spPr bwMode="auto">
          <a:xfrm>
            <a:off x="9525" y="115888"/>
            <a:ext cx="26701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4000" b="1">
                <a:solidFill>
                  <a:srgbClr val="C62400"/>
                </a:solidFill>
              </a:rPr>
              <a:t>第八章   图</a:t>
            </a:r>
            <a:endParaRPr lang="zh-CN" altLang="en-US" sz="4000"/>
          </a:p>
        </p:txBody>
      </p:sp>
      <p:sp>
        <p:nvSpPr>
          <p:cNvPr id="3" name="矩形 2"/>
          <p:cNvSpPr/>
          <p:nvPr/>
        </p:nvSpPr>
        <p:spPr>
          <a:xfrm>
            <a:off x="1350242" y="1268760"/>
            <a:ext cx="5832475" cy="5202237"/>
          </a:xfrm>
          <a:prstGeom prst="rect">
            <a:avLst/>
          </a:prstGeom>
        </p:spPr>
        <p:txBody>
          <a:bodyPr>
            <a:spAutoFit/>
          </a:bodyPr>
          <a:lstStyle/>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8.1  </a:t>
            </a:r>
            <a:r>
              <a:rPr lang="zh-CN" altLang="en-US" sz="2800" b="1" noProof="1">
                <a:solidFill>
                  <a:srgbClr val="000000"/>
                </a:solidFill>
                <a:latin typeface="Times New Roman" panose="02020603050405020304" pitchFamily="18" charset="0"/>
              </a:rPr>
              <a:t>图的定义及</a:t>
            </a:r>
            <a:r>
              <a:rPr lang="en-US" altLang="zh-CN" sz="2800" b="1" noProof="1">
                <a:solidFill>
                  <a:srgbClr val="000000"/>
                </a:solidFill>
                <a:latin typeface="Times New Roman" panose="02020603050405020304" pitchFamily="18" charset="0"/>
              </a:rPr>
              <a:t>ADT</a:t>
            </a:r>
          </a:p>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8.2  </a:t>
            </a:r>
            <a:r>
              <a:rPr lang="zh-CN" altLang="en-US" sz="2800" b="1" noProof="1">
                <a:solidFill>
                  <a:srgbClr val="000000"/>
                </a:solidFill>
                <a:latin typeface="Times New Roman" panose="02020603050405020304" pitchFamily="18" charset="0"/>
              </a:rPr>
              <a:t>存储结构和实现</a:t>
            </a:r>
          </a:p>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8.3  </a:t>
            </a:r>
            <a:r>
              <a:rPr lang="zh-CN" altLang="en-US" sz="2800" b="1" noProof="1">
                <a:solidFill>
                  <a:srgbClr val="000000"/>
                </a:solidFill>
                <a:latin typeface="Times New Roman" panose="02020603050405020304" pitchFamily="18" charset="0"/>
              </a:rPr>
              <a:t>图的遍历</a:t>
            </a:r>
            <a:endParaRPr lang="en-US" altLang="zh-CN" sz="2800" b="1" noProof="1">
              <a:solidFill>
                <a:srgbClr val="000000"/>
              </a:solidFill>
              <a:latin typeface="Times New Roman" panose="02020603050405020304" pitchFamily="18" charset="0"/>
            </a:endParaRPr>
          </a:p>
          <a:p>
            <a:pPr marL="800100" lvl="1" indent="-342900" eaLnBrk="1" hangingPunct="1">
              <a:buClr>
                <a:srgbClr val="3366FF"/>
              </a:buClr>
              <a:buFont typeface="Wingdings" panose="05000000000000000000" pitchFamily="2" charset="2"/>
              <a:buChar char="Ø"/>
              <a:defRPr/>
            </a:pPr>
            <a:r>
              <a:rPr lang="zh-CN" altLang="en-US" noProof="1">
                <a:solidFill>
                  <a:srgbClr val="000000"/>
                </a:solidFill>
                <a:latin typeface="Times New Roman" panose="02020603050405020304" pitchFamily="18" charset="0"/>
              </a:rPr>
              <a:t>深度优先搜索；广度优先搜索</a:t>
            </a:r>
            <a:endParaRPr lang="en-US" altLang="zh-CN" noProof="1">
              <a:solidFill>
                <a:srgbClr val="000000"/>
              </a:solidFill>
              <a:latin typeface="Times New Roman" panose="02020603050405020304" pitchFamily="18" charset="0"/>
            </a:endParaRPr>
          </a:p>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8.4  </a:t>
            </a:r>
            <a:r>
              <a:rPr lang="zh-CN" altLang="en-US" sz="2800" b="1" noProof="1">
                <a:solidFill>
                  <a:srgbClr val="000000"/>
                </a:solidFill>
                <a:latin typeface="Times New Roman" panose="02020603050405020304" pitchFamily="18" charset="0"/>
              </a:rPr>
              <a:t>最小生成树</a:t>
            </a:r>
            <a:endParaRPr lang="en-US" altLang="zh-CN" sz="2800" b="1" noProof="1">
              <a:solidFill>
                <a:srgbClr val="000000"/>
              </a:solidFill>
              <a:latin typeface="Times New Roman" panose="02020603050405020304" pitchFamily="18" charset="0"/>
            </a:endParaRPr>
          </a:p>
          <a:p>
            <a:pPr marL="914400" lvl="1" indent="-457200" eaLnBrk="1" hangingPunct="1">
              <a:buClr>
                <a:srgbClr val="3366FF"/>
              </a:buClr>
              <a:buFont typeface="Wingdings" panose="05000000000000000000" pitchFamily="2" charset="2"/>
              <a:buChar char="Ø"/>
              <a:defRPr/>
            </a:pPr>
            <a:r>
              <a:rPr lang="en-US" altLang="zh-CN" sz="2800" noProof="1">
                <a:solidFill>
                  <a:srgbClr val="000000"/>
                </a:solidFill>
                <a:latin typeface="Times New Roman" panose="02020603050405020304" pitchFamily="18" charset="0"/>
              </a:rPr>
              <a:t>Prim</a:t>
            </a:r>
            <a:r>
              <a:rPr lang="zh-CN" altLang="en-US" sz="2800" noProof="1">
                <a:solidFill>
                  <a:srgbClr val="000000"/>
                </a:solidFill>
                <a:latin typeface="Times New Roman" panose="02020603050405020304" pitchFamily="18" charset="0"/>
              </a:rPr>
              <a:t>算法；</a:t>
            </a:r>
            <a:r>
              <a:rPr lang="en-US" altLang="zh-CN" sz="2800" noProof="1">
                <a:solidFill>
                  <a:srgbClr val="000000"/>
                </a:solidFill>
                <a:latin typeface="Times New Roman" panose="02020603050405020304" pitchFamily="18" charset="0"/>
              </a:rPr>
              <a:t>Kruskul</a:t>
            </a:r>
            <a:r>
              <a:rPr lang="zh-CN" altLang="en-US" sz="2800" noProof="1">
                <a:solidFill>
                  <a:srgbClr val="000000"/>
                </a:solidFill>
                <a:latin typeface="Times New Roman" panose="02020603050405020304" pitchFamily="18" charset="0"/>
              </a:rPr>
              <a:t>算法</a:t>
            </a:r>
            <a:endParaRPr lang="en-US" altLang="zh-CN" sz="2800" noProof="1">
              <a:solidFill>
                <a:srgbClr val="000000"/>
              </a:solidFill>
              <a:latin typeface="Times New Roman" panose="02020603050405020304" pitchFamily="18" charset="0"/>
            </a:endParaRPr>
          </a:p>
          <a:p>
            <a:pPr marL="457200" indent="-457200" eaLnBrk="1" hangingPunct="1">
              <a:buClr>
                <a:srgbClr val="3366FF"/>
              </a:buClr>
              <a:buFont typeface="Wingdings" panose="05000000000000000000" pitchFamily="2" charset="2"/>
              <a:buChar char="u"/>
              <a:defRPr/>
            </a:pPr>
            <a:r>
              <a:rPr lang="en-US" altLang="zh-CN" sz="2800" b="1" dirty="0">
                <a:solidFill>
                  <a:srgbClr val="000000"/>
                </a:solidFill>
                <a:latin typeface="Times New Roman" panose="02020603050405020304" pitchFamily="18" charset="0"/>
              </a:rPr>
              <a:t>8.5  </a:t>
            </a:r>
            <a:r>
              <a:rPr lang="zh-CN" altLang="en-US" sz="2800" b="1" dirty="0">
                <a:solidFill>
                  <a:srgbClr val="000000"/>
                </a:solidFill>
                <a:latin typeface="Times New Roman" panose="02020603050405020304" pitchFamily="18" charset="0"/>
              </a:rPr>
              <a:t>最短路径</a:t>
            </a:r>
            <a:endParaRPr lang="en-US" altLang="zh-CN" sz="2800" b="1" dirty="0">
              <a:solidFill>
                <a:srgbClr val="000000"/>
              </a:solidFill>
              <a:latin typeface="Times New Roman" panose="02020603050405020304" pitchFamily="18" charset="0"/>
            </a:endParaRPr>
          </a:p>
          <a:p>
            <a:pPr marL="914400" lvl="1" indent="-457200" eaLnBrk="1" hangingPunct="1">
              <a:buClr>
                <a:srgbClr val="3366FF"/>
              </a:buClr>
              <a:buFont typeface="Wingdings" panose="05000000000000000000" pitchFamily="2" charset="2"/>
              <a:buChar char="Ø"/>
              <a:defRPr/>
            </a:pPr>
            <a:r>
              <a:rPr lang="en-US" altLang="zh-CN" sz="2800" dirty="0" err="1">
                <a:latin typeface="Times New Roman" panose="02020603050405020304" pitchFamily="18" charset="0"/>
              </a:rPr>
              <a:t>Dijkstra</a:t>
            </a:r>
            <a:r>
              <a:rPr lang="zh-CN" altLang="en-US" sz="2800" dirty="0">
                <a:latin typeface="Times New Roman" panose="02020603050405020304" pitchFamily="18" charset="0"/>
              </a:rPr>
              <a:t>算法；</a:t>
            </a:r>
            <a:r>
              <a:rPr lang="en-US" altLang="zh-CN" sz="2800" dirty="0">
                <a:latin typeface="Times New Roman" panose="02020603050405020304" pitchFamily="18" charset="0"/>
              </a:rPr>
              <a:t>Floyd</a:t>
            </a:r>
            <a:r>
              <a:rPr lang="zh-CN" altLang="en-US" sz="2800" dirty="0">
                <a:latin typeface="Times New Roman" panose="02020603050405020304" pitchFamily="18" charset="0"/>
              </a:rPr>
              <a:t>算法</a:t>
            </a:r>
          </a:p>
          <a:p>
            <a:pPr marL="457200" indent="-457200" eaLnBrk="1" hangingPunct="1">
              <a:buClr>
                <a:srgbClr val="3366FF"/>
              </a:buClr>
              <a:buFont typeface="Wingdings" panose="05000000000000000000" pitchFamily="2" charset="2"/>
              <a:buChar char="u"/>
              <a:defRPr/>
            </a:pPr>
            <a:r>
              <a:rPr lang="zh-CN" altLang="en-US" sz="2800" b="1" dirty="0">
                <a:latin typeface="Times New Roman" panose="02020603050405020304" pitchFamily="18" charset="0"/>
              </a:rPr>
              <a:t>8.</a:t>
            </a:r>
            <a:r>
              <a:rPr lang="en-US" altLang="zh-CN" sz="2800" b="1" dirty="0">
                <a:latin typeface="Times New Roman" panose="02020603050405020304" pitchFamily="18" charset="0"/>
              </a:rPr>
              <a:t>6</a:t>
            </a:r>
            <a:r>
              <a:rPr lang="zh-CN" altLang="en-US" sz="2800" b="1" dirty="0">
                <a:latin typeface="Times New Roman" panose="02020603050405020304" pitchFamily="18" charset="0"/>
              </a:rPr>
              <a:t>  </a:t>
            </a:r>
            <a:r>
              <a:rPr lang="zh-CN" altLang="en-US" sz="2800" b="1" dirty="0">
                <a:latin typeface="Times New Roman" panose="02020603050405020304" pitchFamily="18" charset="0"/>
                <a:sym typeface="Arial" panose="020B0604020202020204" pitchFamily="34" charset="0"/>
              </a:rPr>
              <a:t>拓扑排序</a:t>
            </a:r>
          </a:p>
          <a:p>
            <a:pPr marL="914400" lvl="1" indent="-457200" eaLnBrk="1" hangingPunct="1">
              <a:buClr>
                <a:srgbClr val="3366FF"/>
              </a:buClr>
              <a:buFont typeface="Wingdings" panose="05000000000000000000" pitchFamily="2" charset="2"/>
              <a:buChar char="Ø"/>
              <a:defRPr/>
            </a:pPr>
            <a:r>
              <a:rPr lang="en-US" altLang="zh-CN" sz="2800" dirty="0">
                <a:latin typeface="Times New Roman" panose="02020603050405020304" pitchFamily="18" charset="0"/>
              </a:rPr>
              <a:t>AOV</a:t>
            </a:r>
            <a:r>
              <a:rPr lang="zh-CN" altLang="en-US" sz="2800" dirty="0">
                <a:latin typeface="Times New Roman" panose="02020603050405020304" pitchFamily="18" charset="0"/>
              </a:rPr>
              <a:t>网</a:t>
            </a:r>
          </a:p>
          <a:p>
            <a:pPr marL="457200" indent="-457200" eaLnBrk="1" hangingPunct="1">
              <a:buClr>
                <a:srgbClr val="3366FF"/>
              </a:buClr>
              <a:buFont typeface="Wingdings" panose="05000000000000000000" pitchFamily="2" charset="2"/>
              <a:buChar char="u"/>
              <a:defRPr/>
            </a:pPr>
            <a:r>
              <a:rPr lang="zh-CN" altLang="en-US" sz="2800" b="1" dirty="0">
                <a:latin typeface="Times New Roman" panose="02020603050405020304" pitchFamily="18" charset="0"/>
                <a:sym typeface="Arial" panose="020B0604020202020204" pitchFamily="34" charset="0"/>
              </a:rPr>
              <a:t>8.</a:t>
            </a:r>
            <a:r>
              <a:rPr lang="en-US" altLang="zh-CN" sz="2800" b="1" dirty="0">
                <a:latin typeface="Times New Roman" panose="02020603050405020304" pitchFamily="18" charset="0"/>
                <a:sym typeface="Arial" panose="020B0604020202020204" pitchFamily="34" charset="0"/>
              </a:rPr>
              <a:t>7</a:t>
            </a:r>
            <a:r>
              <a:rPr lang="zh-CN" altLang="en-US" sz="2800" b="1" dirty="0">
                <a:latin typeface="Times New Roman" panose="02020603050405020304" pitchFamily="18" charset="0"/>
                <a:sym typeface="Arial" panose="020B0604020202020204" pitchFamily="34" charset="0"/>
              </a:rPr>
              <a:t>  关键路径</a:t>
            </a:r>
          </a:p>
          <a:p>
            <a:pPr marL="914400" lvl="1" indent="-457200" eaLnBrk="1" hangingPunct="1">
              <a:buClr>
                <a:srgbClr val="3366FF"/>
              </a:buClr>
              <a:buFont typeface="Wingdings" panose="05000000000000000000" pitchFamily="2" charset="2"/>
              <a:buChar char="Ø"/>
              <a:defRPr/>
            </a:pPr>
            <a:r>
              <a:rPr lang="en-US" altLang="zh-CN" sz="2800" dirty="0">
                <a:latin typeface="Times New Roman" panose="02020603050405020304" pitchFamily="18" charset="0"/>
              </a:rPr>
              <a:t>AOE</a:t>
            </a:r>
            <a:r>
              <a:rPr lang="zh-CN" altLang="en-US" sz="2800" dirty="0">
                <a:latin typeface="Times New Roman" panose="02020603050405020304" pitchFamily="18" charset="0"/>
              </a:rPr>
              <a:t>网</a:t>
            </a:r>
            <a:endParaRPr lang="en-US" altLang="zh-CN" sz="2800" noProof="1">
              <a:solidFill>
                <a:srgbClr val="000000"/>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6434" name="Rectangle 3"/>
          <p:cNvSpPr>
            <a:spLocks noGrp="1" noChangeArrowheads="1"/>
          </p:cNvSpPr>
          <p:nvPr>
            <p:ph type="body" idx="4294967295"/>
          </p:nvPr>
        </p:nvSpPr>
        <p:spPr>
          <a:xfrm>
            <a:off x="0" y="938213"/>
            <a:ext cx="8382000" cy="762000"/>
          </a:xfrm>
        </p:spPr>
        <p:txBody>
          <a:bodyPr/>
          <a:lstStyle/>
          <a:p>
            <a:pPr eaLnBrk="1" hangingPunct="1">
              <a:defRPr/>
            </a:pPr>
            <a:r>
              <a:rPr kumimoji="1" lang="zh-CN" altLang="en-US" b="1" smtClean="0">
                <a:latin typeface="Times New Roman" panose="02020603050405020304" pitchFamily="18" charset="0"/>
              </a:rPr>
              <a:t>生成树</a:t>
            </a:r>
            <a:r>
              <a:rPr kumimoji="1" lang="zh-CN" altLang="en-US" b="1" smtClean="0"/>
              <a:t> </a:t>
            </a:r>
            <a:r>
              <a:rPr kumimoji="1" lang="zh-CN" altLang="en-US" b="1" smtClean="0">
                <a:latin typeface="Times New Roman" panose="02020603050405020304" pitchFamily="18" charset="0"/>
              </a:rPr>
              <a:t>（</a:t>
            </a:r>
            <a:r>
              <a:rPr kumimoji="1" lang="en-US" altLang="zh-CN" b="1" smtClean="0">
                <a:latin typeface="Times New Roman" panose="02020603050405020304" pitchFamily="18" charset="0"/>
              </a:rPr>
              <a:t>Spanning tree</a:t>
            </a:r>
            <a:r>
              <a:rPr kumimoji="1" lang="zh-CN" altLang="en-US" b="1" smtClean="0">
                <a:latin typeface="Times New Roman" panose="02020603050405020304" pitchFamily="18" charset="0"/>
              </a:rPr>
              <a:t>）</a:t>
            </a:r>
          </a:p>
        </p:txBody>
      </p:sp>
      <p:sp>
        <p:nvSpPr>
          <p:cNvPr id="93187" name="Rectangle 150"/>
          <p:cNvSpPr>
            <a:spLocks noGrp="1" noChangeArrowheads="1"/>
          </p:cNvSpPr>
          <p:nvPr>
            <p:ph type="title" idx="4294967295"/>
          </p:nvPr>
        </p:nvSpPr>
        <p:spPr>
          <a:xfrm>
            <a:off x="34925" y="183896"/>
            <a:ext cx="6096000" cy="685800"/>
          </a:xfrm>
        </p:spPr>
        <p:txBody>
          <a:bodyPr/>
          <a:lstStyle/>
          <a:p>
            <a:pPr eaLnBrk="1" hangingPunct="1"/>
            <a:r>
              <a:rPr lang="en-US" altLang="zh-CN" b="1" dirty="0" smtClean="0">
                <a:solidFill>
                  <a:srgbClr val="0000FF"/>
                </a:solidFill>
                <a:latin typeface="华文行楷" panose="02010800040101010101" pitchFamily="2" charset="-122"/>
                <a:ea typeface="华文行楷" panose="02010800040101010101" pitchFamily="2" charset="-122"/>
              </a:rPr>
              <a:t>8.4  </a:t>
            </a:r>
            <a:r>
              <a:rPr lang="zh-CN" altLang="en-US" b="1" dirty="0" smtClean="0">
                <a:solidFill>
                  <a:srgbClr val="0000FF"/>
                </a:solidFill>
                <a:latin typeface="华文行楷" panose="02010800040101010101" pitchFamily="2" charset="-122"/>
                <a:ea typeface="华文行楷" panose="02010800040101010101" pitchFamily="2" charset="-122"/>
              </a:rPr>
              <a:t>最小生成树</a:t>
            </a:r>
          </a:p>
        </p:txBody>
      </p:sp>
      <p:grpSp>
        <p:nvGrpSpPr>
          <p:cNvPr id="93188" name="Group 62"/>
          <p:cNvGrpSpPr>
            <a:grpSpLocks/>
          </p:cNvGrpSpPr>
          <p:nvPr/>
        </p:nvGrpSpPr>
        <p:grpSpPr bwMode="auto">
          <a:xfrm>
            <a:off x="228600" y="1563688"/>
            <a:ext cx="3732213" cy="3736975"/>
            <a:chOff x="0" y="0"/>
            <a:chExt cx="2351" cy="2354"/>
          </a:xfrm>
        </p:grpSpPr>
        <p:sp>
          <p:nvSpPr>
            <p:cNvPr id="132156" name="Text Box 63"/>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8</a:t>
              </a:r>
            </a:p>
          </p:txBody>
        </p:sp>
        <p:sp>
          <p:nvSpPr>
            <p:cNvPr id="132157" name="Oval 64"/>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58" name="Text Box 65"/>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132159" name="Oval 66"/>
            <p:cNvSpPr/>
            <p:nvPr/>
          </p:nvSpPr>
          <p:spPr>
            <a:xfrm>
              <a:off x="374" y="63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60" name="Text Box 67"/>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32161" name="Oval 68"/>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62" name="Oval 69"/>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63" name="Text Box 70"/>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sp>
          <p:nvSpPr>
            <p:cNvPr id="132164" name="Oval 71"/>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65" name="Text Box 72"/>
            <p:cNvSpPr txBox="1"/>
            <p:nvPr/>
          </p:nvSpPr>
          <p:spPr>
            <a:xfrm>
              <a:off x="36" y="1149"/>
              <a:ext cx="384"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32166" name="Text Box 73"/>
            <p:cNvSpPr txBox="1"/>
            <p:nvPr/>
          </p:nvSpPr>
          <p:spPr>
            <a:xfrm>
              <a:off x="832" y="1170"/>
              <a:ext cx="356" cy="3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93255" name="Line 74"/>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56" name="Line 75"/>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57" name="Line 76"/>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58" name="Line 77"/>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71" name="Oval 78"/>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72" name="Oval 79"/>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73" name="Text Box 80"/>
            <p:cNvSpPr txBox="1"/>
            <p:nvPr/>
          </p:nvSpPr>
          <p:spPr>
            <a:xfrm>
              <a:off x="1302" y="1188"/>
              <a:ext cx="318" cy="39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32174" name="Text Box 81"/>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7</a:t>
              </a:r>
            </a:p>
          </p:txBody>
        </p:sp>
        <p:sp>
          <p:nvSpPr>
            <p:cNvPr id="93263" name="Line 82"/>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4" name="Line 83"/>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77" name="Oval 84"/>
            <p:cNvSpPr/>
            <p:nvPr/>
          </p:nvSpPr>
          <p:spPr>
            <a:xfrm>
              <a:off x="1037" y="2003"/>
              <a:ext cx="289"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93266" name="Line 85"/>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7" name="Line 86"/>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8" name="Line 87"/>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9" name="Line 88"/>
            <p:cNvSpPr>
              <a:spLocks noChangeShapeType="1"/>
            </p:cNvSpPr>
            <p:nvPr/>
          </p:nvSpPr>
          <p:spPr bwMode="auto">
            <a:xfrm flipH="1">
              <a:off x="1332" y="1498"/>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82" name="Text Box 89"/>
            <p:cNvSpPr txBox="1"/>
            <p:nvPr/>
          </p:nvSpPr>
          <p:spPr>
            <a:xfrm>
              <a:off x="488" y="1810"/>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G</a:t>
              </a:r>
              <a:endParaRPr lang="en-US" altLang="zh-CN" sz="2800" b="1" baseline="-25000" noProof="1">
                <a:latin typeface="Times New Roman" panose="02020603050405020304" pitchFamily="18" charset="0"/>
                <a:ea typeface="宋体" panose="02010600030101010101" pitchFamily="2" charset="-122"/>
              </a:endParaRPr>
            </a:p>
          </p:txBody>
        </p:sp>
      </p:grpSp>
      <p:grpSp>
        <p:nvGrpSpPr>
          <p:cNvPr id="35871" name="Group 121"/>
          <p:cNvGrpSpPr>
            <a:grpSpLocks/>
          </p:cNvGrpSpPr>
          <p:nvPr/>
        </p:nvGrpSpPr>
        <p:grpSpPr bwMode="auto">
          <a:xfrm>
            <a:off x="5640388" y="-47625"/>
            <a:ext cx="3348037" cy="3405188"/>
            <a:chOff x="0" y="0"/>
            <a:chExt cx="2351" cy="2354"/>
          </a:xfrm>
        </p:grpSpPr>
        <p:sp>
          <p:nvSpPr>
            <p:cNvPr id="132133" name="Text Box 91"/>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8</a:t>
              </a:r>
            </a:p>
          </p:txBody>
        </p:sp>
        <p:sp>
          <p:nvSpPr>
            <p:cNvPr id="132134" name="Oval 92"/>
            <p:cNvSpPr/>
            <p:nvPr/>
          </p:nvSpPr>
          <p:spPr>
            <a:xfrm>
              <a:off x="1037" y="37"/>
              <a:ext cx="290"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35" name="Text Box 93"/>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132136" name="Oval 94"/>
            <p:cNvSpPr/>
            <p:nvPr/>
          </p:nvSpPr>
          <p:spPr>
            <a:xfrm>
              <a:off x="375" y="635"/>
              <a:ext cx="291"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37" name="Text Box 95"/>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32138" name="Oval 96"/>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39" name="Oval 97"/>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40" name="Text Box 98"/>
            <p:cNvSpPr txBox="1"/>
            <p:nvPr/>
          </p:nvSpPr>
          <p:spPr>
            <a:xfrm>
              <a:off x="1667" y="623"/>
              <a:ext cx="437"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sp>
          <p:nvSpPr>
            <p:cNvPr id="132141" name="Oval 99"/>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42" name="Text Box 100"/>
            <p:cNvSpPr txBox="1"/>
            <p:nvPr/>
          </p:nvSpPr>
          <p:spPr>
            <a:xfrm>
              <a:off x="36" y="1149"/>
              <a:ext cx="387"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32143" name="Text Box 101"/>
            <p:cNvSpPr txBox="1"/>
            <p:nvPr/>
          </p:nvSpPr>
          <p:spPr>
            <a:xfrm>
              <a:off x="832" y="1170"/>
              <a:ext cx="359" cy="36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93232" name="Line 102"/>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33" name="Line 104"/>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46" name="Oval 106"/>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47" name="Oval 107"/>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48" name="Text Box 108"/>
            <p:cNvSpPr txBox="1"/>
            <p:nvPr/>
          </p:nvSpPr>
          <p:spPr>
            <a:xfrm>
              <a:off x="1302" y="1189"/>
              <a:ext cx="318" cy="39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32149" name="Text Box 109"/>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7</a:t>
              </a:r>
            </a:p>
          </p:txBody>
        </p:sp>
        <p:sp>
          <p:nvSpPr>
            <p:cNvPr id="93238" name="Line 110"/>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39" name="Line 111"/>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52" name="Oval 112"/>
            <p:cNvSpPr/>
            <p:nvPr/>
          </p:nvSpPr>
          <p:spPr>
            <a:xfrm>
              <a:off x="1037" y="2003"/>
              <a:ext cx="290"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93241" name="Line 113"/>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42" name="Line 114"/>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43" name="Line 115"/>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5895" name="Text Box 120"/>
          <p:cNvSpPr txBox="1"/>
          <p:nvPr/>
        </p:nvSpPr>
        <p:spPr>
          <a:xfrm>
            <a:off x="34925" y="5643563"/>
            <a:ext cx="7010400"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zh-CN" altLang="en-US" sz="2800" b="1" noProof="1">
                <a:solidFill>
                  <a:srgbClr val="FF0000"/>
                </a:solidFill>
                <a:latin typeface="Times New Roman" panose="02020603050405020304" pitchFamily="18" charset="0"/>
                <a:ea typeface="宋体" panose="02010600030101010101" pitchFamily="2" charset="-122"/>
              </a:rPr>
              <a:t>顶点集 </a:t>
            </a:r>
            <a:r>
              <a:rPr lang="en-US" altLang="zh-CN" sz="2800" b="1" noProof="1">
                <a:solidFill>
                  <a:srgbClr val="FF0000"/>
                </a:solidFill>
                <a:latin typeface="Times New Roman" panose="02020603050405020304" pitchFamily="18" charset="0"/>
                <a:ea typeface="宋体" panose="02010600030101010101" pitchFamily="2" charset="-122"/>
              </a:rPr>
              <a:t>V(ST)=V(G), ST</a:t>
            </a:r>
            <a:r>
              <a:rPr lang="zh-CN" altLang="en-US" sz="2800" b="1" noProof="1">
                <a:solidFill>
                  <a:srgbClr val="FF0000"/>
                </a:solidFill>
                <a:latin typeface="Times New Roman" panose="02020603050405020304" pitchFamily="18" charset="0"/>
                <a:ea typeface="宋体" panose="02010600030101010101" pitchFamily="2" charset="-122"/>
              </a:rPr>
              <a:t>有</a:t>
            </a:r>
            <a:r>
              <a:rPr lang="en-US" altLang="zh-CN" sz="2800" b="1" noProof="1">
                <a:solidFill>
                  <a:srgbClr val="FF0000"/>
                </a:solidFill>
                <a:latin typeface="Times New Roman" panose="02020603050405020304" pitchFamily="18" charset="0"/>
                <a:ea typeface="宋体" panose="02010600030101010101" pitchFamily="2" charset="-122"/>
              </a:rPr>
              <a:t>n</a:t>
            </a:r>
            <a:r>
              <a:rPr lang="zh-CN" altLang="en-US" sz="2800" b="1" noProof="1">
                <a:solidFill>
                  <a:srgbClr val="FF0000"/>
                </a:solidFill>
                <a:latin typeface="Times New Roman" panose="02020603050405020304" pitchFamily="18" charset="0"/>
                <a:ea typeface="宋体" panose="02010600030101010101" pitchFamily="2" charset="-122"/>
              </a:rPr>
              <a:t>个顶点</a:t>
            </a:r>
          </a:p>
          <a:p>
            <a:pPr marL="0" indent="0">
              <a:spcBef>
                <a:spcPct val="0"/>
              </a:spcBef>
              <a:buClr>
                <a:srgbClr val="000000"/>
              </a:buClr>
              <a:buFont typeface="Arial" panose="020B0604020202020204" pitchFamily="34" charset="0"/>
              <a:buNone/>
              <a:defRPr/>
            </a:pPr>
            <a:r>
              <a:rPr lang="zh-CN" altLang="en-US" sz="2800" b="1" noProof="1">
                <a:solidFill>
                  <a:srgbClr val="FF0000"/>
                </a:solidFill>
                <a:latin typeface="Times New Roman" panose="02020603050405020304" pitchFamily="18" charset="0"/>
                <a:ea typeface="宋体" panose="02010600030101010101" pitchFamily="2" charset="-122"/>
              </a:rPr>
              <a:t>边集 </a:t>
            </a:r>
            <a:r>
              <a:rPr lang="en-US" altLang="zh-CN" sz="2800" b="1" noProof="1">
                <a:solidFill>
                  <a:srgbClr val="FF0000"/>
                </a:solidFill>
                <a:latin typeface="Times New Roman" panose="02020603050405020304" pitchFamily="18" charset="0"/>
                <a:ea typeface="宋体" panose="02010600030101010101" pitchFamily="2" charset="-122"/>
              </a:rPr>
              <a:t>E(ST)</a:t>
            </a:r>
            <a:r>
              <a:rPr lang="en-US" altLang="zh-CN" sz="2800" b="1" noProof="1">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lang="en-US" altLang="zh-CN" sz="2800" b="1" noProof="1">
                <a:solidFill>
                  <a:srgbClr val="FF0000"/>
                </a:solidFill>
                <a:latin typeface="Times New Roman" panose="02020603050405020304" pitchFamily="18" charset="0"/>
                <a:ea typeface="宋体" panose="02010600030101010101" pitchFamily="2" charset="-122"/>
              </a:rPr>
              <a:t>E(G) ,ST</a:t>
            </a:r>
            <a:r>
              <a:rPr lang="zh-CN" altLang="en-US" sz="2800" b="1" noProof="1">
                <a:solidFill>
                  <a:srgbClr val="FF0000"/>
                </a:solidFill>
                <a:latin typeface="Times New Roman" panose="02020603050405020304" pitchFamily="18" charset="0"/>
                <a:ea typeface="宋体" panose="02010600030101010101" pitchFamily="2" charset="-122"/>
              </a:rPr>
              <a:t>有</a:t>
            </a:r>
            <a:r>
              <a:rPr lang="en-US" altLang="zh-CN" sz="2800" b="1" noProof="1">
                <a:solidFill>
                  <a:srgbClr val="FF0000"/>
                </a:solidFill>
                <a:latin typeface="Times New Roman" panose="02020603050405020304" pitchFamily="18" charset="0"/>
                <a:ea typeface="宋体" panose="02010600030101010101" pitchFamily="2" charset="-122"/>
              </a:rPr>
              <a:t> n-1</a:t>
            </a:r>
            <a:r>
              <a:rPr lang="zh-CN" altLang="en-US" sz="2800" b="1" noProof="1">
                <a:solidFill>
                  <a:srgbClr val="FF0000"/>
                </a:solidFill>
                <a:latin typeface="Times New Roman" panose="02020603050405020304" pitchFamily="18" charset="0"/>
                <a:ea typeface="宋体" panose="02010600030101010101" pitchFamily="2" charset="-122"/>
              </a:rPr>
              <a:t>条边 </a:t>
            </a:r>
          </a:p>
        </p:txBody>
      </p:sp>
      <p:sp>
        <p:nvSpPr>
          <p:cNvPr id="35897" name="Rectangle 151"/>
          <p:cNvSpPr/>
          <p:nvPr/>
        </p:nvSpPr>
        <p:spPr>
          <a:xfrm>
            <a:off x="7626350" y="2565400"/>
            <a:ext cx="1254125"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000" b="1" noProof="1">
                <a:latin typeface="Times New Roman" panose="02020603050405020304" pitchFamily="18" charset="0"/>
                <a:ea typeface="宋体" panose="02010600030101010101" pitchFamily="2" charset="-122"/>
              </a:rPr>
              <a:t>深度优先</a:t>
            </a:r>
            <a:r>
              <a:rPr lang="en-US" altLang="zh-CN" sz="2000" b="1" dirty="0">
                <a:latin typeface="Times New Roman" panose="02020603050405020304" pitchFamily="18" charset="0"/>
                <a:ea typeface="宋体" panose="02010600030101010101" pitchFamily="2" charset="-122"/>
              </a:rPr>
              <a:t/>
            </a:r>
            <a:br>
              <a:rPr lang="en-US" altLang="zh-CN" sz="2000" b="1" dirty="0">
                <a:latin typeface="Times New Roman" panose="02020603050405020304" pitchFamily="18" charset="0"/>
                <a:ea typeface="宋体" panose="02010600030101010101" pitchFamily="2" charset="-122"/>
              </a:rPr>
            </a:br>
            <a:r>
              <a:rPr lang="zh-CN" altLang="en-US" sz="2000" b="1" noProof="1">
                <a:latin typeface="Times New Roman" panose="02020603050405020304" pitchFamily="18" charset="0"/>
                <a:ea typeface="宋体" panose="02010600030101010101" pitchFamily="2" charset="-122"/>
              </a:rPr>
              <a:t>生成树</a:t>
            </a:r>
          </a:p>
        </p:txBody>
      </p:sp>
      <p:grpSp>
        <p:nvGrpSpPr>
          <p:cNvPr id="35898" name="Group 62"/>
          <p:cNvGrpSpPr>
            <a:grpSpLocks/>
          </p:cNvGrpSpPr>
          <p:nvPr/>
        </p:nvGrpSpPr>
        <p:grpSpPr bwMode="auto">
          <a:xfrm>
            <a:off x="5580063" y="3573463"/>
            <a:ext cx="3240087" cy="3232150"/>
            <a:chOff x="0" y="0"/>
            <a:chExt cx="2351" cy="2354"/>
          </a:xfrm>
        </p:grpSpPr>
        <p:sp>
          <p:nvSpPr>
            <p:cNvPr id="132110" name="Text Box 34"/>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8</a:t>
              </a:r>
            </a:p>
          </p:txBody>
        </p:sp>
        <p:sp>
          <p:nvSpPr>
            <p:cNvPr id="132111" name="Oval 35"/>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12" name="Text Box 36"/>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132113" name="Oval 37"/>
            <p:cNvSpPr/>
            <p:nvPr/>
          </p:nvSpPr>
          <p:spPr>
            <a:xfrm>
              <a:off x="374" y="635"/>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14" name="Text Box 38"/>
            <p:cNvSpPr txBox="1"/>
            <p:nvPr/>
          </p:nvSpPr>
          <p:spPr>
            <a:xfrm>
              <a:off x="418" y="619"/>
              <a:ext cx="434" cy="35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32115" name="Oval 39"/>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16" name="Oval 40"/>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17" name="Text Box 41"/>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sp>
          <p:nvSpPr>
            <p:cNvPr id="132118" name="Oval 42"/>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19" name="Text Box 43"/>
            <p:cNvSpPr txBox="1"/>
            <p:nvPr/>
          </p:nvSpPr>
          <p:spPr>
            <a:xfrm>
              <a:off x="36" y="1149"/>
              <a:ext cx="385"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32120" name="Text Box 44"/>
            <p:cNvSpPr txBox="1"/>
            <p:nvPr/>
          </p:nvSpPr>
          <p:spPr>
            <a:xfrm>
              <a:off x="832" y="1170"/>
              <a:ext cx="356"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93209" name="Line 45"/>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0" name="Line 46"/>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1" name="Line 47"/>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2" name="Line 48"/>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25" name="Oval 49"/>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26" name="Oval 50"/>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27" name="Text Box 51"/>
            <p:cNvSpPr txBox="1"/>
            <p:nvPr/>
          </p:nvSpPr>
          <p:spPr>
            <a:xfrm>
              <a:off x="1302" y="1189"/>
              <a:ext cx="318" cy="39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32128" name="Text Box 52"/>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7</a:t>
              </a:r>
            </a:p>
          </p:txBody>
        </p:sp>
        <p:sp>
          <p:nvSpPr>
            <p:cNvPr id="93217" name="Line 53"/>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8" name="Line 54"/>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1" name="Oval 55"/>
            <p:cNvSpPr/>
            <p:nvPr/>
          </p:nvSpPr>
          <p:spPr>
            <a:xfrm>
              <a:off x="1037" y="2003"/>
              <a:ext cx="289" cy="281"/>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93220" name="Line 56"/>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5922" name="Text Box 63"/>
          <p:cNvSpPr txBox="1"/>
          <p:nvPr/>
        </p:nvSpPr>
        <p:spPr>
          <a:xfrm>
            <a:off x="7380288" y="5903913"/>
            <a:ext cx="1728787" cy="708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zh-CN" altLang="en-US" sz="2000" b="1" noProof="1">
                <a:latin typeface="Times New Roman" panose="02020603050405020304" pitchFamily="18" charset="0"/>
                <a:ea typeface="宋体" panose="02010600030101010101" pitchFamily="2" charset="-122"/>
              </a:rPr>
              <a:t>广度优先</a:t>
            </a:r>
            <a:r>
              <a:rPr lang="en-US" altLang="zh-CN" sz="2000" b="1" dirty="0">
                <a:latin typeface="Times New Roman" panose="02020603050405020304" pitchFamily="18" charset="0"/>
                <a:ea typeface="宋体" panose="02010600030101010101" pitchFamily="2" charset="-122"/>
              </a:rPr>
              <a:t/>
            </a:r>
            <a:br>
              <a:rPr lang="en-US" altLang="zh-CN" sz="2000" b="1" dirty="0">
                <a:latin typeface="Times New Roman" panose="02020603050405020304" pitchFamily="18" charset="0"/>
                <a:ea typeface="宋体" panose="02010600030101010101" pitchFamily="2" charset="-122"/>
              </a:rPr>
            </a:br>
            <a:r>
              <a:rPr lang="zh-CN" altLang="en-US" sz="2000" b="1" noProof="1">
                <a:latin typeface="Times New Roman" panose="02020603050405020304" pitchFamily="18" charset="0"/>
                <a:ea typeface="宋体" panose="02010600030101010101" pitchFamily="2" charset="-122"/>
              </a:rPr>
              <a:t>生成树</a:t>
            </a:r>
          </a:p>
        </p:txBody>
      </p:sp>
      <p:sp>
        <p:nvSpPr>
          <p:cNvPr id="132106" name="右箭头 86"/>
          <p:cNvSpPr/>
          <p:nvPr/>
        </p:nvSpPr>
        <p:spPr>
          <a:xfrm rot="-1575150">
            <a:off x="4151313" y="2743200"/>
            <a:ext cx="1439862" cy="311150"/>
          </a:xfrm>
          <a:prstGeom prst="rightArrow">
            <a:avLst>
              <a:gd name="adj1" fmla="val 50000"/>
              <a:gd name="adj2" fmla="val 49917"/>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2107" name="右箭头 87"/>
          <p:cNvSpPr/>
          <p:nvPr/>
        </p:nvSpPr>
        <p:spPr>
          <a:xfrm rot="1481316">
            <a:off x="4213225" y="3911600"/>
            <a:ext cx="1439863" cy="311150"/>
          </a:xfrm>
          <a:prstGeom prst="rightArrow">
            <a:avLst>
              <a:gd name="adj1" fmla="val 50000"/>
              <a:gd name="adj2" fmla="val 49917"/>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2108" name="矩形 85"/>
          <p:cNvSpPr/>
          <p:nvPr/>
        </p:nvSpPr>
        <p:spPr>
          <a:xfrm>
            <a:off x="5724525" y="5949950"/>
            <a:ext cx="106362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solidFill>
                  <a:srgbClr val="000000"/>
                </a:solidFill>
                <a:latin typeface="Times New Roman" panose="02020603050405020304" pitchFamily="18" charset="0"/>
                <a:ea typeface="宋体" panose="02010600030101010101" pitchFamily="2" charset="-122"/>
              </a:rPr>
              <a:t>ST</a:t>
            </a:r>
            <a:r>
              <a:rPr lang="en-US" altLang="zh-CN" sz="2800" b="1" baseline="-25000" noProof="1">
                <a:solidFill>
                  <a:srgbClr val="000000"/>
                </a:solidFill>
                <a:latin typeface="Times New Roman" panose="02020603050405020304" pitchFamily="18" charset="0"/>
                <a:ea typeface="宋体" panose="02010600030101010101" pitchFamily="2" charset="-122"/>
              </a:rPr>
              <a:t>BFS</a:t>
            </a:r>
            <a:endParaRPr lang="zh-CN" altLang="en-US" sz="2800" b="1" baseline="-25000" noProof="1">
              <a:solidFill>
                <a:srgbClr val="000000"/>
              </a:solidFill>
              <a:latin typeface="Times New Roman" panose="02020603050405020304" pitchFamily="18" charset="0"/>
              <a:ea typeface="宋体" panose="02010600030101010101" pitchFamily="2" charset="-122"/>
            </a:endParaRPr>
          </a:p>
        </p:txBody>
      </p:sp>
      <p:sp>
        <p:nvSpPr>
          <p:cNvPr id="132109" name="矩形 86"/>
          <p:cNvSpPr/>
          <p:nvPr/>
        </p:nvSpPr>
        <p:spPr>
          <a:xfrm>
            <a:off x="5795963" y="2565400"/>
            <a:ext cx="107632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solidFill>
                  <a:srgbClr val="000000"/>
                </a:solidFill>
                <a:latin typeface="Times New Roman" panose="02020603050405020304" pitchFamily="18" charset="0"/>
                <a:ea typeface="宋体" panose="02010600030101010101" pitchFamily="2" charset="-122"/>
              </a:rPr>
              <a:t>ST</a:t>
            </a:r>
            <a:r>
              <a:rPr lang="en-US" altLang="zh-CN" sz="2800" b="1" baseline="-25000" noProof="1">
                <a:solidFill>
                  <a:srgbClr val="000000"/>
                </a:solidFill>
                <a:latin typeface="Times New Roman" panose="02020603050405020304" pitchFamily="18" charset="0"/>
                <a:ea typeface="宋体" panose="02010600030101010101" pitchFamily="2" charset="-122"/>
              </a:rPr>
              <a:t>DFS</a:t>
            </a:r>
            <a:endParaRPr lang="zh-CN" altLang="en-US" sz="2800" b="1" baseline="-25000" noProof="1">
              <a:solidFill>
                <a:srgbClr val="00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2000"/>
                                  </p:stCondLst>
                                  <p:childTnLst>
                                    <p:set>
                                      <p:cBhvr>
                                        <p:cTn id="6" dur="1" fill="hold">
                                          <p:stCondLst>
                                            <p:cond delay="0"/>
                                          </p:stCondLst>
                                        </p:cTn>
                                        <p:tgtEl>
                                          <p:spTgt spid="35871"/>
                                        </p:tgtEl>
                                        <p:attrNameLst>
                                          <p:attrName>style.visibility</p:attrName>
                                        </p:attrNameLst>
                                      </p:cBhvr>
                                      <p:to>
                                        <p:strVal val="visible"/>
                                      </p:to>
                                    </p:set>
                                    <p:animEffect transition="in" filter="wipe(left)">
                                      <p:cBhvr>
                                        <p:cTn id="7" dur="500"/>
                                        <p:tgtEl>
                                          <p:spTgt spid="358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897"/>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5895">
                                            <p:txEl>
                                              <p:pRg st="0" end="0"/>
                                            </p:txEl>
                                          </p:spTgt>
                                        </p:tgtEl>
                                        <p:attrNameLst>
                                          <p:attrName>style.visibility</p:attrName>
                                        </p:attrNameLst>
                                      </p:cBhvr>
                                      <p:to>
                                        <p:strVal val="visible"/>
                                      </p:to>
                                    </p:set>
                                    <p:animEffect transition="in" filter="wipe(left)">
                                      <p:cBhvr>
                                        <p:cTn id="16" dur="500"/>
                                        <p:tgtEl>
                                          <p:spTgt spid="35895">
                                            <p:txEl>
                                              <p:pRg st="0" end="0"/>
                                            </p:txEl>
                                          </p:spTgt>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5895">
                                            <p:txEl>
                                              <p:pRg st="1" end="1"/>
                                            </p:txEl>
                                          </p:spTgt>
                                        </p:tgtEl>
                                        <p:attrNameLst>
                                          <p:attrName>style.visibility</p:attrName>
                                        </p:attrNameLst>
                                      </p:cBhvr>
                                      <p:to>
                                        <p:strVal val="visible"/>
                                      </p:to>
                                    </p:set>
                                    <p:animEffect transition="in" filter="wipe(left)">
                                      <p:cBhvr>
                                        <p:cTn id="20" dur="500"/>
                                        <p:tgtEl>
                                          <p:spTgt spid="35895">
                                            <p:txEl>
                                              <p:pRg st="1" end="1"/>
                                            </p:txEl>
                                          </p:spTgt>
                                        </p:tgtEl>
                                      </p:cBhvr>
                                    </p:animEffect>
                                  </p:childTnLst>
                                </p:cTn>
                              </p:par>
                            </p:childTnLst>
                          </p:cTn>
                        </p:par>
                        <p:par>
                          <p:cTn id="21" fill="hold" nodeType="afterGroup">
                            <p:stCondLst>
                              <p:cond delay="1000"/>
                            </p:stCondLst>
                            <p:childTnLst>
                              <p:par>
                                <p:cTn id="22" presetID="22" presetClass="entr" presetSubtype="1" fill="hold" nodeType="afterEffect">
                                  <p:stCondLst>
                                    <p:cond delay="2000"/>
                                  </p:stCondLst>
                                  <p:childTnLst>
                                    <p:set>
                                      <p:cBhvr>
                                        <p:cTn id="23" dur="1" fill="hold">
                                          <p:stCondLst>
                                            <p:cond delay="0"/>
                                          </p:stCondLst>
                                        </p:cTn>
                                        <p:tgtEl>
                                          <p:spTgt spid="35898"/>
                                        </p:tgtEl>
                                        <p:attrNameLst>
                                          <p:attrName>style.visibility</p:attrName>
                                        </p:attrNameLst>
                                      </p:cBhvr>
                                      <p:to>
                                        <p:strVal val="visible"/>
                                      </p:to>
                                    </p:set>
                                    <p:animEffect transition="in" filter="wipe(up)">
                                      <p:cBhvr>
                                        <p:cTn id="24" dur="500"/>
                                        <p:tgtEl>
                                          <p:spTgt spid="35898"/>
                                        </p:tgtEl>
                                      </p:cBhvr>
                                    </p:animEffect>
                                  </p:childTnLst>
                                </p:cTn>
                              </p:par>
                            </p:childTnLst>
                          </p:cTn>
                        </p:par>
                        <p:par>
                          <p:cTn id="25" fill="hold" nodeType="afterGroup">
                            <p:stCondLst>
                              <p:cond delay="3500"/>
                            </p:stCondLst>
                            <p:childTnLst>
                              <p:par>
                                <p:cTn id="26" presetID="22" presetClass="entr" presetSubtype="8" fill="hold" grpId="0" nodeType="afterEffect">
                                  <p:stCondLst>
                                    <p:cond delay="1000"/>
                                  </p:stCondLst>
                                  <p:childTnLst>
                                    <p:set>
                                      <p:cBhvr>
                                        <p:cTn id="27" dur="1" fill="hold">
                                          <p:stCondLst>
                                            <p:cond delay="0"/>
                                          </p:stCondLst>
                                        </p:cTn>
                                        <p:tgtEl>
                                          <p:spTgt spid="35922">
                                            <p:txEl>
                                              <p:pRg st="0" end="0"/>
                                            </p:txEl>
                                          </p:spTgt>
                                        </p:tgtEl>
                                        <p:attrNameLst>
                                          <p:attrName>style.visibility</p:attrName>
                                        </p:attrNameLst>
                                      </p:cBhvr>
                                      <p:to>
                                        <p:strVal val="visible"/>
                                      </p:to>
                                    </p:set>
                                    <p:animEffect transition="in" filter="wipe(left)">
                                      <p:cBhvr>
                                        <p:cTn id="28" dur="500"/>
                                        <p:tgtEl>
                                          <p:spTgt spid="359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95" grpId="0" build="p"/>
      <p:bldP spid="35897" grpId="0"/>
      <p:bldP spid="35922" grpId="0" build="p" advAuto="1000000000"/>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482" name="Rectangle 3"/>
          <p:cNvSpPr>
            <a:spLocks noGrp="1" noChangeArrowheads="1"/>
          </p:cNvSpPr>
          <p:nvPr>
            <p:ph type="body" idx="4294967295"/>
          </p:nvPr>
        </p:nvSpPr>
        <p:spPr>
          <a:xfrm>
            <a:off x="0" y="254000"/>
            <a:ext cx="8610600" cy="6248400"/>
          </a:xfrm>
        </p:spPr>
        <p:txBody>
          <a:bodyPr>
            <a:prstTxWarp prst="textNoShape">
              <a:avLst/>
            </a:prstTxWarp>
          </a:bodyPr>
          <a:lstStyle/>
          <a:p>
            <a:pPr eaLnBrk="1" hangingPunct="1">
              <a:defRPr/>
            </a:pPr>
            <a:r>
              <a:rPr lang="zh-CN" altLang="en-US" sz="2800" b="1" dirty="0" smtClean="0">
                <a:latin typeface="Times New Roman" panose="02020603050405020304" pitchFamily="18" charset="0"/>
              </a:rPr>
              <a:t>最小代价生成</a:t>
            </a:r>
            <a:r>
              <a:rPr lang="zh-CN" altLang="en-US" sz="2800" b="1" dirty="0" smtClean="0">
                <a:latin typeface="Times New Roman" panose="02020603050405020304" pitchFamily="18" charset="0"/>
                <a:cs typeface="Times New Roman" panose="02020603050405020304" pitchFamily="18" charset="0"/>
              </a:rPr>
              <a:t>树</a:t>
            </a:r>
            <a:r>
              <a:rPr lang="en-US" altLang="zh-CN" sz="2400" b="1"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(minimum-cost spanning tree, MST)</a:t>
            </a:r>
          </a:p>
          <a:p>
            <a:pPr eaLnBrk="1" hangingPunct="1">
              <a:defRPr/>
            </a:pPr>
            <a:endParaRPr lang="en-US" altLang="zh-CN" sz="2400" dirty="0" smtClean="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defRPr/>
            </a:pPr>
            <a:r>
              <a:rPr lang="zh-CN" altLang="en-US" sz="1800" dirty="0" smtClean="0">
                <a:solidFill>
                  <a:srgbClr val="0000FF"/>
                </a:solidFill>
                <a:latin typeface="Times New Roman" panose="02020603050405020304" pitchFamily="18" charset="0"/>
              </a:rPr>
              <a:t>      ◆  </a:t>
            </a:r>
            <a:r>
              <a:rPr lang="zh-CN" altLang="en-US" sz="2400" b="1" dirty="0" smtClean="0">
                <a:solidFill>
                  <a:srgbClr val="0000FF"/>
                </a:solidFill>
                <a:latin typeface="Times New Roman" panose="02020603050405020304" pitchFamily="18" charset="0"/>
              </a:rPr>
              <a:t>定义</a:t>
            </a:r>
          </a:p>
          <a:p>
            <a:pPr algn="just"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rPr>
              <a:t>	</a:t>
            </a:r>
            <a:r>
              <a:rPr lang="zh-CN" altLang="en-US" sz="2400" b="1" dirty="0" smtClean="0">
                <a:latin typeface="Times New Roman" panose="02020603050405020304" pitchFamily="18" charset="0"/>
              </a:rPr>
              <a:t>给定一个带权的无向连通图</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，在</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的所有生成树中，</a:t>
            </a:r>
            <a:r>
              <a:rPr lang="zh-CN" altLang="en-US" sz="2400" b="1" dirty="0" smtClean="0">
                <a:solidFill>
                  <a:schemeClr val="hlink"/>
                </a:solidFill>
                <a:latin typeface="Times New Roman" panose="02020603050405020304" pitchFamily="18" charset="0"/>
              </a:rPr>
              <a:t>边上的权值总和最小</a:t>
            </a:r>
            <a:r>
              <a:rPr lang="zh-CN" altLang="en-US" sz="2400" b="1" dirty="0" smtClean="0">
                <a:solidFill>
                  <a:srgbClr val="FF0000"/>
                </a:solidFill>
                <a:latin typeface="Times New Roman" panose="02020603050405020304" pitchFamily="18" charset="0"/>
              </a:rPr>
              <a:t>的</a:t>
            </a:r>
            <a:r>
              <a:rPr lang="zh-CN" altLang="en-US" sz="2400" b="1" dirty="0" smtClean="0">
                <a:solidFill>
                  <a:schemeClr val="hlink"/>
                </a:solidFill>
                <a:latin typeface="Times New Roman" panose="02020603050405020304" pitchFamily="18" charset="0"/>
              </a:rPr>
              <a:t>生成树</a:t>
            </a:r>
            <a:r>
              <a:rPr lang="zh-CN" altLang="en-US" sz="2400" b="1" dirty="0" smtClean="0">
                <a:latin typeface="Times New Roman" panose="02020603050405020304" pitchFamily="18" charset="0"/>
              </a:rPr>
              <a:t>，就是</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a:t>
            </a:r>
            <a:r>
              <a:rPr lang="zh-CN" altLang="en-US" sz="2400" b="1" dirty="0" smtClean="0">
                <a:solidFill>
                  <a:srgbClr val="FF0000"/>
                </a:solidFill>
                <a:latin typeface="Times New Roman" panose="02020603050405020304" pitchFamily="18" charset="0"/>
              </a:rPr>
              <a:t>最小生成树</a:t>
            </a:r>
            <a:r>
              <a:rPr lang="zh-CN" altLang="en-US" sz="2400" b="1" dirty="0" smtClean="0">
                <a:latin typeface="Times New Roman" panose="02020603050405020304" pitchFamily="18" charset="0"/>
              </a:rPr>
              <a:t>，包括</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的所有顶点和</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的部分边（保证</a:t>
            </a:r>
            <a:r>
              <a:rPr lang="en-US" altLang="zh-CN" sz="2400" b="1" dirty="0" smtClean="0">
                <a:latin typeface="Times New Roman" panose="02020603050405020304" pitchFamily="18" charset="0"/>
              </a:rPr>
              <a:t>MST</a:t>
            </a:r>
            <a:r>
              <a:rPr lang="zh-CN" altLang="en-US" sz="2400" b="1" dirty="0" smtClean="0">
                <a:latin typeface="Times New Roman" panose="02020603050405020304" pitchFamily="18" charset="0"/>
              </a:rPr>
              <a:t>连通同时没有回路）</a:t>
            </a:r>
          </a:p>
          <a:p>
            <a:pPr algn="just" eaLnBrk="1" hangingPunct="1">
              <a:buFont typeface="Wingdings" panose="05000000000000000000" pitchFamily="2" charset="2"/>
              <a:buNone/>
              <a:defRPr/>
            </a:pPr>
            <a:endParaRPr lang="zh-CN" altLang="en-US" sz="2400" b="1" dirty="0" smtClean="0">
              <a:latin typeface="Times New Roman" panose="02020603050405020304" pitchFamily="18" charset="0"/>
            </a:endParaRPr>
          </a:p>
          <a:p>
            <a:pPr algn="just" eaLnBrk="1" hangingPunct="1">
              <a:buFont typeface="Wingdings" panose="05000000000000000000" pitchFamily="2" charset="2"/>
              <a:buNone/>
              <a:defRPr/>
            </a:pPr>
            <a:r>
              <a:rPr lang="zh-CN" altLang="en-US" sz="2400" dirty="0" smtClean="0">
                <a:latin typeface="Times New Roman" panose="02020603050405020304" pitchFamily="18" charset="0"/>
              </a:rPr>
              <a:t>    </a:t>
            </a:r>
          </a:p>
        </p:txBody>
      </p:sp>
      <p:sp>
        <p:nvSpPr>
          <p:cNvPr id="37891" name="Text Box 4"/>
          <p:cNvSpPr txBox="1"/>
          <p:nvPr/>
        </p:nvSpPr>
        <p:spPr>
          <a:xfrm>
            <a:off x="323850" y="3573463"/>
            <a:ext cx="8820150" cy="120032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571500">
              <a:spcBef>
                <a:spcPct val="0"/>
              </a:spcBef>
              <a:buClr>
                <a:srgbClr val="000000"/>
              </a:buClr>
              <a:buFont typeface="Arial" panose="020B0604020202020204" pitchFamily="34" charset="0"/>
              <a:buNone/>
              <a:defRPr/>
            </a:pPr>
            <a:r>
              <a:rPr lang="zh-CN" altLang="en-US" sz="2000" b="1" noProof="1">
                <a:latin typeface="Times New Roman" panose="02020603050405020304" pitchFamily="18" charset="0"/>
                <a:ea typeface="宋体" panose="02010600030101010101" pitchFamily="2" charset="-122"/>
              </a:rPr>
              <a:t>欲在</a:t>
            </a:r>
            <a:r>
              <a:rPr lang="en-US" altLang="zh-CN" sz="2400" b="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个城市间建立通信网，则</a:t>
            </a:r>
            <a:r>
              <a:rPr lang="en-US" altLang="zh-CN" sz="2400" b="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个城市应铺</a:t>
            </a:r>
            <a:r>
              <a:rPr lang="en-US" altLang="zh-CN" sz="2400" b="1" noProof="1">
                <a:latin typeface="Times New Roman" panose="02020603050405020304" pitchFamily="18" charset="0"/>
                <a:ea typeface="宋体" panose="02010600030101010101" pitchFamily="2" charset="-122"/>
              </a:rPr>
              <a:t>n-1</a:t>
            </a:r>
            <a:r>
              <a:rPr lang="zh-CN" altLang="en-US" sz="2000" b="1" noProof="1">
                <a:latin typeface="Times New Roman" panose="02020603050405020304" pitchFamily="18" charset="0"/>
                <a:ea typeface="宋体" panose="02010600030101010101" pitchFamily="2" charset="-122"/>
              </a:rPr>
              <a:t>条线路；但因为每条线路都会有对应的经济成本，而</a:t>
            </a:r>
            <a:r>
              <a:rPr lang="en-US" altLang="zh-CN" sz="2400" b="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个城市可能有</a:t>
            </a:r>
            <a:r>
              <a:rPr lang="en-US" altLang="zh-CN" sz="2000" b="1" noProof="1">
                <a:latin typeface="Times New Roman" panose="02020603050405020304" pitchFamily="18" charset="0"/>
                <a:ea typeface="宋体" panose="02010600030101010101" pitchFamily="2" charset="-122"/>
              </a:rPr>
              <a:t>n(n-1)/2 </a:t>
            </a:r>
            <a:r>
              <a:rPr lang="zh-CN" altLang="en-US" sz="2000" b="1" noProof="1">
                <a:latin typeface="Times New Roman" panose="02020603050405020304" pitchFamily="18" charset="0"/>
                <a:ea typeface="宋体" panose="02010600030101010101" pitchFamily="2" charset="-122"/>
              </a:rPr>
              <a:t>条线路，那么，</a:t>
            </a:r>
            <a:r>
              <a:rPr lang="zh-CN" altLang="en-US" sz="2000" b="1" noProof="1">
                <a:solidFill>
                  <a:schemeClr val="tx2"/>
                </a:solidFill>
                <a:latin typeface="Times New Roman" panose="02020603050405020304" pitchFamily="18" charset="0"/>
                <a:ea typeface="宋体" panose="02010600030101010101" pitchFamily="2" charset="-122"/>
              </a:rPr>
              <a:t>如何选择</a:t>
            </a:r>
            <a:r>
              <a:rPr lang="en-US" altLang="zh-CN" sz="2400" b="1" noProof="1">
                <a:solidFill>
                  <a:schemeClr val="tx2"/>
                </a:solidFill>
                <a:latin typeface="Times New Roman" panose="02020603050405020304" pitchFamily="18" charset="0"/>
                <a:ea typeface="宋体" panose="02010600030101010101" pitchFamily="2" charset="-122"/>
              </a:rPr>
              <a:t>n–1</a:t>
            </a:r>
            <a:r>
              <a:rPr lang="zh-CN" altLang="en-US" sz="2000" b="1" noProof="1">
                <a:solidFill>
                  <a:schemeClr val="tx2"/>
                </a:solidFill>
                <a:latin typeface="Times New Roman" panose="02020603050405020304" pitchFamily="18" charset="0"/>
                <a:ea typeface="宋体" panose="02010600030101010101" pitchFamily="2" charset="-122"/>
              </a:rPr>
              <a:t>条线路，使总费用最少？</a:t>
            </a:r>
          </a:p>
        </p:txBody>
      </p:sp>
      <p:sp>
        <p:nvSpPr>
          <p:cNvPr id="134148" name="Rectangle 5"/>
          <p:cNvSpPr/>
          <p:nvPr/>
        </p:nvSpPr>
        <p:spPr>
          <a:xfrm>
            <a:off x="228873" y="3111500"/>
            <a:ext cx="2974975" cy="533400"/>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3600" noProof="1">
                <a:solidFill>
                  <a:schemeClr val="tx2"/>
                </a:solidFill>
                <a:latin typeface="Times New Roman" panose="02020603050405020304" pitchFamily="18" charset="0"/>
                <a:ea typeface="宋体" panose="02010600030101010101" pitchFamily="2" charset="-122"/>
              </a:rPr>
              <a:t> </a:t>
            </a:r>
            <a:r>
              <a:rPr lang="zh-CN" altLang="en-US" sz="1800" noProof="1">
                <a:solidFill>
                  <a:srgbClr val="FF6600"/>
                </a:solidFill>
                <a:latin typeface="Times New Roman" panose="02020603050405020304" pitchFamily="18" charset="0"/>
                <a:ea typeface="宋体" panose="02010600030101010101" pitchFamily="2" charset="-122"/>
              </a:rPr>
              <a:t>◆ </a:t>
            </a:r>
            <a:r>
              <a:rPr lang="zh-CN" altLang="en-US" sz="2400" b="1" noProof="1">
                <a:solidFill>
                  <a:schemeClr val="hlink"/>
                </a:solidFill>
                <a:ea typeface="宋体" panose="02010600030101010101" pitchFamily="2" charset="-122"/>
              </a:rPr>
              <a:t>典型用途</a:t>
            </a:r>
          </a:p>
        </p:txBody>
      </p:sp>
      <p:sp>
        <p:nvSpPr>
          <p:cNvPr id="37893" name="Rectangle 6"/>
          <p:cNvSpPr/>
          <p:nvPr/>
        </p:nvSpPr>
        <p:spPr>
          <a:xfrm>
            <a:off x="611188" y="4868863"/>
            <a:ext cx="8532812" cy="163121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381000" indent="-381000">
              <a:spcBef>
                <a:spcPct val="0"/>
              </a:spcBef>
              <a:buClr>
                <a:srgbClr val="000000"/>
              </a:buClr>
              <a:buFont typeface="Arial" panose="020B0604020202020204" pitchFamily="34" charset="0"/>
              <a:buNone/>
              <a:defRPr/>
            </a:pPr>
            <a:r>
              <a:rPr lang="zh-CN" altLang="en-US" sz="2000" b="1" noProof="1">
                <a:solidFill>
                  <a:srgbClr val="9900FF"/>
                </a:solidFill>
                <a:latin typeface="Times New Roman" panose="02020603050405020304" pitchFamily="18" charset="0"/>
                <a:ea typeface="黑体" panose="02010609060101010101" pitchFamily="49" charset="-122"/>
              </a:rPr>
              <a:t>数学模型：</a:t>
            </a:r>
          </a:p>
          <a:p>
            <a:pPr marL="381000" indent="-381000">
              <a:spcBef>
                <a:spcPct val="0"/>
              </a:spcBef>
              <a:buClr>
                <a:srgbClr val="000000"/>
              </a:buClr>
              <a:buFont typeface="Arial" panose="020B0604020202020204" pitchFamily="34" charset="0"/>
              <a:buNone/>
              <a:defRPr/>
            </a:pPr>
            <a:r>
              <a:rPr lang="zh-CN" altLang="en-US" sz="2000" b="1" noProof="1">
                <a:solidFill>
                  <a:schemeClr val="tx2"/>
                </a:solidFill>
                <a:latin typeface="宋体" panose="02010600030101010101" pitchFamily="2" charset="-122"/>
                <a:ea typeface="宋体" panose="02010600030101010101" pitchFamily="2" charset="-122"/>
              </a:rPr>
              <a:t>顶点</a:t>
            </a:r>
            <a:r>
              <a:rPr lang="en-US" altLang="zh-CN" sz="2000" b="1" i="1" noProof="1">
                <a:solidFill>
                  <a:schemeClr val="tx2"/>
                </a:solidFill>
                <a:latin typeface="Times New Roman" panose="02020603050405020304" pitchFamily="18" charset="0"/>
                <a:ea typeface="宋体" panose="02010600030101010101" pitchFamily="2" charset="-122"/>
              </a:rPr>
              <a:t>———</a:t>
            </a:r>
            <a:r>
              <a:rPr lang="zh-CN" altLang="en-US" sz="2000" b="1" i="1" noProof="1">
                <a:latin typeface="宋体" panose="02010600030101010101" pitchFamily="2" charset="-122"/>
                <a:ea typeface="宋体" panose="02010600030101010101" pitchFamily="2" charset="-122"/>
              </a:rPr>
              <a:t>表示城市，有</a:t>
            </a:r>
            <a:r>
              <a:rPr lang="en-US" altLang="zh-CN" sz="2000" b="1" i="1" noProof="1">
                <a:latin typeface="宋体" panose="02010600030101010101" pitchFamily="2" charset="-122"/>
                <a:ea typeface="宋体" panose="02010600030101010101" pitchFamily="2" charset="-122"/>
              </a:rPr>
              <a:t>n</a:t>
            </a:r>
            <a:r>
              <a:rPr lang="zh-CN" altLang="en-US" sz="2000" b="1" i="1" noProof="1">
                <a:latin typeface="宋体" panose="02010600030101010101" pitchFamily="2" charset="-122"/>
                <a:ea typeface="宋体" panose="02010600030101010101" pitchFamily="2" charset="-122"/>
              </a:rPr>
              <a:t>个</a:t>
            </a:r>
          </a:p>
          <a:p>
            <a:pPr marL="381000" indent="-381000">
              <a:spcBef>
                <a:spcPct val="0"/>
              </a:spcBef>
              <a:buClr>
                <a:srgbClr val="000000"/>
              </a:buClr>
              <a:buFont typeface="Arial" panose="020B0604020202020204" pitchFamily="34" charset="0"/>
              <a:buNone/>
              <a:defRPr/>
            </a:pPr>
            <a:r>
              <a:rPr lang="zh-CN" altLang="en-US" sz="2000" b="1" noProof="1">
                <a:solidFill>
                  <a:schemeClr val="tx2"/>
                </a:solidFill>
                <a:latin typeface="宋体" panose="02010600030101010101" pitchFamily="2" charset="-122"/>
                <a:ea typeface="宋体" panose="02010600030101010101" pitchFamily="2" charset="-122"/>
              </a:rPr>
              <a:t>边</a:t>
            </a:r>
            <a:r>
              <a:rPr lang="en-US" altLang="zh-CN" sz="2000" b="1" i="1" noProof="1">
                <a:solidFill>
                  <a:schemeClr val="tx2"/>
                </a:solidFill>
                <a:latin typeface="Times New Roman" panose="02020603050405020304" pitchFamily="18" charset="0"/>
                <a:ea typeface="宋体" panose="02010600030101010101" pitchFamily="2" charset="-122"/>
              </a:rPr>
              <a:t>————</a:t>
            </a:r>
            <a:r>
              <a:rPr lang="zh-CN" altLang="en-US" sz="2000" b="1" i="1" noProof="1">
                <a:latin typeface="宋体" panose="02010600030101010101" pitchFamily="2" charset="-122"/>
                <a:ea typeface="宋体" panose="02010600030101010101" pitchFamily="2" charset="-122"/>
              </a:rPr>
              <a:t>表示线路，有</a:t>
            </a:r>
            <a:r>
              <a:rPr lang="en-US" altLang="zh-CN" sz="2000" b="1" i="1" noProof="1">
                <a:latin typeface="宋体" panose="02010600030101010101" pitchFamily="2" charset="-122"/>
                <a:ea typeface="宋体" panose="02010600030101010101" pitchFamily="2" charset="-122"/>
              </a:rPr>
              <a:t>n</a:t>
            </a:r>
            <a:r>
              <a:rPr lang="en-US" altLang="zh-CN" sz="2000" b="1" i="1" noProof="1">
                <a:latin typeface="Times New Roman" panose="02020603050405020304" pitchFamily="18" charset="0"/>
                <a:ea typeface="宋体" panose="02010600030101010101" pitchFamily="2" charset="-122"/>
              </a:rPr>
              <a:t>–</a:t>
            </a:r>
            <a:r>
              <a:rPr lang="en-US" altLang="zh-CN" sz="2000" b="1" i="1" noProof="1">
                <a:latin typeface="宋体" panose="02010600030101010101" pitchFamily="2" charset="-122"/>
                <a:ea typeface="宋体" panose="02010600030101010101" pitchFamily="2" charset="-122"/>
              </a:rPr>
              <a:t>1</a:t>
            </a:r>
            <a:r>
              <a:rPr lang="zh-CN" altLang="en-US" sz="2000" b="1" i="1" noProof="1">
                <a:latin typeface="宋体" panose="02010600030101010101" pitchFamily="2" charset="-122"/>
                <a:ea typeface="宋体" panose="02010600030101010101" pitchFamily="2" charset="-122"/>
              </a:rPr>
              <a:t>条</a:t>
            </a:r>
          </a:p>
          <a:p>
            <a:pPr marL="381000" indent="-381000">
              <a:spcBef>
                <a:spcPct val="0"/>
              </a:spcBef>
              <a:buClr>
                <a:srgbClr val="000000"/>
              </a:buClr>
              <a:buFont typeface="Arial" panose="020B0604020202020204" pitchFamily="34" charset="0"/>
              <a:buNone/>
              <a:defRPr/>
            </a:pPr>
            <a:r>
              <a:rPr lang="zh-CN" altLang="en-US" sz="2000" b="1" noProof="1">
                <a:solidFill>
                  <a:schemeClr val="tx2"/>
                </a:solidFill>
                <a:latin typeface="宋体" panose="02010600030101010101" pitchFamily="2" charset="-122"/>
                <a:ea typeface="宋体" panose="02010600030101010101" pitchFamily="2" charset="-122"/>
              </a:rPr>
              <a:t>边的权值</a:t>
            </a:r>
            <a:r>
              <a:rPr lang="en-US" altLang="zh-CN" sz="2000" b="1" i="1" noProof="1">
                <a:solidFill>
                  <a:schemeClr val="tx2"/>
                </a:solidFill>
                <a:latin typeface="Times New Roman" panose="02020603050405020304" pitchFamily="18" charset="0"/>
                <a:ea typeface="宋体" panose="02010600030101010101" pitchFamily="2" charset="-122"/>
              </a:rPr>
              <a:t>—</a:t>
            </a:r>
            <a:r>
              <a:rPr lang="zh-CN" altLang="en-US" sz="2000" b="1" i="1" noProof="1">
                <a:latin typeface="宋体" panose="02010600030101010101" pitchFamily="2" charset="-122"/>
                <a:ea typeface="宋体" panose="02010600030101010101" pitchFamily="2" charset="-122"/>
              </a:rPr>
              <a:t>表示线路的经济代价</a:t>
            </a:r>
          </a:p>
          <a:p>
            <a:pPr marL="381000" indent="-381000">
              <a:spcBef>
                <a:spcPct val="0"/>
              </a:spcBef>
              <a:buClr>
                <a:srgbClr val="000000"/>
              </a:buClr>
              <a:buFont typeface="Arial" panose="020B0604020202020204" pitchFamily="34" charset="0"/>
              <a:buNone/>
              <a:defRPr/>
            </a:pPr>
            <a:r>
              <a:rPr lang="zh-CN" altLang="en-US" sz="2000" b="1" noProof="1">
                <a:solidFill>
                  <a:schemeClr val="tx2"/>
                </a:solidFill>
                <a:latin typeface="宋体" panose="02010600030101010101" pitchFamily="2" charset="-122"/>
                <a:ea typeface="宋体" panose="02010600030101010101" pitchFamily="2" charset="-122"/>
              </a:rPr>
              <a:t>连通网</a:t>
            </a:r>
            <a:r>
              <a:rPr lang="en-US" altLang="zh-CN" sz="2000" b="1" i="1" noProof="1">
                <a:solidFill>
                  <a:schemeClr val="tx2"/>
                </a:solidFill>
                <a:latin typeface="Times New Roman" panose="02020603050405020304" pitchFamily="18" charset="0"/>
                <a:ea typeface="宋体" panose="02010600030101010101" pitchFamily="2" charset="-122"/>
              </a:rPr>
              <a:t>——</a:t>
            </a:r>
            <a:r>
              <a:rPr lang="zh-CN" altLang="en-US" sz="2000" b="1" i="1" noProof="1">
                <a:latin typeface="宋体" panose="02010600030101010101" pitchFamily="2" charset="-122"/>
                <a:ea typeface="宋体" panose="02010600030101010101" pitchFamily="2" charset="-122"/>
              </a:rPr>
              <a:t>表示</a:t>
            </a:r>
            <a:r>
              <a:rPr lang="en-US" altLang="zh-CN" sz="2000" b="1" i="1" noProof="1">
                <a:latin typeface="宋体" panose="02010600030101010101" pitchFamily="2" charset="-122"/>
                <a:ea typeface="宋体" panose="02010600030101010101" pitchFamily="2" charset="-122"/>
              </a:rPr>
              <a:t>n</a:t>
            </a:r>
            <a:r>
              <a:rPr lang="zh-CN" altLang="en-US" sz="2000" b="1" i="1" noProof="1">
                <a:latin typeface="宋体" panose="02010600030101010101" pitchFamily="2" charset="-122"/>
                <a:ea typeface="宋体" panose="02010600030101010101" pitchFamily="2" charset="-122"/>
              </a:rPr>
              <a:t>个城市间的通信网</a:t>
            </a:r>
            <a:r>
              <a:rPr lang="zh-CN" altLang="en-US" sz="2000" b="1" noProof="1">
                <a:latin typeface="宋体" panose="02010600030101010101" pitchFamily="2" charset="-122"/>
                <a:ea typeface="宋体" panose="02010600030101010101" pitchFamily="2" charset="-122"/>
              </a:rPr>
              <a:t>（显然是一个</a:t>
            </a:r>
            <a:r>
              <a:rPr lang="zh-CN" altLang="en-US" sz="2000" b="1" noProof="1">
                <a:solidFill>
                  <a:schemeClr val="tx2"/>
                </a:solidFill>
                <a:latin typeface="宋体" panose="02010600030101010101" pitchFamily="2" charset="-122"/>
                <a:ea typeface="宋体" panose="02010600030101010101" pitchFamily="2" charset="-122"/>
              </a:rPr>
              <a:t>生成树</a:t>
            </a:r>
            <a:r>
              <a:rPr lang="zh-CN" altLang="en-US" sz="2000" b="1" noProof="1">
                <a:latin typeface="宋体" panose="02010600030101010101" pitchFamily="2" charset="-122"/>
                <a:ea typeface="宋体" panose="02010600030101010101" pitchFamily="2" charset="-122"/>
              </a:rPr>
              <a:t>）</a:t>
            </a:r>
          </a:p>
        </p:txBody>
      </p:sp>
      <p:sp>
        <p:nvSpPr>
          <p:cNvPr id="37894" name="AutoShape 7"/>
          <p:cNvSpPr/>
          <p:nvPr/>
        </p:nvSpPr>
        <p:spPr>
          <a:xfrm>
            <a:off x="5991446" y="4703058"/>
            <a:ext cx="2736850" cy="935037"/>
          </a:xfrm>
          <a:prstGeom prst="wedgeEllipseCallout">
            <a:avLst>
              <a:gd name="adj1" fmla="val -16162"/>
              <a:gd name="adj2" fmla="val -76444"/>
            </a:avLst>
          </a:prstGeom>
          <a:solidFill>
            <a:srgbClr val="CCFFCC"/>
          </a:solidFill>
          <a:ln w="9525" cap="flat" cmpd="sng">
            <a:solidFill>
              <a:schemeClr val="tx1"/>
            </a:solidFill>
            <a:prstDash val="solid"/>
            <a:miter/>
            <a:headEnd type="none" w="med" len="med"/>
            <a:tailEnd type="none" w="med" len="med"/>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a:buSzPct val="60000"/>
              <a:buFont typeface="Arial" panose="020B0604020202020204" pitchFamily="34" charset="0"/>
              <a:buNone/>
              <a:defRPr/>
            </a:pPr>
            <a:r>
              <a:rPr lang="zh-CN" altLang="en-US" b="1" smtClean="0">
                <a:effectLst>
                  <a:outerShdw blurRad="38100" dist="38100" dir="2700000" algn="tl">
                    <a:srgbClr val="FFFFFF"/>
                  </a:outerShdw>
                </a:effectLst>
                <a:latin typeface="Times New Roman" panose="02020603050405020304" pitchFamily="18" charset="0"/>
                <a:ea typeface="楷体_GB2312" pitchFamily="1" charset="-122"/>
              </a:rPr>
              <a:t>求一个</a:t>
            </a:r>
            <a:r>
              <a:rPr lang="zh-CN" altLang="en-US" b="1" smtClean="0">
                <a:solidFill>
                  <a:schemeClr val="tx2"/>
                </a:solidFill>
                <a:effectLst>
                  <a:outerShdw blurRad="38100" dist="38100" dir="2700000" algn="tl">
                    <a:srgbClr val="000000"/>
                  </a:outerShdw>
                </a:effectLst>
                <a:latin typeface="Times New Roman" panose="02020603050405020304" pitchFamily="18" charset="0"/>
                <a:ea typeface="楷体_GB2312" pitchFamily="1" charset="-122"/>
              </a:rPr>
              <a:t>最小生成树！</a:t>
            </a:r>
          </a:p>
        </p:txBody>
      </p:sp>
      <p:sp>
        <p:nvSpPr>
          <p:cNvPr id="37895" name="Rectangle 8"/>
          <p:cNvSpPr/>
          <p:nvPr/>
        </p:nvSpPr>
        <p:spPr>
          <a:xfrm>
            <a:off x="1158875" y="7002463"/>
            <a:ext cx="8382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endParaRPr lang="en-US" altLang="zh-CN" sz="2400" noProof="1">
              <a:solidFill>
                <a:srgbClr val="0099FF"/>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78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8" presetClass="entr" presetSubtype="6" fill="hold" grpId="0" nodeType="clickEffect">
                                  <p:stCondLst>
                                    <p:cond delay="0"/>
                                  </p:stCondLst>
                                  <p:childTnLst>
                                    <p:set>
                                      <p:cBhvr>
                                        <p:cTn id="10" dur="1" fill="hold">
                                          <p:stCondLst>
                                            <p:cond delay="0"/>
                                          </p:stCondLst>
                                        </p:cTn>
                                        <p:tgtEl>
                                          <p:spTgt spid="37893">
                                            <p:txEl>
                                              <p:pRg st="0" end="0"/>
                                            </p:txEl>
                                          </p:spTgt>
                                        </p:tgtEl>
                                        <p:attrNameLst>
                                          <p:attrName>style.visibility</p:attrName>
                                        </p:attrNameLst>
                                      </p:cBhvr>
                                      <p:to>
                                        <p:strVal val="visible"/>
                                      </p:to>
                                    </p:set>
                                    <p:animEffect transition="in" filter="strips(downRight)">
                                      <p:cBhvr>
                                        <p:cTn id="11" dur="500"/>
                                        <p:tgtEl>
                                          <p:spTgt spid="3789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37893">
                                            <p:txEl>
                                              <p:pRg st="1" end="1"/>
                                            </p:txEl>
                                          </p:spTgt>
                                        </p:tgtEl>
                                        <p:attrNameLst>
                                          <p:attrName>style.visibility</p:attrName>
                                        </p:attrNameLst>
                                      </p:cBhvr>
                                      <p:to>
                                        <p:strVal val="visible"/>
                                      </p:to>
                                    </p:set>
                                    <p:animEffect transition="in" filter="strips(downRight)">
                                      <p:cBhvr>
                                        <p:cTn id="16" dur="500"/>
                                        <p:tgtEl>
                                          <p:spTgt spid="3789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37893">
                                            <p:txEl>
                                              <p:pRg st="2" end="2"/>
                                            </p:txEl>
                                          </p:spTgt>
                                        </p:tgtEl>
                                        <p:attrNameLst>
                                          <p:attrName>style.visibility</p:attrName>
                                        </p:attrNameLst>
                                      </p:cBhvr>
                                      <p:to>
                                        <p:strVal val="visible"/>
                                      </p:to>
                                    </p:set>
                                    <p:animEffect transition="in" filter="strips(downRight)">
                                      <p:cBhvr>
                                        <p:cTn id="21" dur="500"/>
                                        <p:tgtEl>
                                          <p:spTgt spid="37893">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37893">
                                            <p:txEl>
                                              <p:pRg st="3" end="3"/>
                                            </p:txEl>
                                          </p:spTgt>
                                        </p:tgtEl>
                                        <p:attrNameLst>
                                          <p:attrName>style.visibility</p:attrName>
                                        </p:attrNameLst>
                                      </p:cBhvr>
                                      <p:to>
                                        <p:strVal val="visible"/>
                                      </p:to>
                                    </p:set>
                                    <p:animEffect transition="in" filter="strips(downRight)">
                                      <p:cBhvr>
                                        <p:cTn id="26" dur="500"/>
                                        <p:tgtEl>
                                          <p:spTgt spid="37893">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37893">
                                            <p:txEl>
                                              <p:pRg st="4" end="4"/>
                                            </p:txEl>
                                          </p:spTgt>
                                        </p:tgtEl>
                                        <p:attrNameLst>
                                          <p:attrName>style.visibility</p:attrName>
                                        </p:attrNameLst>
                                      </p:cBhvr>
                                      <p:to>
                                        <p:strVal val="visible"/>
                                      </p:to>
                                    </p:set>
                                    <p:animEffect transition="in" filter="strips(downRight)">
                                      <p:cBhvr>
                                        <p:cTn id="31" dur="500"/>
                                        <p:tgtEl>
                                          <p:spTgt spid="37893">
                                            <p:txEl>
                                              <p:pRg st="4" end="4"/>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37894"/>
                                        </p:tgtEl>
                                        <p:attrNameLst>
                                          <p:attrName>style.visibility</p:attrName>
                                        </p:attrNameLst>
                                      </p:cBhvr>
                                      <p:to>
                                        <p:strVal val="visible"/>
                                      </p:to>
                                    </p:set>
                                    <p:animEffect transition="in" filter="wipe(right)">
                                      <p:cBhvr>
                                        <p:cTn id="36" dur="500"/>
                                        <p:tgtEl>
                                          <p:spTgt spid="3789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nodePh="1">
                                  <p:stCondLst>
                                    <p:cond delay="0"/>
                                  </p:stCondLst>
                                  <p:endCondLst>
                                    <p:cond delay="0"/>
                                  </p:endCondLst>
                                  <p:iterate type="lt">
                                    <p:tmAbs val="75"/>
                                  </p:iterate>
                                  <p:childTnLst>
                                    <p:set>
                                      <p:cBhvr>
                                        <p:cTn id="40" dur="1" fill="hold">
                                          <p:stCondLst>
                                            <p:cond delay="74"/>
                                          </p:stCondLst>
                                        </p:cTn>
                                        <p:tgtEl>
                                          <p:spTgt spid="378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p:bldP spid="37893" grpId="0" build="p"/>
      <p:bldP spid="37894" grpId="0" animBg="1"/>
      <p:bldP spid="3789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0" y="289984"/>
            <a:ext cx="451405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3200" dirty="0">
                <a:solidFill>
                  <a:srgbClr val="0000FF"/>
                </a:solidFill>
                <a:latin typeface="楷体_GB2312"/>
              </a:rPr>
              <a:t>  最小生成树的实用</a:t>
            </a:r>
            <a:r>
              <a:rPr lang="zh-CN" altLang="en-US" sz="3200" dirty="0" smtClean="0">
                <a:solidFill>
                  <a:srgbClr val="0000FF"/>
                </a:solidFill>
                <a:latin typeface="楷体_GB2312"/>
              </a:rPr>
              <a:t>例子</a:t>
            </a:r>
            <a:endParaRPr lang="zh-CN" altLang="en-US" sz="3200" dirty="0">
              <a:solidFill>
                <a:srgbClr val="0000FF"/>
              </a:solidFill>
              <a:latin typeface="楷体_GB2312"/>
            </a:endParaRPr>
          </a:p>
        </p:txBody>
      </p:sp>
      <p:sp>
        <p:nvSpPr>
          <p:cNvPr id="5" name="Text Box 3"/>
          <p:cNvSpPr txBox="1">
            <a:spLocks noChangeArrowheads="1"/>
          </p:cNvSpPr>
          <p:nvPr/>
        </p:nvSpPr>
        <p:spPr bwMode="auto">
          <a:xfrm>
            <a:off x="683568" y="1115452"/>
            <a:ext cx="7694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400">
                <a:solidFill>
                  <a:schemeClr val="tx2"/>
                </a:solidFill>
                <a:latin typeface="楷体_GB2312"/>
              </a:rPr>
              <a:t>例</a:t>
            </a:r>
            <a:r>
              <a:rPr lang="en-US" altLang="zh-CN" sz="2400">
                <a:solidFill>
                  <a:schemeClr val="tx2"/>
                </a:solidFill>
                <a:latin typeface="楷体_GB2312"/>
              </a:rPr>
              <a:t>1</a:t>
            </a:r>
            <a:r>
              <a:rPr lang="zh-CN" altLang="en-US" sz="2400">
                <a:solidFill>
                  <a:schemeClr val="tx2"/>
                </a:solidFill>
                <a:latin typeface="楷体_GB2312"/>
              </a:rPr>
              <a:t>：</a:t>
            </a:r>
            <a:endParaRPr lang="zh-CN" altLang="en-US" sz="2400">
              <a:latin typeface="楷体_GB2312"/>
            </a:endParaRPr>
          </a:p>
        </p:txBody>
      </p:sp>
      <p:sp>
        <p:nvSpPr>
          <p:cNvPr id="6" name="Text Box 4"/>
          <p:cNvSpPr txBox="1">
            <a:spLocks noChangeArrowheads="1"/>
          </p:cNvSpPr>
          <p:nvPr/>
        </p:nvSpPr>
        <p:spPr bwMode="auto">
          <a:xfrm>
            <a:off x="733425" y="1722041"/>
            <a:ext cx="35394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400" dirty="0">
                <a:latin typeface="楷体_GB2312"/>
              </a:rPr>
              <a:t>N</a:t>
            </a:r>
            <a:r>
              <a:rPr lang="zh-CN" altLang="en-US" sz="2400" dirty="0">
                <a:latin typeface="楷体_GB2312"/>
              </a:rPr>
              <a:t>台计算机之间建立通讯网</a:t>
            </a:r>
          </a:p>
        </p:txBody>
      </p:sp>
      <p:sp>
        <p:nvSpPr>
          <p:cNvPr id="7" name="AutoShape 5"/>
          <p:cNvSpPr>
            <a:spLocks/>
          </p:cNvSpPr>
          <p:nvPr/>
        </p:nvSpPr>
        <p:spPr bwMode="auto">
          <a:xfrm>
            <a:off x="4389734" y="1322174"/>
            <a:ext cx="326282" cy="1263963"/>
          </a:xfrm>
          <a:prstGeom prst="leftBrace">
            <a:avLst>
              <a:gd name="adj1" fmla="val 44444"/>
              <a:gd name="adj2" fmla="val 50000"/>
            </a:avLst>
          </a:prstGeom>
          <a:noFill/>
          <a:ln w="38100">
            <a:solidFill>
              <a:srgbClr val="66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sz="2400"/>
          </a:p>
        </p:txBody>
      </p:sp>
      <p:sp>
        <p:nvSpPr>
          <p:cNvPr id="8" name="Text Box 6"/>
          <p:cNvSpPr txBox="1">
            <a:spLocks noChangeArrowheads="1"/>
          </p:cNvSpPr>
          <p:nvPr/>
        </p:nvSpPr>
        <p:spPr bwMode="auto">
          <a:xfrm>
            <a:off x="4767263" y="1110333"/>
            <a:ext cx="24622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400">
                <a:latin typeface="楷体_GB2312"/>
              </a:rPr>
              <a:t>顶点表示</a:t>
            </a:r>
            <a:r>
              <a:rPr lang="en-US" altLang="zh-CN" sz="2400">
                <a:latin typeface="楷体_GB2312"/>
              </a:rPr>
              <a:t>computer</a:t>
            </a:r>
          </a:p>
        </p:txBody>
      </p:sp>
      <p:sp>
        <p:nvSpPr>
          <p:cNvPr id="9" name="Text Box 7"/>
          <p:cNvSpPr txBox="1">
            <a:spLocks noChangeArrowheads="1"/>
          </p:cNvSpPr>
          <p:nvPr/>
        </p:nvSpPr>
        <p:spPr bwMode="auto">
          <a:xfrm>
            <a:off x="4792663" y="1583408"/>
            <a:ext cx="18466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400">
                <a:latin typeface="楷体_GB2312"/>
              </a:rPr>
              <a:t>边表示通讯线</a:t>
            </a:r>
          </a:p>
        </p:txBody>
      </p:sp>
      <p:sp>
        <p:nvSpPr>
          <p:cNvPr id="10" name="Text Box 8"/>
          <p:cNvSpPr txBox="1">
            <a:spLocks noChangeArrowheads="1"/>
          </p:cNvSpPr>
          <p:nvPr/>
        </p:nvSpPr>
        <p:spPr bwMode="auto">
          <a:xfrm>
            <a:off x="4792663" y="2040608"/>
            <a:ext cx="40010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400" dirty="0">
                <a:latin typeface="楷体_GB2312"/>
              </a:rPr>
              <a:t>权值表示通讯线的代价（通讯</a:t>
            </a:r>
          </a:p>
          <a:p>
            <a:r>
              <a:rPr lang="zh-CN" altLang="en-US" sz="2400" dirty="0">
                <a:latin typeface="楷体_GB2312"/>
              </a:rPr>
              <a:t>线长度，</a:t>
            </a:r>
            <a:r>
              <a:rPr lang="en-US" altLang="zh-CN" sz="2400" dirty="0">
                <a:latin typeface="楷体_GB2312"/>
              </a:rPr>
              <a:t>computer</a:t>
            </a:r>
            <a:r>
              <a:rPr lang="zh-CN" altLang="zh-CN" sz="2400" dirty="0">
                <a:latin typeface="楷体_GB2312"/>
              </a:rPr>
              <a:t>间距离等）</a:t>
            </a:r>
            <a:endParaRPr lang="zh-CN" altLang="en-US" sz="2400" dirty="0">
              <a:latin typeface="楷体_GB2312"/>
            </a:endParaRPr>
          </a:p>
        </p:txBody>
      </p:sp>
      <p:sp>
        <p:nvSpPr>
          <p:cNvPr id="11" name="Text Box 9"/>
          <p:cNvSpPr txBox="1">
            <a:spLocks noChangeArrowheads="1"/>
          </p:cNvSpPr>
          <p:nvPr/>
        </p:nvSpPr>
        <p:spPr bwMode="auto">
          <a:xfrm>
            <a:off x="525463" y="2843644"/>
            <a:ext cx="9233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400" dirty="0">
                <a:solidFill>
                  <a:schemeClr val="tx2"/>
                </a:solidFill>
                <a:latin typeface="楷体_GB2312"/>
              </a:rPr>
              <a:t>要求：</a:t>
            </a:r>
            <a:endParaRPr lang="zh-CN" altLang="en-US" sz="2400" dirty="0">
              <a:latin typeface="楷体_GB2312"/>
            </a:endParaRPr>
          </a:p>
        </p:txBody>
      </p:sp>
      <p:sp>
        <p:nvSpPr>
          <p:cNvPr id="12" name="Text Box 10"/>
          <p:cNvSpPr txBox="1">
            <a:spLocks noChangeArrowheads="1"/>
          </p:cNvSpPr>
          <p:nvPr/>
        </p:nvSpPr>
        <p:spPr bwMode="auto">
          <a:xfrm>
            <a:off x="1349052" y="2904502"/>
            <a:ext cx="6463308" cy="812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hangingPunct="0">
              <a:lnSpc>
                <a:spcPct val="90000"/>
              </a:lnSpc>
              <a:spcBef>
                <a:spcPct val="40000"/>
              </a:spcBef>
            </a:pPr>
            <a:r>
              <a:rPr lang="zh-CN" altLang="en-US" sz="2400" dirty="0">
                <a:latin typeface="楷体_GB2312"/>
              </a:rPr>
              <a:t>① </a:t>
            </a:r>
            <a:r>
              <a:rPr lang="en-US" altLang="zh-CN" sz="2400" dirty="0">
                <a:latin typeface="楷体_GB2312"/>
              </a:rPr>
              <a:t>n</a:t>
            </a:r>
            <a:r>
              <a:rPr lang="zh-CN" altLang="en-US" sz="2400" dirty="0">
                <a:latin typeface="楷体_GB2312"/>
              </a:rPr>
              <a:t>台计算机中的任何两台能通过网进行通讯；</a:t>
            </a:r>
          </a:p>
          <a:p>
            <a:pPr eaLnBrk="0" hangingPunct="0">
              <a:lnSpc>
                <a:spcPct val="90000"/>
              </a:lnSpc>
              <a:spcBef>
                <a:spcPct val="40000"/>
              </a:spcBef>
            </a:pPr>
            <a:r>
              <a:rPr lang="zh-CN" altLang="en-US" sz="2400" dirty="0">
                <a:latin typeface="楷体_GB2312"/>
              </a:rPr>
              <a:t>② 使总的代价最小。</a:t>
            </a:r>
            <a:r>
              <a:rPr lang="en-US" altLang="zh-CN" sz="2400" dirty="0">
                <a:latin typeface="楷体_GB2312"/>
              </a:rPr>
              <a:t>--</a:t>
            </a:r>
            <a:r>
              <a:rPr lang="zh-CN" altLang="en-US" sz="2400" dirty="0">
                <a:latin typeface="楷体_GB2312"/>
              </a:rPr>
              <a:t>求</a:t>
            </a:r>
            <a:r>
              <a:rPr lang="zh-CN" altLang="en-US" sz="2400" dirty="0" smtClean="0">
                <a:latin typeface="楷体_GB2312"/>
              </a:rPr>
              <a:t>最小生成树</a:t>
            </a:r>
            <a:endParaRPr lang="en-US" altLang="zh-CN" sz="2400" dirty="0">
              <a:latin typeface="楷体_GB2312"/>
            </a:endParaRPr>
          </a:p>
        </p:txBody>
      </p:sp>
      <p:pic>
        <p:nvPicPr>
          <p:cNvPr id="179202" name="Picture 2" descr="http://images.cnblogs.com/cnblogs_com/qiantuwuliang/202817/o_w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7330" y="3767173"/>
            <a:ext cx="3891992" cy="295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17354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90826" y="233046"/>
            <a:ext cx="451405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3200" dirty="0">
                <a:solidFill>
                  <a:srgbClr val="0000FF"/>
                </a:solidFill>
                <a:latin typeface="楷体_GB2312"/>
              </a:rPr>
              <a:t>  最小生成树的实用例子</a:t>
            </a:r>
          </a:p>
        </p:txBody>
      </p:sp>
      <p:grpSp>
        <p:nvGrpSpPr>
          <p:cNvPr id="5" name="Group 3"/>
          <p:cNvGrpSpPr>
            <a:grpSpLocks/>
          </p:cNvGrpSpPr>
          <p:nvPr/>
        </p:nvGrpSpPr>
        <p:grpSpPr bwMode="auto">
          <a:xfrm>
            <a:off x="695944" y="980728"/>
            <a:ext cx="6807198" cy="2325688"/>
            <a:chOff x="656" y="1680"/>
            <a:chExt cx="4288" cy="1465"/>
          </a:xfrm>
        </p:grpSpPr>
        <p:sp>
          <p:nvSpPr>
            <p:cNvPr id="6" name="Text Box 4"/>
            <p:cNvSpPr txBox="1">
              <a:spLocks noChangeArrowheads="1"/>
            </p:cNvSpPr>
            <p:nvPr/>
          </p:nvSpPr>
          <p:spPr bwMode="auto">
            <a:xfrm>
              <a:off x="784" y="1901"/>
              <a:ext cx="48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400" dirty="0">
                  <a:latin typeface="楷体_GB2312"/>
                </a:rPr>
                <a:t>例</a:t>
              </a:r>
              <a:r>
                <a:rPr lang="en-US" altLang="zh-CN" sz="2400" dirty="0">
                  <a:latin typeface="楷体_GB2312"/>
                </a:rPr>
                <a:t>2</a:t>
              </a:r>
              <a:r>
                <a:rPr lang="zh-CN" altLang="en-US" sz="2400" dirty="0">
                  <a:latin typeface="楷体_GB2312"/>
                </a:rPr>
                <a:t>：</a:t>
              </a:r>
            </a:p>
          </p:txBody>
        </p:sp>
        <p:sp>
          <p:nvSpPr>
            <p:cNvPr id="7" name="Text Box 5"/>
            <p:cNvSpPr txBox="1">
              <a:spLocks noChangeArrowheads="1"/>
            </p:cNvSpPr>
            <p:nvPr/>
          </p:nvSpPr>
          <p:spPr bwMode="auto">
            <a:xfrm>
              <a:off x="1238" y="1907"/>
              <a:ext cx="184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latin typeface="楷体_GB2312"/>
                </a:rPr>
                <a:t>快递</a:t>
              </a:r>
              <a:r>
                <a:rPr lang="zh-CN" altLang="en-US" sz="2400" dirty="0" smtClean="0">
                  <a:latin typeface="楷体_GB2312"/>
                </a:rPr>
                <a:t>员送快递线路</a:t>
              </a:r>
              <a:r>
                <a:rPr lang="en-US" altLang="zh-CN" sz="2400" dirty="0">
                  <a:latin typeface="楷体_GB2312"/>
                </a:rPr>
                <a:t>[T]</a:t>
              </a:r>
            </a:p>
          </p:txBody>
        </p:sp>
        <p:sp>
          <p:nvSpPr>
            <p:cNvPr id="8" name="AutoShape 6"/>
            <p:cNvSpPr>
              <a:spLocks/>
            </p:cNvSpPr>
            <p:nvPr/>
          </p:nvSpPr>
          <p:spPr bwMode="auto">
            <a:xfrm>
              <a:off x="3024" y="1693"/>
              <a:ext cx="112" cy="735"/>
            </a:xfrm>
            <a:prstGeom prst="leftBrace">
              <a:avLst>
                <a:gd name="adj1" fmla="val 83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sz="2400"/>
            </a:p>
          </p:txBody>
        </p:sp>
        <p:sp>
          <p:nvSpPr>
            <p:cNvPr id="9" name="Text Box 7"/>
            <p:cNvSpPr txBox="1">
              <a:spLocks noChangeArrowheads="1"/>
            </p:cNvSpPr>
            <p:nvPr/>
          </p:nvSpPr>
          <p:spPr bwMode="auto">
            <a:xfrm>
              <a:off x="3168" y="1680"/>
              <a:ext cx="135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400">
                  <a:latin typeface="楷体_GB2312"/>
                </a:rPr>
                <a:t>顶点表示投递点</a:t>
              </a:r>
            </a:p>
          </p:txBody>
        </p:sp>
        <p:sp>
          <p:nvSpPr>
            <p:cNvPr id="10" name="Text Box 8"/>
            <p:cNvSpPr txBox="1">
              <a:spLocks noChangeArrowheads="1"/>
            </p:cNvSpPr>
            <p:nvPr/>
          </p:nvSpPr>
          <p:spPr bwMode="auto">
            <a:xfrm>
              <a:off x="3168" y="1968"/>
              <a:ext cx="96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400">
                  <a:latin typeface="楷体_GB2312"/>
                </a:rPr>
                <a:t>边表示街道</a:t>
              </a:r>
            </a:p>
          </p:txBody>
        </p:sp>
        <p:sp>
          <p:nvSpPr>
            <p:cNvPr id="11" name="Text Box 9"/>
            <p:cNvSpPr txBox="1">
              <a:spLocks noChangeArrowheads="1"/>
            </p:cNvSpPr>
            <p:nvPr/>
          </p:nvSpPr>
          <p:spPr bwMode="auto">
            <a:xfrm>
              <a:off x="3158" y="2270"/>
              <a:ext cx="174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400">
                  <a:latin typeface="楷体_GB2312"/>
                </a:rPr>
                <a:t>权值表示街道的长度</a:t>
              </a:r>
            </a:p>
          </p:txBody>
        </p:sp>
        <p:sp>
          <p:nvSpPr>
            <p:cNvPr id="12" name="Text Box 10"/>
            <p:cNvSpPr txBox="1">
              <a:spLocks noChangeArrowheads="1"/>
            </p:cNvSpPr>
            <p:nvPr/>
          </p:nvSpPr>
          <p:spPr bwMode="auto">
            <a:xfrm>
              <a:off x="656" y="2602"/>
              <a:ext cx="58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400" dirty="0">
                  <a:latin typeface="楷体_GB2312"/>
                </a:rPr>
                <a:t>要求：</a:t>
              </a:r>
            </a:p>
          </p:txBody>
        </p:sp>
        <p:sp>
          <p:nvSpPr>
            <p:cNvPr id="13" name="Text Box 11"/>
            <p:cNvSpPr txBox="1">
              <a:spLocks noChangeArrowheads="1"/>
            </p:cNvSpPr>
            <p:nvPr/>
          </p:nvSpPr>
          <p:spPr bwMode="auto">
            <a:xfrm>
              <a:off x="1272" y="2633"/>
              <a:ext cx="3672"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0" hangingPunct="0">
                <a:lnSpc>
                  <a:spcPct val="90000"/>
                </a:lnSpc>
                <a:spcBef>
                  <a:spcPct val="40000"/>
                </a:spcBef>
              </a:pPr>
              <a:r>
                <a:rPr lang="zh-CN" altLang="en-US" sz="2400" dirty="0">
                  <a:latin typeface="楷体_GB2312"/>
                </a:rPr>
                <a:t>① 完成</a:t>
              </a:r>
              <a:r>
                <a:rPr lang="en-US" altLang="zh-CN" sz="2400" dirty="0">
                  <a:latin typeface="楷体_GB2312"/>
                </a:rPr>
                <a:t>n</a:t>
              </a:r>
              <a:r>
                <a:rPr lang="zh-CN" altLang="en-US" sz="2400" dirty="0">
                  <a:latin typeface="楷体_GB2312"/>
                </a:rPr>
                <a:t>个投递点的投递；</a:t>
              </a:r>
            </a:p>
            <a:p>
              <a:pPr eaLnBrk="0" hangingPunct="0">
                <a:lnSpc>
                  <a:spcPct val="90000"/>
                </a:lnSpc>
                <a:spcBef>
                  <a:spcPct val="40000"/>
                </a:spcBef>
              </a:pPr>
              <a:r>
                <a:rPr lang="zh-CN" altLang="en-US" sz="2400" dirty="0">
                  <a:latin typeface="楷体_GB2312"/>
                </a:rPr>
                <a:t>② 使总路径长度最短</a:t>
              </a:r>
              <a:r>
                <a:rPr lang="en-US" altLang="zh-CN" sz="2400" dirty="0">
                  <a:latin typeface="楷体_GB2312"/>
                </a:rPr>
                <a:t>, </a:t>
              </a:r>
              <a:r>
                <a:rPr lang="zh-CN" altLang="en-US" sz="2400" dirty="0">
                  <a:latin typeface="楷体_GB2312"/>
                </a:rPr>
                <a:t>即求</a:t>
              </a:r>
              <a:r>
                <a:rPr lang="zh-CN" altLang="en-US" sz="2400" dirty="0" smtClean="0">
                  <a:latin typeface="楷体_GB2312"/>
                </a:rPr>
                <a:t>最小生成树</a:t>
              </a:r>
              <a:endParaRPr lang="en-US" altLang="zh-CN" sz="2400" dirty="0">
                <a:latin typeface="楷体_GB2312"/>
              </a:endParaRPr>
            </a:p>
          </p:txBody>
        </p:sp>
      </p:grpSp>
      <p:pic>
        <p:nvPicPr>
          <p:cNvPr id="15" name="图片 14"/>
          <p:cNvPicPr>
            <a:picLocks noChangeAspect="1"/>
          </p:cNvPicPr>
          <p:nvPr/>
        </p:nvPicPr>
        <p:blipFill>
          <a:blip r:embed="rId2"/>
          <a:stretch>
            <a:fillRect/>
          </a:stretch>
        </p:blipFill>
        <p:spPr>
          <a:xfrm>
            <a:off x="1907704" y="3387474"/>
            <a:ext cx="5302837" cy="3353894"/>
          </a:xfrm>
          <a:prstGeom prst="rect">
            <a:avLst/>
          </a:prstGeom>
        </p:spPr>
      </p:pic>
    </p:spTree>
    <p:extLst>
      <p:ext uri="{BB962C8B-B14F-4D97-AF65-F5344CB8AC3E}">
        <p14:creationId xmlns:p14="http://schemas.microsoft.com/office/powerpoint/2010/main" val="320712555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0530" name="Rectangle 3"/>
          <p:cNvSpPr>
            <a:spLocks noGrp="1" noChangeArrowheads="1"/>
          </p:cNvSpPr>
          <p:nvPr>
            <p:ph type="body" idx="4294967295"/>
          </p:nvPr>
        </p:nvSpPr>
        <p:spPr>
          <a:xfrm>
            <a:off x="0" y="333375"/>
            <a:ext cx="1371600" cy="457200"/>
          </a:xfrm>
        </p:spPr>
        <p:txBody>
          <a:bodyPr/>
          <a:lstStyle/>
          <a:p>
            <a:pPr eaLnBrk="1" hangingPunct="1">
              <a:lnSpc>
                <a:spcPct val="90000"/>
              </a:lnSpc>
              <a:buFont typeface="Wingdings" panose="05000000000000000000" pitchFamily="2" charset="2"/>
              <a:buNone/>
              <a:defRPr/>
            </a:pPr>
            <a:r>
              <a:rPr kumimoji="1" lang="zh-CN" altLang="en-US" sz="2800" smtClean="0">
                <a:latin typeface="Times New Roman" panose="02020603050405020304" pitchFamily="18" charset="0"/>
              </a:rPr>
              <a:t>例：</a:t>
            </a:r>
          </a:p>
        </p:txBody>
      </p:sp>
      <p:grpSp>
        <p:nvGrpSpPr>
          <p:cNvPr id="95235" name="Group 4"/>
          <p:cNvGrpSpPr>
            <a:grpSpLocks/>
          </p:cNvGrpSpPr>
          <p:nvPr/>
        </p:nvGrpSpPr>
        <p:grpSpPr bwMode="auto">
          <a:xfrm>
            <a:off x="152400" y="790575"/>
            <a:ext cx="3886200" cy="2547938"/>
            <a:chOff x="0" y="0"/>
            <a:chExt cx="2448" cy="1605"/>
          </a:xfrm>
        </p:grpSpPr>
        <p:sp>
          <p:nvSpPr>
            <p:cNvPr id="136256" name="Oval 5"/>
            <p:cNvSpPr/>
            <p:nvPr/>
          </p:nvSpPr>
          <p:spPr>
            <a:xfrm>
              <a:off x="180" y="12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36257" name="Text Box 6"/>
            <p:cNvSpPr txBox="1"/>
            <p:nvPr/>
          </p:nvSpPr>
          <p:spPr>
            <a:xfrm>
              <a:off x="240" y="96"/>
              <a:ext cx="372" cy="33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95298" name="Line 7"/>
            <p:cNvSpPr>
              <a:spLocks noChangeShapeType="1"/>
            </p:cNvSpPr>
            <p:nvPr/>
          </p:nvSpPr>
          <p:spPr bwMode="auto">
            <a:xfrm>
              <a:off x="468" y="27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59" name="Oval 8"/>
            <p:cNvSpPr/>
            <p:nvPr/>
          </p:nvSpPr>
          <p:spPr>
            <a:xfrm>
              <a:off x="1212" y="131"/>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36260" name="Text Box 9"/>
            <p:cNvSpPr txBox="1"/>
            <p:nvPr/>
          </p:nvSpPr>
          <p:spPr>
            <a:xfrm>
              <a:off x="1248" y="102"/>
              <a:ext cx="348"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95301" name="Line 10"/>
            <p:cNvSpPr>
              <a:spLocks noChangeShapeType="1"/>
            </p:cNvSpPr>
            <p:nvPr/>
          </p:nvSpPr>
          <p:spPr bwMode="auto">
            <a:xfrm>
              <a:off x="312" y="42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62" name="Oval 11"/>
            <p:cNvSpPr/>
            <p:nvPr/>
          </p:nvSpPr>
          <p:spPr>
            <a:xfrm>
              <a:off x="168" y="116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36263" name="Text Box 12"/>
            <p:cNvSpPr txBox="1"/>
            <p:nvPr/>
          </p:nvSpPr>
          <p:spPr>
            <a:xfrm>
              <a:off x="192" y="1141"/>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95304" name="Line 13"/>
            <p:cNvSpPr>
              <a:spLocks noChangeShapeType="1"/>
            </p:cNvSpPr>
            <p:nvPr/>
          </p:nvSpPr>
          <p:spPr bwMode="auto">
            <a:xfrm>
              <a:off x="468" y="1307"/>
              <a:ext cx="7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65" name="Oval 14"/>
            <p:cNvSpPr/>
            <p:nvPr/>
          </p:nvSpPr>
          <p:spPr>
            <a:xfrm>
              <a:off x="1248" y="114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36266" name="Text Box 15"/>
            <p:cNvSpPr txBox="1"/>
            <p:nvPr/>
          </p:nvSpPr>
          <p:spPr>
            <a:xfrm>
              <a:off x="1296" y="1116"/>
              <a:ext cx="432" cy="3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95307" name="Line 16"/>
            <p:cNvSpPr>
              <a:spLocks noChangeShapeType="1"/>
            </p:cNvSpPr>
            <p:nvPr/>
          </p:nvSpPr>
          <p:spPr bwMode="auto">
            <a:xfrm>
              <a:off x="1368" y="42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68" name="Oval 17"/>
            <p:cNvSpPr/>
            <p:nvPr/>
          </p:nvSpPr>
          <p:spPr>
            <a:xfrm>
              <a:off x="672" y="64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36269" name="Text Box 18"/>
            <p:cNvSpPr txBox="1"/>
            <p:nvPr/>
          </p:nvSpPr>
          <p:spPr>
            <a:xfrm>
              <a:off x="720" y="613"/>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95310" name="Line 19"/>
            <p:cNvSpPr>
              <a:spLocks noChangeShapeType="1"/>
            </p:cNvSpPr>
            <p:nvPr/>
          </p:nvSpPr>
          <p:spPr bwMode="auto">
            <a:xfrm>
              <a:off x="420" y="378"/>
              <a:ext cx="288" cy="2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1" name="Line 20"/>
            <p:cNvSpPr>
              <a:spLocks noChangeShapeType="1"/>
            </p:cNvSpPr>
            <p:nvPr/>
          </p:nvSpPr>
          <p:spPr bwMode="auto">
            <a:xfrm>
              <a:off x="948" y="920"/>
              <a:ext cx="288" cy="29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2" name="Line 21"/>
            <p:cNvSpPr>
              <a:spLocks noChangeShapeType="1"/>
            </p:cNvSpPr>
            <p:nvPr/>
          </p:nvSpPr>
          <p:spPr bwMode="auto">
            <a:xfrm flipH="1">
              <a:off x="936" y="378"/>
              <a:ext cx="300" cy="32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3" name="Line 22"/>
            <p:cNvSpPr>
              <a:spLocks noChangeShapeType="1"/>
            </p:cNvSpPr>
            <p:nvPr/>
          </p:nvSpPr>
          <p:spPr bwMode="auto">
            <a:xfrm flipH="1">
              <a:off x="432" y="906"/>
              <a:ext cx="288" cy="2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4" name="Line 23"/>
            <p:cNvSpPr>
              <a:spLocks noChangeShapeType="1"/>
            </p:cNvSpPr>
            <p:nvPr/>
          </p:nvSpPr>
          <p:spPr bwMode="auto">
            <a:xfrm>
              <a:off x="1524" y="329"/>
              <a:ext cx="564" cy="3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5" name="Line 24"/>
            <p:cNvSpPr>
              <a:spLocks noChangeShapeType="1"/>
            </p:cNvSpPr>
            <p:nvPr/>
          </p:nvSpPr>
          <p:spPr bwMode="auto">
            <a:xfrm flipH="1">
              <a:off x="1512" y="716"/>
              <a:ext cx="576" cy="6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76" name="Oval 25"/>
            <p:cNvSpPr/>
            <p:nvPr/>
          </p:nvSpPr>
          <p:spPr>
            <a:xfrm>
              <a:off x="1968" y="574"/>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36277" name="Text Box 26"/>
            <p:cNvSpPr txBox="1"/>
            <p:nvPr/>
          </p:nvSpPr>
          <p:spPr>
            <a:xfrm>
              <a:off x="2016" y="545"/>
              <a:ext cx="432"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sp>
          <p:nvSpPr>
            <p:cNvPr id="136278" name="Text Box 27"/>
            <p:cNvSpPr txBox="1"/>
            <p:nvPr/>
          </p:nvSpPr>
          <p:spPr>
            <a:xfrm>
              <a:off x="720" y="1248"/>
              <a:ext cx="432" cy="35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18</a:t>
              </a:r>
            </a:p>
          </p:txBody>
        </p:sp>
        <p:sp>
          <p:nvSpPr>
            <p:cNvPr id="136279" name="Text Box 28"/>
            <p:cNvSpPr txBox="1"/>
            <p:nvPr/>
          </p:nvSpPr>
          <p:spPr>
            <a:xfrm>
              <a:off x="1728" y="932"/>
              <a:ext cx="288" cy="36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36280" name="Text Box 29"/>
            <p:cNvSpPr txBox="1"/>
            <p:nvPr/>
          </p:nvSpPr>
          <p:spPr>
            <a:xfrm>
              <a:off x="960" y="757"/>
              <a:ext cx="432" cy="29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14</a:t>
              </a:r>
            </a:p>
          </p:txBody>
        </p:sp>
        <p:sp>
          <p:nvSpPr>
            <p:cNvPr id="136281" name="Text Box 30"/>
            <p:cNvSpPr txBox="1"/>
            <p:nvPr/>
          </p:nvSpPr>
          <p:spPr>
            <a:xfrm>
              <a:off x="0" y="585"/>
              <a:ext cx="381"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10</a:t>
              </a:r>
            </a:p>
          </p:txBody>
        </p:sp>
        <p:sp>
          <p:nvSpPr>
            <p:cNvPr id="136282" name="Text Box 31"/>
            <p:cNvSpPr txBox="1"/>
            <p:nvPr/>
          </p:nvSpPr>
          <p:spPr>
            <a:xfrm>
              <a:off x="672"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16</a:t>
              </a:r>
            </a:p>
          </p:txBody>
        </p:sp>
        <p:sp>
          <p:nvSpPr>
            <p:cNvPr id="136283" name="Text Box 32"/>
            <p:cNvSpPr txBox="1"/>
            <p:nvPr/>
          </p:nvSpPr>
          <p:spPr>
            <a:xfrm>
              <a:off x="528" y="249"/>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21</a:t>
              </a:r>
            </a:p>
          </p:txBody>
        </p:sp>
        <p:sp>
          <p:nvSpPr>
            <p:cNvPr id="136284" name="Text Box 33"/>
            <p:cNvSpPr txBox="1"/>
            <p:nvPr/>
          </p:nvSpPr>
          <p:spPr>
            <a:xfrm>
              <a:off x="864" y="249"/>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11</a:t>
              </a:r>
            </a:p>
          </p:txBody>
        </p:sp>
        <p:sp>
          <p:nvSpPr>
            <p:cNvPr id="136285" name="Text Box 34"/>
            <p:cNvSpPr txBox="1"/>
            <p:nvPr/>
          </p:nvSpPr>
          <p:spPr>
            <a:xfrm>
              <a:off x="1632" y="153"/>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136286" name="Text Box 35"/>
            <p:cNvSpPr txBox="1"/>
            <p:nvPr/>
          </p:nvSpPr>
          <p:spPr>
            <a:xfrm>
              <a:off x="1344" y="537"/>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36287" name="Text Box 36"/>
            <p:cNvSpPr txBox="1"/>
            <p:nvPr/>
          </p:nvSpPr>
          <p:spPr>
            <a:xfrm>
              <a:off x="336" y="777"/>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33</a:t>
              </a:r>
            </a:p>
          </p:txBody>
        </p:sp>
      </p:grpSp>
      <p:sp>
        <p:nvSpPr>
          <p:cNvPr id="136196" name="AutoShape 37"/>
          <p:cNvSpPr/>
          <p:nvPr/>
        </p:nvSpPr>
        <p:spPr>
          <a:xfrm>
            <a:off x="4038600" y="1781175"/>
            <a:ext cx="762000" cy="304800"/>
          </a:xfrm>
          <a:prstGeom prst="rightArrow">
            <a:avLst>
              <a:gd name="adj1" fmla="val 50000"/>
              <a:gd name="adj2" fmla="val 62500"/>
            </a:avLst>
          </a:prstGeom>
          <a:solidFill>
            <a:schemeClr val="accent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grpSp>
        <p:nvGrpSpPr>
          <p:cNvPr id="95237" name="Group 38"/>
          <p:cNvGrpSpPr>
            <a:grpSpLocks/>
          </p:cNvGrpSpPr>
          <p:nvPr/>
        </p:nvGrpSpPr>
        <p:grpSpPr bwMode="auto">
          <a:xfrm>
            <a:off x="5295900" y="819150"/>
            <a:ext cx="3619500" cy="2362200"/>
            <a:chOff x="0" y="0"/>
            <a:chExt cx="2280" cy="1488"/>
          </a:xfrm>
        </p:grpSpPr>
        <p:sp>
          <p:nvSpPr>
            <p:cNvPr id="136244" name="Oval 39"/>
            <p:cNvSpPr/>
            <p:nvPr/>
          </p:nvSpPr>
          <p:spPr>
            <a:xfrm>
              <a:off x="12" y="2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45" name="Text Box 40"/>
            <p:cNvSpPr txBox="1"/>
            <p:nvPr/>
          </p:nvSpPr>
          <p:spPr>
            <a:xfrm>
              <a:off x="72" y="0"/>
              <a:ext cx="372" cy="33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136246" name="Oval 41"/>
            <p:cNvSpPr/>
            <p:nvPr/>
          </p:nvSpPr>
          <p:spPr>
            <a:xfrm>
              <a:off x="1044" y="3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47" name="Text Box 42"/>
            <p:cNvSpPr txBox="1"/>
            <p:nvPr/>
          </p:nvSpPr>
          <p:spPr>
            <a:xfrm>
              <a:off x="1080" y="6"/>
              <a:ext cx="348"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36248" name="Oval 43"/>
            <p:cNvSpPr/>
            <p:nvPr/>
          </p:nvSpPr>
          <p:spPr>
            <a:xfrm>
              <a:off x="0" y="106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49" name="Text Box 44"/>
            <p:cNvSpPr txBox="1"/>
            <p:nvPr/>
          </p:nvSpPr>
          <p:spPr>
            <a:xfrm>
              <a:off x="24" y="1045"/>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136250" name="Oval 45"/>
            <p:cNvSpPr/>
            <p:nvPr/>
          </p:nvSpPr>
          <p:spPr>
            <a:xfrm>
              <a:off x="1080" y="10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51" name="Text Box 46"/>
            <p:cNvSpPr txBox="1"/>
            <p:nvPr/>
          </p:nvSpPr>
          <p:spPr>
            <a:xfrm>
              <a:off x="1128" y="1020"/>
              <a:ext cx="432" cy="3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36252" name="Oval 47"/>
            <p:cNvSpPr/>
            <p:nvPr/>
          </p:nvSpPr>
          <p:spPr>
            <a:xfrm>
              <a:off x="504" y="5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53" name="Text Box 48"/>
            <p:cNvSpPr txBox="1"/>
            <p:nvPr/>
          </p:nvSpPr>
          <p:spPr>
            <a:xfrm>
              <a:off x="552" y="517"/>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36254" name="Oval 49"/>
            <p:cNvSpPr/>
            <p:nvPr/>
          </p:nvSpPr>
          <p:spPr>
            <a:xfrm>
              <a:off x="1800" y="478"/>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55" name="Text Box 50"/>
            <p:cNvSpPr txBox="1"/>
            <p:nvPr/>
          </p:nvSpPr>
          <p:spPr>
            <a:xfrm>
              <a:off x="1848" y="449"/>
              <a:ext cx="432"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95238" name="Group 51"/>
          <p:cNvGrpSpPr>
            <a:grpSpLocks/>
          </p:cNvGrpSpPr>
          <p:nvPr/>
        </p:nvGrpSpPr>
        <p:grpSpPr bwMode="auto">
          <a:xfrm>
            <a:off x="7459663" y="1919288"/>
            <a:ext cx="769937" cy="803275"/>
            <a:chOff x="0" y="0"/>
            <a:chExt cx="485" cy="506"/>
          </a:xfrm>
        </p:grpSpPr>
        <p:sp>
          <p:nvSpPr>
            <p:cNvPr id="95282" name="Line 52"/>
            <p:cNvSpPr>
              <a:spLocks noChangeShapeType="1"/>
            </p:cNvSpPr>
            <p:nvPr/>
          </p:nvSpPr>
          <p:spPr bwMode="auto">
            <a:xfrm flipH="1">
              <a:off x="0" y="0"/>
              <a:ext cx="462" cy="5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43" name="Text Box 53"/>
            <p:cNvSpPr txBox="1"/>
            <p:nvPr/>
          </p:nvSpPr>
          <p:spPr>
            <a:xfrm>
              <a:off x="197" y="116"/>
              <a:ext cx="288" cy="36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grpSp>
      <p:grpSp>
        <p:nvGrpSpPr>
          <p:cNvPr id="95239" name="Group 54"/>
          <p:cNvGrpSpPr>
            <a:grpSpLocks/>
          </p:cNvGrpSpPr>
          <p:nvPr/>
        </p:nvGrpSpPr>
        <p:grpSpPr bwMode="auto">
          <a:xfrm>
            <a:off x="5033963" y="1333500"/>
            <a:ext cx="604837" cy="1173163"/>
            <a:chOff x="0" y="0"/>
            <a:chExt cx="381" cy="739"/>
          </a:xfrm>
        </p:grpSpPr>
        <p:sp>
          <p:nvSpPr>
            <p:cNvPr id="95280" name="Line 55"/>
            <p:cNvSpPr>
              <a:spLocks noChangeShapeType="1"/>
            </p:cNvSpPr>
            <p:nvPr/>
          </p:nvSpPr>
          <p:spPr bwMode="auto">
            <a:xfrm>
              <a:off x="312" y="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41" name="Text Box 56"/>
            <p:cNvSpPr txBox="1"/>
            <p:nvPr/>
          </p:nvSpPr>
          <p:spPr>
            <a:xfrm>
              <a:off x="0" y="165"/>
              <a:ext cx="381"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10</a:t>
              </a:r>
            </a:p>
          </p:txBody>
        </p:sp>
      </p:grpSp>
      <p:grpSp>
        <p:nvGrpSpPr>
          <p:cNvPr id="95240" name="Group 57"/>
          <p:cNvGrpSpPr>
            <a:grpSpLocks/>
          </p:cNvGrpSpPr>
          <p:nvPr/>
        </p:nvGrpSpPr>
        <p:grpSpPr bwMode="auto">
          <a:xfrm>
            <a:off x="5791200" y="638175"/>
            <a:ext cx="1143000" cy="519113"/>
            <a:chOff x="0" y="0"/>
            <a:chExt cx="720" cy="327"/>
          </a:xfrm>
        </p:grpSpPr>
        <p:sp>
          <p:nvSpPr>
            <p:cNvPr id="95278" name="Line 58"/>
            <p:cNvSpPr>
              <a:spLocks noChangeShapeType="1"/>
            </p:cNvSpPr>
            <p:nvPr/>
          </p:nvSpPr>
          <p:spPr bwMode="auto">
            <a:xfrm>
              <a:off x="0" y="27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39" name="Text Box 59"/>
            <p:cNvSpPr txBox="1"/>
            <p:nvPr/>
          </p:nvSpPr>
          <p:spPr>
            <a:xfrm>
              <a:off x="204"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16</a:t>
              </a:r>
            </a:p>
          </p:txBody>
        </p:sp>
      </p:grpSp>
      <p:grpSp>
        <p:nvGrpSpPr>
          <p:cNvPr id="95241" name="Group 60"/>
          <p:cNvGrpSpPr>
            <a:grpSpLocks/>
          </p:cNvGrpSpPr>
          <p:nvPr/>
        </p:nvGrpSpPr>
        <p:grpSpPr bwMode="auto">
          <a:xfrm>
            <a:off x="6400800" y="1049338"/>
            <a:ext cx="609600" cy="717550"/>
            <a:chOff x="0" y="0"/>
            <a:chExt cx="384" cy="452"/>
          </a:xfrm>
        </p:grpSpPr>
        <p:sp>
          <p:nvSpPr>
            <p:cNvPr id="95276" name="Line 61"/>
            <p:cNvSpPr>
              <a:spLocks noChangeShapeType="1"/>
            </p:cNvSpPr>
            <p:nvPr/>
          </p:nvSpPr>
          <p:spPr bwMode="auto">
            <a:xfrm flipH="1">
              <a:off x="72" y="129"/>
              <a:ext cx="300" cy="32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37" name="Text Box 62"/>
            <p:cNvSpPr txBox="1"/>
            <p:nvPr/>
          </p:nvSpPr>
          <p:spPr>
            <a:xfrm>
              <a:off x="0"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11</a:t>
              </a:r>
            </a:p>
          </p:txBody>
        </p:sp>
      </p:grpSp>
      <p:grpSp>
        <p:nvGrpSpPr>
          <p:cNvPr id="95242" name="Group 63"/>
          <p:cNvGrpSpPr>
            <a:grpSpLocks/>
          </p:cNvGrpSpPr>
          <p:nvPr/>
        </p:nvGrpSpPr>
        <p:grpSpPr bwMode="auto">
          <a:xfrm>
            <a:off x="7391400" y="1004888"/>
            <a:ext cx="914400" cy="690562"/>
            <a:chOff x="0" y="0"/>
            <a:chExt cx="576" cy="435"/>
          </a:xfrm>
        </p:grpSpPr>
        <p:sp>
          <p:nvSpPr>
            <p:cNvPr id="95274" name="Line 64"/>
            <p:cNvSpPr>
              <a:spLocks noChangeShapeType="1"/>
            </p:cNvSpPr>
            <p:nvPr/>
          </p:nvSpPr>
          <p:spPr bwMode="auto">
            <a:xfrm>
              <a:off x="0" y="93"/>
              <a:ext cx="519"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35" name="Text Box 65"/>
            <p:cNvSpPr txBox="1"/>
            <p:nvPr/>
          </p:nvSpPr>
          <p:spPr>
            <a:xfrm>
              <a:off x="192"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grpSp>
      <p:sp>
        <p:nvSpPr>
          <p:cNvPr id="136203" name="Text Box 66"/>
          <p:cNvSpPr txBox="1"/>
          <p:nvPr/>
        </p:nvSpPr>
        <p:spPr>
          <a:xfrm>
            <a:off x="5638800" y="3152775"/>
            <a:ext cx="3048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zh-CN" altLang="en-US" sz="2400" b="1" noProof="1">
                <a:ea typeface="宋体" panose="02010600030101010101" pitchFamily="2" charset="-122"/>
              </a:rPr>
              <a:t>最小生成树之一</a:t>
            </a:r>
          </a:p>
        </p:txBody>
      </p:sp>
      <p:grpSp>
        <p:nvGrpSpPr>
          <p:cNvPr id="95244" name="Group 67"/>
          <p:cNvGrpSpPr>
            <a:grpSpLocks/>
          </p:cNvGrpSpPr>
          <p:nvPr/>
        </p:nvGrpSpPr>
        <p:grpSpPr bwMode="auto">
          <a:xfrm>
            <a:off x="2471738" y="4095750"/>
            <a:ext cx="3619500" cy="2362200"/>
            <a:chOff x="0" y="0"/>
            <a:chExt cx="2280" cy="1488"/>
          </a:xfrm>
        </p:grpSpPr>
        <p:sp>
          <p:nvSpPr>
            <p:cNvPr id="136222" name="Oval 68"/>
            <p:cNvSpPr/>
            <p:nvPr/>
          </p:nvSpPr>
          <p:spPr>
            <a:xfrm>
              <a:off x="12" y="2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23" name="Text Box 69"/>
            <p:cNvSpPr txBox="1"/>
            <p:nvPr/>
          </p:nvSpPr>
          <p:spPr>
            <a:xfrm>
              <a:off x="72" y="0"/>
              <a:ext cx="372" cy="33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136224" name="Oval 70"/>
            <p:cNvSpPr/>
            <p:nvPr/>
          </p:nvSpPr>
          <p:spPr>
            <a:xfrm>
              <a:off x="1044" y="3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25" name="Text Box 71"/>
            <p:cNvSpPr txBox="1"/>
            <p:nvPr/>
          </p:nvSpPr>
          <p:spPr>
            <a:xfrm>
              <a:off x="1080" y="6"/>
              <a:ext cx="348"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36226" name="Oval 72"/>
            <p:cNvSpPr/>
            <p:nvPr/>
          </p:nvSpPr>
          <p:spPr>
            <a:xfrm>
              <a:off x="0" y="106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27" name="Text Box 73"/>
            <p:cNvSpPr txBox="1"/>
            <p:nvPr/>
          </p:nvSpPr>
          <p:spPr>
            <a:xfrm>
              <a:off x="24" y="1045"/>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136228" name="Oval 74"/>
            <p:cNvSpPr/>
            <p:nvPr/>
          </p:nvSpPr>
          <p:spPr>
            <a:xfrm>
              <a:off x="1080" y="10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29" name="Text Box 75"/>
            <p:cNvSpPr txBox="1"/>
            <p:nvPr/>
          </p:nvSpPr>
          <p:spPr>
            <a:xfrm>
              <a:off x="1128" y="1020"/>
              <a:ext cx="432" cy="3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36230" name="Oval 76"/>
            <p:cNvSpPr/>
            <p:nvPr/>
          </p:nvSpPr>
          <p:spPr>
            <a:xfrm>
              <a:off x="504" y="5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31" name="Text Box 77"/>
            <p:cNvSpPr txBox="1"/>
            <p:nvPr/>
          </p:nvSpPr>
          <p:spPr>
            <a:xfrm>
              <a:off x="552" y="517"/>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36232" name="Oval 78"/>
            <p:cNvSpPr/>
            <p:nvPr/>
          </p:nvSpPr>
          <p:spPr>
            <a:xfrm>
              <a:off x="1800" y="478"/>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33" name="Text Box 79"/>
            <p:cNvSpPr txBox="1"/>
            <p:nvPr/>
          </p:nvSpPr>
          <p:spPr>
            <a:xfrm>
              <a:off x="1848" y="449"/>
              <a:ext cx="432"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95245" name="Group 80"/>
          <p:cNvGrpSpPr>
            <a:grpSpLocks/>
          </p:cNvGrpSpPr>
          <p:nvPr/>
        </p:nvGrpSpPr>
        <p:grpSpPr bwMode="auto">
          <a:xfrm>
            <a:off x="2209800" y="4610100"/>
            <a:ext cx="604838" cy="1173163"/>
            <a:chOff x="0" y="0"/>
            <a:chExt cx="381" cy="739"/>
          </a:xfrm>
        </p:grpSpPr>
        <p:sp>
          <p:nvSpPr>
            <p:cNvPr id="95260" name="Line 81"/>
            <p:cNvSpPr>
              <a:spLocks noChangeShapeType="1"/>
            </p:cNvSpPr>
            <p:nvPr/>
          </p:nvSpPr>
          <p:spPr bwMode="auto">
            <a:xfrm>
              <a:off x="312" y="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21" name="Text Box 82"/>
            <p:cNvSpPr txBox="1"/>
            <p:nvPr/>
          </p:nvSpPr>
          <p:spPr>
            <a:xfrm>
              <a:off x="0" y="165"/>
              <a:ext cx="381"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10</a:t>
              </a:r>
            </a:p>
          </p:txBody>
        </p:sp>
      </p:grpSp>
      <p:grpSp>
        <p:nvGrpSpPr>
          <p:cNvPr id="95246" name="Group 83"/>
          <p:cNvGrpSpPr>
            <a:grpSpLocks/>
          </p:cNvGrpSpPr>
          <p:nvPr/>
        </p:nvGrpSpPr>
        <p:grpSpPr bwMode="auto">
          <a:xfrm>
            <a:off x="2967038" y="3914775"/>
            <a:ext cx="1143000" cy="519113"/>
            <a:chOff x="0" y="0"/>
            <a:chExt cx="720" cy="327"/>
          </a:xfrm>
        </p:grpSpPr>
        <p:sp>
          <p:nvSpPr>
            <p:cNvPr id="95258" name="Line 84"/>
            <p:cNvSpPr>
              <a:spLocks noChangeShapeType="1"/>
            </p:cNvSpPr>
            <p:nvPr/>
          </p:nvSpPr>
          <p:spPr bwMode="auto">
            <a:xfrm>
              <a:off x="0" y="27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9" name="Text Box 85"/>
            <p:cNvSpPr txBox="1"/>
            <p:nvPr/>
          </p:nvSpPr>
          <p:spPr>
            <a:xfrm>
              <a:off x="204"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16</a:t>
              </a:r>
            </a:p>
          </p:txBody>
        </p:sp>
      </p:grpSp>
      <p:grpSp>
        <p:nvGrpSpPr>
          <p:cNvPr id="95247" name="Group 86"/>
          <p:cNvGrpSpPr>
            <a:grpSpLocks/>
          </p:cNvGrpSpPr>
          <p:nvPr/>
        </p:nvGrpSpPr>
        <p:grpSpPr bwMode="auto">
          <a:xfrm>
            <a:off x="3576638" y="4325938"/>
            <a:ext cx="609600" cy="717550"/>
            <a:chOff x="0" y="0"/>
            <a:chExt cx="384" cy="452"/>
          </a:xfrm>
        </p:grpSpPr>
        <p:sp>
          <p:nvSpPr>
            <p:cNvPr id="95256" name="Line 87"/>
            <p:cNvSpPr>
              <a:spLocks noChangeShapeType="1"/>
            </p:cNvSpPr>
            <p:nvPr/>
          </p:nvSpPr>
          <p:spPr bwMode="auto">
            <a:xfrm flipH="1">
              <a:off x="72" y="129"/>
              <a:ext cx="300" cy="32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7" name="Text Box 88"/>
            <p:cNvSpPr txBox="1"/>
            <p:nvPr/>
          </p:nvSpPr>
          <p:spPr>
            <a:xfrm>
              <a:off x="0"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11</a:t>
              </a:r>
            </a:p>
          </p:txBody>
        </p:sp>
      </p:grpSp>
      <p:grpSp>
        <p:nvGrpSpPr>
          <p:cNvPr id="95248" name="Group 89"/>
          <p:cNvGrpSpPr>
            <a:grpSpLocks/>
          </p:cNvGrpSpPr>
          <p:nvPr/>
        </p:nvGrpSpPr>
        <p:grpSpPr bwMode="auto">
          <a:xfrm>
            <a:off x="4567238" y="4281488"/>
            <a:ext cx="914400" cy="690562"/>
            <a:chOff x="0" y="0"/>
            <a:chExt cx="576" cy="435"/>
          </a:xfrm>
        </p:grpSpPr>
        <p:sp>
          <p:nvSpPr>
            <p:cNvPr id="95254" name="Line 90"/>
            <p:cNvSpPr>
              <a:spLocks noChangeShapeType="1"/>
            </p:cNvSpPr>
            <p:nvPr/>
          </p:nvSpPr>
          <p:spPr bwMode="auto">
            <a:xfrm>
              <a:off x="0" y="93"/>
              <a:ext cx="519"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5" name="Text Box 91"/>
            <p:cNvSpPr txBox="1"/>
            <p:nvPr/>
          </p:nvSpPr>
          <p:spPr>
            <a:xfrm>
              <a:off x="192"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grpSp>
      <p:grpSp>
        <p:nvGrpSpPr>
          <p:cNvPr id="95249" name="Group 92"/>
          <p:cNvGrpSpPr>
            <a:grpSpLocks/>
          </p:cNvGrpSpPr>
          <p:nvPr/>
        </p:nvGrpSpPr>
        <p:grpSpPr bwMode="auto">
          <a:xfrm>
            <a:off x="4414838" y="4600575"/>
            <a:ext cx="609600" cy="1143000"/>
            <a:chOff x="0" y="0"/>
            <a:chExt cx="384" cy="720"/>
          </a:xfrm>
        </p:grpSpPr>
        <p:sp>
          <p:nvSpPr>
            <p:cNvPr id="95252" name="Line 93"/>
            <p:cNvSpPr>
              <a:spLocks noChangeShapeType="1"/>
            </p:cNvSpPr>
            <p:nvPr/>
          </p:nvSpPr>
          <p:spPr bwMode="auto">
            <a:xfrm>
              <a:off x="0" y="0"/>
              <a:ext cx="0" cy="72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3" name="Text Box 94"/>
            <p:cNvSpPr txBox="1"/>
            <p:nvPr/>
          </p:nvSpPr>
          <p:spPr>
            <a:xfrm>
              <a:off x="0" y="192"/>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grpSp>
      <p:sp>
        <p:nvSpPr>
          <p:cNvPr id="136210" name="Text Box 95"/>
          <p:cNvSpPr txBox="1"/>
          <p:nvPr/>
        </p:nvSpPr>
        <p:spPr>
          <a:xfrm>
            <a:off x="2814638" y="6429375"/>
            <a:ext cx="3048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zh-CN" altLang="en-US" sz="2400" b="1" noProof="1">
                <a:ea typeface="宋体" panose="02010600030101010101" pitchFamily="2" charset="-122"/>
              </a:rPr>
              <a:t>最小生成树之二</a:t>
            </a:r>
          </a:p>
        </p:txBody>
      </p:sp>
      <p:sp>
        <p:nvSpPr>
          <p:cNvPr id="136211" name="AutoShape 96"/>
          <p:cNvSpPr/>
          <p:nvPr/>
        </p:nvSpPr>
        <p:spPr>
          <a:xfrm>
            <a:off x="1371600" y="3381375"/>
            <a:ext cx="457200" cy="1143000"/>
          </a:xfrm>
          <a:prstGeom prst="curvedRightArrow">
            <a:avLst>
              <a:gd name="adj1" fmla="val 50000"/>
              <a:gd name="adj2" fmla="val 100000"/>
              <a:gd name="adj3" fmla="val 33314"/>
            </a:avLst>
          </a:prstGeom>
          <a:solidFill>
            <a:schemeClr val="accent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a:xfrm>
            <a:off x="179512" y="130627"/>
            <a:ext cx="7793038" cy="710902"/>
          </a:xfrm>
        </p:spPr>
        <p:txBody>
          <a:bodyPr/>
          <a:lstStyle/>
          <a:p>
            <a:pPr eaLnBrk="1" hangingPunct="1">
              <a:buClr>
                <a:srgbClr val="FF0000"/>
              </a:buClr>
            </a:pPr>
            <a:r>
              <a:rPr lang="zh-CN" altLang="en-US" b="1" dirty="0" smtClean="0">
                <a:solidFill>
                  <a:srgbClr val="0000FF"/>
                </a:solidFill>
              </a:rPr>
              <a:t>构造最小生成树的准则</a:t>
            </a:r>
          </a:p>
        </p:txBody>
      </p:sp>
      <p:sp>
        <p:nvSpPr>
          <p:cNvPr id="151555" name="Rectangle 3"/>
          <p:cNvSpPr>
            <a:spLocks noGrp="1" noChangeArrowheads="1"/>
          </p:cNvSpPr>
          <p:nvPr>
            <p:ph type="body" idx="4294967295"/>
          </p:nvPr>
        </p:nvSpPr>
        <p:spPr>
          <a:xfrm>
            <a:off x="687388" y="827534"/>
            <a:ext cx="7772400" cy="3911154"/>
          </a:xfrm>
        </p:spPr>
        <p:txBody>
          <a:bodyPr/>
          <a:lstStyle/>
          <a:p>
            <a:pPr marL="0" indent="0" eaLnBrk="1" hangingPunct="1">
              <a:buClr>
                <a:srgbClr val="FF0000"/>
              </a:buClr>
              <a:buNone/>
              <a:defRPr/>
            </a:pPr>
            <a:endParaRPr kumimoji="1" lang="zh-CN" altLang="en-US" b="1" dirty="0" smtClean="0">
              <a:solidFill>
                <a:srgbClr val="9900FF"/>
              </a:solidFill>
              <a:latin typeface="Times New Roman" panose="02020603050405020304" pitchFamily="18" charset="0"/>
              <a:cs typeface="Times New Roman" panose="02020603050405020304" pitchFamily="18" charset="0"/>
            </a:endParaRPr>
          </a:p>
          <a:p>
            <a:pPr eaLnBrk="1" hangingPunct="1">
              <a:defRPr/>
            </a:pPr>
            <a:r>
              <a:rPr kumimoji="1" lang="zh-CN" altLang="en-US" b="1" dirty="0" smtClean="0">
                <a:latin typeface="Times New Roman" panose="02020603050405020304" pitchFamily="18" charset="0"/>
                <a:cs typeface="Times New Roman" panose="02020603050405020304" pitchFamily="18" charset="0"/>
              </a:rPr>
              <a:t>必须只使用图</a:t>
            </a:r>
            <a:r>
              <a:rPr kumimoji="1" lang="en-US" altLang="zh-CN" b="1" dirty="0" smtClean="0">
                <a:latin typeface="Times New Roman" panose="02020603050405020304" pitchFamily="18" charset="0"/>
                <a:cs typeface="Times New Roman" panose="02020603050405020304" pitchFamily="18" charset="0"/>
              </a:rPr>
              <a:t>G</a:t>
            </a:r>
            <a:r>
              <a:rPr kumimoji="1" lang="zh-CN" altLang="en-US" b="1" dirty="0" smtClean="0">
                <a:latin typeface="Times New Roman" panose="02020603050405020304" pitchFamily="18" charset="0"/>
                <a:cs typeface="Times New Roman" panose="02020603050405020304" pitchFamily="18" charset="0"/>
              </a:rPr>
              <a:t>的</a:t>
            </a:r>
            <a:r>
              <a:rPr kumimoji="1" lang="zh-CN" altLang="en-US" b="1" dirty="0" smtClean="0">
                <a:solidFill>
                  <a:schemeClr val="tx2"/>
                </a:solidFill>
                <a:latin typeface="Times New Roman" panose="02020603050405020304" pitchFamily="18" charset="0"/>
                <a:cs typeface="Times New Roman" panose="02020603050405020304" pitchFamily="18" charset="0"/>
              </a:rPr>
              <a:t>边</a:t>
            </a:r>
            <a:r>
              <a:rPr kumimoji="1" lang="zh-CN" altLang="en-US" b="1" dirty="0" smtClean="0">
                <a:latin typeface="Times New Roman" panose="02020603050405020304" pitchFamily="18" charset="0"/>
                <a:cs typeface="Times New Roman" panose="02020603050405020304" pitchFamily="18" charset="0"/>
              </a:rPr>
              <a:t>来构造最小生成树</a:t>
            </a:r>
          </a:p>
          <a:p>
            <a:pPr eaLnBrk="1" hangingPunct="1">
              <a:defRPr/>
            </a:pPr>
            <a:r>
              <a:rPr kumimoji="1" lang="zh-CN" altLang="en-US" b="1" dirty="0" smtClean="0">
                <a:latin typeface="Times New Roman" panose="02020603050405020304" pitchFamily="18" charset="0"/>
                <a:cs typeface="Times New Roman" panose="02020603050405020304" pitchFamily="18" charset="0"/>
              </a:rPr>
              <a:t>必须使用且仅使用</a:t>
            </a:r>
            <a:r>
              <a:rPr kumimoji="1" lang="en-US" altLang="zh-CN" b="1" i="1" dirty="0" smtClean="0">
                <a:solidFill>
                  <a:schemeClr val="tx2"/>
                </a:solidFill>
                <a:latin typeface="Times New Roman" panose="02020603050405020304" pitchFamily="18" charset="0"/>
                <a:cs typeface="Times New Roman" panose="02020603050405020304" pitchFamily="18" charset="0"/>
              </a:rPr>
              <a:t>n</a:t>
            </a:r>
            <a:r>
              <a:rPr kumimoji="1" lang="en-US" altLang="zh-CN" b="1" dirty="0" smtClean="0">
                <a:solidFill>
                  <a:schemeClr val="tx2"/>
                </a:solidFill>
                <a:latin typeface="Times New Roman" panose="02020603050405020304" pitchFamily="18" charset="0"/>
                <a:cs typeface="Times New Roman" panose="02020603050405020304" pitchFamily="18" charset="0"/>
              </a:rPr>
              <a:t>-1</a:t>
            </a:r>
            <a:r>
              <a:rPr kumimoji="1" lang="zh-CN" altLang="en-US" b="1" dirty="0" smtClean="0">
                <a:solidFill>
                  <a:schemeClr val="tx2"/>
                </a:solidFill>
                <a:latin typeface="Times New Roman" panose="02020603050405020304" pitchFamily="18" charset="0"/>
                <a:cs typeface="Times New Roman" panose="02020603050405020304" pitchFamily="18" charset="0"/>
              </a:rPr>
              <a:t>条边</a:t>
            </a:r>
            <a:r>
              <a:rPr kumimoji="1" lang="zh-CN" altLang="en-US" b="1" dirty="0" smtClean="0">
                <a:latin typeface="Times New Roman" panose="02020603050405020304" pitchFamily="18" charset="0"/>
                <a:cs typeface="Times New Roman" panose="02020603050405020304" pitchFamily="18" charset="0"/>
              </a:rPr>
              <a:t>来连接图</a:t>
            </a:r>
            <a:r>
              <a:rPr kumimoji="1" lang="en-US" altLang="zh-CN" b="1" dirty="0" smtClean="0">
                <a:latin typeface="Times New Roman" panose="02020603050405020304" pitchFamily="18" charset="0"/>
                <a:cs typeface="Times New Roman" panose="02020603050405020304" pitchFamily="18" charset="0"/>
              </a:rPr>
              <a:t>G</a:t>
            </a:r>
            <a:r>
              <a:rPr kumimoji="1" lang="zh-CN" altLang="en-US" b="1" dirty="0" smtClean="0">
                <a:latin typeface="Times New Roman" panose="02020603050405020304" pitchFamily="18" charset="0"/>
                <a:cs typeface="Times New Roman" panose="02020603050405020304" pitchFamily="18" charset="0"/>
              </a:rPr>
              <a:t>中的</a:t>
            </a:r>
            <a:r>
              <a:rPr kumimoji="1" lang="en-US" altLang="zh-CN" b="1" i="1" dirty="0" smtClean="0">
                <a:latin typeface="Times New Roman" panose="02020603050405020304" pitchFamily="18" charset="0"/>
                <a:cs typeface="Times New Roman" panose="02020603050405020304" pitchFamily="18" charset="0"/>
              </a:rPr>
              <a:t>n</a:t>
            </a:r>
            <a:r>
              <a:rPr kumimoji="1" lang="zh-CN" altLang="en-US" b="1" dirty="0" smtClean="0">
                <a:latin typeface="Times New Roman" panose="02020603050405020304" pitchFamily="18" charset="0"/>
                <a:cs typeface="Times New Roman" panose="02020603050405020304" pitchFamily="18" charset="0"/>
              </a:rPr>
              <a:t>个顶点</a:t>
            </a:r>
          </a:p>
          <a:p>
            <a:pPr eaLnBrk="1" hangingPunct="1">
              <a:defRPr/>
            </a:pPr>
            <a:r>
              <a:rPr kumimoji="1" lang="zh-CN" altLang="en-US" b="1" dirty="0" smtClean="0">
                <a:solidFill>
                  <a:srgbClr val="FF0000"/>
                </a:solidFill>
                <a:latin typeface="Times New Roman" panose="02020603050405020304" pitchFamily="18" charset="0"/>
                <a:cs typeface="Times New Roman" panose="02020603050405020304" pitchFamily="18" charset="0"/>
              </a:rPr>
              <a:t>不能使用产生回路的边</a:t>
            </a:r>
          </a:p>
        </p:txBody>
      </p:sp>
      <p:sp>
        <p:nvSpPr>
          <p:cNvPr id="137220" name="Rectangle 4"/>
          <p:cNvSpPr/>
          <p:nvPr/>
        </p:nvSpPr>
        <p:spPr>
          <a:xfrm>
            <a:off x="682625" y="4005064"/>
            <a:ext cx="7777163" cy="235756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FF0000"/>
              </a:buClr>
              <a:buSzPct val="100000"/>
              <a:buFont typeface="Wingdings" panose="05000000000000000000" pitchFamily="2" charset="2"/>
              <a:buChar char="u"/>
              <a:defRPr/>
            </a:pPr>
            <a:r>
              <a:rPr lang="zh-CN" altLang="en-US" sz="3600" b="1" noProof="1" smtClean="0">
                <a:latin typeface="Times New Roman" panose="02020603050405020304" pitchFamily="18" charset="0"/>
                <a:ea typeface="宋体" panose="02010600030101010101" pitchFamily="2" charset="-122"/>
              </a:rPr>
              <a:t>方法</a:t>
            </a:r>
            <a:endParaRPr lang="en-US" altLang="zh-CN" sz="3600" b="1" noProof="1" smtClean="0">
              <a:latin typeface="Times New Roman" panose="02020603050405020304" pitchFamily="18" charset="0"/>
              <a:ea typeface="宋体" panose="02010600030101010101" pitchFamily="2" charset="-122"/>
            </a:endParaRPr>
          </a:p>
          <a:p>
            <a:pPr>
              <a:spcBef>
                <a:spcPct val="0"/>
              </a:spcBef>
              <a:buClr>
                <a:srgbClr val="FF0000"/>
              </a:buClr>
              <a:buSzPct val="100000"/>
              <a:buFont typeface="Wingdings" panose="05000000000000000000" pitchFamily="2" charset="2"/>
              <a:buChar char="u"/>
              <a:defRPr/>
            </a:pPr>
            <a:endParaRPr lang="en-US" altLang="zh-CN" sz="3600" b="1"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b="1" noProof="1">
                <a:latin typeface="Times New Roman" panose="02020603050405020304" pitchFamily="18" charset="0"/>
                <a:ea typeface="宋体" panose="02010600030101010101" pitchFamily="2" charset="-122"/>
              </a:rPr>
              <a:t>8.4.2 </a:t>
            </a:r>
            <a:r>
              <a:rPr lang="zh-CN" altLang="en-US" b="1" noProof="1">
                <a:solidFill>
                  <a:schemeClr val="hlink"/>
                </a:solidFill>
                <a:latin typeface="Times New Roman" panose="02020603050405020304" pitchFamily="18" charset="0"/>
                <a:ea typeface="宋体" panose="02010600030101010101" pitchFamily="2" charset="-122"/>
              </a:rPr>
              <a:t>普里姆</a:t>
            </a:r>
            <a:r>
              <a:rPr lang="en-US" altLang="zh-CN" b="1" noProof="1">
                <a:solidFill>
                  <a:schemeClr val="hlink"/>
                </a:solidFill>
                <a:latin typeface="Times New Roman" panose="02020603050405020304" pitchFamily="18" charset="0"/>
                <a:ea typeface="宋体" panose="02010600030101010101" pitchFamily="2" charset="-122"/>
              </a:rPr>
              <a:t>(Prim)</a:t>
            </a:r>
            <a:r>
              <a:rPr lang="zh-CN" altLang="en-US" b="1" noProof="1">
                <a:solidFill>
                  <a:schemeClr val="hlink"/>
                </a:solidFill>
                <a:latin typeface="Times New Roman" panose="02020603050405020304" pitchFamily="18" charset="0"/>
                <a:ea typeface="宋体" panose="02010600030101010101" pitchFamily="2" charset="-122"/>
              </a:rPr>
              <a:t>算法</a:t>
            </a:r>
          </a:p>
          <a:p>
            <a:pPr marL="0" indent="0">
              <a:spcBef>
                <a:spcPct val="35000"/>
              </a:spcBef>
              <a:spcAft>
                <a:spcPct val="20000"/>
              </a:spcAft>
              <a:buClr>
                <a:srgbClr val="000000"/>
              </a:buClr>
              <a:buNone/>
              <a:defRPr/>
            </a:pPr>
            <a:r>
              <a:rPr lang="en-US" altLang="zh-CN" b="1" noProof="1">
                <a:latin typeface="Times New Roman" panose="02020603050405020304" pitchFamily="18" charset="0"/>
                <a:ea typeface="宋体" panose="02010600030101010101" pitchFamily="2" charset="-122"/>
              </a:rPr>
              <a:t>8.4.1 </a:t>
            </a:r>
            <a:r>
              <a:rPr lang="zh-CN" altLang="en-US" b="1" noProof="1">
                <a:solidFill>
                  <a:schemeClr val="hlink"/>
                </a:solidFill>
                <a:latin typeface="Times New Roman" panose="02020603050405020304" pitchFamily="18" charset="0"/>
                <a:ea typeface="宋体" panose="02010600030101010101" pitchFamily="2" charset="-122"/>
              </a:rPr>
              <a:t>克鲁斯卡尔</a:t>
            </a:r>
            <a:r>
              <a:rPr lang="en-US" altLang="zh-CN" b="1" noProof="1">
                <a:solidFill>
                  <a:schemeClr val="hlink"/>
                </a:solidFill>
                <a:latin typeface="Times New Roman" panose="02020603050405020304" pitchFamily="18" charset="0"/>
                <a:ea typeface="宋体" panose="02010600030101010101" pitchFamily="2" charset="-122"/>
              </a:rPr>
              <a:t>(Kruskal)</a:t>
            </a:r>
            <a:r>
              <a:rPr lang="zh-CN" altLang="en-US" b="1" noProof="1">
                <a:solidFill>
                  <a:schemeClr val="hlink"/>
                </a:solidFill>
                <a:latin typeface="Times New Roman" panose="02020603050405020304" pitchFamily="18" charset="0"/>
                <a:ea typeface="宋体" panose="02010600030101010101" pitchFamily="2" charset="-122"/>
              </a:rPr>
              <a:t>算法</a:t>
            </a:r>
            <a:endParaRPr lang="en-US" altLang="zh-CN" b="1" noProof="1">
              <a:solidFill>
                <a:schemeClr val="hlink"/>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矩形 112"/>
          <p:cNvSpPr/>
          <p:nvPr/>
        </p:nvSpPr>
        <p:spPr>
          <a:xfrm>
            <a:off x="5796136" y="49213"/>
            <a:ext cx="3341687" cy="3811587"/>
          </a:xfrm>
          <a:prstGeom prst="rect">
            <a:avLst/>
          </a:prstGeom>
          <a:noFill/>
          <a:ln w="9525"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en-US" altLang="zh-CN"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en-US" altLang="zh-CN" sz="2400" b="1" noProof="1">
                <a:solidFill>
                  <a:srgbClr val="FF0000"/>
                </a:solidFill>
                <a:latin typeface="Times New Roman" panose="02020603050405020304" pitchFamily="18" charset="0"/>
                <a:ea typeface="宋体" panose="02010600030101010101" pitchFamily="2" charset="-122"/>
              </a:rPr>
              <a:t>    (c) MST</a:t>
            </a:r>
            <a:r>
              <a:rPr lang="zh-CN" altLang="en-US" sz="2400" b="1" noProof="1">
                <a:solidFill>
                  <a:srgbClr val="FF0000"/>
                </a:solidFill>
                <a:latin typeface="Times New Roman" panose="02020603050405020304" pitchFamily="18" charset="0"/>
                <a:ea typeface="宋体" panose="02010600030101010101" pitchFamily="2" charset="-122"/>
              </a:rPr>
              <a:t>的存储结构</a:t>
            </a:r>
          </a:p>
        </p:txBody>
      </p:sp>
      <p:sp>
        <p:nvSpPr>
          <p:cNvPr id="152578" name="内容占位符 2"/>
          <p:cNvSpPr>
            <a:spLocks noGrp="1" noChangeArrowheads="1"/>
          </p:cNvSpPr>
          <p:nvPr>
            <p:ph idx="4294967295"/>
          </p:nvPr>
        </p:nvSpPr>
        <p:spPr>
          <a:xfrm>
            <a:off x="0" y="49213"/>
            <a:ext cx="7772400" cy="4114800"/>
          </a:xfrm>
        </p:spPr>
        <p:txBody>
          <a:bodyPr/>
          <a:lstStyle/>
          <a:p>
            <a:pPr marL="0" indent="0" eaLnBrk="1" hangingPunct="1">
              <a:buNone/>
              <a:defRPr/>
            </a:pPr>
            <a:r>
              <a:rPr kumimoji="1" lang="zh-CN" altLang="en-US" b="1" dirty="0" smtClean="0"/>
              <a:t>最小生成树的存储结构设计</a:t>
            </a:r>
          </a:p>
        </p:txBody>
      </p:sp>
      <p:graphicFrame>
        <p:nvGraphicFramePr>
          <p:cNvPr id="2" name="表格 1"/>
          <p:cNvGraphicFramePr>
            <a:graphicFrameLocks noGrp="1"/>
          </p:cNvGraphicFramePr>
          <p:nvPr>
            <p:extLst>
              <p:ext uri="{D42A27DB-BD31-4B8C-83A1-F6EECF244321}">
                <p14:modId xmlns:p14="http://schemas.microsoft.com/office/powerpoint/2010/main" val="1190635036"/>
              </p:ext>
            </p:extLst>
          </p:nvPr>
        </p:nvGraphicFramePr>
        <p:xfrm>
          <a:off x="5827141" y="106363"/>
          <a:ext cx="3281363" cy="3209927"/>
        </p:xfrm>
        <a:graphic>
          <a:graphicData uri="http://schemas.openxmlformats.org/drawingml/2006/table">
            <a:tbl>
              <a:tblPr firstRow="1" bandRow="1">
                <a:tableStyleId>{5C22544A-7EE6-4342-B048-85BDC9FD1C3A}</a:tableStyleId>
              </a:tblPr>
              <a:tblGrid>
                <a:gridCol w="820341"/>
                <a:gridCol w="635136"/>
                <a:gridCol w="935733"/>
                <a:gridCol w="890153"/>
              </a:tblGrid>
              <a:tr h="458561">
                <a:tc>
                  <a:txBody>
                    <a:bodyPr/>
                    <a:lstStyle/>
                    <a:p>
                      <a:endParaRPr lang="zh-CN" altLang="en-US" sz="2400" dirty="0"/>
                    </a:p>
                  </a:txBody>
                  <a:tcPr marL="91404" marR="91404" marT="45846" marB="45846">
                    <a:lnR w="12700" cap="flat" cmpd="sng" algn="ctr">
                      <a:noFill/>
                      <a:prstDash val="solid"/>
                      <a:round/>
                      <a:headEnd type="none" w="med" len="med"/>
                      <a:tailEnd type="none" w="med" len="med"/>
                    </a:lnR>
                    <a:solidFill>
                      <a:schemeClr val="bg1"/>
                    </a:solidFill>
                  </a:tcPr>
                </a:tc>
                <a:tc>
                  <a:txBody>
                    <a:bodyPr/>
                    <a:lstStyle/>
                    <a:p>
                      <a:r>
                        <a:rPr lang="en-US" altLang="zh-CN" sz="2400" b="0" cap="none" spc="0" dirty="0" smtClean="0">
                          <a:ln>
                            <a:noFill/>
                          </a:ln>
                          <a:solidFill>
                            <a:schemeClr val="tx1"/>
                          </a:solidFill>
                          <a:effectLst/>
                        </a:rPr>
                        <a:t>tail</a:t>
                      </a:r>
                      <a:endParaRPr lang="zh-CN" altLang="en-US" sz="2400" b="0" cap="none" spc="0" dirty="0">
                        <a:ln>
                          <a:noFill/>
                        </a:ln>
                        <a:solidFill>
                          <a:schemeClr val="tx1"/>
                        </a:solidFill>
                        <a:effectLst/>
                      </a:endParaRPr>
                    </a:p>
                  </a:txBody>
                  <a:tcPr marL="91404" marR="91404" marT="45846" marB="45846">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400" b="0" cap="none" spc="0" dirty="0" smtClean="0">
                          <a:ln>
                            <a:noFill/>
                          </a:ln>
                          <a:solidFill>
                            <a:schemeClr val="tx1"/>
                          </a:solidFill>
                          <a:effectLst/>
                        </a:rPr>
                        <a:t>head</a:t>
                      </a:r>
                      <a:endParaRPr lang="zh-CN" altLang="en-US" sz="2400" b="0" cap="none" spc="0" dirty="0">
                        <a:ln>
                          <a:noFill/>
                        </a:ln>
                        <a:solidFill>
                          <a:schemeClr val="tx1"/>
                        </a:solidFill>
                        <a:effectLst/>
                      </a:endParaRPr>
                    </a:p>
                  </a:txBody>
                  <a:tcPr marL="91404" marR="91404" marT="45846" marB="45846">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400" b="0" cap="none" spc="0" dirty="0" smtClean="0">
                          <a:ln>
                            <a:noFill/>
                          </a:ln>
                          <a:solidFill>
                            <a:schemeClr val="tx1"/>
                          </a:solidFill>
                          <a:effectLst/>
                        </a:rPr>
                        <a:t>key</a:t>
                      </a:r>
                      <a:endParaRPr lang="zh-CN" altLang="en-US" sz="2400" b="0" cap="none" spc="0" dirty="0">
                        <a:ln>
                          <a:noFill/>
                        </a:ln>
                        <a:solidFill>
                          <a:schemeClr val="tx1"/>
                        </a:solidFill>
                        <a:effectLst/>
                      </a:endParaRPr>
                    </a:p>
                  </a:txBody>
                  <a:tcPr marL="91404" marR="91404" marT="45846" marB="45846">
                    <a:lnB w="12700" cap="flat" cmpd="sng" algn="ctr">
                      <a:solidFill>
                        <a:schemeClr val="tx1"/>
                      </a:solidFill>
                      <a:prstDash val="solid"/>
                      <a:round/>
                      <a:headEnd type="none" w="med" len="med"/>
                      <a:tailEnd type="none" w="med" len="med"/>
                    </a:lnB>
                    <a:solidFill>
                      <a:schemeClr val="bg1"/>
                    </a:solidFill>
                  </a:tcPr>
                </a:tc>
              </a:tr>
              <a:tr h="458561">
                <a:tc>
                  <a:txBody>
                    <a:bodyPr/>
                    <a:lstStyle/>
                    <a:p>
                      <a:r>
                        <a:rPr lang="en-US" altLang="zh-CN" sz="2400" dirty="0" smtClean="0"/>
                        <a:t>0</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0</a:t>
                      </a:r>
                      <a:endParaRPr lang="zh-CN" altLang="en-US" sz="2400" dirty="0"/>
                    </a:p>
                  </a:txBody>
                  <a:tcPr marL="91404" marR="91404" marT="45846" marB="45846">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altLang="zh-CN" sz="2400" dirty="0" smtClean="0"/>
                        <a:t>5</a:t>
                      </a:r>
                      <a:endParaRPr lang="zh-CN" altLang="en-US" sz="2400" dirty="0"/>
                    </a:p>
                  </a:txBody>
                  <a:tcPr marL="91404" marR="91404" marT="45846" marB="45846">
                    <a:lnT w="12700" cap="flat" cmpd="sng" algn="ctr">
                      <a:solidFill>
                        <a:schemeClr val="tx1"/>
                      </a:solidFill>
                      <a:prstDash val="solid"/>
                      <a:round/>
                      <a:headEnd type="none" w="med" len="med"/>
                      <a:tailEnd type="none" w="med" len="med"/>
                    </a:lnT>
                  </a:tcPr>
                </a:tc>
                <a:tc>
                  <a:txBody>
                    <a:bodyPr/>
                    <a:lstStyle/>
                    <a:p>
                      <a:r>
                        <a:rPr lang="en-US" altLang="zh-CN" sz="2400" dirty="0" smtClean="0"/>
                        <a:t>10</a:t>
                      </a:r>
                      <a:endParaRPr lang="zh-CN" altLang="en-US" sz="2400" dirty="0"/>
                    </a:p>
                  </a:txBody>
                  <a:tcPr marL="91404" marR="91404" marT="45846" marB="45846">
                    <a:lnT w="12700" cap="flat" cmpd="sng" algn="ctr">
                      <a:solidFill>
                        <a:schemeClr val="tx1"/>
                      </a:solidFill>
                      <a:prstDash val="solid"/>
                      <a:round/>
                      <a:headEnd type="none" w="med" len="med"/>
                      <a:tailEnd type="none" w="med" len="med"/>
                    </a:lnT>
                  </a:tcPr>
                </a:tc>
              </a:tr>
              <a:tr h="458561">
                <a:tc>
                  <a:txBody>
                    <a:bodyPr/>
                    <a:lstStyle/>
                    <a:p>
                      <a:r>
                        <a:rPr lang="en-US" altLang="zh-CN" sz="2400" dirty="0" smtClean="0"/>
                        <a:t>1</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5</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4</a:t>
                      </a:r>
                      <a:endParaRPr lang="zh-CN" altLang="en-US" sz="2400" dirty="0"/>
                    </a:p>
                  </a:txBody>
                  <a:tcPr marL="91404" marR="91404" marT="45846" marB="45846"/>
                </a:tc>
                <a:tc>
                  <a:txBody>
                    <a:bodyPr/>
                    <a:lstStyle/>
                    <a:p>
                      <a:r>
                        <a:rPr lang="en-US" altLang="zh-CN" sz="2400" dirty="0" smtClean="0"/>
                        <a:t>25</a:t>
                      </a:r>
                      <a:endParaRPr lang="zh-CN" altLang="en-US" sz="2400" dirty="0"/>
                    </a:p>
                  </a:txBody>
                  <a:tcPr marL="91404" marR="91404" marT="45846" marB="45846"/>
                </a:tc>
              </a:tr>
              <a:tr h="458561">
                <a:tc>
                  <a:txBody>
                    <a:bodyPr/>
                    <a:lstStyle/>
                    <a:p>
                      <a:r>
                        <a:rPr lang="en-US" altLang="zh-CN" sz="2400" dirty="0" smtClean="0"/>
                        <a:t>2</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4</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3</a:t>
                      </a:r>
                      <a:endParaRPr lang="zh-CN" altLang="en-US" sz="2400" dirty="0"/>
                    </a:p>
                  </a:txBody>
                  <a:tcPr marL="91404" marR="91404" marT="45846" marB="45846"/>
                </a:tc>
                <a:tc>
                  <a:txBody>
                    <a:bodyPr/>
                    <a:lstStyle/>
                    <a:p>
                      <a:r>
                        <a:rPr lang="en-US" altLang="zh-CN" sz="2400" dirty="0" smtClean="0"/>
                        <a:t>22</a:t>
                      </a:r>
                      <a:endParaRPr lang="zh-CN" altLang="en-US" sz="2400" dirty="0"/>
                    </a:p>
                  </a:txBody>
                  <a:tcPr marL="91404" marR="91404" marT="45846" marB="45846"/>
                </a:tc>
              </a:tr>
              <a:tr h="458561">
                <a:tc>
                  <a:txBody>
                    <a:bodyPr/>
                    <a:lstStyle/>
                    <a:p>
                      <a:r>
                        <a:rPr lang="en-US" altLang="zh-CN" sz="2400" dirty="0" smtClean="0"/>
                        <a:t>3</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3</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2</a:t>
                      </a:r>
                      <a:endParaRPr lang="zh-CN" altLang="en-US" sz="2400" dirty="0"/>
                    </a:p>
                  </a:txBody>
                  <a:tcPr marL="91404" marR="91404" marT="45846" marB="45846"/>
                </a:tc>
                <a:tc>
                  <a:txBody>
                    <a:bodyPr/>
                    <a:lstStyle/>
                    <a:p>
                      <a:r>
                        <a:rPr lang="en-US" altLang="zh-CN" sz="2400" dirty="0" smtClean="0"/>
                        <a:t>12</a:t>
                      </a:r>
                      <a:endParaRPr lang="zh-CN" altLang="en-US" sz="2400" dirty="0"/>
                    </a:p>
                  </a:txBody>
                  <a:tcPr marL="91404" marR="91404" marT="45846" marB="45846"/>
                </a:tc>
              </a:tr>
              <a:tr h="458561">
                <a:tc>
                  <a:txBody>
                    <a:bodyPr/>
                    <a:lstStyle/>
                    <a:p>
                      <a:r>
                        <a:rPr lang="en-US" altLang="zh-CN" sz="2400" dirty="0" smtClean="0"/>
                        <a:t>4</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2</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1</a:t>
                      </a:r>
                      <a:endParaRPr lang="zh-CN" altLang="en-US" sz="2400" dirty="0"/>
                    </a:p>
                  </a:txBody>
                  <a:tcPr marL="91404" marR="91404" marT="45846" marB="45846"/>
                </a:tc>
                <a:tc>
                  <a:txBody>
                    <a:bodyPr/>
                    <a:lstStyle/>
                    <a:p>
                      <a:r>
                        <a:rPr lang="en-US" altLang="zh-CN" sz="2400" dirty="0" smtClean="0"/>
                        <a:t>16</a:t>
                      </a:r>
                      <a:endParaRPr lang="zh-CN" altLang="en-US" sz="2400" dirty="0"/>
                    </a:p>
                  </a:txBody>
                  <a:tcPr marL="91404" marR="91404" marT="45846" marB="45846"/>
                </a:tc>
              </a:tr>
              <a:tr h="458561">
                <a:tc>
                  <a:txBody>
                    <a:bodyPr/>
                    <a:lstStyle/>
                    <a:p>
                      <a:r>
                        <a:rPr lang="en-US" altLang="zh-CN" sz="2400" dirty="0" smtClean="0"/>
                        <a:t>5</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1</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6</a:t>
                      </a:r>
                      <a:endParaRPr lang="zh-CN" altLang="en-US" sz="2400" dirty="0"/>
                    </a:p>
                  </a:txBody>
                  <a:tcPr marL="91404" marR="91404" marT="45846" marB="45846"/>
                </a:tc>
                <a:tc>
                  <a:txBody>
                    <a:bodyPr/>
                    <a:lstStyle/>
                    <a:p>
                      <a:r>
                        <a:rPr lang="en-US" altLang="zh-CN" sz="2400" dirty="0" smtClean="0"/>
                        <a:t>14</a:t>
                      </a:r>
                      <a:endParaRPr lang="zh-CN" altLang="en-US" sz="2400" dirty="0"/>
                    </a:p>
                  </a:txBody>
                  <a:tcPr marL="91404" marR="91404" marT="45846" marB="45846"/>
                </a:tc>
              </a:tr>
            </a:tbl>
          </a:graphicData>
        </a:graphic>
      </p:graphicFrame>
      <p:sp>
        <p:nvSpPr>
          <p:cNvPr id="138287" name="矩形 111"/>
          <p:cNvSpPr/>
          <p:nvPr/>
        </p:nvSpPr>
        <p:spPr>
          <a:xfrm>
            <a:off x="265113" y="3558095"/>
            <a:ext cx="8416106" cy="307776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571500" algn="just">
              <a:lnSpc>
                <a:spcPts val="3000"/>
              </a:lnSpc>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最小生成树的类型定义：</a:t>
            </a:r>
            <a:endParaRPr lang="en-US" altLang="zh-CN" sz="2400" b="1" noProof="1">
              <a:latin typeface="Times New Roman" panose="02020603050405020304" pitchFamily="18" charset="0"/>
              <a:ea typeface="宋体" panose="02010600030101010101" pitchFamily="2" charset="-122"/>
            </a:endParaRPr>
          </a:p>
          <a:p>
            <a:pPr marL="0" indent="571500" algn="just">
              <a:lnSpc>
                <a:spcPts val="3000"/>
              </a:lnSpc>
              <a:spcBef>
                <a:spcPct val="0"/>
              </a:spcBef>
              <a:buClr>
                <a:srgbClr val="000000"/>
              </a:buClr>
              <a:buFont typeface="Arial" panose="020B0604020202020204" pitchFamily="34" charset="0"/>
              <a:buNone/>
              <a:defRPr/>
            </a:pPr>
            <a:r>
              <a:rPr lang="en-US" altLang="zh-CN" sz="2400" b="1" noProof="1">
                <a:latin typeface="Times New Roman" panose="02020603050405020304" pitchFamily="18" charset="0"/>
                <a:ea typeface="宋体" panose="02010600030101010101" pitchFamily="2" charset="-122"/>
              </a:rPr>
              <a:t>template &lt;class T, class E&gt;</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struct MSTEdgeNode</a:t>
            </a:r>
            <a:r>
              <a:rPr lang="en-US" altLang="zh-CN" sz="2400" noProof="1" smtClean="0">
                <a:latin typeface="Times New Roman" panose="02020603050405020304" pitchFamily="18" charset="0"/>
                <a:ea typeface="宋体" panose="02010600030101010101" pitchFamily="2" charset="-122"/>
              </a:rPr>
              <a:t>{		</a:t>
            </a:r>
            <a:r>
              <a:rPr lang="en-US" altLang="zh-CN" sz="2000" noProof="1">
                <a:solidFill>
                  <a:schemeClr val="tx2"/>
                </a:solidFill>
                <a:latin typeface="Times New Roman" panose="02020603050405020304" pitchFamily="18" charset="0"/>
                <a:ea typeface="隶书" panose="02010509060101010101" pitchFamily="49" charset="-122"/>
              </a:rPr>
              <a:t>//T</a:t>
            </a:r>
            <a:r>
              <a:rPr lang="zh-CN" altLang="en-US" sz="2000" noProof="1">
                <a:solidFill>
                  <a:schemeClr val="tx2"/>
                </a:solidFill>
                <a:latin typeface="Times New Roman" panose="02020603050405020304" pitchFamily="18" charset="0"/>
                <a:ea typeface="隶书" panose="02010509060101010101" pitchFamily="49" charset="-122"/>
              </a:rPr>
              <a:t>为顶点类型</a:t>
            </a:r>
            <a:endParaRPr lang="en-US" altLang="zh-CN" sz="2000" noProof="1">
              <a:solidFill>
                <a:schemeClr val="tx2"/>
              </a:solidFill>
              <a:latin typeface="Times New Roman" panose="02020603050405020304" pitchFamily="18" charset="0"/>
              <a:ea typeface="隶书" panose="02010509060101010101" pitchFamily="49" charset="-122"/>
            </a:endParaRP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   int tail, head</a:t>
            </a:r>
            <a:r>
              <a:rPr lang="en-US" altLang="zh-CN" sz="2400" noProof="1" smtClean="0">
                <a:latin typeface="Times New Roman" panose="02020603050405020304" pitchFamily="18" charset="0"/>
                <a:ea typeface="宋体" panose="02010600030101010101" pitchFamily="2" charset="-122"/>
              </a:rPr>
              <a:t>;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两顶点位置</a:t>
            </a:r>
          </a:p>
          <a:p>
            <a:pPr marL="0" indent="571500">
              <a:spcBef>
                <a:spcPct val="0"/>
              </a:spcBef>
              <a:buClr>
                <a:srgbClr val="000000"/>
              </a:buClr>
              <a:buFont typeface="Arial" panose="020B0604020202020204" pitchFamily="34" charset="0"/>
              <a:buNone/>
              <a:defRPr/>
            </a:pPr>
            <a:r>
              <a:rPr lang="en-US" altLang="zh-CN" sz="2400" noProof="1">
                <a:latin typeface="Times New Roman" panose="02020603050405020304" pitchFamily="18" charset="0"/>
                <a:ea typeface="宋体" panose="02010600030101010101" pitchFamily="2" charset="-122"/>
              </a:rPr>
              <a:t>   E</a:t>
            </a:r>
            <a:r>
              <a:rPr lang="zh-CN" altLang="en-US" sz="2400"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key</a:t>
            </a:r>
            <a:r>
              <a:rPr lang="en-US" altLang="zh-CN" sz="2400" noProof="1" smtClean="0">
                <a:latin typeface="Times New Roman" panose="02020603050405020304" pitchFamily="18" charset="0"/>
                <a:ea typeface="宋体" panose="02010600030101010101" pitchFamily="2" charset="-122"/>
              </a:rPr>
              <a:t>;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边上的权值</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为结点关键码</a:t>
            </a:r>
          </a:p>
          <a:p>
            <a:pPr marL="0" indent="571500">
              <a:spcBef>
                <a:spcPct val="0"/>
              </a:spcBef>
              <a:buClr>
                <a:srgbClr val="000000"/>
              </a:buClr>
              <a:buFont typeface="Arial" panose="020B0604020202020204" pitchFamily="34" charset="0"/>
              <a:buNone/>
              <a:defRPr/>
            </a:pPr>
            <a:r>
              <a:rPr lang="en-US" altLang="zh-CN" sz="2400" noProof="1">
                <a:latin typeface="Times New Roman" panose="02020603050405020304" pitchFamily="18" charset="0"/>
                <a:ea typeface="宋体" panose="02010600030101010101" pitchFamily="2" charset="-122"/>
              </a:rPr>
              <a:t>   MSTEdgeNode</a:t>
            </a:r>
            <a:r>
              <a:rPr lang="en-US" altLang="zh-CN" sz="2400" noProof="1" smtClean="0">
                <a:latin typeface="Times New Roman" panose="02020603050405020304" pitchFamily="18" charset="0"/>
                <a:ea typeface="宋体" panose="02010600030101010101" pitchFamily="2" charset="-122"/>
              </a:rPr>
              <a:t>(){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构造函数</a:t>
            </a:r>
          </a:p>
          <a:p>
            <a:pPr marL="0" indent="571500">
              <a:spcBef>
                <a:spcPct val="0"/>
              </a:spcBef>
              <a:buClr>
                <a:srgbClr val="000000"/>
              </a:buClr>
              <a:buFont typeface="Arial" panose="020B0604020202020204" pitchFamily="34" charset="0"/>
              <a:buNone/>
              <a:defRPr/>
            </a:pPr>
            <a:r>
              <a:rPr lang="en-US" altLang="zh-CN" sz="2400" noProof="1">
                <a:latin typeface="Times New Roman" panose="02020603050405020304" pitchFamily="18" charset="0"/>
                <a:ea typeface="宋体" panose="02010600030101010101" pitchFamily="2" charset="-122"/>
              </a:rPr>
              <a:t>   tail = -1;   head = -1;  key = 0;</a:t>
            </a:r>
          </a:p>
          <a:p>
            <a:pPr marL="0" indent="571500">
              <a:spcBef>
                <a:spcPct val="0"/>
              </a:spcBef>
              <a:buClr>
                <a:srgbClr val="000000"/>
              </a:buClr>
              <a:buFont typeface="Arial" panose="020B0604020202020204" pitchFamily="34" charset="0"/>
              <a:buNone/>
              <a:defRPr/>
            </a:pPr>
            <a:r>
              <a:rPr lang="en-US" altLang="zh-CN" sz="2400" noProof="1">
                <a:latin typeface="Times New Roman" panose="02020603050405020304" pitchFamily="18" charset="0"/>
                <a:ea typeface="宋体" panose="02010600030101010101" pitchFamily="2" charset="-122"/>
              </a:rPr>
              <a:t>}</a:t>
            </a:r>
            <a:endParaRPr lang="zh-CN" altLang="en-US" sz="2000" b="1" noProof="1">
              <a:latin typeface="Times New Roman" panose="02020603050405020304" pitchFamily="18" charset="0"/>
              <a:ea typeface="宋体" panose="02010600030101010101" pitchFamily="2" charset="-122"/>
            </a:endParaRPr>
          </a:p>
        </p:txBody>
      </p:sp>
      <p:grpSp>
        <p:nvGrpSpPr>
          <p:cNvPr id="97328" name="Group 57"/>
          <p:cNvGrpSpPr>
            <a:grpSpLocks/>
          </p:cNvGrpSpPr>
          <p:nvPr/>
        </p:nvGrpSpPr>
        <p:grpSpPr bwMode="auto">
          <a:xfrm>
            <a:off x="36513" y="635001"/>
            <a:ext cx="2743200" cy="2794000"/>
            <a:chOff x="2767" y="429"/>
            <a:chExt cx="1728" cy="1760"/>
          </a:xfrm>
        </p:grpSpPr>
        <p:sp>
          <p:nvSpPr>
            <p:cNvPr id="97350" name="Line 4"/>
            <p:cNvSpPr>
              <a:spLocks noChangeShapeType="1"/>
            </p:cNvSpPr>
            <p:nvPr/>
          </p:nvSpPr>
          <p:spPr bwMode="auto">
            <a:xfrm>
              <a:off x="4015" y="800"/>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1" name="Line 5"/>
            <p:cNvSpPr>
              <a:spLocks noChangeShapeType="1"/>
            </p:cNvSpPr>
            <p:nvPr/>
          </p:nvSpPr>
          <p:spPr bwMode="auto">
            <a:xfrm>
              <a:off x="3631" y="1328"/>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2" name="Line 6"/>
            <p:cNvSpPr>
              <a:spLocks noChangeShapeType="1"/>
            </p:cNvSpPr>
            <p:nvPr/>
          </p:nvSpPr>
          <p:spPr bwMode="auto">
            <a:xfrm>
              <a:off x="2911" y="1328"/>
              <a:ext cx="336"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3" name="Line 7"/>
            <p:cNvSpPr>
              <a:spLocks noChangeShapeType="1"/>
            </p:cNvSpPr>
            <p:nvPr/>
          </p:nvSpPr>
          <p:spPr bwMode="auto">
            <a:xfrm flipH="1">
              <a:off x="2911" y="752"/>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4" name="Line 8"/>
            <p:cNvSpPr>
              <a:spLocks noChangeShapeType="1"/>
            </p:cNvSpPr>
            <p:nvPr/>
          </p:nvSpPr>
          <p:spPr bwMode="auto">
            <a:xfrm>
              <a:off x="3391" y="19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5" name="Line 9"/>
            <p:cNvSpPr>
              <a:spLocks noChangeShapeType="1"/>
            </p:cNvSpPr>
            <p:nvPr/>
          </p:nvSpPr>
          <p:spPr bwMode="auto">
            <a:xfrm flipH="1">
              <a:off x="4015" y="1376"/>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6" name="Line 10"/>
            <p:cNvSpPr>
              <a:spLocks noChangeShapeType="1"/>
            </p:cNvSpPr>
            <p:nvPr/>
          </p:nvSpPr>
          <p:spPr bwMode="auto">
            <a:xfrm flipV="1">
              <a:off x="3343" y="704"/>
              <a:ext cx="624" cy="11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317" name="Oval 11" descr="羊皮纸"/>
            <p:cNvSpPr/>
            <p:nvPr/>
          </p:nvSpPr>
          <p:spPr>
            <a:xfrm>
              <a:off x="276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5</a:t>
              </a:r>
              <a:endParaRPr lang="en-US" altLang="zh-CN" sz="2400" noProof="1">
                <a:latin typeface="Arial" panose="020B0604020202020204" pitchFamily="34" charset="0"/>
                <a:ea typeface="宋体" panose="02010600030101010101" pitchFamily="2" charset="-122"/>
              </a:endParaRPr>
            </a:p>
          </p:txBody>
        </p:sp>
        <p:sp>
          <p:nvSpPr>
            <p:cNvPr id="138318" name="Oval 12" descr="羊皮纸"/>
            <p:cNvSpPr/>
            <p:nvPr/>
          </p:nvSpPr>
          <p:spPr>
            <a:xfrm>
              <a:off x="310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0</a:t>
              </a:r>
              <a:endParaRPr lang="en-US" altLang="zh-CN" sz="2400" noProof="1">
                <a:latin typeface="Arial" panose="020B0604020202020204" pitchFamily="34" charset="0"/>
                <a:ea typeface="宋体" panose="02010600030101010101" pitchFamily="2" charset="-122"/>
              </a:endParaRPr>
            </a:p>
          </p:txBody>
        </p:sp>
        <p:sp>
          <p:nvSpPr>
            <p:cNvPr id="138319" name="Oval 13" descr="羊皮纸"/>
            <p:cNvSpPr/>
            <p:nvPr/>
          </p:nvSpPr>
          <p:spPr>
            <a:xfrm>
              <a:off x="310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38320" name="Oval 14" descr="羊皮纸"/>
            <p:cNvSpPr/>
            <p:nvPr/>
          </p:nvSpPr>
          <p:spPr>
            <a:xfrm>
              <a:off x="348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38321" name="Oval 15" descr="羊皮纸"/>
            <p:cNvSpPr/>
            <p:nvPr/>
          </p:nvSpPr>
          <p:spPr>
            <a:xfrm>
              <a:off x="382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38322" name="Oval 16" descr="羊皮纸"/>
            <p:cNvSpPr/>
            <p:nvPr/>
          </p:nvSpPr>
          <p:spPr>
            <a:xfrm>
              <a:off x="382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38323" name="Oval 17" descr="羊皮纸"/>
            <p:cNvSpPr/>
            <p:nvPr/>
          </p:nvSpPr>
          <p:spPr>
            <a:xfrm flipH="1">
              <a:off x="420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38324" name="Text Box 18"/>
            <p:cNvSpPr txBox="1"/>
            <p:nvPr/>
          </p:nvSpPr>
          <p:spPr>
            <a:xfrm>
              <a:off x="3439" y="429"/>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138325" name="Text Box 19"/>
            <p:cNvSpPr txBox="1"/>
            <p:nvPr/>
          </p:nvSpPr>
          <p:spPr>
            <a:xfrm>
              <a:off x="2767" y="777"/>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38326" name="Text Box 20"/>
            <p:cNvSpPr txBox="1"/>
            <p:nvPr/>
          </p:nvSpPr>
          <p:spPr>
            <a:xfrm>
              <a:off x="2767" y="1545"/>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38327" name="Text Box 21"/>
            <p:cNvSpPr txBox="1"/>
            <p:nvPr/>
          </p:nvSpPr>
          <p:spPr>
            <a:xfrm>
              <a:off x="3439" y="825"/>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138328" name="Text Box 22"/>
            <p:cNvSpPr txBox="1"/>
            <p:nvPr/>
          </p:nvSpPr>
          <p:spPr>
            <a:xfrm>
              <a:off x="3151" y="140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138329" name="Text Box 23"/>
            <p:cNvSpPr txBox="1"/>
            <p:nvPr/>
          </p:nvSpPr>
          <p:spPr>
            <a:xfrm>
              <a:off x="3439" y="188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38330" name="Text Box 24"/>
            <p:cNvSpPr txBox="1"/>
            <p:nvPr/>
          </p:nvSpPr>
          <p:spPr>
            <a:xfrm>
              <a:off x="4155" y="825"/>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138331" name="Text Box 25"/>
            <p:cNvSpPr txBox="1"/>
            <p:nvPr/>
          </p:nvSpPr>
          <p:spPr>
            <a:xfrm>
              <a:off x="3771" y="1392"/>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138332" name="Text Box 26"/>
            <p:cNvSpPr txBox="1"/>
            <p:nvPr/>
          </p:nvSpPr>
          <p:spPr>
            <a:xfrm>
              <a:off x="4155" y="1488"/>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sp>
          <p:nvSpPr>
            <p:cNvPr id="97373" name="Line 27"/>
            <p:cNvSpPr>
              <a:spLocks noChangeShapeType="1"/>
            </p:cNvSpPr>
            <p:nvPr/>
          </p:nvSpPr>
          <p:spPr bwMode="auto">
            <a:xfrm>
              <a:off x="3391" y="7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7329" name="Group 32"/>
          <p:cNvGrpSpPr>
            <a:grpSpLocks/>
          </p:cNvGrpSpPr>
          <p:nvPr/>
        </p:nvGrpSpPr>
        <p:grpSpPr bwMode="auto">
          <a:xfrm>
            <a:off x="2903538" y="814388"/>
            <a:ext cx="2743200" cy="2614612"/>
            <a:chOff x="404" y="555"/>
            <a:chExt cx="1728" cy="1647"/>
          </a:xfrm>
        </p:grpSpPr>
        <p:sp>
          <p:nvSpPr>
            <p:cNvPr id="97330" name="Line 5"/>
            <p:cNvSpPr>
              <a:spLocks noChangeShapeType="1"/>
            </p:cNvSpPr>
            <p:nvPr/>
          </p:nvSpPr>
          <p:spPr bwMode="auto">
            <a:xfrm>
              <a:off x="1652" y="795"/>
              <a:ext cx="288"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1" name="Line 7"/>
            <p:cNvSpPr>
              <a:spLocks noChangeShapeType="1"/>
            </p:cNvSpPr>
            <p:nvPr/>
          </p:nvSpPr>
          <p:spPr bwMode="auto">
            <a:xfrm>
              <a:off x="548" y="1323"/>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2" name="Line 8"/>
            <p:cNvSpPr>
              <a:spLocks noChangeShapeType="1"/>
            </p:cNvSpPr>
            <p:nvPr/>
          </p:nvSpPr>
          <p:spPr bwMode="auto">
            <a:xfrm flipH="1">
              <a:off x="548" y="747"/>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3" name="Line 9"/>
            <p:cNvSpPr>
              <a:spLocks noChangeShapeType="1"/>
            </p:cNvSpPr>
            <p:nvPr/>
          </p:nvSpPr>
          <p:spPr bwMode="auto">
            <a:xfrm>
              <a:off x="1028" y="1899"/>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4" name="Line 10"/>
            <p:cNvSpPr>
              <a:spLocks noChangeShapeType="1"/>
            </p:cNvSpPr>
            <p:nvPr/>
          </p:nvSpPr>
          <p:spPr bwMode="auto">
            <a:xfrm flipH="1">
              <a:off x="1652" y="1371"/>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5" name="Line 11"/>
            <p:cNvSpPr>
              <a:spLocks noChangeShapeType="1"/>
            </p:cNvSpPr>
            <p:nvPr/>
          </p:nvSpPr>
          <p:spPr bwMode="auto">
            <a:xfrm flipV="1">
              <a:off x="1310" y="699"/>
              <a:ext cx="294" cy="53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96" name="Oval 12" descr="羊皮纸"/>
            <p:cNvSpPr/>
            <p:nvPr/>
          </p:nvSpPr>
          <p:spPr>
            <a:xfrm>
              <a:off x="404" y="1179"/>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5</a:t>
              </a:r>
              <a:endParaRPr lang="en-US" altLang="zh-CN" sz="2400" noProof="1">
                <a:latin typeface="Arial" panose="020B0604020202020204" pitchFamily="34" charset="0"/>
                <a:ea typeface="宋体" panose="02010600030101010101" pitchFamily="2" charset="-122"/>
              </a:endParaRPr>
            </a:p>
          </p:txBody>
        </p:sp>
        <p:sp>
          <p:nvSpPr>
            <p:cNvPr id="138297" name="Oval 13" descr="羊皮纸"/>
            <p:cNvSpPr/>
            <p:nvPr/>
          </p:nvSpPr>
          <p:spPr>
            <a:xfrm>
              <a:off x="740" y="5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0</a:t>
              </a:r>
              <a:endParaRPr lang="en-US" altLang="zh-CN" sz="2400" noProof="1">
                <a:latin typeface="Arial" panose="020B0604020202020204" pitchFamily="34" charset="0"/>
                <a:ea typeface="宋体" panose="02010600030101010101" pitchFamily="2" charset="-122"/>
              </a:endParaRPr>
            </a:p>
          </p:txBody>
        </p:sp>
        <p:sp>
          <p:nvSpPr>
            <p:cNvPr id="138298" name="Oval 14" descr="羊皮纸"/>
            <p:cNvSpPr/>
            <p:nvPr/>
          </p:nvSpPr>
          <p:spPr>
            <a:xfrm>
              <a:off x="740" y="17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38299" name="Oval 15" descr="羊皮纸"/>
            <p:cNvSpPr/>
            <p:nvPr/>
          </p:nvSpPr>
          <p:spPr>
            <a:xfrm>
              <a:off x="1124" y="1179"/>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38300" name="Oval 16" descr="羊皮纸"/>
            <p:cNvSpPr/>
            <p:nvPr/>
          </p:nvSpPr>
          <p:spPr>
            <a:xfrm>
              <a:off x="1460" y="5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38301" name="Oval 17" descr="羊皮纸"/>
            <p:cNvSpPr/>
            <p:nvPr/>
          </p:nvSpPr>
          <p:spPr>
            <a:xfrm>
              <a:off x="1460" y="17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38302" name="Oval 18" descr="羊皮纸"/>
            <p:cNvSpPr/>
            <p:nvPr/>
          </p:nvSpPr>
          <p:spPr>
            <a:xfrm flipH="1">
              <a:off x="1844" y="1179"/>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38303" name="Text Box 20"/>
            <p:cNvSpPr txBox="1"/>
            <p:nvPr/>
          </p:nvSpPr>
          <p:spPr>
            <a:xfrm>
              <a:off x="404" y="772"/>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4" name="Text Box 21"/>
            <p:cNvSpPr txBox="1"/>
            <p:nvPr/>
          </p:nvSpPr>
          <p:spPr>
            <a:xfrm>
              <a:off x="404" y="154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5" name="Text Box 22"/>
            <p:cNvSpPr txBox="1"/>
            <p:nvPr/>
          </p:nvSpPr>
          <p:spPr>
            <a:xfrm>
              <a:off x="1076" y="82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14</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6" name="Text Box 23"/>
            <p:cNvSpPr txBox="1"/>
            <p:nvPr/>
          </p:nvSpPr>
          <p:spPr>
            <a:xfrm>
              <a:off x="788" y="1396"/>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38307" name="Text Box 24"/>
            <p:cNvSpPr txBox="1"/>
            <p:nvPr/>
          </p:nvSpPr>
          <p:spPr>
            <a:xfrm>
              <a:off x="1076" y="1894"/>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22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8" name="Text Box 25"/>
            <p:cNvSpPr txBox="1"/>
            <p:nvPr/>
          </p:nvSpPr>
          <p:spPr>
            <a:xfrm>
              <a:off x="1792" y="82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16</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9" name="Text Box 27"/>
            <p:cNvSpPr txBox="1"/>
            <p:nvPr/>
          </p:nvSpPr>
          <p:spPr>
            <a:xfrm>
              <a:off x="1792" y="1483"/>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12</a:t>
              </a:r>
              <a:endParaRPr lang="en-US" altLang="zh-CN" sz="2600" noProof="1">
                <a:solidFill>
                  <a:srgbClr val="000099"/>
                </a:solidFill>
                <a:latin typeface="Arial" panose="020B0604020202020204" pitchFamily="34" charset="0"/>
                <a:ea typeface="宋体" panose="02010600030101010101" pitchFamily="2" charset="-122"/>
              </a:endParaRPr>
            </a:p>
          </p:txBody>
        </p:sp>
      </p:gr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p:cNvSpPr>
            <a:spLocks noGrp="1" noChangeArrowheads="1"/>
          </p:cNvSpPr>
          <p:nvPr>
            <p:ph idx="1"/>
          </p:nvPr>
        </p:nvSpPr>
        <p:spPr>
          <a:xfrm>
            <a:off x="590872" y="2852936"/>
            <a:ext cx="8229600" cy="3844294"/>
          </a:xfrm>
        </p:spPr>
        <p:txBody>
          <a:bodyPr>
            <a:prstTxWarp prst="textNoShape">
              <a:avLst/>
            </a:prstTxWarp>
          </a:bodyPr>
          <a:lstStyle/>
          <a:p>
            <a:pPr eaLnBrk="1" hangingPunct="1">
              <a:spcBef>
                <a:spcPct val="10000"/>
              </a:spcBef>
              <a:buNone/>
              <a:defRPr/>
            </a:pPr>
            <a:r>
              <a:rPr lang="zh-CN" altLang="en-US" sz="2000" b="1" dirty="0" smtClean="0">
                <a:latin typeface="宋体" panose="02010600030101010101" pitchFamily="2" charset="-122"/>
                <a:ea typeface="宋体" panose="02010600030101010101" pitchFamily="2" charset="-122"/>
              </a:rPr>
              <a:t>最小生成树</a:t>
            </a:r>
            <a:r>
              <a:rPr lang="zh-CN" altLang="en-US" sz="2000" b="1" dirty="0">
                <a:latin typeface="宋体" panose="02010600030101010101" pitchFamily="2" charset="-122"/>
                <a:ea typeface="宋体" panose="02010600030101010101" pitchFamily="2" charset="-122"/>
              </a:rPr>
              <a:t>的类</a:t>
            </a:r>
            <a:r>
              <a:rPr lang="zh-CN" altLang="en-US" sz="2000" b="1" dirty="0" smtClean="0">
                <a:latin typeface="宋体" panose="02010600030101010101" pitchFamily="2" charset="-122"/>
                <a:ea typeface="宋体" panose="02010600030101010101" pitchFamily="2" charset="-122"/>
              </a:rPr>
              <a:t>定义</a:t>
            </a:r>
            <a:endParaRPr lang="en-US" altLang="zh-CN" sz="2000" b="1" dirty="0" smtClean="0">
              <a:latin typeface="宋体" panose="02010600030101010101" pitchFamily="2" charset="-122"/>
              <a:ea typeface="宋体" panose="02010600030101010101" pitchFamily="2" charset="-122"/>
            </a:endParaRPr>
          </a:p>
          <a:p>
            <a:pPr eaLnBrk="1" hangingPunct="1">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template &lt;class</a:t>
            </a:r>
            <a:r>
              <a:rPr lang="en-US" altLang="zh-CN" sz="2000" dirty="0" smtClean="0">
                <a:latin typeface="Times New Roman" panose="02020603050405020304" pitchFamily="18" charset="0"/>
                <a:ea typeface="隶书" panose="02010509060101010101" pitchFamily="49" charset="-122"/>
              </a:rPr>
              <a:t> T</a:t>
            </a:r>
            <a:r>
              <a:rPr lang="en-US" altLang="zh-CN" sz="2000" b="1" dirty="0" smtClean="0">
                <a:latin typeface="Times New Roman" panose="02020603050405020304" pitchFamily="18" charset="0"/>
                <a:ea typeface="隶书" panose="02010509060101010101" pitchFamily="49" charset="-122"/>
              </a:rPr>
              <a:t>, class </a:t>
            </a:r>
            <a:r>
              <a:rPr lang="en-US" altLang="zh-CN" sz="2000" dirty="0" smtClean="0">
                <a:latin typeface="Times New Roman" panose="02020603050405020304" pitchFamily="18" charset="0"/>
                <a:ea typeface="隶书" panose="02010509060101010101" pitchFamily="49" charset="-122"/>
              </a:rPr>
              <a:t>E</a:t>
            </a:r>
            <a:r>
              <a:rPr lang="en-US" altLang="zh-CN" sz="2000" b="1" dirty="0" smtClean="0">
                <a:latin typeface="Times New Roman" panose="02020603050405020304" pitchFamily="18" charset="0"/>
                <a:ea typeface="隶书" panose="02010509060101010101" pitchFamily="49" charset="-122"/>
              </a:rPr>
              <a:t>&gt;</a:t>
            </a:r>
          </a:p>
          <a:p>
            <a:pPr eaLnBrk="1" hangingPunct="1">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class </a:t>
            </a:r>
            <a:r>
              <a:rPr lang="en-US" altLang="zh-CN" sz="2000" dirty="0" err="1" smtClean="0">
                <a:latin typeface="Times New Roman" panose="02020603050405020304" pitchFamily="18" charset="0"/>
                <a:ea typeface="隶书" panose="02010509060101010101" pitchFamily="49" charset="-122"/>
              </a:rPr>
              <a:t>MinSpanTree</a:t>
            </a:r>
            <a:r>
              <a:rPr lang="en-US" altLang="zh-CN" sz="2000" b="1" dirty="0" smtClean="0">
                <a:latin typeface="Times New Roman" panose="02020603050405020304" pitchFamily="18" charset="0"/>
                <a:ea typeface="隶书" panose="02010509060101010101" pitchFamily="49" charset="-122"/>
              </a:rPr>
              <a:t> {		</a:t>
            </a:r>
          </a:p>
          <a:p>
            <a:pPr eaLnBrk="1" hangingPunct="1">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protected:</a:t>
            </a:r>
          </a:p>
          <a:p>
            <a:pPr eaLnBrk="1" hangingPunct="1">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MSTEdgeNode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E</a:t>
            </a:r>
            <a:r>
              <a:rPr lang="en-US" altLang="zh-CN" sz="2000" b="1" dirty="0" smtClean="0">
                <a:latin typeface="Times New Roman" panose="02020603050405020304" pitchFamily="18" charset="0"/>
                <a:ea typeface="隶书" panose="02010509060101010101" pitchFamily="49" charset="-122"/>
              </a:rPr>
              <a:t>&gt; *</a:t>
            </a:r>
            <a:r>
              <a:rPr lang="en-US" altLang="zh-CN" sz="2000" dirty="0" err="1" smtClean="0">
                <a:latin typeface="Times New Roman" panose="02020603050405020304" pitchFamily="18" charset="0"/>
                <a:ea typeface="隶书" panose="02010509060101010101" pitchFamily="49" charset="-122"/>
              </a:rPr>
              <a:t>edgevalue</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边值数组</a:t>
            </a:r>
            <a:r>
              <a:rPr lang="zh-CN" altLang="en-US" sz="2000" b="1" dirty="0" smtClean="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err="1" smtClean="0">
                <a:latin typeface="Times New Roman" panose="02020603050405020304" pitchFamily="18" charset="0"/>
                <a:ea typeface="隶书" panose="02010509060101010101" pitchFamily="49" charset="-122"/>
              </a:rPr>
              <a:t>int</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maxSize</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n</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最大元素个数和当前个数</a:t>
            </a:r>
          </a:p>
          <a:p>
            <a:pPr eaLnBrk="1" hangingPunct="1">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public:</a:t>
            </a:r>
          </a:p>
          <a:p>
            <a:pPr eaLnBrk="1" hangingPunct="1">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MinSpanTree</a:t>
            </a:r>
            <a:r>
              <a:rPr lang="en-US" altLang="zh-CN" sz="2000" dirty="0" smtClean="0">
                <a:latin typeface="Times New Roman" panose="02020603050405020304" pitchFamily="18" charset="0"/>
                <a:ea typeface="隶书" panose="02010509060101010101" pitchFamily="49" charset="-122"/>
              </a:rPr>
              <a:t> (</a:t>
            </a:r>
            <a:r>
              <a:rPr lang="en-US" altLang="zh-CN" sz="2000" b="1" dirty="0" err="1" smtClean="0">
                <a:latin typeface="Times New Roman" panose="02020603050405020304" pitchFamily="18" charset="0"/>
                <a:ea typeface="隶书" panose="02010509060101010101" pitchFamily="49" charset="-122"/>
              </a:rPr>
              <a:t>int</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sz</a:t>
            </a:r>
            <a:r>
              <a:rPr lang="en-US" altLang="zh-CN" sz="2000" dirty="0" smtClean="0">
                <a:latin typeface="Times New Roman" panose="02020603050405020304" pitchFamily="18" charset="0"/>
                <a:ea typeface="隶书" panose="02010509060101010101" pitchFamily="49" charset="-122"/>
              </a:rPr>
              <a:t> = DefaultSize</a:t>
            </a:r>
            <a:r>
              <a:rPr lang="en-US" altLang="zh-CN" sz="2000" dirty="0" smtClean="0">
                <a:latin typeface="Courier New" panose="02070309020205020404" pitchFamily="49"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1)</a:t>
            </a:r>
            <a:r>
              <a:rPr lang="en-US" altLang="zh-CN" sz="2000" b="1" dirty="0" smtClean="0">
                <a:latin typeface="Times New Roman" panose="02020603050405020304" pitchFamily="18" charset="0"/>
                <a:ea typeface="隶书" panose="02010509060101010101" pitchFamily="49" charset="-122"/>
              </a:rPr>
              <a:t> :   </a:t>
            </a:r>
            <a:r>
              <a:rPr lang="en-US" altLang="zh-CN" sz="2000" dirty="0" err="1" smtClean="0">
                <a:latin typeface="Times New Roman" panose="02020603050405020304" pitchFamily="18" charset="0"/>
                <a:ea typeface="隶书" panose="02010509060101010101" pitchFamily="49" charset="-122"/>
              </a:rPr>
              <a:t>MaxSize</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sz</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n (0)</a:t>
            </a:r>
            <a:r>
              <a:rPr lang="en-US" altLang="zh-CN" sz="2000" b="1" dirty="0" smtClean="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edgevalue</a:t>
            </a:r>
            <a:r>
              <a:rPr lang="en-US" altLang="zh-CN" sz="2000"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new </a:t>
            </a:r>
            <a:r>
              <a:rPr lang="en-US" altLang="zh-CN" sz="2000" dirty="0" err="1" smtClean="0">
                <a:latin typeface="Times New Roman" panose="02020603050405020304" pitchFamily="18" charset="0"/>
                <a:ea typeface="隶书" panose="02010509060101010101" pitchFamily="49" charset="-122"/>
              </a:rPr>
              <a:t>MSTEdgeNode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E</a:t>
            </a:r>
            <a:r>
              <a:rPr lang="en-US" altLang="zh-CN" sz="2000" b="1" dirty="0" smtClean="0">
                <a:latin typeface="Times New Roman" panose="02020603050405020304" pitchFamily="18" charset="0"/>
                <a:ea typeface="隶书" panose="02010509060101010101" pitchFamily="49" charset="-122"/>
              </a:rPr>
              <a:t>&gt;</a:t>
            </a:r>
            <a:r>
              <a:rPr lang="en-US" altLang="zh-CN" sz="2000" dirty="0" smtClean="0">
                <a:latin typeface="Times New Roman" panose="02020603050405020304" pitchFamily="18" charset="0"/>
                <a:ea typeface="隶书" panose="02010509060101010101" pitchFamily="49" charset="-122"/>
              </a:rPr>
              <a:t>[</a:t>
            </a:r>
            <a:r>
              <a:rPr lang="en-US" altLang="zh-CN" sz="2000" dirty="0" err="1" smtClean="0">
                <a:latin typeface="Times New Roman" panose="02020603050405020304" pitchFamily="18" charset="0"/>
                <a:ea typeface="隶书" panose="02010509060101010101" pitchFamily="49" charset="-122"/>
              </a:rPr>
              <a:t>sz</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r>
              <a:rPr lang="en-US" altLang="zh-CN" sz="2000" b="1" dirty="0" err="1" smtClean="0">
                <a:latin typeface="Times New Roman" panose="02020603050405020304" pitchFamily="18" charset="0"/>
                <a:ea typeface="隶书" panose="02010509060101010101" pitchFamily="49" charset="-122"/>
              </a:rPr>
              <a:t>int</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Insert (</a:t>
            </a:r>
            <a:r>
              <a:rPr lang="en-US" altLang="zh-CN" sz="2000" dirty="0" err="1" smtClean="0">
                <a:latin typeface="Times New Roman" panose="02020603050405020304" pitchFamily="18" charset="0"/>
                <a:ea typeface="隶书" panose="02010509060101010101" pitchFamily="49" charset="-122"/>
              </a:rPr>
              <a:t>MSTEdgeNode</a:t>
            </a:r>
            <a:r>
              <a:rPr lang="en-US" altLang="zh-CN" sz="2000" b="1" dirty="0" smtClean="0">
                <a:latin typeface="Times New Roman" panose="02020603050405020304" pitchFamily="18" charset="0"/>
                <a:ea typeface="隶书" panose="02010509060101010101" pitchFamily="49" charset="-122"/>
              </a:rPr>
              <a:t>&amp; </a:t>
            </a:r>
            <a:r>
              <a:rPr lang="en-US" altLang="zh-CN" sz="2000" dirty="0" smtClean="0">
                <a:latin typeface="Times New Roman" panose="02020603050405020304" pitchFamily="18" charset="0"/>
                <a:ea typeface="隶书" panose="02010509060101010101" pitchFamily="49" charset="-122"/>
              </a:rPr>
              <a:t>item)</a:t>
            </a:r>
            <a:r>
              <a:rPr lang="en-US" altLang="zh-CN" sz="2000" b="1" dirty="0" smtClean="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a:t>
            </a:r>
          </a:p>
        </p:txBody>
      </p:sp>
      <p:sp>
        <p:nvSpPr>
          <p:cNvPr id="3" name="矩形 111"/>
          <p:cNvSpPr/>
          <p:nvPr/>
        </p:nvSpPr>
        <p:spPr>
          <a:xfrm>
            <a:off x="17241" y="116632"/>
            <a:ext cx="7335986" cy="270843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571500" algn="just">
              <a:lnSpc>
                <a:spcPts val="3000"/>
              </a:lnSpc>
              <a:spcBef>
                <a:spcPct val="0"/>
              </a:spcBef>
              <a:buClr>
                <a:srgbClr val="000000"/>
              </a:buClr>
              <a:buFont typeface="Arial" panose="020B0604020202020204" pitchFamily="34" charset="0"/>
              <a:buNone/>
              <a:defRPr/>
            </a:pPr>
            <a:r>
              <a:rPr lang="zh-CN" altLang="en-US" sz="2000" b="1" noProof="1">
                <a:latin typeface="宋体" panose="02010600030101010101" pitchFamily="2" charset="-122"/>
                <a:ea typeface="宋体" panose="02010600030101010101" pitchFamily="2" charset="-122"/>
              </a:rPr>
              <a:t>最小生成树的类型定义：</a:t>
            </a:r>
            <a:endParaRPr lang="en-US" altLang="zh-CN" sz="2000" b="1" noProof="1">
              <a:latin typeface="宋体" panose="02010600030101010101" pitchFamily="2" charset="-122"/>
              <a:ea typeface="宋体" panose="02010600030101010101" pitchFamily="2" charset="-122"/>
            </a:endParaRPr>
          </a:p>
          <a:p>
            <a:pPr marL="0" indent="571500" algn="just">
              <a:lnSpc>
                <a:spcPts val="3000"/>
              </a:lnSpc>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template &lt;class T, class E&gt;</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struct MSTEdgeNode</a:t>
            </a:r>
            <a:r>
              <a:rPr lang="en-US" altLang="zh-CN" sz="2000" noProof="1" smtClean="0">
                <a:latin typeface="Times New Roman" panose="02020603050405020304" pitchFamily="18" charset="0"/>
                <a:ea typeface="宋体" panose="02010600030101010101" pitchFamily="2" charset="-122"/>
              </a:rPr>
              <a:t>{	</a:t>
            </a:r>
            <a:r>
              <a:rPr lang="en-US" altLang="zh-CN" sz="2000" noProof="1">
                <a:solidFill>
                  <a:schemeClr val="tx2"/>
                </a:solidFill>
                <a:latin typeface="Times New Roman" panose="02020603050405020304" pitchFamily="18" charset="0"/>
                <a:ea typeface="隶书" panose="02010509060101010101" pitchFamily="49" charset="-122"/>
              </a:rPr>
              <a:t>//T</a:t>
            </a:r>
            <a:r>
              <a:rPr lang="zh-CN" altLang="en-US" sz="2000" noProof="1">
                <a:solidFill>
                  <a:schemeClr val="tx2"/>
                </a:solidFill>
                <a:latin typeface="Times New Roman" panose="02020603050405020304" pitchFamily="18" charset="0"/>
                <a:ea typeface="隶书" panose="02010509060101010101" pitchFamily="49" charset="-122"/>
              </a:rPr>
              <a:t>为顶点类型</a:t>
            </a:r>
            <a:endParaRPr lang="en-US" altLang="zh-CN" sz="2000" noProof="1">
              <a:solidFill>
                <a:schemeClr val="tx2"/>
              </a:solidFill>
              <a:latin typeface="Times New Roman" panose="02020603050405020304" pitchFamily="18" charset="0"/>
              <a:ea typeface="隶书" panose="02010509060101010101" pitchFamily="49" charset="-122"/>
            </a:endParaRP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int tail, head</a:t>
            </a:r>
            <a:r>
              <a:rPr lang="en-US" altLang="zh-CN" sz="2000" noProof="1" smtClean="0">
                <a:latin typeface="Times New Roman" panose="02020603050405020304" pitchFamily="18" charset="0"/>
                <a:ea typeface="宋体" panose="02010600030101010101" pitchFamily="2" charset="-122"/>
              </a:rPr>
              <a:t>;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两顶点位置</a:t>
            </a:r>
          </a:p>
          <a:p>
            <a:pPr marL="0" indent="571500">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E</a:t>
            </a: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key</a:t>
            </a:r>
            <a:r>
              <a:rPr lang="en-US" altLang="zh-CN" sz="2000" noProof="1" smtClean="0">
                <a:latin typeface="Times New Roman" panose="02020603050405020304" pitchFamily="18" charset="0"/>
                <a:ea typeface="宋体" panose="02010600030101010101" pitchFamily="2" charset="-122"/>
              </a:rPr>
              <a:t>;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边上的权值</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为结点关键码</a:t>
            </a:r>
          </a:p>
          <a:p>
            <a:pPr marL="0" indent="571500">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MSTEdgeNode</a:t>
            </a:r>
            <a:r>
              <a:rPr lang="en-US" altLang="zh-CN" sz="2000" noProof="1" smtClean="0">
                <a:latin typeface="Times New Roman" panose="02020603050405020304" pitchFamily="18" charset="0"/>
                <a:ea typeface="宋体" panose="02010600030101010101" pitchFamily="2" charset="-122"/>
              </a:rPr>
              <a:t>(){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构造函数</a:t>
            </a:r>
          </a:p>
          <a:p>
            <a:pPr marL="0" indent="571500">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tail = -1;   head = -1;  key = 0;</a:t>
            </a:r>
          </a:p>
          <a:p>
            <a:pPr marL="0" indent="571500">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a:t>
            </a:r>
            <a:endParaRPr lang="zh-CN" altLang="en-US" sz="1800" b="1" noProof="1">
              <a:latin typeface="Times New Roman" panose="02020603050405020304" pitchFamily="18"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3"/>
          <p:cNvSpPr>
            <a:spLocks noGrp="1" noChangeArrowheads="1"/>
          </p:cNvSpPr>
          <p:nvPr>
            <p:ph type="body" idx="4294967295"/>
          </p:nvPr>
        </p:nvSpPr>
        <p:spPr>
          <a:xfrm>
            <a:off x="155925" y="1268760"/>
            <a:ext cx="8496944" cy="4272880"/>
          </a:xfrm>
        </p:spPr>
        <p:txBody>
          <a:bodyPr/>
          <a:lstStyle/>
          <a:p>
            <a:pPr eaLnBrk="1" hangingPunct="1">
              <a:lnSpc>
                <a:spcPct val="90000"/>
              </a:lnSpc>
              <a:buFont typeface="Wingdings" panose="05000000000000000000" pitchFamily="2" charset="2"/>
              <a:buNone/>
              <a:defRPr/>
            </a:pPr>
            <a:r>
              <a:rPr kumimoji="1" lang="zh-CN" altLang="en-US" sz="800" b="1" dirty="0" smtClean="0">
                <a:latin typeface="Times New Roman" panose="02020603050405020304" pitchFamily="18" charset="0"/>
              </a:rPr>
              <a:t>         </a:t>
            </a:r>
          </a:p>
          <a:p>
            <a:pPr eaLnBrk="1" hangingPunct="1">
              <a:lnSpc>
                <a:spcPct val="90000"/>
              </a:lnSpc>
              <a:defRPr/>
            </a:pPr>
            <a:r>
              <a:rPr kumimoji="1" lang="zh-CN" altLang="en-US" sz="2400" b="1" dirty="0" smtClean="0">
                <a:latin typeface="Times New Roman" panose="02020603050405020304" pitchFamily="18" charset="0"/>
              </a:rPr>
              <a:t>算法</a:t>
            </a:r>
            <a:r>
              <a:rPr kumimoji="1" lang="zh-CN" altLang="en-US" sz="2400" b="1" dirty="0">
                <a:latin typeface="Times New Roman" panose="02020603050405020304" pitchFamily="18" charset="0"/>
              </a:rPr>
              <a:t>于</a:t>
            </a:r>
            <a:r>
              <a:rPr kumimoji="1" lang="en-US" altLang="zh-CN" sz="2400" b="1" dirty="0">
                <a:latin typeface="Times New Roman" panose="02020603050405020304" pitchFamily="18" charset="0"/>
              </a:rPr>
              <a:t>1930</a:t>
            </a:r>
            <a:r>
              <a:rPr kumimoji="1" lang="zh-CN" altLang="en-US" sz="2400" b="1" dirty="0">
                <a:latin typeface="Times New Roman" panose="02020603050405020304" pitchFamily="18" charset="0"/>
              </a:rPr>
              <a:t>年由捷克数学家沃伊捷赫</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亚尔尼克</a:t>
            </a:r>
            <a:r>
              <a:rPr kumimoji="1" lang="zh-CN" altLang="en-US" sz="2400" b="1" dirty="0" smtClean="0">
                <a:latin typeface="Times New Roman" panose="02020603050405020304" pitchFamily="18" charset="0"/>
              </a:rPr>
              <a:t>（</a:t>
            </a:r>
            <a:r>
              <a:rPr kumimoji="1" lang="en-US" altLang="zh-CN" sz="2400" b="1" dirty="0" err="1" smtClean="0">
                <a:latin typeface="Times New Roman" panose="02020603050405020304" pitchFamily="18" charset="0"/>
              </a:rPr>
              <a:t>Vojtěch</a:t>
            </a:r>
            <a:r>
              <a:rPr kumimoji="1" lang="en-US" altLang="zh-CN" sz="2400" b="1" dirty="0" smtClean="0">
                <a:latin typeface="Times New Roman" panose="02020603050405020304" pitchFamily="18" charset="0"/>
              </a:rPr>
              <a:t> </a:t>
            </a:r>
            <a:r>
              <a:rPr kumimoji="1" lang="en-US" altLang="zh-CN" sz="2400" b="1" dirty="0" err="1">
                <a:latin typeface="Times New Roman" panose="02020603050405020304" pitchFamily="18" charset="0"/>
              </a:rPr>
              <a:t>Jarník</a:t>
            </a:r>
            <a:r>
              <a:rPr kumimoji="1" lang="zh-CN" altLang="en-US" sz="2400" b="1" dirty="0">
                <a:latin typeface="Times New Roman" panose="02020603050405020304" pitchFamily="18" charset="0"/>
              </a:rPr>
              <a:t>）发现</a:t>
            </a:r>
            <a:r>
              <a:rPr kumimoji="1" lang="zh-CN" altLang="en-US" sz="2400" b="1" dirty="0" smtClean="0">
                <a:latin typeface="Times New Roman" panose="02020603050405020304" pitchFamily="18" charset="0"/>
              </a:rPr>
              <a:t>；</a:t>
            </a:r>
            <a:endParaRPr kumimoji="1" lang="en-US" altLang="zh-CN" sz="2400" b="1" dirty="0" smtClean="0">
              <a:latin typeface="Times New Roman" panose="02020603050405020304" pitchFamily="18" charset="0"/>
            </a:endParaRPr>
          </a:p>
          <a:p>
            <a:pPr eaLnBrk="1" hangingPunct="1">
              <a:lnSpc>
                <a:spcPct val="90000"/>
              </a:lnSpc>
              <a:defRPr/>
            </a:pPr>
            <a:r>
              <a:rPr kumimoji="1" lang="zh-CN" altLang="en-US" sz="2400" b="1" dirty="0" smtClean="0">
                <a:latin typeface="Times New Roman" panose="02020603050405020304" pitchFamily="18" charset="0"/>
              </a:rPr>
              <a:t>并</a:t>
            </a:r>
            <a:r>
              <a:rPr kumimoji="1" lang="zh-CN" altLang="en-US" sz="2400" b="1" dirty="0">
                <a:latin typeface="Times New Roman" panose="02020603050405020304" pitchFamily="18" charset="0"/>
              </a:rPr>
              <a:t>在</a:t>
            </a:r>
            <a:r>
              <a:rPr kumimoji="1" lang="en-US" altLang="zh-CN" sz="2400" b="1" dirty="0">
                <a:latin typeface="Times New Roman" panose="02020603050405020304" pitchFamily="18" charset="0"/>
              </a:rPr>
              <a:t>1957</a:t>
            </a:r>
            <a:r>
              <a:rPr kumimoji="1" lang="zh-CN" altLang="en-US" sz="2400" b="1" dirty="0">
                <a:latin typeface="Times New Roman" panose="02020603050405020304" pitchFamily="18" charset="0"/>
              </a:rPr>
              <a:t>年由美国计算机科学家罗伯特</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普里姆</a:t>
            </a:r>
            <a:r>
              <a:rPr kumimoji="1" lang="zh-CN" altLang="en-US" sz="2400" b="1" dirty="0" smtClean="0">
                <a:latin typeface="Times New Roman" panose="02020603050405020304" pitchFamily="18" charset="0"/>
              </a:rPr>
              <a:t>（</a:t>
            </a:r>
            <a:r>
              <a:rPr kumimoji="1" lang="en-US" altLang="zh-CN" sz="2400" b="1" dirty="0" smtClean="0">
                <a:latin typeface="Times New Roman" panose="02020603050405020304" pitchFamily="18" charset="0"/>
              </a:rPr>
              <a:t>Robert </a:t>
            </a:r>
            <a:r>
              <a:rPr kumimoji="1" lang="en-US" altLang="zh-CN" sz="2400" b="1" dirty="0">
                <a:latin typeface="Times New Roman" panose="02020603050405020304" pitchFamily="18" charset="0"/>
              </a:rPr>
              <a:t>C. Prim</a:t>
            </a:r>
            <a:r>
              <a:rPr kumimoji="1" lang="zh-CN" altLang="en-US" sz="2400" b="1" dirty="0">
                <a:latin typeface="Times New Roman" panose="02020603050405020304" pitchFamily="18" charset="0"/>
              </a:rPr>
              <a:t>）独立发现</a:t>
            </a:r>
            <a:r>
              <a:rPr kumimoji="1" lang="zh-CN" altLang="en-US" sz="2400" b="1" dirty="0" smtClean="0">
                <a:latin typeface="Times New Roman" panose="02020603050405020304" pitchFamily="18" charset="0"/>
              </a:rPr>
              <a:t>；</a:t>
            </a:r>
            <a:endParaRPr kumimoji="1" lang="en-US" altLang="zh-CN" sz="2400" b="1" dirty="0" smtClean="0">
              <a:latin typeface="Times New Roman" panose="02020603050405020304" pitchFamily="18" charset="0"/>
            </a:endParaRPr>
          </a:p>
          <a:p>
            <a:pPr eaLnBrk="1" hangingPunct="1">
              <a:lnSpc>
                <a:spcPct val="90000"/>
              </a:lnSpc>
              <a:defRPr/>
            </a:pPr>
            <a:r>
              <a:rPr kumimoji="1" lang="en-US" altLang="zh-CN" sz="2400" b="1" dirty="0" smtClean="0">
                <a:latin typeface="Times New Roman" panose="02020603050405020304" pitchFamily="18" charset="0"/>
              </a:rPr>
              <a:t>1959</a:t>
            </a:r>
            <a:r>
              <a:rPr kumimoji="1" lang="zh-CN" altLang="en-US" sz="2400" b="1" dirty="0">
                <a:latin typeface="Times New Roman" panose="02020603050405020304" pitchFamily="18" charset="0"/>
              </a:rPr>
              <a:t>年，</a:t>
            </a:r>
            <a:r>
              <a:rPr kumimoji="1" lang="zh-CN" altLang="en-US" sz="2400" b="1" dirty="0" smtClean="0">
                <a:latin typeface="Times New Roman" panose="02020603050405020304" pitchFamily="18" charset="0"/>
              </a:rPr>
              <a:t>艾兹格</a:t>
            </a:r>
            <a:r>
              <a:rPr kumimoji="1" lang="en-US" altLang="zh-CN" sz="2400" b="1" dirty="0" smtClean="0">
                <a:latin typeface="Times New Roman" panose="02020603050405020304" pitchFamily="18" charset="0"/>
              </a:rPr>
              <a:t>·</a:t>
            </a:r>
            <a:r>
              <a:rPr kumimoji="1" lang="zh-CN" altLang="en-US" sz="2400" b="1" dirty="0">
                <a:latin typeface="Times New Roman" panose="02020603050405020304" pitchFamily="18" charset="0"/>
              </a:rPr>
              <a:t>迪杰斯特拉（</a:t>
            </a:r>
            <a:r>
              <a:rPr kumimoji="1" lang="en-US" altLang="zh-CN" sz="2400" b="1" dirty="0" err="1">
                <a:latin typeface="Times New Roman" panose="02020603050405020304" pitchFamily="18" charset="0"/>
              </a:rPr>
              <a:t>Edsger</a:t>
            </a:r>
            <a:r>
              <a:rPr kumimoji="1" lang="en-US" altLang="zh-CN" sz="2400" b="1" dirty="0">
                <a:latin typeface="Times New Roman" panose="02020603050405020304" pitchFamily="18" charset="0"/>
              </a:rPr>
              <a:t> </a:t>
            </a:r>
            <a:r>
              <a:rPr kumimoji="1" lang="en-US" altLang="zh-CN" sz="2400" b="1" dirty="0" smtClean="0">
                <a:latin typeface="Times New Roman" panose="02020603050405020304" pitchFamily="18" charset="0"/>
              </a:rPr>
              <a:t>W. </a:t>
            </a:r>
            <a:r>
              <a:rPr kumimoji="1" lang="en-US" altLang="zh-CN" sz="2400" b="1" dirty="0" err="1">
                <a:latin typeface="Times New Roman" panose="02020603050405020304" pitchFamily="18" charset="0"/>
              </a:rPr>
              <a:t>Dijkstra</a:t>
            </a:r>
            <a:r>
              <a:rPr kumimoji="1" lang="zh-CN" altLang="en-US" sz="2400" b="1" dirty="0" smtClean="0">
                <a:latin typeface="Times New Roman" panose="02020603050405020304" pitchFamily="18" charset="0"/>
              </a:rPr>
              <a:t>）再次</a:t>
            </a:r>
            <a:r>
              <a:rPr kumimoji="1" lang="zh-CN" altLang="en-US" sz="2400" b="1" dirty="0">
                <a:latin typeface="Times New Roman" panose="02020603050405020304" pitchFamily="18" charset="0"/>
              </a:rPr>
              <a:t>发现了该算法</a:t>
            </a:r>
            <a:r>
              <a:rPr kumimoji="1" lang="zh-CN" altLang="en-US" sz="2400" b="1" dirty="0" smtClean="0">
                <a:latin typeface="Times New Roman" panose="02020603050405020304" pitchFamily="18" charset="0"/>
              </a:rPr>
              <a:t>。</a:t>
            </a:r>
            <a:endParaRPr kumimoji="1" lang="en-US" altLang="zh-CN" sz="2400" b="1" dirty="0" smtClean="0">
              <a:latin typeface="Times New Roman" panose="02020603050405020304" pitchFamily="18" charset="0"/>
            </a:endParaRPr>
          </a:p>
          <a:p>
            <a:pPr eaLnBrk="1" hangingPunct="1">
              <a:lnSpc>
                <a:spcPct val="90000"/>
              </a:lnSpc>
              <a:defRPr/>
            </a:pPr>
            <a:r>
              <a:rPr kumimoji="1" lang="zh-CN" altLang="en-US" sz="2400" b="1" dirty="0" smtClean="0">
                <a:latin typeface="Times New Roman" panose="02020603050405020304" pitchFamily="18" charset="0"/>
              </a:rPr>
              <a:t>因此</a:t>
            </a:r>
            <a:r>
              <a:rPr kumimoji="1" lang="zh-CN" altLang="en-US" sz="2400" b="1" dirty="0">
                <a:latin typeface="Times New Roman" panose="02020603050405020304" pitchFamily="18" charset="0"/>
              </a:rPr>
              <a:t>，在某些场合，普里姆算法又被称为</a:t>
            </a:r>
            <a:r>
              <a:rPr kumimoji="1" lang="en-US" altLang="zh-CN" sz="2400" b="1" dirty="0">
                <a:latin typeface="Times New Roman" panose="02020603050405020304" pitchFamily="18" charset="0"/>
              </a:rPr>
              <a:t>DJP</a:t>
            </a:r>
            <a:r>
              <a:rPr kumimoji="1" lang="zh-CN" altLang="en-US" sz="2400" b="1" dirty="0">
                <a:latin typeface="Times New Roman" panose="02020603050405020304" pitchFamily="18" charset="0"/>
              </a:rPr>
              <a:t>算法、亚尔尼克算法或普里姆－亚尔尼克算法。</a:t>
            </a: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en-US" altLang="zh-CN" sz="2400" b="1" dirty="0" smtClean="0">
              <a:solidFill>
                <a:srgbClr val="0000FF"/>
              </a:solidFill>
              <a:latin typeface="Times New Roman" panose="02020603050405020304" pitchFamily="18" charset="0"/>
            </a:endParaRPr>
          </a:p>
          <a:p>
            <a:pPr eaLnBrk="1" hangingPunct="1">
              <a:lnSpc>
                <a:spcPct val="90000"/>
              </a:lnSpc>
              <a:buFont typeface="Wingdings" panose="05000000000000000000" pitchFamily="2" charset="2"/>
              <a:buNone/>
              <a:defRPr/>
            </a:pPr>
            <a:r>
              <a:rPr kumimoji="1" lang="zh-CN" altLang="en-US" sz="2400" b="1" dirty="0" smtClean="0">
                <a:solidFill>
                  <a:srgbClr val="0000FF"/>
                </a:solidFill>
                <a:latin typeface="Times New Roman" panose="02020603050405020304" pitchFamily="18" charset="0"/>
              </a:rPr>
              <a:t>    </a:t>
            </a:r>
            <a:endParaRPr kumimoji="1" lang="zh-CN" altLang="en-US" sz="2400" b="1" dirty="0" smtClean="0">
              <a:latin typeface="Times New Roman" panose="02020603050405020304" pitchFamily="18" charset="0"/>
            </a:endParaRPr>
          </a:p>
        </p:txBody>
      </p:sp>
      <p:sp>
        <p:nvSpPr>
          <p:cNvPr id="3" name="Rectangle 2"/>
          <p:cNvSpPr txBox="1">
            <a:spLocks noChangeArrowheads="1"/>
          </p:cNvSpPr>
          <p:nvPr/>
        </p:nvSpPr>
        <p:spPr bwMode="auto">
          <a:xfrm>
            <a:off x="179512" y="130627"/>
            <a:ext cx="7793038" cy="71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eaLnBrk="1" hangingPunct="1">
              <a:buClr>
                <a:srgbClr val="FF0000"/>
              </a:buClr>
            </a:pPr>
            <a:r>
              <a:rPr lang="en-US" altLang="zh-CN" b="1" dirty="0">
                <a:solidFill>
                  <a:srgbClr val="0000FF"/>
                </a:solidFill>
              </a:rPr>
              <a:t>8.4.2 Prim</a:t>
            </a:r>
            <a:r>
              <a:rPr lang="zh-CN" altLang="en-US" b="1" dirty="0">
                <a:solidFill>
                  <a:srgbClr val="0000FF"/>
                </a:solidFill>
              </a:rPr>
              <a:t>算法</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48" y="4624123"/>
            <a:ext cx="1729796" cy="1829592"/>
          </a:xfrm>
          <a:prstGeom prst="rect">
            <a:avLst/>
          </a:prstGeom>
        </p:spPr>
      </p:pic>
      <p:pic>
        <p:nvPicPr>
          <p:cNvPr id="179202" name="Picture 2" descr="A photo of Robert Pri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6991" y="4626844"/>
            <a:ext cx="1607406" cy="1829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3"/>
          <p:cNvSpPr>
            <a:spLocks noGrp="1" noChangeArrowheads="1"/>
          </p:cNvSpPr>
          <p:nvPr>
            <p:ph type="body" idx="4294967295"/>
          </p:nvPr>
        </p:nvSpPr>
        <p:spPr>
          <a:xfrm>
            <a:off x="179512" y="772634"/>
            <a:ext cx="8496944" cy="4168534"/>
          </a:xfrm>
        </p:spPr>
        <p:txBody>
          <a:bodyPr/>
          <a:lstStyle/>
          <a:p>
            <a:pPr eaLnBrk="1" hangingPunct="1">
              <a:lnSpc>
                <a:spcPct val="90000"/>
              </a:lnSpc>
              <a:buFont typeface="Wingdings" panose="05000000000000000000" pitchFamily="2" charset="2"/>
              <a:buNone/>
              <a:defRPr/>
            </a:pPr>
            <a:r>
              <a:rPr kumimoji="1" lang="zh-CN" altLang="en-US" sz="800" b="1" dirty="0" smtClean="0">
                <a:latin typeface="Times New Roman" panose="02020603050405020304" pitchFamily="18" charset="0"/>
              </a:rPr>
              <a:t>         </a:t>
            </a:r>
          </a:p>
          <a:p>
            <a:pPr eaLnBrk="1" hangingPunct="1">
              <a:lnSpc>
                <a:spcPct val="90000"/>
              </a:lnSpc>
              <a:buFont typeface="Wingdings" panose="05000000000000000000" pitchFamily="2" charset="2"/>
              <a:buNone/>
              <a:defRPr/>
            </a:pPr>
            <a:endParaRPr kumimoji="1" lang="en-US" altLang="zh-CN" sz="2400" b="1" dirty="0" smtClean="0">
              <a:solidFill>
                <a:srgbClr val="0000FF"/>
              </a:solidFill>
              <a:latin typeface="Times New Roman" panose="02020603050405020304" pitchFamily="18" charset="0"/>
            </a:endParaRPr>
          </a:p>
          <a:p>
            <a:pPr eaLnBrk="1" hangingPunct="1">
              <a:lnSpc>
                <a:spcPct val="90000"/>
              </a:lnSpc>
              <a:buFont typeface="Wingdings" panose="05000000000000000000" pitchFamily="2" charset="2"/>
              <a:buNone/>
              <a:defRPr/>
            </a:pPr>
            <a:r>
              <a:rPr kumimoji="1" lang="zh-CN" altLang="en-US" sz="2400" b="1" dirty="0" smtClean="0">
                <a:solidFill>
                  <a:srgbClr val="0000FF"/>
                </a:solidFill>
                <a:latin typeface="Times New Roman" panose="02020603050405020304" pitchFamily="18" charset="0"/>
              </a:rPr>
              <a:t>    算法思想</a:t>
            </a:r>
            <a:r>
              <a:rPr kumimoji="1" lang="zh-CN" altLang="en-US" sz="2400" b="1" dirty="0" smtClean="0">
                <a:solidFill>
                  <a:srgbClr val="FF6600"/>
                </a:solidFill>
                <a:latin typeface="Times New Roman" panose="02020603050405020304" pitchFamily="18" charset="0"/>
              </a:rPr>
              <a:t>：</a:t>
            </a:r>
            <a:r>
              <a:rPr kumimoji="1" lang="zh-CN" altLang="en-US" sz="2400" b="1" dirty="0" smtClean="0">
                <a:latin typeface="Times New Roman" panose="02020603050405020304" pitchFamily="18" charset="0"/>
              </a:rPr>
              <a:t>设集合</a:t>
            </a:r>
            <a:r>
              <a:rPr kumimoji="1" lang="en-US" altLang="zh-CN" sz="2400" b="1" dirty="0" smtClean="0">
                <a:latin typeface="Times New Roman" panose="02020603050405020304" pitchFamily="18" charset="0"/>
              </a:rPr>
              <a:t>V</a:t>
            </a:r>
            <a:r>
              <a:rPr kumimoji="1" lang="en-US" altLang="zh-CN" sz="2400" b="1" baseline="-25000" dirty="0" smtClean="0">
                <a:latin typeface="Times New Roman" panose="02020603050405020304" pitchFamily="18" charset="0"/>
              </a:rPr>
              <a:t>MST</a:t>
            </a:r>
            <a:r>
              <a:rPr kumimoji="1" lang="zh-CN" altLang="en-US" sz="2400" b="1" dirty="0" smtClean="0">
                <a:latin typeface="Times New Roman" panose="02020603050405020304" pitchFamily="18" charset="0"/>
              </a:rPr>
              <a:t>和</a:t>
            </a:r>
            <a:r>
              <a:rPr kumimoji="1" lang="en-US" altLang="zh-CN" sz="2400" b="1" dirty="0" smtClean="0">
                <a:latin typeface="Times New Roman" panose="02020603050405020304" pitchFamily="18" charset="0"/>
              </a:rPr>
              <a:t>E</a:t>
            </a:r>
            <a:r>
              <a:rPr kumimoji="1" lang="en-US" altLang="zh-CN" sz="2400" b="1" baseline="-25000" dirty="0" smtClean="0">
                <a:latin typeface="Times New Roman" panose="02020603050405020304" pitchFamily="18" charset="0"/>
              </a:rPr>
              <a:t>MST</a:t>
            </a:r>
            <a:r>
              <a:rPr kumimoji="1" lang="zh-CN" altLang="en-US" sz="2400" b="1" dirty="0" smtClean="0">
                <a:latin typeface="Times New Roman" panose="02020603050405020304" pitchFamily="18" charset="0"/>
              </a:rPr>
              <a:t>的初态均为空。首先从网</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的顶点集</a:t>
            </a:r>
            <a:r>
              <a:rPr kumimoji="1" lang="en-US" altLang="zh-CN" sz="2400" b="1" dirty="0" smtClean="0">
                <a:latin typeface="Times New Roman" panose="02020603050405020304" pitchFamily="18" charset="0"/>
              </a:rPr>
              <a:t>V(G)</a:t>
            </a:r>
            <a:r>
              <a:rPr kumimoji="1" lang="zh-CN" altLang="en-US" sz="2400" b="1" dirty="0" smtClean="0">
                <a:latin typeface="Times New Roman" panose="02020603050405020304" pitchFamily="18" charset="0"/>
              </a:rPr>
              <a:t>中任选一个顶点，把它加到生成树</a:t>
            </a:r>
            <a:r>
              <a:rPr kumimoji="1" lang="en-US" altLang="zh-CN" sz="2400" b="1" dirty="0" smtClean="0">
                <a:latin typeface="Times New Roman" panose="02020603050405020304" pitchFamily="18" charset="0"/>
              </a:rPr>
              <a:t>MST</a:t>
            </a:r>
            <a:r>
              <a:rPr kumimoji="1" lang="zh-CN" altLang="en-US" sz="2400" b="1" dirty="0" smtClean="0">
                <a:latin typeface="Times New Roman" panose="02020603050405020304" pitchFamily="18" charset="0"/>
              </a:rPr>
              <a:t>的顶点集</a:t>
            </a:r>
            <a:r>
              <a:rPr kumimoji="1" lang="en-US" altLang="zh-CN" sz="2400" b="1" dirty="0" smtClean="0">
                <a:latin typeface="Times New Roman" panose="02020603050405020304" pitchFamily="18" charset="0"/>
              </a:rPr>
              <a:t>V</a:t>
            </a:r>
            <a:r>
              <a:rPr kumimoji="1" lang="en-US" altLang="zh-CN" sz="2400" b="1" baseline="-25000" dirty="0" smtClean="0">
                <a:latin typeface="Times New Roman" panose="02020603050405020304" pitchFamily="18" charset="0"/>
              </a:rPr>
              <a:t>MST</a:t>
            </a:r>
            <a:r>
              <a:rPr kumimoji="1" lang="zh-CN" altLang="en-US" sz="2400" b="1" dirty="0" smtClean="0">
                <a:latin typeface="Times New Roman" panose="02020603050405020304" pitchFamily="18" charset="0"/>
              </a:rPr>
              <a:t>中。然后，依次选出</a:t>
            </a:r>
            <a:r>
              <a:rPr kumimoji="1" lang="en-US" altLang="zh-CN" sz="2400" b="1" dirty="0" smtClean="0">
                <a:latin typeface="Times New Roman" panose="02020603050405020304" pitchFamily="18" charset="0"/>
              </a:rPr>
              <a:t>n</a:t>
            </a:r>
            <a:r>
              <a:rPr kumimoji="1" lang="en-US" altLang="zh-CN" sz="2400" b="1" dirty="0" smtClean="0">
                <a:latin typeface="宋体" panose="02010600030101010101" pitchFamily="2" charset="-122"/>
              </a:rPr>
              <a:t>-</a:t>
            </a:r>
            <a:r>
              <a:rPr kumimoji="1" lang="en-US" altLang="zh-CN" sz="2400" b="1" dirty="0" smtClean="0">
                <a:latin typeface="Times New Roman" panose="02020603050405020304" pitchFamily="18" charset="0"/>
              </a:rPr>
              <a:t>1</a:t>
            </a:r>
            <a:r>
              <a:rPr kumimoji="1" lang="zh-CN" altLang="en-US" sz="2400" b="1" dirty="0" smtClean="0">
                <a:latin typeface="Times New Roman" panose="02020603050405020304" pitchFamily="18" charset="0"/>
              </a:rPr>
              <a:t>条这样的边</a:t>
            </a:r>
            <a:r>
              <a:rPr kumimoji="1" lang="en-US" altLang="zh-CN" sz="2400" b="1" dirty="0" smtClean="0">
                <a:latin typeface="Times New Roman" panose="02020603050405020304" pitchFamily="18" charset="0"/>
              </a:rPr>
              <a:t>(</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i</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j</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a:t>
            </a: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a:t>
            </a:r>
            <a:r>
              <a:rPr kumimoji="1" lang="en-US" altLang="zh-CN" sz="2400" b="1" dirty="0" smtClean="0">
                <a:latin typeface="Times New Roman" panose="02020603050405020304" pitchFamily="18" charset="0"/>
              </a:rPr>
              <a:t>1</a:t>
            </a:r>
            <a:r>
              <a:rPr kumimoji="1" lang="zh-CN" altLang="en-US" sz="2400" b="1" dirty="0" smtClean="0">
                <a:latin typeface="Times New Roman" panose="02020603050405020304" pitchFamily="18" charset="0"/>
              </a:rPr>
              <a:t>）</a:t>
            </a:r>
            <a:r>
              <a:rPr kumimoji="1" lang="en-US" altLang="zh-CN" sz="2400" b="1" dirty="0" smtClean="0">
                <a:latin typeface="Times New Roman" panose="02020603050405020304" pitchFamily="18" charset="0"/>
              </a:rPr>
              <a:t>(</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i</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j</a:t>
            </a:r>
            <a:r>
              <a:rPr kumimoji="1" lang="en-US" altLang="zh-CN" sz="2400" b="1" dirty="0" smtClean="0">
                <a:latin typeface="Times New Roman" panose="02020603050405020304" pitchFamily="18" charset="0"/>
              </a:rPr>
              <a:t>)</a:t>
            </a:r>
            <a:r>
              <a:rPr kumimoji="1" lang="en-US" altLang="zh-CN" sz="2400" b="1" dirty="0" smtClean="0">
                <a:latin typeface="Times New Roman" panose="02020603050405020304" pitchFamily="18" charset="0"/>
                <a:sym typeface="Symbol" panose="05050102010706020507" pitchFamily="18" charset="2"/>
              </a:rPr>
              <a:t></a:t>
            </a:r>
            <a:r>
              <a:rPr kumimoji="1" lang="en-US" altLang="zh-CN" sz="2400" b="1" dirty="0" smtClean="0">
                <a:latin typeface="Times New Roman" panose="02020603050405020304" pitchFamily="18" charset="0"/>
              </a:rPr>
              <a:t>E(G)</a:t>
            </a:r>
            <a:r>
              <a:rPr kumimoji="1" lang="zh-CN" altLang="en-US" sz="2400" b="1" dirty="0" smtClean="0">
                <a:latin typeface="Times New Roman" panose="02020603050405020304" pitchFamily="18" charset="0"/>
              </a:rPr>
              <a:t>，</a:t>
            </a:r>
            <a:r>
              <a:rPr kumimoji="1" lang="en-US" altLang="zh-CN" sz="2400" b="1" dirty="0" smtClean="0">
                <a:solidFill>
                  <a:srgbClr val="FF0000"/>
                </a:solidFill>
                <a:latin typeface="Times New Roman" panose="02020603050405020304" pitchFamily="18" charset="0"/>
              </a:rPr>
              <a:t>v</a:t>
            </a:r>
            <a:r>
              <a:rPr kumimoji="1" lang="en-US" altLang="zh-CN" sz="2400" b="1" baseline="-30000" dirty="0" smtClean="0">
                <a:solidFill>
                  <a:srgbClr val="FF0000"/>
                </a:solidFill>
                <a:latin typeface="Times New Roman" panose="02020603050405020304" pitchFamily="18" charset="0"/>
              </a:rPr>
              <a:t>i</a:t>
            </a:r>
            <a:r>
              <a:rPr kumimoji="1" lang="zh-CN" altLang="en-US" sz="2400" b="1" dirty="0" smtClean="0">
                <a:solidFill>
                  <a:srgbClr val="FF0000"/>
                </a:solidFill>
                <a:latin typeface="Times New Roman" panose="02020603050405020304" pitchFamily="18" charset="0"/>
              </a:rPr>
              <a:t>是</a:t>
            </a:r>
            <a:r>
              <a:rPr kumimoji="1" lang="en-US" altLang="zh-CN" sz="2400" b="1" dirty="0" smtClean="0">
                <a:solidFill>
                  <a:srgbClr val="FF0000"/>
                </a:solidFill>
                <a:latin typeface="Times New Roman" panose="02020603050405020304" pitchFamily="18" charset="0"/>
              </a:rPr>
              <a:t>V</a:t>
            </a:r>
            <a:r>
              <a:rPr kumimoji="1" lang="en-US" altLang="zh-CN" sz="2400" b="1" baseline="-25000" dirty="0" smtClean="0">
                <a:solidFill>
                  <a:srgbClr val="FF0000"/>
                </a:solidFill>
                <a:latin typeface="Times New Roman" panose="02020603050405020304" pitchFamily="18" charset="0"/>
              </a:rPr>
              <a:t>MST</a:t>
            </a:r>
            <a:r>
              <a:rPr kumimoji="1" lang="zh-CN" altLang="en-US" sz="2400" b="1" dirty="0" smtClean="0">
                <a:solidFill>
                  <a:srgbClr val="FF0000"/>
                </a:solidFill>
                <a:latin typeface="Times New Roman" panose="02020603050405020304" pitchFamily="18" charset="0"/>
              </a:rPr>
              <a:t>的顶点，而</a:t>
            </a:r>
            <a:r>
              <a:rPr kumimoji="1" lang="en-US" altLang="zh-CN" sz="2400" b="1" dirty="0" err="1" smtClean="0">
                <a:solidFill>
                  <a:srgbClr val="FF0000"/>
                </a:solidFill>
                <a:latin typeface="Times New Roman" panose="02020603050405020304" pitchFamily="18" charset="0"/>
              </a:rPr>
              <a:t>v</a:t>
            </a:r>
            <a:r>
              <a:rPr kumimoji="1" lang="en-US" altLang="zh-CN" sz="2400" b="1" baseline="-30000" dirty="0" err="1" smtClean="0">
                <a:solidFill>
                  <a:srgbClr val="FF0000"/>
                </a:solidFill>
                <a:latin typeface="Times New Roman" panose="02020603050405020304" pitchFamily="18" charset="0"/>
              </a:rPr>
              <a:t>j</a:t>
            </a:r>
            <a:r>
              <a:rPr kumimoji="1" lang="zh-CN" altLang="en-US" sz="2400" b="1" dirty="0" smtClean="0">
                <a:solidFill>
                  <a:srgbClr val="FF0000"/>
                </a:solidFill>
                <a:latin typeface="Times New Roman" panose="02020603050405020304" pitchFamily="18" charset="0"/>
              </a:rPr>
              <a:t>是还未加入</a:t>
            </a:r>
            <a:r>
              <a:rPr kumimoji="1" lang="en-US" altLang="zh-CN" sz="2400" b="1" dirty="0" smtClean="0">
                <a:solidFill>
                  <a:srgbClr val="FF0000"/>
                </a:solidFill>
                <a:latin typeface="Times New Roman" panose="02020603050405020304" pitchFamily="18" charset="0"/>
              </a:rPr>
              <a:t>V</a:t>
            </a:r>
            <a:r>
              <a:rPr kumimoji="1" lang="en-US" altLang="zh-CN" sz="2400" b="1" baseline="-25000" dirty="0" smtClean="0">
                <a:solidFill>
                  <a:srgbClr val="FF0000"/>
                </a:solidFill>
                <a:latin typeface="Times New Roman" panose="02020603050405020304" pitchFamily="18" charset="0"/>
              </a:rPr>
              <a:t>MST</a:t>
            </a:r>
            <a:r>
              <a:rPr kumimoji="1" lang="zh-CN" altLang="en-US" sz="2400" b="1" dirty="0" smtClean="0">
                <a:solidFill>
                  <a:srgbClr val="FF0000"/>
                </a:solidFill>
                <a:latin typeface="Times New Roman" panose="02020603050405020304" pitchFamily="18" charset="0"/>
              </a:rPr>
              <a:t>的顶点</a:t>
            </a:r>
            <a:r>
              <a:rPr kumimoji="1" lang="zh-CN" altLang="en-US" sz="2400" b="1" dirty="0" smtClean="0">
                <a:latin typeface="Times New Roman" panose="02020603050405020304" pitchFamily="18" charset="0"/>
              </a:rPr>
              <a:t>。此时</a:t>
            </a:r>
            <a:r>
              <a:rPr kumimoji="1" lang="en-US" altLang="zh-CN" sz="2400" b="1" dirty="0" smtClean="0">
                <a:latin typeface="Times New Roman" panose="02020603050405020304" pitchFamily="18" charset="0"/>
              </a:rPr>
              <a:t>(</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i</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j</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一定均未加入</a:t>
            </a:r>
            <a:r>
              <a:rPr kumimoji="1" lang="en-US" altLang="zh-CN" sz="2400" b="1" dirty="0" smtClean="0">
                <a:latin typeface="Times New Roman" panose="02020603050405020304" pitchFamily="18" charset="0"/>
              </a:rPr>
              <a:t>E</a:t>
            </a:r>
            <a:r>
              <a:rPr kumimoji="1" lang="en-US" altLang="zh-CN" sz="2400" b="1" baseline="-25000" dirty="0" smtClean="0">
                <a:latin typeface="Times New Roman" panose="02020603050405020304" pitchFamily="18" charset="0"/>
              </a:rPr>
              <a:t>MST</a:t>
            </a:r>
            <a:r>
              <a:rPr kumimoji="1" lang="zh-CN" altLang="en-US" sz="2400" b="1" dirty="0" smtClean="0">
                <a:latin typeface="Times New Roman" panose="02020603050405020304" pitchFamily="18" charset="0"/>
              </a:rPr>
              <a:t>。先找出所有这样的边；</a:t>
            </a: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a:t>
            </a:r>
            <a:r>
              <a:rPr kumimoji="1" lang="en-US" altLang="zh-CN" sz="2400" b="1" dirty="0" smtClean="0">
                <a:latin typeface="Times New Roman" panose="02020603050405020304" pitchFamily="18" charset="0"/>
              </a:rPr>
              <a:t>2</a:t>
            </a:r>
            <a:r>
              <a:rPr kumimoji="1" lang="zh-CN" altLang="en-US" sz="2400" b="1" dirty="0" smtClean="0">
                <a:latin typeface="Times New Roman" panose="02020603050405020304" pitchFamily="18" charset="0"/>
              </a:rPr>
              <a:t>）</a:t>
            </a:r>
            <a:r>
              <a:rPr kumimoji="1" lang="en-US" altLang="zh-CN" sz="2400" b="1" dirty="0" smtClean="0">
                <a:latin typeface="Times New Roman" panose="02020603050405020304" pitchFamily="18" charset="0"/>
              </a:rPr>
              <a:t> (</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i</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j</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是</a:t>
            </a:r>
            <a:r>
              <a:rPr kumimoji="1" lang="zh-CN" altLang="en-US" sz="2400" b="1" dirty="0" smtClean="0">
                <a:solidFill>
                  <a:srgbClr val="FF0000"/>
                </a:solidFill>
                <a:latin typeface="Times New Roman" panose="02020603050405020304" pitchFamily="18" charset="0"/>
              </a:rPr>
              <a:t>关联于</a:t>
            </a:r>
            <a:r>
              <a:rPr kumimoji="1" lang="en-US" altLang="zh-CN" sz="2400" b="1" dirty="0" smtClean="0">
                <a:solidFill>
                  <a:srgbClr val="FF0000"/>
                </a:solidFill>
                <a:latin typeface="Times New Roman" panose="02020603050405020304" pitchFamily="18" charset="0"/>
              </a:rPr>
              <a:t>V</a:t>
            </a:r>
            <a:r>
              <a:rPr kumimoji="1" lang="en-US" altLang="zh-CN" sz="2400" b="1" baseline="-25000" dirty="0" smtClean="0">
                <a:solidFill>
                  <a:srgbClr val="FF0000"/>
                </a:solidFill>
                <a:latin typeface="Times New Roman" panose="02020603050405020304" pitchFamily="18" charset="0"/>
              </a:rPr>
              <a:t>MST</a:t>
            </a:r>
            <a:r>
              <a:rPr kumimoji="1" lang="zh-CN" altLang="en-US" sz="2400" b="1" dirty="0" smtClean="0">
                <a:solidFill>
                  <a:srgbClr val="FF0000"/>
                </a:solidFill>
                <a:latin typeface="Times New Roman" panose="02020603050405020304" pitchFamily="18" charset="0"/>
              </a:rPr>
              <a:t>中顶点</a:t>
            </a:r>
            <a:endParaRPr kumimoji="1" lang="en-US" altLang="zh-CN" sz="2400" b="1" dirty="0" smtClean="0">
              <a:solidFill>
                <a:srgbClr val="FF0000"/>
              </a:solidFill>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solidFill>
                  <a:srgbClr val="FF0000"/>
                </a:solidFill>
                <a:latin typeface="Times New Roman" panose="02020603050405020304" pitchFamily="18" charset="0"/>
              </a:rPr>
              <a:t> </a:t>
            </a:r>
            <a:r>
              <a:rPr kumimoji="1" lang="en-US" altLang="zh-CN" sz="2400" b="1" dirty="0" smtClean="0">
                <a:solidFill>
                  <a:srgbClr val="FF0000"/>
                </a:solidFill>
                <a:latin typeface="Times New Roman" panose="02020603050405020304" pitchFamily="18" charset="0"/>
              </a:rPr>
              <a:t>     </a:t>
            </a:r>
            <a:r>
              <a:rPr kumimoji="1" lang="zh-CN" altLang="en-US" sz="2400" b="1" dirty="0" smtClean="0">
                <a:solidFill>
                  <a:srgbClr val="FF0000"/>
                </a:solidFill>
                <a:latin typeface="Times New Roman" panose="02020603050405020304" pitchFamily="18" charset="0"/>
              </a:rPr>
              <a:t>的边中权值最小的边</a:t>
            </a:r>
            <a:r>
              <a:rPr kumimoji="1" lang="zh-CN" altLang="en-US" sz="2400" b="1" dirty="0" smtClean="0">
                <a:latin typeface="Times New Roman" panose="02020603050405020304" pitchFamily="18" charset="0"/>
              </a:rPr>
              <a:t>。选出满足</a:t>
            </a: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该条件的边，将</a:t>
            </a:r>
            <a:r>
              <a:rPr kumimoji="1" lang="en-US" altLang="zh-CN" sz="2400" b="1" dirty="0" err="1" smtClean="0">
                <a:solidFill>
                  <a:srgbClr val="FF0000"/>
                </a:solidFill>
                <a:latin typeface="Times New Roman" panose="02020603050405020304" pitchFamily="18" charset="0"/>
              </a:rPr>
              <a:t>v</a:t>
            </a:r>
            <a:r>
              <a:rPr kumimoji="1" lang="en-US" altLang="zh-CN" sz="2400" b="1" baseline="-30000" dirty="0" err="1" smtClean="0">
                <a:solidFill>
                  <a:srgbClr val="FF0000"/>
                </a:solidFill>
                <a:latin typeface="Times New Roman" panose="02020603050405020304" pitchFamily="18" charset="0"/>
              </a:rPr>
              <a:t>j</a:t>
            </a:r>
            <a:r>
              <a:rPr kumimoji="1" lang="zh-CN" altLang="en-US" sz="2400" b="1" dirty="0" smtClean="0">
                <a:latin typeface="Times New Roman" panose="02020603050405020304" pitchFamily="18" charset="0"/>
              </a:rPr>
              <a:t>加入</a:t>
            </a:r>
            <a:r>
              <a:rPr kumimoji="1" lang="en-US" altLang="zh-CN" sz="2400" b="1" dirty="0" smtClean="0">
                <a:latin typeface="Times New Roman" panose="02020603050405020304" pitchFamily="18" charset="0"/>
              </a:rPr>
              <a:t>V</a:t>
            </a:r>
            <a:r>
              <a:rPr kumimoji="1" lang="en-US" altLang="zh-CN" sz="2400" b="1" baseline="-25000" dirty="0" smtClean="0">
                <a:latin typeface="Times New Roman" panose="02020603050405020304" pitchFamily="18" charset="0"/>
              </a:rPr>
              <a:t>MST</a:t>
            </a:r>
            <a:r>
              <a:rPr kumimoji="1" lang="zh-CN" altLang="en-US" sz="2400" b="1" dirty="0" smtClean="0">
                <a:latin typeface="Times New Roman" panose="02020603050405020304" pitchFamily="18" charset="0"/>
              </a:rPr>
              <a:t>，</a:t>
            </a: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solidFill>
                  <a:srgbClr val="FF0000"/>
                </a:solidFill>
                <a:latin typeface="Times New Roman" panose="02020603050405020304" pitchFamily="18" charset="0"/>
              </a:rPr>
              <a:t> </a:t>
            </a:r>
            <a:r>
              <a:rPr kumimoji="1" lang="en-US" altLang="zh-CN" sz="2400" b="1" dirty="0" smtClean="0">
                <a:solidFill>
                  <a:srgbClr val="FF0000"/>
                </a:solidFill>
                <a:latin typeface="Times New Roman" panose="02020603050405020304" pitchFamily="18" charset="0"/>
              </a:rPr>
              <a:t>     (</a:t>
            </a:r>
            <a:r>
              <a:rPr kumimoji="1" lang="en-US" altLang="zh-CN" sz="2400" b="1" dirty="0" err="1" smtClean="0">
                <a:solidFill>
                  <a:srgbClr val="FF0000"/>
                </a:solidFill>
                <a:latin typeface="Times New Roman" panose="02020603050405020304" pitchFamily="18" charset="0"/>
              </a:rPr>
              <a:t>v</a:t>
            </a:r>
            <a:r>
              <a:rPr kumimoji="1" lang="en-US" altLang="zh-CN" sz="2400" b="1" baseline="-30000" dirty="0" err="1" smtClean="0">
                <a:solidFill>
                  <a:srgbClr val="FF0000"/>
                </a:solidFill>
                <a:latin typeface="Times New Roman" panose="02020603050405020304" pitchFamily="18" charset="0"/>
              </a:rPr>
              <a:t>i</a:t>
            </a:r>
            <a:r>
              <a:rPr kumimoji="1" lang="en-US" altLang="zh-CN" sz="2400" b="1" dirty="0" err="1" smtClean="0">
                <a:solidFill>
                  <a:srgbClr val="FF0000"/>
                </a:solidFill>
                <a:latin typeface="Times New Roman" panose="02020603050405020304" pitchFamily="18" charset="0"/>
              </a:rPr>
              <a:t>,v</a:t>
            </a:r>
            <a:r>
              <a:rPr kumimoji="1" lang="en-US" altLang="zh-CN" sz="2400" b="1" baseline="-30000" dirty="0" err="1" smtClean="0">
                <a:solidFill>
                  <a:srgbClr val="FF0000"/>
                </a:solidFill>
                <a:latin typeface="Times New Roman" panose="02020603050405020304" pitchFamily="18" charset="0"/>
              </a:rPr>
              <a:t>j</a:t>
            </a:r>
            <a:r>
              <a:rPr kumimoji="1" lang="en-US" altLang="zh-CN" sz="2400" b="1" dirty="0" smtClean="0">
                <a:solidFill>
                  <a:srgbClr val="FF0000"/>
                </a:solidFill>
                <a:latin typeface="Times New Roman" panose="02020603050405020304" pitchFamily="18" charset="0"/>
              </a:rPr>
              <a:t>)</a:t>
            </a:r>
            <a:r>
              <a:rPr kumimoji="1" lang="zh-CN" altLang="en-US" sz="2400" b="1" dirty="0" smtClean="0">
                <a:latin typeface="Times New Roman" panose="02020603050405020304" pitchFamily="18" charset="0"/>
              </a:rPr>
              <a:t>加入</a:t>
            </a:r>
            <a:r>
              <a:rPr kumimoji="1" lang="en-US" altLang="zh-CN" sz="2400" b="1" dirty="0" smtClean="0">
                <a:latin typeface="Times New Roman" panose="02020603050405020304" pitchFamily="18" charset="0"/>
              </a:rPr>
              <a:t>E</a:t>
            </a:r>
            <a:r>
              <a:rPr kumimoji="1" lang="en-US" altLang="zh-CN" sz="2400" b="1" baseline="-25000" dirty="0" smtClean="0">
                <a:latin typeface="Times New Roman" panose="02020603050405020304" pitchFamily="18" charset="0"/>
              </a:rPr>
              <a:t>MST</a:t>
            </a:r>
            <a:r>
              <a:rPr kumimoji="1" lang="zh-CN" altLang="en-US" sz="2400" b="1" baseline="-25000" dirty="0" smtClean="0">
                <a:latin typeface="Times New Roman" panose="02020603050405020304" pitchFamily="18" charset="0"/>
              </a:rPr>
              <a:t>；</a:t>
            </a:r>
            <a:endParaRPr kumimoji="1" lang="zh-CN" altLang="en-US" sz="2400" b="1" dirty="0" smtClean="0">
              <a:latin typeface="Times New Roman" panose="02020603050405020304" pitchFamily="18" charset="0"/>
            </a:endParaRPr>
          </a:p>
        </p:txBody>
      </p:sp>
      <p:sp>
        <p:nvSpPr>
          <p:cNvPr id="3" name="Rectangle 2"/>
          <p:cNvSpPr txBox="1">
            <a:spLocks noChangeArrowheads="1"/>
          </p:cNvSpPr>
          <p:nvPr/>
        </p:nvSpPr>
        <p:spPr bwMode="auto">
          <a:xfrm>
            <a:off x="179512" y="130627"/>
            <a:ext cx="7793038" cy="71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eaLnBrk="1" hangingPunct="1">
              <a:buClr>
                <a:srgbClr val="FF0000"/>
              </a:buClr>
            </a:pPr>
            <a:r>
              <a:rPr lang="en-US" altLang="zh-CN" b="1" dirty="0">
                <a:solidFill>
                  <a:srgbClr val="0000FF"/>
                </a:solidFill>
              </a:rPr>
              <a:t>8.4.2 Prim</a:t>
            </a:r>
            <a:r>
              <a:rPr lang="zh-CN" altLang="en-US" b="1" dirty="0">
                <a:solidFill>
                  <a:srgbClr val="0000FF"/>
                </a:solidFill>
              </a:rPr>
              <a:t>算法</a:t>
            </a:r>
          </a:p>
        </p:txBody>
      </p:sp>
      <p:pic>
        <p:nvPicPr>
          <p:cNvPr id="4" name="Picture 40" descr="图片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2370" y="3773760"/>
            <a:ext cx="315277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5580112" y="3637234"/>
            <a:ext cx="1223962" cy="457201"/>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6" name="TextBox 5"/>
          <p:cNvSpPr txBox="1"/>
          <p:nvPr/>
        </p:nvSpPr>
        <p:spPr>
          <a:xfrm>
            <a:off x="7452320" y="3646759"/>
            <a:ext cx="1511945" cy="457201"/>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latin typeface="Times New Roman" panose="02020603050405020304" pitchFamily="18" charset="0"/>
                <a:ea typeface="宋体" panose="02010600030101010101" pitchFamily="2" charset="-122"/>
              </a:rPr>
              <a:t>V</a:t>
            </a:r>
            <a:r>
              <a:rPr lang="zh-CN" altLang="en-US" sz="2400" noProof="1">
                <a:latin typeface="Times New Roman" panose="02020603050405020304" pitchFamily="18" charset="0"/>
                <a:ea typeface="宋体" panose="02010600030101010101" pitchFamily="2" charset="-122"/>
              </a:rPr>
              <a:t>－</a:t>
            </a: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7" name="矩形 49"/>
          <p:cNvSpPr/>
          <p:nvPr/>
        </p:nvSpPr>
        <p:spPr>
          <a:xfrm>
            <a:off x="6663307" y="4221435"/>
            <a:ext cx="865188" cy="2159000"/>
          </a:xfrm>
          <a:prstGeom prst="rect">
            <a:avLst/>
          </a:prstGeom>
          <a:noFill/>
          <a:ln w="28575" cap="flat" cmpd="sng">
            <a:solidFill>
              <a:srgbClr val="C09C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8" name="Text Box 9"/>
          <p:cNvSpPr txBox="1"/>
          <p:nvPr/>
        </p:nvSpPr>
        <p:spPr>
          <a:xfrm>
            <a:off x="7599932" y="5316810"/>
            <a:ext cx="29527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v</a:t>
            </a:r>
            <a:endParaRPr lang="en-US" altLang="zh-CN" sz="2000" baseline="-25000" noProof="1">
              <a:latin typeface="Times New Roman" panose="02020603050405020304" pitchFamily="18" charset="0"/>
              <a:ea typeface="宋体" panose="02010600030101010101" pitchFamily="2" charset="-122"/>
            </a:endParaRPr>
          </a:p>
        </p:txBody>
      </p:sp>
      <p:sp>
        <p:nvSpPr>
          <p:cNvPr id="9" name="Text Box 9"/>
          <p:cNvSpPr txBox="1"/>
          <p:nvPr/>
        </p:nvSpPr>
        <p:spPr>
          <a:xfrm>
            <a:off x="6006082" y="5407297"/>
            <a:ext cx="309563"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u</a:t>
            </a:r>
            <a:endParaRPr lang="en-US" altLang="zh-CN" sz="2000" baseline="-25000" noProof="1">
              <a:latin typeface="Times New Roman" panose="02020603050405020304" pitchFamily="18" charset="0"/>
              <a:ea typeface="宋体" panose="02010600030101010101" pitchFamily="2" charset="-122"/>
            </a:endParaRPr>
          </a:p>
        </p:txBody>
      </p:sp>
      <p:sp>
        <p:nvSpPr>
          <p:cNvPr id="10" name="花边圆形 2315"/>
          <p:cNvSpPr>
            <a:spLocks noChangeArrowheads="1"/>
          </p:cNvSpPr>
          <p:nvPr/>
        </p:nvSpPr>
        <p:spPr bwMode="auto">
          <a:xfrm>
            <a:off x="7674545" y="5231085"/>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花边圆形 2315"/>
          <p:cNvSpPr>
            <a:spLocks noChangeArrowheads="1"/>
          </p:cNvSpPr>
          <p:nvPr/>
        </p:nvSpPr>
        <p:spPr bwMode="auto">
          <a:xfrm>
            <a:off x="6150545" y="5332685"/>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花边圆形 2315"/>
          <p:cNvSpPr>
            <a:spLocks noChangeArrowheads="1"/>
          </p:cNvSpPr>
          <p:nvPr/>
        </p:nvSpPr>
        <p:spPr bwMode="auto">
          <a:xfrm>
            <a:off x="6152132" y="5126310"/>
            <a:ext cx="144463"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直接连接符 46178"/>
          <p:cNvSpPr>
            <a:spLocks noChangeShapeType="1"/>
          </p:cNvSpPr>
          <p:nvPr/>
        </p:nvSpPr>
        <p:spPr bwMode="auto">
          <a:xfrm>
            <a:off x="6304532" y="5231085"/>
            <a:ext cx="1368425" cy="71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直接连接符 46179"/>
          <p:cNvSpPr>
            <a:spLocks noChangeShapeType="1"/>
          </p:cNvSpPr>
          <p:nvPr/>
        </p:nvSpPr>
        <p:spPr bwMode="auto">
          <a:xfrm flipV="1">
            <a:off x="6304532" y="5302522"/>
            <a:ext cx="1368425" cy="73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107173508"/>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noChangeArrowheads="1"/>
          </p:cNvSpPr>
          <p:nvPr>
            <p:ph type="title" idx="4294967295"/>
          </p:nvPr>
        </p:nvSpPr>
        <p:spPr>
          <a:xfrm>
            <a:off x="19050" y="188913"/>
            <a:ext cx="7793038" cy="584200"/>
          </a:xfrm>
        </p:spPr>
        <p:txBody>
          <a:bodyPr/>
          <a:lstStyle/>
          <a:p>
            <a:pPr eaLnBrk="1" hangingPunct="1"/>
            <a:r>
              <a:rPr lang="zh-CN" altLang="en-US" b="1" smtClean="0">
                <a:latin typeface="黑体" panose="02010609060101010101" pitchFamily="49" charset="-122"/>
              </a:rPr>
              <a:t>图的应用领域</a:t>
            </a:r>
          </a:p>
        </p:txBody>
      </p:sp>
      <p:sp>
        <p:nvSpPr>
          <p:cNvPr id="30723" name="内容占位符 2"/>
          <p:cNvSpPr>
            <a:spLocks noGrp="1" noChangeArrowheads="1"/>
          </p:cNvSpPr>
          <p:nvPr>
            <p:ph idx="4294967295"/>
          </p:nvPr>
        </p:nvSpPr>
        <p:spPr>
          <a:xfrm>
            <a:off x="1115616" y="1556792"/>
            <a:ext cx="7772400" cy="4114800"/>
          </a:xfrm>
        </p:spPr>
        <p:txBody>
          <a:bodyPr/>
          <a:lstStyle/>
          <a:p>
            <a:pPr eaLnBrk="1" hangingPunct="1">
              <a:defRPr/>
            </a:pPr>
            <a:r>
              <a:rPr kumimoji="1" lang="zh-CN" altLang="en-US" sz="2800" b="1" dirty="0" smtClean="0"/>
              <a:t>电路网络分析</a:t>
            </a:r>
            <a:endParaRPr kumimoji="1" lang="en-US" altLang="zh-CN" sz="2800" b="1" dirty="0" smtClean="0"/>
          </a:p>
          <a:p>
            <a:pPr eaLnBrk="1" hangingPunct="1">
              <a:defRPr/>
            </a:pPr>
            <a:r>
              <a:rPr kumimoji="1" lang="zh-CN" altLang="en-US" sz="2800" b="1" dirty="0" smtClean="0"/>
              <a:t>交通运输管理</a:t>
            </a:r>
            <a:endParaRPr kumimoji="1" lang="en-US" altLang="zh-CN" sz="2800" b="1" dirty="0" smtClean="0"/>
          </a:p>
          <a:p>
            <a:pPr eaLnBrk="1" hangingPunct="1">
              <a:defRPr/>
            </a:pPr>
            <a:r>
              <a:rPr kumimoji="1" lang="zh-CN" altLang="en-US" sz="2800" b="1" dirty="0" smtClean="0"/>
              <a:t>线路的铺设</a:t>
            </a:r>
            <a:endParaRPr kumimoji="1" lang="en-US" altLang="zh-CN" sz="2800" b="1" dirty="0" smtClean="0"/>
          </a:p>
          <a:p>
            <a:pPr eaLnBrk="1" hangingPunct="1">
              <a:defRPr/>
            </a:pPr>
            <a:r>
              <a:rPr kumimoji="1" lang="zh-CN" altLang="en-US" sz="2800" b="1" dirty="0" smtClean="0"/>
              <a:t>印刷电路板与集成电路的布线</a:t>
            </a:r>
            <a:endParaRPr kumimoji="1" lang="en-US" altLang="zh-CN" sz="2800" b="1" dirty="0" smtClean="0"/>
          </a:p>
          <a:p>
            <a:pPr eaLnBrk="1" hangingPunct="1">
              <a:defRPr/>
            </a:pPr>
            <a:r>
              <a:rPr kumimoji="1" lang="zh-CN" altLang="en-US" sz="2800" b="1" dirty="0" smtClean="0"/>
              <a:t>工作的分配</a:t>
            </a:r>
            <a:endParaRPr kumimoji="1" lang="en-US" altLang="zh-CN" sz="2800" b="1" dirty="0" smtClean="0"/>
          </a:p>
          <a:p>
            <a:pPr eaLnBrk="1" hangingPunct="1">
              <a:defRPr/>
            </a:pPr>
            <a:r>
              <a:rPr kumimoji="1" lang="zh-CN" altLang="en-US" sz="2800" b="1" dirty="0" smtClean="0"/>
              <a:t>工程进度的安排</a:t>
            </a:r>
            <a:endParaRPr kumimoji="1" lang="en-US" altLang="zh-CN" sz="2800" b="1" dirty="0" smtClean="0"/>
          </a:p>
          <a:p>
            <a:pPr eaLnBrk="1" hangingPunct="1">
              <a:defRPr/>
            </a:pPr>
            <a:r>
              <a:rPr kumimoji="1" lang="zh-CN" altLang="en-US" sz="2800" b="1" dirty="0" smtClean="0"/>
              <a:t>课程表的制订</a:t>
            </a:r>
            <a:endParaRPr kumimoji="1" lang="en-US" altLang="zh-CN" sz="2800" b="1" dirty="0" smtClean="0"/>
          </a:p>
          <a:p>
            <a:pPr eaLnBrk="1" hangingPunct="1">
              <a:defRPr/>
            </a:pPr>
            <a:r>
              <a:rPr kumimoji="1" lang="zh-CN" altLang="en-US" sz="2800" b="1" dirty="0" smtClean="0"/>
              <a:t>关系数据库的设计</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30"/>
          <p:cNvGrpSpPr>
            <a:grpSpLocks/>
          </p:cNvGrpSpPr>
          <p:nvPr/>
        </p:nvGrpSpPr>
        <p:grpSpPr bwMode="auto">
          <a:xfrm>
            <a:off x="5465763" y="766763"/>
            <a:ext cx="428625" cy="1616075"/>
            <a:chOff x="0" y="0"/>
            <a:chExt cx="270" cy="1018"/>
          </a:xfrm>
        </p:grpSpPr>
        <p:sp>
          <p:nvSpPr>
            <p:cNvPr id="142449" name="Oval 31"/>
            <p:cNvSpPr/>
            <p:nvPr/>
          </p:nvSpPr>
          <p:spPr>
            <a:xfrm>
              <a:off x="48"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42450" name="Oval 32"/>
            <p:cNvSpPr/>
            <p:nvPr/>
          </p:nvSpPr>
          <p:spPr>
            <a:xfrm>
              <a:off x="44" y="80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100467" name="Line 33"/>
            <p:cNvSpPr>
              <a:spLocks noChangeShapeType="1"/>
            </p:cNvSpPr>
            <p:nvPr/>
          </p:nvSpPr>
          <p:spPr bwMode="auto">
            <a:xfrm>
              <a:off x="154"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52" name="Text Box 34"/>
            <p:cNvSpPr txBox="1"/>
            <p:nvPr/>
          </p:nvSpPr>
          <p:spPr>
            <a:xfrm>
              <a:off x="0" y="3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grpSp>
      <p:grpSp>
        <p:nvGrpSpPr>
          <p:cNvPr id="43015" name="Group 35"/>
          <p:cNvGrpSpPr>
            <a:grpSpLocks/>
          </p:cNvGrpSpPr>
          <p:nvPr/>
        </p:nvGrpSpPr>
        <p:grpSpPr bwMode="auto">
          <a:xfrm>
            <a:off x="6729413" y="742950"/>
            <a:ext cx="1658937" cy="2544763"/>
            <a:chOff x="0" y="0"/>
            <a:chExt cx="1045" cy="1603"/>
          </a:xfrm>
        </p:grpSpPr>
        <p:sp>
          <p:nvSpPr>
            <p:cNvPr id="142442" name="Oval 36"/>
            <p:cNvSpPr/>
            <p:nvPr/>
          </p:nvSpPr>
          <p:spPr>
            <a:xfrm>
              <a:off x="48"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42443" name="Oval 37"/>
            <p:cNvSpPr/>
            <p:nvPr/>
          </p:nvSpPr>
          <p:spPr>
            <a:xfrm>
              <a:off x="823"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142444" name="Oval 38"/>
            <p:cNvSpPr/>
            <p:nvPr/>
          </p:nvSpPr>
          <p:spPr>
            <a:xfrm>
              <a:off x="44" y="80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100461" name="Line 39"/>
            <p:cNvSpPr>
              <a:spLocks noChangeShapeType="1"/>
            </p:cNvSpPr>
            <p:nvPr/>
          </p:nvSpPr>
          <p:spPr bwMode="auto">
            <a:xfrm>
              <a:off x="154"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46" name="Text Box 40"/>
            <p:cNvSpPr txBox="1"/>
            <p:nvPr/>
          </p:nvSpPr>
          <p:spPr>
            <a:xfrm>
              <a:off x="0" y="3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1</a:t>
              </a:r>
            </a:p>
          </p:txBody>
        </p:sp>
        <p:sp>
          <p:nvSpPr>
            <p:cNvPr id="100463" name="Line 41"/>
            <p:cNvSpPr>
              <a:spLocks noChangeShapeType="1"/>
            </p:cNvSpPr>
            <p:nvPr/>
          </p:nvSpPr>
          <p:spPr bwMode="auto">
            <a:xfrm>
              <a:off x="234"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48" name="Text Box 42"/>
            <p:cNvSpPr txBox="1"/>
            <p:nvPr/>
          </p:nvSpPr>
          <p:spPr>
            <a:xfrm>
              <a:off x="459" y="1013"/>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4</a:t>
              </a:r>
            </a:p>
          </p:txBody>
        </p:sp>
      </p:grpSp>
      <p:grpSp>
        <p:nvGrpSpPr>
          <p:cNvPr id="43023" name="Group 43"/>
          <p:cNvGrpSpPr>
            <a:grpSpLocks/>
          </p:cNvGrpSpPr>
          <p:nvPr/>
        </p:nvGrpSpPr>
        <p:grpSpPr bwMode="auto">
          <a:xfrm>
            <a:off x="630238" y="3913188"/>
            <a:ext cx="1663700" cy="2335212"/>
            <a:chOff x="0" y="0"/>
            <a:chExt cx="1102" cy="1603"/>
          </a:xfrm>
        </p:grpSpPr>
        <p:sp>
          <p:nvSpPr>
            <p:cNvPr id="142432" name="Oval 44"/>
            <p:cNvSpPr/>
            <p:nvPr/>
          </p:nvSpPr>
          <p:spPr>
            <a:xfrm>
              <a:off x="53" y="0"/>
              <a:ext cx="223"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42433" name="Oval 45"/>
            <p:cNvSpPr/>
            <p:nvPr/>
          </p:nvSpPr>
          <p:spPr>
            <a:xfrm>
              <a:off x="828" y="1392"/>
              <a:ext cx="223"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142434" name="Oval 46"/>
            <p:cNvSpPr/>
            <p:nvPr/>
          </p:nvSpPr>
          <p:spPr>
            <a:xfrm>
              <a:off x="828" y="477"/>
              <a:ext cx="223" cy="209"/>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142435" name="Oval 47"/>
            <p:cNvSpPr/>
            <p:nvPr/>
          </p:nvSpPr>
          <p:spPr>
            <a:xfrm>
              <a:off x="49" y="807"/>
              <a:ext cx="222" cy="207"/>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100452" name="Line 48"/>
            <p:cNvSpPr>
              <a:spLocks noChangeShapeType="1"/>
            </p:cNvSpPr>
            <p:nvPr/>
          </p:nvSpPr>
          <p:spPr bwMode="auto">
            <a:xfrm>
              <a:off x="159"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37" name="Text Box 49"/>
            <p:cNvSpPr txBox="1"/>
            <p:nvPr/>
          </p:nvSpPr>
          <p:spPr>
            <a:xfrm>
              <a:off x="0" y="387"/>
              <a:ext cx="206" cy="272"/>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1</a:t>
              </a:r>
            </a:p>
          </p:txBody>
        </p:sp>
        <p:sp>
          <p:nvSpPr>
            <p:cNvPr id="100454" name="Line 50"/>
            <p:cNvSpPr>
              <a:spLocks noChangeShapeType="1"/>
            </p:cNvSpPr>
            <p:nvPr/>
          </p:nvSpPr>
          <p:spPr bwMode="auto">
            <a:xfrm>
              <a:off x="239"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39" name="Text Box 51"/>
            <p:cNvSpPr txBox="1"/>
            <p:nvPr/>
          </p:nvSpPr>
          <p:spPr>
            <a:xfrm>
              <a:off x="460" y="1003"/>
              <a:ext cx="206" cy="272"/>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4</a:t>
              </a:r>
            </a:p>
          </p:txBody>
        </p:sp>
        <p:sp>
          <p:nvSpPr>
            <p:cNvPr id="100456" name="Line 52"/>
            <p:cNvSpPr>
              <a:spLocks noChangeShapeType="1"/>
            </p:cNvSpPr>
            <p:nvPr/>
          </p:nvSpPr>
          <p:spPr bwMode="auto">
            <a:xfrm flipH="1">
              <a:off x="932" y="687"/>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41" name="Text Box 53"/>
            <p:cNvSpPr txBox="1"/>
            <p:nvPr/>
          </p:nvSpPr>
          <p:spPr>
            <a:xfrm>
              <a:off x="896" y="918"/>
              <a:ext cx="206" cy="272"/>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2</a:t>
              </a:r>
            </a:p>
          </p:txBody>
        </p:sp>
      </p:grpSp>
      <p:sp>
        <p:nvSpPr>
          <p:cNvPr id="43034" name="Freeform 55"/>
          <p:cNvSpPr>
            <a:spLocks noChangeArrowheads="1"/>
          </p:cNvSpPr>
          <p:nvPr/>
        </p:nvSpPr>
        <p:spPr bwMode="auto">
          <a:xfrm>
            <a:off x="1479550" y="188913"/>
            <a:ext cx="1357313" cy="1082675"/>
          </a:xfrm>
          <a:custGeom>
            <a:avLst/>
            <a:gdLst>
              <a:gd name="T0" fmla="*/ 0 w 855"/>
              <a:gd name="T1" fmla="*/ 0 h 682"/>
              <a:gd name="T2" fmla="*/ 2147483647 w 855"/>
              <a:gd name="T3" fmla="*/ 2147483647 h 682"/>
              <a:gd name="T4" fmla="*/ 2147483647 w 855"/>
              <a:gd name="T5" fmla="*/ 2147483647 h 682"/>
              <a:gd name="T6" fmla="*/ 2147483647 w 855"/>
              <a:gd name="T7" fmla="*/ 2147483647 h 682"/>
              <a:gd name="T8" fmla="*/ 2147483647 w 855"/>
              <a:gd name="T9" fmla="*/ 2147483647 h 682"/>
              <a:gd name="T10" fmla="*/ 2147483647 w 855"/>
              <a:gd name="T11" fmla="*/ 2147483647 h 682"/>
              <a:gd name="T12" fmla="*/ 2147483647 w 855"/>
              <a:gd name="T13" fmla="*/ 2147483647 h 682"/>
              <a:gd name="T14" fmla="*/ 2147483647 w 855"/>
              <a:gd name="T15" fmla="*/ 2147483647 h 682"/>
              <a:gd name="T16" fmla="*/ 2147483647 w 855"/>
              <a:gd name="T17" fmla="*/ 2147483647 h 682"/>
              <a:gd name="T18" fmla="*/ 2147483647 w 855"/>
              <a:gd name="T19" fmla="*/ 2147483647 h 6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5" h="682">
                <a:moveTo>
                  <a:pt x="0" y="0"/>
                </a:moveTo>
                <a:cubicBezTo>
                  <a:pt x="35" y="105"/>
                  <a:pt x="62" y="218"/>
                  <a:pt x="122" y="311"/>
                </a:cubicBezTo>
                <a:cubicBezTo>
                  <a:pt x="137" y="369"/>
                  <a:pt x="154" y="416"/>
                  <a:pt x="189" y="466"/>
                </a:cubicBezTo>
                <a:cubicBezTo>
                  <a:pt x="208" y="525"/>
                  <a:pt x="187" y="478"/>
                  <a:pt x="233" y="533"/>
                </a:cubicBezTo>
                <a:cubicBezTo>
                  <a:pt x="263" y="569"/>
                  <a:pt x="244" y="562"/>
                  <a:pt x="278" y="589"/>
                </a:cubicBezTo>
                <a:cubicBezTo>
                  <a:pt x="348" y="645"/>
                  <a:pt x="447" y="663"/>
                  <a:pt x="533" y="677"/>
                </a:cubicBezTo>
                <a:cubicBezTo>
                  <a:pt x="577" y="673"/>
                  <a:pt x="666" y="682"/>
                  <a:pt x="711" y="644"/>
                </a:cubicBezTo>
                <a:cubicBezTo>
                  <a:pt x="733" y="625"/>
                  <a:pt x="746" y="598"/>
                  <a:pt x="766" y="577"/>
                </a:cubicBezTo>
                <a:cubicBezTo>
                  <a:pt x="781" y="536"/>
                  <a:pt x="801" y="509"/>
                  <a:pt x="811" y="466"/>
                </a:cubicBezTo>
                <a:cubicBezTo>
                  <a:pt x="825" y="311"/>
                  <a:pt x="855" y="167"/>
                  <a:pt x="855" y="11"/>
                </a:cubicBezTo>
              </a:path>
            </a:pathLst>
          </a:custGeom>
          <a:noFill/>
          <a:ln w="3810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43035" name="Group 57"/>
          <p:cNvGrpSpPr>
            <a:grpSpLocks/>
          </p:cNvGrpSpPr>
          <p:nvPr/>
        </p:nvGrpSpPr>
        <p:grpSpPr bwMode="auto">
          <a:xfrm>
            <a:off x="1111250" y="160338"/>
            <a:ext cx="2597150" cy="2457450"/>
            <a:chOff x="0" y="0"/>
            <a:chExt cx="1636" cy="1548"/>
          </a:xfrm>
        </p:grpSpPr>
        <p:sp>
          <p:nvSpPr>
            <p:cNvPr id="100446" name="Freeform 58"/>
            <p:cNvSpPr>
              <a:spLocks noChangeArrowheads="1"/>
            </p:cNvSpPr>
            <p:nvPr/>
          </p:nvSpPr>
          <p:spPr bwMode="auto">
            <a:xfrm>
              <a:off x="0" y="0"/>
              <a:ext cx="1456" cy="1548"/>
            </a:xfrm>
            <a:custGeom>
              <a:avLst/>
              <a:gdLst>
                <a:gd name="T0" fmla="*/ 0 w 1456"/>
                <a:gd name="T1" fmla="*/ 0 h 1548"/>
                <a:gd name="T2" fmla="*/ 89 w 1456"/>
                <a:gd name="T3" fmla="*/ 322 h 1548"/>
                <a:gd name="T4" fmla="*/ 189 w 1456"/>
                <a:gd name="T5" fmla="*/ 533 h 1548"/>
                <a:gd name="T6" fmla="*/ 200 w 1456"/>
                <a:gd name="T7" fmla="*/ 567 h 1548"/>
                <a:gd name="T8" fmla="*/ 223 w 1456"/>
                <a:gd name="T9" fmla="*/ 589 h 1548"/>
                <a:gd name="T10" fmla="*/ 245 w 1456"/>
                <a:gd name="T11" fmla="*/ 656 h 1548"/>
                <a:gd name="T12" fmla="*/ 334 w 1456"/>
                <a:gd name="T13" fmla="*/ 822 h 1548"/>
                <a:gd name="T14" fmla="*/ 412 w 1456"/>
                <a:gd name="T15" fmla="*/ 1044 h 1548"/>
                <a:gd name="T16" fmla="*/ 534 w 1456"/>
                <a:gd name="T17" fmla="*/ 1278 h 1548"/>
                <a:gd name="T18" fmla="*/ 600 w 1456"/>
                <a:gd name="T19" fmla="*/ 1378 h 1548"/>
                <a:gd name="T20" fmla="*/ 723 w 1456"/>
                <a:gd name="T21" fmla="*/ 1511 h 1548"/>
                <a:gd name="T22" fmla="*/ 823 w 1456"/>
                <a:gd name="T23" fmla="*/ 1533 h 1548"/>
                <a:gd name="T24" fmla="*/ 923 w 1456"/>
                <a:gd name="T25" fmla="*/ 1444 h 1548"/>
                <a:gd name="T26" fmla="*/ 978 w 1456"/>
                <a:gd name="T27" fmla="*/ 1344 h 1548"/>
                <a:gd name="T28" fmla="*/ 1000 w 1456"/>
                <a:gd name="T29" fmla="*/ 1278 h 1548"/>
                <a:gd name="T30" fmla="*/ 967 w 1456"/>
                <a:gd name="T31" fmla="*/ 1078 h 1548"/>
                <a:gd name="T32" fmla="*/ 1000 w 1456"/>
                <a:gd name="T33" fmla="*/ 878 h 1548"/>
                <a:gd name="T34" fmla="*/ 1267 w 1456"/>
                <a:gd name="T35" fmla="*/ 556 h 1548"/>
                <a:gd name="T36" fmla="*/ 1456 w 1456"/>
                <a:gd name="T37" fmla="*/ 322 h 15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56" h="1548">
                  <a:moveTo>
                    <a:pt x="0" y="0"/>
                  </a:moveTo>
                  <a:cubicBezTo>
                    <a:pt x="27" y="103"/>
                    <a:pt x="41" y="227"/>
                    <a:pt x="89" y="322"/>
                  </a:cubicBezTo>
                  <a:cubicBezTo>
                    <a:pt x="107" y="398"/>
                    <a:pt x="146" y="468"/>
                    <a:pt x="189" y="533"/>
                  </a:cubicBezTo>
                  <a:cubicBezTo>
                    <a:pt x="193" y="544"/>
                    <a:pt x="194" y="557"/>
                    <a:pt x="200" y="567"/>
                  </a:cubicBezTo>
                  <a:cubicBezTo>
                    <a:pt x="206" y="576"/>
                    <a:pt x="218" y="580"/>
                    <a:pt x="223" y="589"/>
                  </a:cubicBezTo>
                  <a:cubicBezTo>
                    <a:pt x="234" y="610"/>
                    <a:pt x="234" y="635"/>
                    <a:pt x="245" y="656"/>
                  </a:cubicBezTo>
                  <a:cubicBezTo>
                    <a:pt x="273" y="713"/>
                    <a:pt x="299" y="769"/>
                    <a:pt x="334" y="822"/>
                  </a:cubicBezTo>
                  <a:cubicBezTo>
                    <a:pt x="358" y="894"/>
                    <a:pt x="369" y="982"/>
                    <a:pt x="412" y="1044"/>
                  </a:cubicBezTo>
                  <a:cubicBezTo>
                    <a:pt x="440" y="1131"/>
                    <a:pt x="488" y="1201"/>
                    <a:pt x="534" y="1278"/>
                  </a:cubicBezTo>
                  <a:cubicBezTo>
                    <a:pt x="554" y="1312"/>
                    <a:pt x="586" y="1340"/>
                    <a:pt x="600" y="1378"/>
                  </a:cubicBezTo>
                  <a:cubicBezTo>
                    <a:pt x="622" y="1439"/>
                    <a:pt x="660" y="1491"/>
                    <a:pt x="723" y="1511"/>
                  </a:cubicBezTo>
                  <a:cubicBezTo>
                    <a:pt x="763" y="1538"/>
                    <a:pt x="777" y="1548"/>
                    <a:pt x="823" y="1533"/>
                  </a:cubicBezTo>
                  <a:cubicBezTo>
                    <a:pt x="863" y="1503"/>
                    <a:pt x="895" y="1485"/>
                    <a:pt x="923" y="1444"/>
                  </a:cubicBezTo>
                  <a:cubicBezTo>
                    <a:pt x="933" y="1415"/>
                    <a:pt x="973" y="1360"/>
                    <a:pt x="978" y="1344"/>
                  </a:cubicBezTo>
                  <a:cubicBezTo>
                    <a:pt x="985" y="1322"/>
                    <a:pt x="1000" y="1278"/>
                    <a:pt x="1000" y="1278"/>
                  </a:cubicBezTo>
                  <a:cubicBezTo>
                    <a:pt x="992" y="1206"/>
                    <a:pt x="979" y="1148"/>
                    <a:pt x="967" y="1078"/>
                  </a:cubicBezTo>
                  <a:cubicBezTo>
                    <a:pt x="969" y="1048"/>
                    <a:pt x="969" y="921"/>
                    <a:pt x="1000" y="878"/>
                  </a:cubicBezTo>
                  <a:cubicBezTo>
                    <a:pt x="1082" y="764"/>
                    <a:pt x="1174" y="660"/>
                    <a:pt x="1267" y="556"/>
                  </a:cubicBezTo>
                  <a:cubicBezTo>
                    <a:pt x="1337" y="477"/>
                    <a:pt x="1408" y="419"/>
                    <a:pt x="1456" y="322"/>
                  </a:cubicBezTo>
                </a:path>
              </a:pathLst>
            </a:cu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431" name="Text Box 59"/>
            <p:cNvSpPr txBox="1"/>
            <p:nvPr/>
          </p:nvSpPr>
          <p:spPr>
            <a:xfrm>
              <a:off x="1520" y="208"/>
              <a:ext cx="11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endParaRPr lang="zh-CN" altLang="en-US" sz="2000" noProof="1">
                <a:latin typeface="Times New Roman" panose="02020603050405020304" pitchFamily="18" charset="0"/>
                <a:ea typeface="宋体" panose="02010600030101010101" pitchFamily="2" charset="-122"/>
              </a:endParaRPr>
            </a:p>
          </p:txBody>
        </p:sp>
      </p:grpSp>
      <p:sp>
        <p:nvSpPr>
          <p:cNvPr id="43038" name="Freeform 61"/>
          <p:cNvSpPr>
            <a:spLocks noChangeArrowheads="1"/>
          </p:cNvSpPr>
          <p:nvPr/>
        </p:nvSpPr>
        <p:spPr bwMode="auto">
          <a:xfrm>
            <a:off x="912813" y="447675"/>
            <a:ext cx="3244850" cy="2981325"/>
          </a:xfrm>
          <a:custGeom>
            <a:avLst/>
            <a:gdLst>
              <a:gd name="T0" fmla="*/ 0 w 2044"/>
              <a:gd name="T1" fmla="*/ 0 h 1878"/>
              <a:gd name="T2" fmla="*/ 2147483647 w 2044"/>
              <a:gd name="T3" fmla="*/ 2147483647 h 1878"/>
              <a:gd name="T4" fmla="*/ 2147483647 w 2044"/>
              <a:gd name="T5" fmla="*/ 2147483647 h 1878"/>
              <a:gd name="T6" fmla="*/ 2147483647 w 2044"/>
              <a:gd name="T7" fmla="*/ 2147483647 h 1878"/>
              <a:gd name="T8" fmla="*/ 2147483647 w 2044"/>
              <a:gd name="T9" fmla="*/ 2147483647 h 1878"/>
              <a:gd name="T10" fmla="*/ 2147483647 w 2044"/>
              <a:gd name="T11" fmla="*/ 2147483647 h 1878"/>
              <a:gd name="T12" fmla="*/ 2147483647 w 2044"/>
              <a:gd name="T13" fmla="*/ 2147483647 h 1878"/>
              <a:gd name="T14" fmla="*/ 2147483647 w 2044"/>
              <a:gd name="T15" fmla="*/ 2147483647 h 1878"/>
              <a:gd name="T16" fmla="*/ 2147483647 w 2044"/>
              <a:gd name="T17" fmla="*/ 2147483647 h 1878"/>
              <a:gd name="T18" fmla="*/ 2147483647 w 2044"/>
              <a:gd name="T19" fmla="*/ 2147483647 h 1878"/>
              <a:gd name="T20" fmla="*/ 2147483647 w 2044"/>
              <a:gd name="T21" fmla="*/ 2147483647 h 1878"/>
              <a:gd name="T22" fmla="*/ 2147483647 w 2044"/>
              <a:gd name="T23" fmla="*/ 2147483647 h 1878"/>
              <a:gd name="T24" fmla="*/ 2147483647 w 2044"/>
              <a:gd name="T25" fmla="*/ 2147483647 h 1878"/>
              <a:gd name="T26" fmla="*/ 2147483647 w 2044"/>
              <a:gd name="T27" fmla="*/ 2147483647 h 1878"/>
              <a:gd name="T28" fmla="*/ 2147483647 w 2044"/>
              <a:gd name="T29" fmla="*/ 2147483647 h 1878"/>
              <a:gd name="T30" fmla="*/ 2147483647 w 2044"/>
              <a:gd name="T31" fmla="*/ 2147483647 h 1878"/>
              <a:gd name="T32" fmla="*/ 2147483647 w 2044"/>
              <a:gd name="T33" fmla="*/ 2147483647 h 1878"/>
              <a:gd name="T34" fmla="*/ 2147483647 w 2044"/>
              <a:gd name="T35" fmla="*/ 2147483647 h 1878"/>
              <a:gd name="T36" fmla="*/ 2147483647 w 2044"/>
              <a:gd name="T37" fmla="*/ 2147483647 h 1878"/>
              <a:gd name="T38" fmla="*/ 2147483647 w 2044"/>
              <a:gd name="T39" fmla="*/ 2147483647 h 1878"/>
              <a:gd name="T40" fmla="*/ 2147483647 w 2044"/>
              <a:gd name="T41" fmla="*/ 2147483647 h 1878"/>
              <a:gd name="T42" fmla="*/ 2147483647 w 2044"/>
              <a:gd name="T43" fmla="*/ 2147483647 h 1878"/>
              <a:gd name="T44" fmla="*/ 2147483647 w 2044"/>
              <a:gd name="T45" fmla="*/ 2147483647 h 1878"/>
              <a:gd name="T46" fmla="*/ 2147483647 w 2044"/>
              <a:gd name="T47" fmla="*/ 2147483647 h 1878"/>
              <a:gd name="T48" fmla="*/ 2147483647 w 2044"/>
              <a:gd name="T49" fmla="*/ 2147483647 h 1878"/>
              <a:gd name="T50" fmla="*/ 2147483647 w 2044"/>
              <a:gd name="T51" fmla="*/ 2147483647 h 1878"/>
              <a:gd name="T52" fmla="*/ 2147483647 w 2044"/>
              <a:gd name="T53" fmla="*/ 2147483647 h 1878"/>
              <a:gd name="T54" fmla="*/ 2147483647 w 2044"/>
              <a:gd name="T55" fmla="*/ 2147483647 h 1878"/>
              <a:gd name="T56" fmla="*/ 2147483647 w 2044"/>
              <a:gd name="T57" fmla="*/ 2147483647 h 1878"/>
              <a:gd name="T58" fmla="*/ 2147483647 w 2044"/>
              <a:gd name="T59" fmla="*/ 2147483647 h 1878"/>
              <a:gd name="T60" fmla="*/ 2147483647 w 2044"/>
              <a:gd name="T61" fmla="*/ 2147483647 h 1878"/>
              <a:gd name="T62" fmla="*/ 2147483647 w 2044"/>
              <a:gd name="T63" fmla="*/ 2147483647 h 1878"/>
              <a:gd name="T64" fmla="*/ 2147483647 w 2044"/>
              <a:gd name="T65" fmla="*/ 2147483647 h 1878"/>
              <a:gd name="T66" fmla="*/ 2147483647 w 2044"/>
              <a:gd name="T67" fmla="*/ 2147483647 h 1878"/>
              <a:gd name="T68" fmla="*/ 2147483647 w 2044"/>
              <a:gd name="T69" fmla="*/ 2147483647 h 1878"/>
              <a:gd name="T70" fmla="*/ 2147483647 w 2044"/>
              <a:gd name="T71" fmla="*/ 2147483647 h 187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044" h="1878">
                <a:moveTo>
                  <a:pt x="0" y="0"/>
                </a:moveTo>
                <a:cubicBezTo>
                  <a:pt x="37" y="56"/>
                  <a:pt x="62" y="119"/>
                  <a:pt x="111" y="166"/>
                </a:cubicBezTo>
                <a:cubicBezTo>
                  <a:pt x="136" y="218"/>
                  <a:pt x="168" y="263"/>
                  <a:pt x="200" y="311"/>
                </a:cubicBezTo>
                <a:cubicBezTo>
                  <a:pt x="207" y="322"/>
                  <a:pt x="215" y="333"/>
                  <a:pt x="222" y="344"/>
                </a:cubicBezTo>
                <a:cubicBezTo>
                  <a:pt x="229" y="355"/>
                  <a:pt x="244" y="377"/>
                  <a:pt x="244" y="377"/>
                </a:cubicBezTo>
                <a:cubicBezTo>
                  <a:pt x="251" y="399"/>
                  <a:pt x="259" y="422"/>
                  <a:pt x="266" y="444"/>
                </a:cubicBezTo>
                <a:cubicBezTo>
                  <a:pt x="276" y="476"/>
                  <a:pt x="311" y="533"/>
                  <a:pt x="311" y="533"/>
                </a:cubicBezTo>
                <a:cubicBezTo>
                  <a:pt x="338" y="640"/>
                  <a:pt x="302" y="529"/>
                  <a:pt x="344" y="600"/>
                </a:cubicBezTo>
                <a:cubicBezTo>
                  <a:pt x="350" y="610"/>
                  <a:pt x="349" y="623"/>
                  <a:pt x="355" y="633"/>
                </a:cubicBezTo>
                <a:cubicBezTo>
                  <a:pt x="368" y="656"/>
                  <a:pt x="400" y="700"/>
                  <a:pt x="400" y="700"/>
                </a:cubicBezTo>
                <a:cubicBezTo>
                  <a:pt x="407" y="722"/>
                  <a:pt x="415" y="744"/>
                  <a:pt x="422" y="766"/>
                </a:cubicBezTo>
                <a:cubicBezTo>
                  <a:pt x="426" y="777"/>
                  <a:pt x="429" y="789"/>
                  <a:pt x="433" y="800"/>
                </a:cubicBezTo>
                <a:cubicBezTo>
                  <a:pt x="437" y="811"/>
                  <a:pt x="444" y="833"/>
                  <a:pt x="444" y="833"/>
                </a:cubicBezTo>
                <a:cubicBezTo>
                  <a:pt x="453" y="912"/>
                  <a:pt x="455" y="979"/>
                  <a:pt x="500" y="1044"/>
                </a:cubicBezTo>
                <a:cubicBezTo>
                  <a:pt x="530" y="1164"/>
                  <a:pt x="595" y="1267"/>
                  <a:pt x="689" y="1344"/>
                </a:cubicBezTo>
                <a:cubicBezTo>
                  <a:pt x="750" y="1394"/>
                  <a:pt x="812" y="1452"/>
                  <a:pt x="889" y="1477"/>
                </a:cubicBezTo>
                <a:cubicBezTo>
                  <a:pt x="925" y="1501"/>
                  <a:pt x="963" y="1511"/>
                  <a:pt x="1000" y="1533"/>
                </a:cubicBezTo>
                <a:cubicBezTo>
                  <a:pt x="1045" y="1560"/>
                  <a:pt x="1088" y="1586"/>
                  <a:pt x="1133" y="1611"/>
                </a:cubicBezTo>
                <a:cubicBezTo>
                  <a:pt x="1263" y="1684"/>
                  <a:pt x="1408" y="1779"/>
                  <a:pt x="1555" y="1811"/>
                </a:cubicBezTo>
                <a:cubicBezTo>
                  <a:pt x="1626" y="1846"/>
                  <a:pt x="1701" y="1862"/>
                  <a:pt x="1778" y="1877"/>
                </a:cubicBezTo>
                <a:cubicBezTo>
                  <a:pt x="1815" y="1873"/>
                  <a:pt x="1854" y="1878"/>
                  <a:pt x="1889" y="1866"/>
                </a:cubicBezTo>
                <a:cubicBezTo>
                  <a:pt x="1902" y="1862"/>
                  <a:pt x="1905" y="1845"/>
                  <a:pt x="1911" y="1833"/>
                </a:cubicBezTo>
                <a:cubicBezTo>
                  <a:pt x="1927" y="1804"/>
                  <a:pt x="1955" y="1744"/>
                  <a:pt x="1955" y="1744"/>
                </a:cubicBezTo>
                <a:cubicBezTo>
                  <a:pt x="1954" y="1737"/>
                  <a:pt x="1955" y="1616"/>
                  <a:pt x="1933" y="1577"/>
                </a:cubicBezTo>
                <a:cubicBezTo>
                  <a:pt x="1873" y="1468"/>
                  <a:pt x="1749" y="1393"/>
                  <a:pt x="1633" y="1355"/>
                </a:cubicBezTo>
                <a:cubicBezTo>
                  <a:pt x="1620" y="1351"/>
                  <a:pt x="1612" y="1339"/>
                  <a:pt x="1600" y="1333"/>
                </a:cubicBezTo>
                <a:cubicBezTo>
                  <a:pt x="1589" y="1328"/>
                  <a:pt x="1577" y="1326"/>
                  <a:pt x="1566" y="1322"/>
                </a:cubicBezTo>
                <a:cubicBezTo>
                  <a:pt x="1539" y="1293"/>
                  <a:pt x="1516" y="1279"/>
                  <a:pt x="1478" y="1266"/>
                </a:cubicBezTo>
                <a:cubicBezTo>
                  <a:pt x="1451" y="1240"/>
                  <a:pt x="1411" y="1177"/>
                  <a:pt x="1411" y="1177"/>
                </a:cubicBezTo>
                <a:cubicBezTo>
                  <a:pt x="1384" y="1068"/>
                  <a:pt x="1420" y="1192"/>
                  <a:pt x="1378" y="1099"/>
                </a:cubicBezTo>
                <a:cubicBezTo>
                  <a:pt x="1368" y="1078"/>
                  <a:pt x="1355" y="1033"/>
                  <a:pt x="1355" y="1033"/>
                </a:cubicBezTo>
                <a:cubicBezTo>
                  <a:pt x="1337" y="923"/>
                  <a:pt x="1315" y="789"/>
                  <a:pt x="1366" y="688"/>
                </a:cubicBezTo>
                <a:cubicBezTo>
                  <a:pt x="1372" y="676"/>
                  <a:pt x="1476" y="590"/>
                  <a:pt x="1478" y="588"/>
                </a:cubicBezTo>
                <a:cubicBezTo>
                  <a:pt x="1503" y="563"/>
                  <a:pt x="1544" y="562"/>
                  <a:pt x="1578" y="555"/>
                </a:cubicBezTo>
                <a:cubicBezTo>
                  <a:pt x="1682" y="534"/>
                  <a:pt x="1783" y="510"/>
                  <a:pt x="1889" y="500"/>
                </a:cubicBezTo>
                <a:cubicBezTo>
                  <a:pt x="1941" y="495"/>
                  <a:pt x="2044" y="488"/>
                  <a:pt x="2044" y="488"/>
                </a:cubicBezTo>
              </a:path>
            </a:pathLst>
          </a:cu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39" name="Oval 63"/>
          <p:cNvSpPr/>
          <p:nvPr/>
        </p:nvSpPr>
        <p:spPr>
          <a:xfrm>
            <a:off x="4476750" y="763588"/>
            <a:ext cx="352425" cy="33496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grpSp>
        <p:nvGrpSpPr>
          <p:cNvPr id="43040" name="Group 64"/>
          <p:cNvGrpSpPr>
            <a:grpSpLocks/>
          </p:cNvGrpSpPr>
          <p:nvPr/>
        </p:nvGrpSpPr>
        <p:grpSpPr bwMode="auto">
          <a:xfrm>
            <a:off x="2647950" y="3938588"/>
            <a:ext cx="2692400" cy="2309812"/>
            <a:chOff x="0" y="0"/>
            <a:chExt cx="1767" cy="1603"/>
          </a:xfrm>
        </p:grpSpPr>
        <p:sp>
          <p:nvSpPr>
            <p:cNvPr id="142417" name="Oval 65"/>
            <p:cNvSpPr/>
            <p:nvPr/>
          </p:nvSpPr>
          <p:spPr>
            <a:xfrm>
              <a:off x="719" y="0"/>
              <a:ext cx="222" cy="21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42418" name="Oval 66"/>
            <p:cNvSpPr/>
            <p:nvPr/>
          </p:nvSpPr>
          <p:spPr>
            <a:xfrm>
              <a:off x="1494" y="1391"/>
              <a:ext cx="222" cy="21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142419" name="Oval 67"/>
            <p:cNvSpPr/>
            <p:nvPr/>
          </p:nvSpPr>
          <p:spPr>
            <a:xfrm>
              <a:off x="1494" y="477"/>
              <a:ext cx="222" cy="210"/>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142420" name="Oval 68"/>
            <p:cNvSpPr/>
            <p:nvPr/>
          </p:nvSpPr>
          <p:spPr>
            <a:xfrm>
              <a:off x="715" y="806"/>
              <a:ext cx="222" cy="21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142421" name="Oval 69"/>
            <p:cNvSpPr/>
            <p:nvPr/>
          </p:nvSpPr>
          <p:spPr>
            <a:xfrm>
              <a:off x="0" y="477"/>
              <a:ext cx="222" cy="210"/>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100438" name="Line 70"/>
            <p:cNvSpPr>
              <a:spLocks noChangeShapeType="1"/>
            </p:cNvSpPr>
            <p:nvPr/>
          </p:nvSpPr>
          <p:spPr bwMode="auto">
            <a:xfrm>
              <a:off x="825"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3" name="Text Box 71"/>
            <p:cNvSpPr txBox="1"/>
            <p:nvPr/>
          </p:nvSpPr>
          <p:spPr>
            <a:xfrm>
              <a:off x="667" y="386"/>
              <a:ext cx="204" cy="27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1</a:t>
              </a:r>
            </a:p>
          </p:txBody>
        </p:sp>
        <p:sp>
          <p:nvSpPr>
            <p:cNvPr id="100440" name="Line 72"/>
            <p:cNvSpPr>
              <a:spLocks noChangeShapeType="1"/>
            </p:cNvSpPr>
            <p:nvPr/>
          </p:nvSpPr>
          <p:spPr bwMode="auto">
            <a:xfrm>
              <a:off x="905"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5" name="Text Box 73"/>
            <p:cNvSpPr txBox="1"/>
            <p:nvPr/>
          </p:nvSpPr>
          <p:spPr>
            <a:xfrm>
              <a:off x="1126" y="1000"/>
              <a:ext cx="204" cy="272"/>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4</a:t>
              </a:r>
            </a:p>
          </p:txBody>
        </p:sp>
        <p:sp>
          <p:nvSpPr>
            <p:cNvPr id="100442" name="Line 74"/>
            <p:cNvSpPr>
              <a:spLocks noChangeShapeType="1"/>
            </p:cNvSpPr>
            <p:nvPr/>
          </p:nvSpPr>
          <p:spPr bwMode="auto">
            <a:xfrm flipH="1">
              <a:off x="1598" y="687"/>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7" name="Text Box 75"/>
            <p:cNvSpPr txBox="1"/>
            <p:nvPr/>
          </p:nvSpPr>
          <p:spPr>
            <a:xfrm>
              <a:off x="1563" y="916"/>
              <a:ext cx="204" cy="27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2</a:t>
              </a:r>
            </a:p>
          </p:txBody>
        </p:sp>
        <p:sp>
          <p:nvSpPr>
            <p:cNvPr id="100444" name="Line 76"/>
            <p:cNvSpPr>
              <a:spLocks noChangeShapeType="1"/>
            </p:cNvSpPr>
            <p:nvPr/>
          </p:nvSpPr>
          <p:spPr bwMode="auto">
            <a:xfrm>
              <a:off x="213" y="645"/>
              <a:ext cx="512" cy="25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9" name="Text Box 77"/>
            <p:cNvSpPr txBox="1"/>
            <p:nvPr/>
          </p:nvSpPr>
          <p:spPr>
            <a:xfrm>
              <a:off x="345" y="553"/>
              <a:ext cx="204" cy="27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5</a:t>
              </a:r>
            </a:p>
          </p:txBody>
        </p:sp>
      </p:grpSp>
      <p:grpSp>
        <p:nvGrpSpPr>
          <p:cNvPr id="43054" name="Group 78"/>
          <p:cNvGrpSpPr>
            <a:grpSpLocks/>
          </p:cNvGrpSpPr>
          <p:nvPr/>
        </p:nvGrpSpPr>
        <p:grpSpPr bwMode="auto">
          <a:xfrm>
            <a:off x="5897563" y="3922713"/>
            <a:ext cx="2867025" cy="2325687"/>
            <a:chOff x="0" y="0"/>
            <a:chExt cx="1823" cy="1603"/>
          </a:xfrm>
        </p:grpSpPr>
        <p:grpSp>
          <p:nvGrpSpPr>
            <p:cNvPr id="100413" name="Group 79"/>
            <p:cNvGrpSpPr>
              <a:grpSpLocks/>
            </p:cNvGrpSpPr>
            <p:nvPr/>
          </p:nvGrpSpPr>
          <p:grpSpPr bwMode="auto">
            <a:xfrm>
              <a:off x="59" y="0"/>
              <a:ext cx="1764" cy="1603"/>
              <a:chOff x="0" y="0"/>
              <a:chExt cx="1764" cy="1603"/>
            </a:xfrm>
          </p:grpSpPr>
          <p:grpSp>
            <p:nvGrpSpPr>
              <p:cNvPr id="100416" name="Group 80"/>
              <p:cNvGrpSpPr>
                <a:grpSpLocks/>
              </p:cNvGrpSpPr>
              <p:nvPr/>
            </p:nvGrpSpPr>
            <p:grpSpPr bwMode="auto">
              <a:xfrm>
                <a:off x="0" y="0"/>
                <a:ext cx="1764" cy="1603"/>
                <a:chOff x="0" y="0"/>
                <a:chExt cx="1764" cy="1603"/>
              </a:xfrm>
            </p:grpSpPr>
            <p:grpSp>
              <p:nvGrpSpPr>
                <p:cNvPr id="100419" name="Group 81"/>
                <p:cNvGrpSpPr>
                  <a:grpSpLocks/>
                </p:cNvGrpSpPr>
                <p:nvPr/>
              </p:nvGrpSpPr>
              <p:grpSpPr bwMode="auto">
                <a:xfrm>
                  <a:off x="0" y="0"/>
                  <a:ext cx="1716" cy="1603"/>
                  <a:chOff x="0" y="0"/>
                  <a:chExt cx="1716" cy="1603"/>
                </a:xfrm>
              </p:grpSpPr>
              <p:grpSp>
                <p:nvGrpSpPr>
                  <p:cNvPr id="100422" name="Group 82"/>
                  <p:cNvGrpSpPr>
                    <a:grpSpLocks/>
                  </p:cNvGrpSpPr>
                  <p:nvPr/>
                </p:nvGrpSpPr>
                <p:grpSpPr bwMode="auto">
                  <a:xfrm>
                    <a:off x="0" y="0"/>
                    <a:ext cx="1716" cy="1603"/>
                    <a:chOff x="0" y="0"/>
                    <a:chExt cx="1716" cy="1603"/>
                  </a:xfrm>
                </p:grpSpPr>
                <p:sp>
                  <p:nvSpPr>
                    <p:cNvPr id="142409" name="Oval 83"/>
                    <p:cNvSpPr/>
                    <p:nvPr/>
                  </p:nvSpPr>
                  <p:spPr>
                    <a:xfrm>
                      <a:off x="713"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42410" name="Oval 84"/>
                    <p:cNvSpPr/>
                    <p:nvPr/>
                  </p:nvSpPr>
                  <p:spPr>
                    <a:xfrm>
                      <a:off x="1488"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142411" name="Oval 85"/>
                    <p:cNvSpPr/>
                    <p:nvPr/>
                  </p:nvSpPr>
                  <p:spPr>
                    <a:xfrm>
                      <a:off x="0"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142412" name="Oval 86"/>
                    <p:cNvSpPr/>
                    <p:nvPr/>
                  </p:nvSpPr>
                  <p:spPr>
                    <a:xfrm>
                      <a:off x="1488"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142413" name="Oval 87"/>
                    <p:cNvSpPr/>
                    <p:nvPr/>
                  </p:nvSpPr>
                  <p:spPr>
                    <a:xfrm>
                      <a:off x="709" y="808"/>
                      <a:ext cx="222" cy="210"/>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142414" name="Oval 88"/>
                    <p:cNvSpPr/>
                    <p:nvPr/>
                  </p:nvSpPr>
                  <p:spPr>
                    <a:xfrm>
                      <a:off x="0"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100431" name="Line 89"/>
                    <p:cNvSpPr>
                      <a:spLocks noChangeShapeType="1"/>
                    </p:cNvSpPr>
                    <p:nvPr/>
                  </p:nvSpPr>
                  <p:spPr bwMode="auto">
                    <a:xfrm>
                      <a:off x="825"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16" name="Text Box 90"/>
                    <p:cNvSpPr txBox="1"/>
                    <p:nvPr/>
                  </p:nvSpPr>
                  <p:spPr>
                    <a:xfrm>
                      <a:off x="670" y="386"/>
                      <a:ext cx="198" cy="274"/>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1</a:t>
                      </a:r>
                    </a:p>
                  </p:txBody>
                </p:sp>
              </p:grpSp>
              <p:sp>
                <p:nvSpPr>
                  <p:cNvPr id="100423" name="Line 91"/>
                  <p:cNvSpPr>
                    <a:spLocks noChangeShapeType="1"/>
                  </p:cNvSpPr>
                  <p:nvPr/>
                </p:nvSpPr>
                <p:spPr bwMode="auto">
                  <a:xfrm>
                    <a:off x="905"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08" name="Text Box 92"/>
                  <p:cNvSpPr txBox="1"/>
                  <p:nvPr/>
                </p:nvSpPr>
                <p:spPr>
                  <a:xfrm>
                    <a:off x="1126" y="1001"/>
                    <a:ext cx="201" cy="274"/>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4</a:t>
                    </a:r>
                  </a:p>
                </p:txBody>
              </p:sp>
            </p:grpSp>
            <p:sp>
              <p:nvSpPr>
                <p:cNvPr id="100420" name="Line 93"/>
                <p:cNvSpPr>
                  <a:spLocks noChangeShapeType="1"/>
                </p:cNvSpPr>
                <p:nvPr/>
              </p:nvSpPr>
              <p:spPr bwMode="auto">
                <a:xfrm flipH="1">
                  <a:off x="1598" y="687"/>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05" name="Text Box 94"/>
                <p:cNvSpPr txBox="1"/>
                <p:nvPr/>
              </p:nvSpPr>
              <p:spPr>
                <a:xfrm>
                  <a:off x="1566" y="917"/>
                  <a:ext cx="198" cy="274"/>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2</a:t>
                  </a:r>
                </a:p>
              </p:txBody>
            </p:sp>
          </p:grpSp>
          <p:sp>
            <p:nvSpPr>
              <p:cNvPr id="100417" name="Line 95"/>
              <p:cNvSpPr>
                <a:spLocks noChangeShapeType="1"/>
              </p:cNvSpPr>
              <p:nvPr/>
            </p:nvSpPr>
            <p:spPr bwMode="auto">
              <a:xfrm>
                <a:off x="213" y="645"/>
                <a:ext cx="512" cy="25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02" name="Text Box 96"/>
              <p:cNvSpPr txBox="1"/>
              <p:nvPr/>
            </p:nvSpPr>
            <p:spPr>
              <a:xfrm>
                <a:off x="348" y="554"/>
                <a:ext cx="198" cy="277"/>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5</a:t>
                </a:r>
              </a:p>
            </p:txBody>
          </p:sp>
        </p:grpSp>
        <p:sp>
          <p:nvSpPr>
            <p:cNvPr id="100414" name="Line 97"/>
            <p:cNvSpPr>
              <a:spLocks noChangeShapeType="1"/>
            </p:cNvSpPr>
            <p:nvPr/>
          </p:nvSpPr>
          <p:spPr bwMode="auto">
            <a:xfrm>
              <a:off x="154" y="695"/>
              <a:ext cx="0" cy="6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99" name="Text Box 98"/>
            <p:cNvSpPr txBox="1"/>
            <p:nvPr/>
          </p:nvSpPr>
          <p:spPr>
            <a:xfrm>
              <a:off x="0" y="914"/>
              <a:ext cx="198" cy="277"/>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3</a:t>
              </a:r>
            </a:p>
          </p:txBody>
        </p:sp>
      </p:grpSp>
      <p:grpSp>
        <p:nvGrpSpPr>
          <p:cNvPr id="43075" name="Group 99"/>
          <p:cNvGrpSpPr>
            <a:grpSpLocks/>
          </p:cNvGrpSpPr>
          <p:nvPr/>
        </p:nvGrpSpPr>
        <p:grpSpPr bwMode="auto">
          <a:xfrm>
            <a:off x="601663" y="717550"/>
            <a:ext cx="2314575" cy="3143250"/>
            <a:chOff x="0" y="0"/>
            <a:chExt cx="1458" cy="1980"/>
          </a:xfrm>
        </p:grpSpPr>
        <p:sp>
          <p:nvSpPr>
            <p:cNvPr id="100411" name="Freeform 100"/>
            <p:cNvSpPr>
              <a:spLocks noChangeArrowheads="1"/>
            </p:cNvSpPr>
            <p:nvPr/>
          </p:nvSpPr>
          <p:spPr bwMode="auto">
            <a:xfrm>
              <a:off x="0" y="0"/>
              <a:ext cx="1270" cy="1900"/>
            </a:xfrm>
            <a:custGeom>
              <a:avLst/>
              <a:gdLst>
                <a:gd name="T0" fmla="*/ 0 w 1270"/>
                <a:gd name="T1" fmla="*/ 0 h 1900"/>
                <a:gd name="T2" fmla="*/ 156 w 1270"/>
                <a:gd name="T3" fmla="*/ 100 h 1900"/>
                <a:gd name="T4" fmla="*/ 311 w 1270"/>
                <a:gd name="T5" fmla="*/ 222 h 1900"/>
                <a:gd name="T6" fmla="*/ 422 w 1270"/>
                <a:gd name="T7" fmla="*/ 333 h 1900"/>
                <a:gd name="T8" fmla="*/ 467 w 1270"/>
                <a:gd name="T9" fmla="*/ 389 h 1900"/>
                <a:gd name="T10" fmla="*/ 478 w 1270"/>
                <a:gd name="T11" fmla="*/ 422 h 1900"/>
                <a:gd name="T12" fmla="*/ 522 w 1270"/>
                <a:gd name="T13" fmla="*/ 489 h 1900"/>
                <a:gd name="T14" fmla="*/ 556 w 1270"/>
                <a:gd name="T15" fmla="*/ 589 h 1900"/>
                <a:gd name="T16" fmla="*/ 567 w 1270"/>
                <a:gd name="T17" fmla="*/ 622 h 1900"/>
                <a:gd name="T18" fmla="*/ 534 w 1270"/>
                <a:gd name="T19" fmla="*/ 1044 h 1900"/>
                <a:gd name="T20" fmla="*/ 545 w 1270"/>
                <a:gd name="T21" fmla="*/ 1255 h 1900"/>
                <a:gd name="T22" fmla="*/ 634 w 1270"/>
                <a:gd name="T23" fmla="*/ 1466 h 1900"/>
                <a:gd name="T24" fmla="*/ 789 w 1270"/>
                <a:gd name="T25" fmla="*/ 1655 h 1900"/>
                <a:gd name="T26" fmla="*/ 923 w 1270"/>
                <a:gd name="T27" fmla="*/ 1744 h 1900"/>
                <a:gd name="T28" fmla="*/ 1089 w 1270"/>
                <a:gd name="T29" fmla="*/ 1788 h 1900"/>
                <a:gd name="T30" fmla="*/ 1189 w 1270"/>
                <a:gd name="T31" fmla="*/ 1844 h 1900"/>
                <a:gd name="T32" fmla="*/ 1234 w 1270"/>
                <a:gd name="T33" fmla="*/ 1877 h 1900"/>
                <a:gd name="T34" fmla="*/ 1267 w 1270"/>
                <a:gd name="T35" fmla="*/ 1888 h 1900"/>
                <a:gd name="T36" fmla="*/ 1267 w 1270"/>
                <a:gd name="T37" fmla="*/ 1900 h 19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70" h="1900">
                  <a:moveTo>
                    <a:pt x="0" y="0"/>
                  </a:moveTo>
                  <a:cubicBezTo>
                    <a:pt x="62" y="20"/>
                    <a:pt x="107" y="61"/>
                    <a:pt x="156" y="100"/>
                  </a:cubicBezTo>
                  <a:cubicBezTo>
                    <a:pt x="208" y="142"/>
                    <a:pt x="261" y="179"/>
                    <a:pt x="311" y="222"/>
                  </a:cubicBezTo>
                  <a:cubicBezTo>
                    <a:pt x="353" y="258"/>
                    <a:pt x="378" y="303"/>
                    <a:pt x="422" y="333"/>
                  </a:cubicBezTo>
                  <a:cubicBezTo>
                    <a:pt x="436" y="353"/>
                    <a:pt x="455" y="368"/>
                    <a:pt x="467" y="389"/>
                  </a:cubicBezTo>
                  <a:cubicBezTo>
                    <a:pt x="473" y="399"/>
                    <a:pt x="472" y="412"/>
                    <a:pt x="478" y="422"/>
                  </a:cubicBezTo>
                  <a:cubicBezTo>
                    <a:pt x="491" y="445"/>
                    <a:pt x="513" y="464"/>
                    <a:pt x="522" y="489"/>
                  </a:cubicBezTo>
                  <a:cubicBezTo>
                    <a:pt x="558" y="593"/>
                    <a:pt x="533" y="519"/>
                    <a:pt x="556" y="589"/>
                  </a:cubicBezTo>
                  <a:cubicBezTo>
                    <a:pt x="560" y="600"/>
                    <a:pt x="567" y="622"/>
                    <a:pt x="567" y="622"/>
                  </a:cubicBezTo>
                  <a:cubicBezTo>
                    <a:pt x="590" y="760"/>
                    <a:pt x="557" y="907"/>
                    <a:pt x="534" y="1044"/>
                  </a:cubicBezTo>
                  <a:cubicBezTo>
                    <a:pt x="538" y="1114"/>
                    <a:pt x="539" y="1185"/>
                    <a:pt x="545" y="1255"/>
                  </a:cubicBezTo>
                  <a:cubicBezTo>
                    <a:pt x="554" y="1355"/>
                    <a:pt x="596" y="1388"/>
                    <a:pt x="634" y="1466"/>
                  </a:cubicBezTo>
                  <a:cubicBezTo>
                    <a:pt x="675" y="1549"/>
                    <a:pt x="720" y="1598"/>
                    <a:pt x="789" y="1655"/>
                  </a:cubicBezTo>
                  <a:cubicBezTo>
                    <a:pt x="833" y="1691"/>
                    <a:pt x="868" y="1726"/>
                    <a:pt x="923" y="1744"/>
                  </a:cubicBezTo>
                  <a:cubicBezTo>
                    <a:pt x="975" y="1778"/>
                    <a:pt x="1031" y="1771"/>
                    <a:pt x="1089" y="1788"/>
                  </a:cubicBezTo>
                  <a:cubicBezTo>
                    <a:pt x="1137" y="1802"/>
                    <a:pt x="1137" y="1808"/>
                    <a:pt x="1189" y="1844"/>
                  </a:cubicBezTo>
                  <a:cubicBezTo>
                    <a:pt x="1204" y="1855"/>
                    <a:pt x="1219" y="1866"/>
                    <a:pt x="1234" y="1877"/>
                  </a:cubicBezTo>
                  <a:cubicBezTo>
                    <a:pt x="1243" y="1884"/>
                    <a:pt x="1257" y="1881"/>
                    <a:pt x="1267" y="1888"/>
                  </a:cubicBezTo>
                  <a:cubicBezTo>
                    <a:pt x="1270" y="1890"/>
                    <a:pt x="1267" y="1896"/>
                    <a:pt x="1267" y="1900"/>
                  </a:cubicBezTo>
                </a:path>
              </a:pathLst>
            </a:custGeom>
            <a:noFill/>
            <a:ln w="381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396" name="Text Box 101"/>
            <p:cNvSpPr txBox="1"/>
            <p:nvPr/>
          </p:nvSpPr>
          <p:spPr>
            <a:xfrm>
              <a:off x="1342" y="1730"/>
              <a:ext cx="11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endParaRPr lang="zh-CN" altLang="en-US" sz="2000" noProof="1">
                <a:latin typeface="Times New Roman" panose="02020603050405020304" pitchFamily="18" charset="0"/>
                <a:ea typeface="宋体" panose="02010600030101010101" pitchFamily="2" charset="-122"/>
              </a:endParaRPr>
            </a:p>
          </p:txBody>
        </p:sp>
      </p:grpSp>
      <p:sp>
        <p:nvSpPr>
          <p:cNvPr id="43078" name="Freeform 102"/>
          <p:cNvSpPr>
            <a:spLocks noChangeArrowheads="1"/>
          </p:cNvSpPr>
          <p:nvPr/>
        </p:nvSpPr>
        <p:spPr bwMode="auto">
          <a:xfrm>
            <a:off x="487363" y="1628775"/>
            <a:ext cx="1131887" cy="2017713"/>
          </a:xfrm>
          <a:custGeom>
            <a:avLst/>
            <a:gdLst>
              <a:gd name="T0" fmla="*/ 0 w 713"/>
              <a:gd name="T1" fmla="*/ 2147483647 h 1271"/>
              <a:gd name="T2" fmla="*/ 2147483647 w 713"/>
              <a:gd name="T3" fmla="*/ 2147483647 h 1271"/>
              <a:gd name="T4" fmla="*/ 2147483647 w 713"/>
              <a:gd name="T5" fmla="*/ 2147483647 h 1271"/>
              <a:gd name="T6" fmla="*/ 2147483647 w 713"/>
              <a:gd name="T7" fmla="*/ 2147483647 h 1271"/>
              <a:gd name="T8" fmla="*/ 2147483647 w 713"/>
              <a:gd name="T9" fmla="*/ 2147483647 h 1271"/>
              <a:gd name="T10" fmla="*/ 2147483647 w 713"/>
              <a:gd name="T11" fmla="*/ 2147483647 h 1271"/>
              <a:gd name="T12" fmla="*/ 2147483647 w 713"/>
              <a:gd name="T13" fmla="*/ 2147483647 h 1271"/>
              <a:gd name="T14" fmla="*/ 2147483647 w 713"/>
              <a:gd name="T15" fmla="*/ 2147483647 h 1271"/>
              <a:gd name="T16" fmla="*/ 2147483647 w 713"/>
              <a:gd name="T17" fmla="*/ 2147483647 h 1271"/>
              <a:gd name="T18" fmla="*/ 2147483647 w 713"/>
              <a:gd name="T19" fmla="*/ 2147483647 h 1271"/>
              <a:gd name="T20" fmla="*/ 2147483647 w 713"/>
              <a:gd name="T21" fmla="*/ 2147483647 h 1271"/>
              <a:gd name="T22" fmla="*/ 2147483647 w 713"/>
              <a:gd name="T23" fmla="*/ 2147483647 h 1271"/>
              <a:gd name="T24" fmla="*/ 2147483647 w 713"/>
              <a:gd name="T25" fmla="*/ 2147483647 h 12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3" h="1271">
                <a:moveTo>
                  <a:pt x="0" y="4"/>
                </a:moveTo>
                <a:cubicBezTo>
                  <a:pt x="140" y="26"/>
                  <a:pt x="26" y="0"/>
                  <a:pt x="122" y="38"/>
                </a:cubicBezTo>
                <a:cubicBezTo>
                  <a:pt x="144" y="47"/>
                  <a:pt x="189" y="60"/>
                  <a:pt x="189" y="60"/>
                </a:cubicBezTo>
                <a:cubicBezTo>
                  <a:pt x="211" y="75"/>
                  <a:pt x="233" y="89"/>
                  <a:pt x="255" y="104"/>
                </a:cubicBezTo>
                <a:cubicBezTo>
                  <a:pt x="266" y="112"/>
                  <a:pt x="278" y="119"/>
                  <a:pt x="289" y="127"/>
                </a:cubicBezTo>
                <a:cubicBezTo>
                  <a:pt x="300" y="134"/>
                  <a:pt x="322" y="149"/>
                  <a:pt x="322" y="149"/>
                </a:cubicBezTo>
                <a:cubicBezTo>
                  <a:pt x="329" y="160"/>
                  <a:pt x="336" y="172"/>
                  <a:pt x="344" y="182"/>
                </a:cubicBezTo>
                <a:cubicBezTo>
                  <a:pt x="351" y="190"/>
                  <a:pt x="361" y="196"/>
                  <a:pt x="367" y="204"/>
                </a:cubicBezTo>
                <a:cubicBezTo>
                  <a:pt x="399" y="246"/>
                  <a:pt x="419" y="289"/>
                  <a:pt x="455" y="327"/>
                </a:cubicBezTo>
                <a:cubicBezTo>
                  <a:pt x="475" y="384"/>
                  <a:pt x="489" y="454"/>
                  <a:pt x="522" y="504"/>
                </a:cubicBezTo>
                <a:cubicBezTo>
                  <a:pt x="554" y="600"/>
                  <a:pt x="538" y="548"/>
                  <a:pt x="567" y="660"/>
                </a:cubicBezTo>
                <a:cubicBezTo>
                  <a:pt x="573" y="683"/>
                  <a:pt x="589" y="727"/>
                  <a:pt x="589" y="727"/>
                </a:cubicBezTo>
                <a:cubicBezTo>
                  <a:pt x="582" y="1058"/>
                  <a:pt x="713" y="1271"/>
                  <a:pt x="422" y="1271"/>
                </a:cubicBezTo>
              </a:path>
            </a:pathLst>
          </a:cu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100365" name="直接连接符 103"/>
          <p:cNvCxnSpPr>
            <a:cxnSpLocks noChangeShapeType="1"/>
          </p:cNvCxnSpPr>
          <p:nvPr/>
        </p:nvCxnSpPr>
        <p:spPr bwMode="auto">
          <a:xfrm flipV="1">
            <a:off x="0" y="3573463"/>
            <a:ext cx="914400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6" name="直接连接符 107"/>
          <p:cNvCxnSpPr>
            <a:cxnSpLocks noChangeShapeType="1"/>
          </p:cNvCxnSpPr>
          <p:nvPr/>
        </p:nvCxnSpPr>
        <p:spPr bwMode="auto">
          <a:xfrm rot="5400000">
            <a:off x="2375694" y="1808956"/>
            <a:ext cx="36718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7" name="直接连接符 108"/>
          <p:cNvCxnSpPr>
            <a:cxnSpLocks noChangeShapeType="1"/>
          </p:cNvCxnSpPr>
          <p:nvPr/>
        </p:nvCxnSpPr>
        <p:spPr bwMode="auto">
          <a:xfrm rot="5400000">
            <a:off x="3879850" y="5256213"/>
            <a:ext cx="3257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8" name="直接连接符 113"/>
          <p:cNvCxnSpPr>
            <a:cxnSpLocks noChangeShapeType="1"/>
          </p:cNvCxnSpPr>
          <p:nvPr/>
        </p:nvCxnSpPr>
        <p:spPr bwMode="auto">
          <a:xfrm rot="5400000">
            <a:off x="3311525" y="1790700"/>
            <a:ext cx="36734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9" name="直接连接符 114"/>
          <p:cNvCxnSpPr>
            <a:cxnSpLocks noChangeShapeType="1"/>
          </p:cNvCxnSpPr>
          <p:nvPr/>
        </p:nvCxnSpPr>
        <p:spPr bwMode="auto">
          <a:xfrm rot="5400000">
            <a:off x="4464050" y="1790700"/>
            <a:ext cx="36734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70" name="直接连接符 115"/>
          <p:cNvCxnSpPr>
            <a:cxnSpLocks noChangeShapeType="1"/>
          </p:cNvCxnSpPr>
          <p:nvPr/>
        </p:nvCxnSpPr>
        <p:spPr bwMode="auto">
          <a:xfrm rot="5400000">
            <a:off x="855663" y="5329238"/>
            <a:ext cx="3257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3085" name="组合 123"/>
          <p:cNvGrpSpPr>
            <a:grpSpLocks/>
          </p:cNvGrpSpPr>
          <p:nvPr/>
        </p:nvGrpSpPr>
        <p:grpSpPr bwMode="auto">
          <a:xfrm>
            <a:off x="1547813" y="817563"/>
            <a:ext cx="1511300" cy="882650"/>
            <a:chOff x="0" y="0"/>
            <a:chExt cx="1511806" cy="882609"/>
          </a:xfrm>
        </p:grpSpPr>
        <p:sp>
          <p:nvSpPr>
            <p:cNvPr id="142392" name="矩形 118"/>
            <p:cNvSpPr/>
            <p:nvPr/>
          </p:nvSpPr>
          <p:spPr>
            <a:xfrm>
              <a:off x="0" y="161917"/>
              <a:ext cx="323958" cy="333360"/>
            </a:xfrm>
            <a:prstGeom prst="rect">
              <a:avLst/>
            </a:prstGeom>
            <a:noFill/>
            <a:ln w="9525" cap="flat" cmpd="sng">
              <a:solidFill>
                <a:srgbClr val="0066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93" name="矩形 119"/>
            <p:cNvSpPr/>
            <p:nvPr/>
          </p:nvSpPr>
          <p:spPr>
            <a:xfrm>
              <a:off x="503405" y="549249"/>
              <a:ext cx="323958" cy="333360"/>
            </a:xfrm>
            <a:prstGeom prst="rect">
              <a:avLst/>
            </a:prstGeom>
            <a:noFill/>
            <a:ln w="9525" cap="flat" cmpd="sng">
              <a:solidFill>
                <a:srgbClr val="0066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94" name="矩形 120"/>
            <p:cNvSpPr/>
            <p:nvPr/>
          </p:nvSpPr>
          <p:spPr>
            <a:xfrm>
              <a:off x="1187848" y="0"/>
              <a:ext cx="323958" cy="333360"/>
            </a:xfrm>
            <a:prstGeom prst="rect">
              <a:avLst/>
            </a:prstGeom>
            <a:noFill/>
            <a:ln w="9525" cap="flat" cmpd="sng">
              <a:solidFill>
                <a:srgbClr val="0066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grpSp>
      <p:grpSp>
        <p:nvGrpSpPr>
          <p:cNvPr id="100372" name="Group 2"/>
          <p:cNvGrpSpPr>
            <a:grpSpLocks/>
          </p:cNvGrpSpPr>
          <p:nvPr/>
        </p:nvGrpSpPr>
        <p:grpSpPr bwMode="auto">
          <a:xfrm>
            <a:off x="733425" y="692150"/>
            <a:ext cx="3036888" cy="2544763"/>
            <a:chOff x="0" y="0"/>
            <a:chExt cx="1913" cy="1603"/>
          </a:xfrm>
        </p:grpSpPr>
        <p:sp>
          <p:nvSpPr>
            <p:cNvPr id="142365" name="Text Box 3"/>
            <p:cNvSpPr txBox="1"/>
            <p:nvPr/>
          </p:nvSpPr>
          <p:spPr>
            <a:xfrm>
              <a:off x="0" y="87"/>
              <a:ext cx="27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zh-CN" altLang="en-US" sz="2000" noProof="1">
                  <a:latin typeface="Times New Roman" panose="02020603050405020304" pitchFamily="18" charset="0"/>
                  <a:ea typeface="宋体" panose="02010600030101010101" pitchFamily="2" charset="-122"/>
                </a:rPr>
                <a:t>例</a:t>
              </a:r>
            </a:p>
          </p:txBody>
        </p:sp>
        <p:sp>
          <p:nvSpPr>
            <p:cNvPr id="142366" name="Oval 4"/>
            <p:cNvSpPr/>
            <p:nvPr/>
          </p:nvSpPr>
          <p:spPr>
            <a:xfrm>
              <a:off x="876"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42367" name="Oval 5"/>
            <p:cNvSpPr/>
            <p:nvPr/>
          </p:nvSpPr>
          <p:spPr>
            <a:xfrm>
              <a:off x="1651"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142368" name="Oval 6"/>
            <p:cNvSpPr/>
            <p:nvPr/>
          </p:nvSpPr>
          <p:spPr>
            <a:xfrm>
              <a:off x="157"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142369" name="Oval 7"/>
            <p:cNvSpPr/>
            <p:nvPr/>
          </p:nvSpPr>
          <p:spPr>
            <a:xfrm>
              <a:off x="1651"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142370" name="Oval 8"/>
            <p:cNvSpPr/>
            <p:nvPr/>
          </p:nvSpPr>
          <p:spPr>
            <a:xfrm>
              <a:off x="872" y="80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142371" name="Oval 9"/>
            <p:cNvSpPr/>
            <p:nvPr/>
          </p:nvSpPr>
          <p:spPr>
            <a:xfrm>
              <a:off x="157"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100388" name="Line 10"/>
            <p:cNvSpPr>
              <a:spLocks noChangeShapeType="1"/>
            </p:cNvSpPr>
            <p:nvPr/>
          </p:nvSpPr>
          <p:spPr bwMode="auto">
            <a:xfrm>
              <a:off x="982"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9" name="Line 11"/>
            <p:cNvSpPr>
              <a:spLocks noChangeShapeType="1"/>
            </p:cNvSpPr>
            <p:nvPr/>
          </p:nvSpPr>
          <p:spPr bwMode="auto">
            <a:xfrm flipH="1">
              <a:off x="371" y="156"/>
              <a:ext cx="533" cy="37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0" name="Line 12"/>
            <p:cNvSpPr>
              <a:spLocks noChangeShapeType="1"/>
            </p:cNvSpPr>
            <p:nvPr/>
          </p:nvSpPr>
          <p:spPr bwMode="auto">
            <a:xfrm>
              <a:off x="237" y="701"/>
              <a:ext cx="0" cy="6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1" name="Line 13"/>
            <p:cNvSpPr>
              <a:spLocks noChangeShapeType="1"/>
            </p:cNvSpPr>
            <p:nvPr/>
          </p:nvSpPr>
          <p:spPr bwMode="auto">
            <a:xfrm flipH="1">
              <a:off x="1748" y="701"/>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2" name="Line 14"/>
            <p:cNvSpPr>
              <a:spLocks noChangeShapeType="1"/>
            </p:cNvSpPr>
            <p:nvPr/>
          </p:nvSpPr>
          <p:spPr bwMode="auto">
            <a:xfrm>
              <a:off x="371" y="1512"/>
              <a:ext cx="128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3" name="Line 15"/>
            <p:cNvSpPr>
              <a:spLocks noChangeShapeType="1"/>
            </p:cNvSpPr>
            <p:nvPr/>
          </p:nvSpPr>
          <p:spPr bwMode="auto">
            <a:xfrm>
              <a:off x="1082" y="134"/>
              <a:ext cx="611" cy="36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4" name="Line 16"/>
            <p:cNvSpPr>
              <a:spLocks noChangeShapeType="1"/>
            </p:cNvSpPr>
            <p:nvPr/>
          </p:nvSpPr>
          <p:spPr bwMode="auto">
            <a:xfrm>
              <a:off x="359" y="656"/>
              <a:ext cx="512" cy="25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5" name="Line 17"/>
            <p:cNvSpPr>
              <a:spLocks noChangeShapeType="1"/>
            </p:cNvSpPr>
            <p:nvPr/>
          </p:nvSpPr>
          <p:spPr bwMode="auto">
            <a:xfrm flipH="1">
              <a:off x="1072" y="645"/>
              <a:ext cx="588" cy="27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6" name="Line 18"/>
            <p:cNvSpPr>
              <a:spLocks noChangeShapeType="1"/>
            </p:cNvSpPr>
            <p:nvPr/>
          </p:nvSpPr>
          <p:spPr bwMode="auto">
            <a:xfrm flipH="1">
              <a:off x="348" y="989"/>
              <a:ext cx="556" cy="46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7" name="Line 19"/>
            <p:cNvSpPr>
              <a:spLocks noChangeShapeType="1"/>
            </p:cNvSpPr>
            <p:nvPr/>
          </p:nvSpPr>
          <p:spPr bwMode="auto">
            <a:xfrm>
              <a:off x="1048" y="1011"/>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82" name="Text Box 20"/>
            <p:cNvSpPr txBox="1"/>
            <p:nvPr/>
          </p:nvSpPr>
          <p:spPr>
            <a:xfrm>
              <a:off x="495" y="164"/>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142383" name="Text Box 21"/>
            <p:cNvSpPr txBox="1"/>
            <p:nvPr/>
          </p:nvSpPr>
          <p:spPr>
            <a:xfrm>
              <a:off x="1284" y="87"/>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142384" name="Text Box 22"/>
            <p:cNvSpPr txBox="1"/>
            <p:nvPr/>
          </p:nvSpPr>
          <p:spPr>
            <a:xfrm>
              <a:off x="828" y="3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1</a:t>
              </a:r>
            </a:p>
          </p:txBody>
        </p:sp>
        <p:sp>
          <p:nvSpPr>
            <p:cNvPr id="142385" name="Text Box 23"/>
            <p:cNvSpPr txBox="1"/>
            <p:nvPr/>
          </p:nvSpPr>
          <p:spPr>
            <a:xfrm>
              <a:off x="106" y="931"/>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142386" name="Text Box 24"/>
            <p:cNvSpPr txBox="1"/>
            <p:nvPr/>
          </p:nvSpPr>
          <p:spPr>
            <a:xfrm>
              <a:off x="495" y="544"/>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142387" name="Text Box 25"/>
            <p:cNvSpPr txBox="1"/>
            <p:nvPr/>
          </p:nvSpPr>
          <p:spPr>
            <a:xfrm>
              <a:off x="484" y="1021"/>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142388" name="Text Box 26"/>
            <p:cNvSpPr txBox="1"/>
            <p:nvPr/>
          </p:nvSpPr>
          <p:spPr>
            <a:xfrm>
              <a:off x="851" y="1297"/>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142389" name="Text Box 27"/>
            <p:cNvSpPr txBox="1"/>
            <p:nvPr/>
          </p:nvSpPr>
          <p:spPr>
            <a:xfrm>
              <a:off x="1273" y="9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142390" name="Text Box 28"/>
            <p:cNvSpPr txBox="1"/>
            <p:nvPr/>
          </p:nvSpPr>
          <p:spPr>
            <a:xfrm>
              <a:off x="1717" y="942"/>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142391" name="Text Box 29"/>
            <p:cNvSpPr txBox="1"/>
            <p:nvPr/>
          </p:nvSpPr>
          <p:spPr>
            <a:xfrm>
              <a:off x="1262" y="566"/>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grpSp>
      <p:grpSp>
        <p:nvGrpSpPr>
          <p:cNvPr id="43117" name="组合 140"/>
          <p:cNvGrpSpPr>
            <a:grpSpLocks/>
          </p:cNvGrpSpPr>
          <p:nvPr/>
        </p:nvGrpSpPr>
        <p:grpSpPr bwMode="auto">
          <a:xfrm>
            <a:off x="1511300" y="836613"/>
            <a:ext cx="1601788" cy="1844675"/>
            <a:chOff x="0" y="0"/>
            <a:chExt cx="1601743" cy="1844824"/>
          </a:xfrm>
        </p:grpSpPr>
        <p:sp>
          <p:nvSpPr>
            <p:cNvPr id="142359" name="矩形 141"/>
            <p:cNvSpPr/>
            <p:nvPr/>
          </p:nvSpPr>
          <p:spPr>
            <a:xfrm>
              <a:off x="1277902" y="0"/>
              <a:ext cx="323841" cy="333402"/>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0" name="矩形 142"/>
            <p:cNvSpPr/>
            <p:nvPr/>
          </p:nvSpPr>
          <p:spPr>
            <a:xfrm>
              <a:off x="1223929" y="774763"/>
              <a:ext cx="323841" cy="331814"/>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1" name="矩形 143"/>
            <p:cNvSpPr/>
            <p:nvPr/>
          </p:nvSpPr>
          <p:spPr>
            <a:xfrm>
              <a:off x="1241390" y="1503483"/>
              <a:ext cx="323841" cy="331815"/>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2" name="矩形 144"/>
            <p:cNvSpPr/>
            <p:nvPr/>
          </p:nvSpPr>
          <p:spPr>
            <a:xfrm>
              <a:off x="0" y="1511422"/>
              <a:ext cx="323841" cy="333402"/>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3" name="矩形 145"/>
            <p:cNvSpPr/>
            <p:nvPr/>
          </p:nvSpPr>
          <p:spPr>
            <a:xfrm>
              <a:off x="0" y="792226"/>
              <a:ext cx="323841" cy="331815"/>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4" name="矩形 146"/>
            <p:cNvSpPr/>
            <p:nvPr/>
          </p:nvSpPr>
          <p:spPr>
            <a:xfrm>
              <a:off x="90485" y="144474"/>
              <a:ext cx="323841" cy="331815"/>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grpSp>
      <p:sp>
        <p:nvSpPr>
          <p:cNvPr id="43124" name="TextBox 147"/>
          <p:cNvSpPr txBox="1"/>
          <p:nvPr/>
        </p:nvSpPr>
        <p:spPr>
          <a:xfrm>
            <a:off x="6588125" y="6165850"/>
            <a:ext cx="110807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400" b="1" i="1" noProof="1">
                <a:solidFill>
                  <a:srgbClr val="FF0000"/>
                </a:solidFill>
                <a:latin typeface="Times New Roman" panose="02020603050405020304" pitchFamily="18" charset="0"/>
                <a:ea typeface="宋体" panose="02010600030101010101" pitchFamily="2" charset="-122"/>
              </a:rPr>
              <a:t>完成！</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3039"/>
                                        </p:tgtEl>
                                        <p:attrNameLst>
                                          <p:attrName>style.visibility</p:attrName>
                                        </p:attrNameLst>
                                      </p:cBhvr>
                                      <p:to>
                                        <p:strVal val="visible"/>
                                      </p:to>
                                    </p:set>
                                    <p:animEffect transition="in" filter="box(out)">
                                      <p:cBhvr>
                                        <p:cTn id="7" dur="500"/>
                                        <p:tgtEl>
                                          <p:spTgt spid="43039"/>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3034"/>
                                        </p:tgtEl>
                                        <p:attrNameLst>
                                          <p:attrName>style.visibility</p:attrName>
                                        </p:attrNameLst>
                                      </p:cBhvr>
                                      <p:to>
                                        <p:strVal val="visible"/>
                                      </p:to>
                                    </p:set>
                                    <p:animEffect transition="in" filter="blinds(horizontal)">
                                      <p:cBhvr>
                                        <p:cTn id="12" dur="500"/>
                                        <p:tgtEl>
                                          <p:spTgt spid="430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308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32" fill="hold" nodeType="clickEffect">
                                  <p:stCondLst>
                                    <p:cond delay="0"/>
                                  </p:stCondLst>
                                  <p:childTnLst>
                                    <p:set>
                                      <p:cBhvr>
                                        <p:cTn id="20" dur="1" fill="hold">
                                          <p:stCondLst>
                                            <p:cond delay="0"/>
                                          </p:stCondLst>
                                        </p:cTn>
                                        <p:tgtEl>
                                          <p:spTgt spid="43010"/>
                                        </p:tgtEl>
                                        <p:attrNameLst>
                                          <p:attrName>style.visibility</p:attrName>
                                        </p:attrNameLst>
                                      </p:cBhvr>
                                      <p:to>
                                        <p:strVal val="visible"/>
                                      </p:to>
                                    </p:set>
                                    <p:animEffect transition="in" filter="box(out)">
                                      <p:cBhvr>
                                        <p:cTn id="21" dur="500"/>
                                        <p:tgtEl>
                                          <p:spTgt spid="43010"/>
                                        </p:tgtEl>
                                      </p:cBhvr>
                                    </p:animEffect>
                                  </p:childTnLst>
                                  <p:subTnLst>
                                    <p:audio>
                                      <p:cMediaNode>
                                        <p:cTn display="0" masterRel="sameClick">
                                          <p:stCondLst>
                                            <p:cond evt="begin" delay="0">
                                              <p:tn val="19"/>
                                            </p:cond>
                                          </p:stCondLst>
                                          <p:endCondLst>
                                            <p:cond evt="onStopAudio" delay="0">
                                              <p:tgtEl>
                                                <p:sldTgt/>
                                              </p:tgtEl>
                                            </p:cond>
                                          </p:endCondLst>
                                        </p:cTn>
                                        <p:tgtEl>
                                          <p:sndTgt r:embed="rId2" name="CAMERA.WAV"/>
                                        </p:tgtEl>
                                      </p:cMediaNode>
                                    </p:audio>
                                  </p:sub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32" fill="hold" nodeType="clickEffect">
                                  <p:stCondLst>
                                    <p:cond delay="0"/>
                                  </p:stCondLst>
                                  <p:childTnLst>
                                    <p:set>
                                      <p:cBhvr>
                                        <p:cTn id="25" dur="1" fill="hold">
                                          <p:stCondLst>
                                            <p:cond delay="0"/>
                                          </p:stCondLst>
                                        </p:cTn>
                                        <p:tgtEl>
                                          <p:spTgt spid="43035"/>
                                        </p:tgtEl>
                                        <p:attrNameLst>
                                          <p:attrName>style.visibility</p:attrName>
                                        </p:attrNameLst>
                                      </p:cBhvr>
                                      <p:to>
                                        <p:strVal val="visible"/>
                                      </p:to>
                                    </p:set>
                                    <p:animEffect transition="in" filter="box(out)">
                                      <p:cBhvr>
                                        <p:cTn id="26" dur="500"/>
                                        <p:tgtEl>
                                          <p:spTgt spid="43035"/>
                                        </p:tgtEl>
                                      </p:cBhvr>
                                    </p:animEffect>
                                  </p:childTnLst>
                                  <p:subTnLst>
                                    <p:audio>
                                      <p:cMediaNode>
                                        <p:cTn display="0" masterRel="sameClick">
                                          <p:stCondLst>
                                            <p:cond evt="begin" delay="0">
                                              <p:tn val="24"/>
                                            </p:cond>
                                          </p:stCondLst>
                                          <p:endCondLst>
                                            <p:cond evt="onStopAudio" delay="0">
                                              <p:tgtEl>
                                                <p:sldTgt/>
                                              </p:tgtEl>
                                            </p:cond>
                                          </p:endCondLst>
                                        </p:cTn>
                                        <p:tgtEl>
                                          <p:sndTgt r:embed="rId2" name="CAMERA.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311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32" fill="hold" nodeType="clickEffect">
                                  <p:stCondLst>
                                    <p:cond delay="0"/>
                                  </p:stCondLst>
                                  <p:childTnLst>
                                    <p:set>
                                      <p:cBhvr>
                                        <p:cTn id="34" dur="1" fill="hold">
                                          <p:stCondLst>
                                            <p:cond delay="0"/>
                                          </p:stCondLst>
                                        </p:cTn>
                                        <p:tgtEl>
                                          <p:spTgt spid="43015"/>
                                        </p:tgtEl>
                                        <p:attrNameLst>
                                          <p:attrName>style.visibility</p:attrName>
                                        </p:attrNameLst>
                                      </p:cBhvr>
                                      <p:to>
                                        <p:strVal val="visible"/>
                                      </p:to>
                                    </p:set>
                                    <p:animEffect transition="in" filter="box(out)">
                                      <p:cBhvr>
                                        <p:cTn id="35" dur="500"/>
                                        <p:tgtEl>
                                          <p:spTgt spid="43015"/>
                                        </p:tgtEl>
                                      </p:cBhvr>
                                    </p:animEffect>
                                  </p:childTnLst>
                                  <p:subTnLst>
                                    <p:audio>
                                      <p:cMediaNode>
                                        <p:cTn display="0" masterRel="sameClick">
                                          <p:stCondLst>
                                            <p:cond evt="begin" delay="0">
                                              <p:tn val="33"/>
                                            </p:cond>
                                          </p:stCondLst>
                                          <p:endCondLst>
                                            <p:cond evt="onStopAudio" delay="0">
                                              <p:tgtEl>
                                                <p:sldTgt/>
                                              </p:tgtEl>
                                            </p:cond>
                                          </p:endCondLst>
                                        </p:cTn>
                                        <p:tgtEl>
                                          <p:sndTgt r:embed="rId2" name="CAMERA.WAV"/>
                                        </p:tgtEl>
                                      </p:cMediaNode>
                                    </p:audio>
                                  </p:sub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3038"/>
                                        </p:tgtEl>
                                        <p:attrNameLst>
                                          <p:attrName>style.visibility</p:attrName>
                                        </p:attrNameLst>
                                      </p:cBhvr>
                                      <p:to>
                                        <p:strVal val="visible"/>
                                      </p:to>
                                    </p:set>
                                    <p:animEffect transition="in" filter="blinds(horizontal)">
                                      <p:cBhvr>
                                        <p:cTn id="40" dur="500"/>
                                        <p:tgtEl>
                                          <p:spTgt spid="4303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4" presetClass="entr" presetSubtype="32" fill="hold" nodeType="clickEffect">
                                  <p:stCondLst>
                                    <p:cond delay="0"/>
                                  </p:stCondLst>
                                  <p:childTnLst>
                                    <p:set>
                                      <p:cBhvr>
                                        <p:cTn id="44" dur="1" fill="hold">
                                          <p:stCondLst>
                                            <p:cond delay="0"/>
                                          </p:stCondLst>
                                        </p:cTn>
                                        <p:tgtEl>
                                          <p:spTgt spid="43023"/>
                                        </p:tgtEl>
                                        <p:attrNameLst>
                                          <p:attrName>style.visibility</p:attrName>
                                        </p:attrNameLst>
                                      </p:cBhvr>
                                      <p:to>
                                        <p:strVal val="visible"/>
                                      </p:to>
                                    </p:set>
                                    <p:animEffect transition="in" filter="box(out)">
                                      <p:cBhvr>
                                        <p:cTn id="45" dur="500"/>
                                        <p:tgtEl>
                                          <p:spTgt spid="43023"/>
                                        </p:tgtEl>
                                      </p:cBhvr>
                                    </p:animEffect>
                                  </p:childTnLst>
                                  <p:subTnLst>
                                    <p:audio>
                                      <p:cMediaNode>
                                        <p:cTn display="0" masterRel="sameClick">
                                          <p:stCondLst>
                                            <p:cond evt="begin" delay="0">
                                              <p:tn val="43"/>
                                            </p:cond>
                                          </p:stCondLst>
                                          <p:endCondLst>
                                            <p:cond evt="onStopAudio" delay="0">
                                              <p:tgtEl>
                                                <p:sldTgt/>
                                              </p:tgtEl>
                                            </p:cond>
                                          </p:endCondLst>
                                        </p:cTn>
                                        <p:tgtEl>
                                          <p:sndTgt r:embed="rId2" name="CAMERA.WAV"/>
                                        </p:tgtEl>
                                      </p:cMediaNode>
                                    </p:audio>
                                  </p:subTnLst>
                                </p:cTn>
                              </p:par>
                            </p:childTnLst>
                          </p:cTn>
                        </p:par>
                      </p:childTnLst>
                    </p:cTn>
                  </p:par>
                  <p:par>
                    <p:cTn id="46" fill="hold" nodeType="clickPar">
                      <p:stCondLst>
                        <p:cond delay="indefinite"/>
                      </p:stCondLst>
                      <p:childTnLst>
                        <p:par>
                          <p:cTn id="47" fill="hold" nodeType="withGroup">
                            <p:stCondLst>
                              <p:cond delay="0"/>
                            </p:stCondLst>
                            <p:childTnLst>
                              <p:par>
                                <p:cTn id="48" presetID="4" presetClass="entr" presetSubtype="32" fill="hold" nodeType="clickEffect">
                                  <p:stCondLst>
                                    <p:cond delay="0"/>
                                  </p:stCondLst>
                                  <p:childTnLst>
                                    <p:set>
                                      <p:cBhvr>
                                        <p:cTn id="49" dur="1" fill="hold">
                                          <p:stCondLst>
                                            <p:cond delay="0"/>
                                          </p:stCondLst>
                                        </p:cTn>
                                        <p:tgtEl>
                                          <p:spTgt spid="43075"/>
                                        </p:tgtEl>
                                        <p:attrNameLst>
                                          <p:attrName>style.visibility</p:attrName>
                                        </p:attrNameLst>
                                      </p:cBhvr>
                                      <p:to>
                                        <p:strVal val="visible"/>
                                      </p:to>
                                    </p:set>
                                    <p:animEffect transition="in" filter="box(out)">
                                      <p:cBhvr>
                                        <p:cTn id="50" dur="500"/>
                                        <p:tgtEl>
                                          <p:spTgt spid="43075"/>
                                        </p:tgtEl>
                                      </p:cBhvr>
                                    </p:animEffect>
                                  </p:childTnLst>
                                  <p:subTnLst>
                                    <p:audio>
                                      <p:cMediaNode>
                                        <p:cTn display="0" masterRel="sameClick">
                                          <p:stCondLst>
                                            <p:cond evt="begin" delay="0">
                                              <p:tn val="48"/>
                                            </p:cond>
                                          </p:stCondLst>
                                          <p:endCondLst>
                                            <p:cond evt="onStopAudio" delay="0">
                                              <p:tgtEl>
                                                <p:sldTgt/>
                                              </p:tgtEl>
                                            </p:cond>
                                          </p:endCondLst>
                                        </p:cTn>
                                        <p:tgtEl>
                                          <p:sndTgt r:embed="rId2" name="CAMERA.WAV"/>
                                        </p:tgtEl>
                                      </p:cMediaNode>
                                    </p:audio>
                                  </p:subTnLst>
                                </p:cTn>
                              </p:par>
                            </p:childTnLst>
                          </p:cTn>
                        </p:par>
                      </p:childTnLst>
                    </p:cTn>
                  </p:par>
                  <p:par>
                    <p:cTn id="51" fill="hold" nodeType="clickPar">
                      <p:stCondLst>
                        <p:cond delay="indefinite"/>
                      </p:stCondLst>
                      <p:childTnLst>
                        <p:par>
                          <p:cTn id="52" fill="hold" nodeType="withGroup">
                            <p:stCondLst>
                              <p:cond delay="0"/>
                            </p:stCondLst>
                            <p:childTnLst>
                              <p:par>
                                <p:cTn id="53" presetID="4" presetClass="entr" presetSubtype="32" fill="hold" nodeType="clickEffect">
                                  <p:stCondLst>
                                    <p:cond delay="0"/>
                                  </p:stCondLst>
                                  <p:childTnLst>
                                    <p:set>
                                      <p:cBhvr>
                                        <p:cTn id="54" dur="1" fill="hold">
                                          <p:stCondLst>
                                            <p:cond delay="0"/>
                                          </p:stCondLst>
                                        </p:cTn>
                                        <p:tgtEl>
                                          <p:spTgt spid="43040"/>
                                        </p:tgtEl>
                                        <p:attrNameLst>
                                          <p:attrName>style.visibility</p:attrName>
                                        </p:attrNameLst>
                                      </p:cBhvr>
                                      <p:to>
                                        <p:strVal val="visible"/>
                                      </p:to>
                                    </p:set>
                                    <p:animEffect transition="in" filter="box(out)">
                                      <p:cBhvr>
                                        <p:cTn id="55" dur="500"/>
                                        <p:tgtEl>
                                          <p:spTgt spid="43040"/>
                                        </p:tgtEl>
                                      </p:cBhvr>
                                    </p:animEffect>
                                  </p:childTnLst>
                                  <p:subTnLst>
                                    <p:audio>
                                      <p:cMediaNode>
                                        <p:cTn display="0" masterRel="sameClick">
                                          <p:stCondLst>
                                            <p:cond evt="begin" delay="0">
                                              <p:tn val="53"/>
                                            </p:cond>
                                          </p:stCondLst>
                                          <p:endCondLst>
                                            <p:cond evt="onStopAudio" delay="0">
                                              <p:tgtEl>
                                                <p:sldTgt/>
                                              </p:tgtEl>
                                            </p:cond>
                                          </p:endCondLst>
                                        </p:cTn>
                                        <p:tgtEl>
                                          <p:sndTgt r:embed="rId2" name="CAMERA.WAV"/>
                                        </p:tgtEl>
                                      </p:cMediaNode>
                                    </p:audio>
                                  </p:subTnLst>
                                </p:cTn>
                              </p:par>
                            </p:childTnLst>
                          </p:cTn>
                        </p:par>
                      </p:childTnLst>
                    </p:cTn>
                  </p:par>
                  <p:par>
                    <p:cTn id="56" fill="hold" nodeType="clickPar">
                      <p:stCondLst>
                        <p:cond delay="indefinite"/>
                      </p:stCondLst>
                      <p:childTnLst>
                        <p:par>
                          <p:cTn id="57" fill="hold" nodeType="withGroup">
                            <p:stCondLst>
                              <p:cond delay="0"/>
                            </p:stCondLst>
                            <p:childTnLst>
                              <p:par>
                                <p:cTn id="58" presetID="4" presetClass="entr" presetSubtype="32" fill="hold" grpId="0" nodeType="clickEffect">
                                  <p:stCondLst>
                                    <p:cond delay="0"/>
                                  </p:stCondLst>
                                  <p:childTnLst>
                                    <p:set>
                                      <p:cBhvr>
                                        <p:cTn id="59" dur="1" fill="hold">
                                          <p:stCondLst>
                                            <p:cond delay="0"/>
                                          </p:stCondLst>
                                        </p:cTn>
                                        <p:tgtEl>
                                          <p:spTgt spid="43078"/>
                                        </p:tgtEl>
                                        <p:attrNameLst>
                                          <p:attrName>style.visibility</p:attrName>
                                        </p:attrNameLst>
                                      </p:cBhvr>
                                      <p:to>
                                        <p:strVal val="visible"/>
                                      </p:to>
                                    </p:set>
                                    <p:animEffect transition="in" filter="box(out)">
                                      <p:cBhvr>
                                        <p:cTn id="60" dur="500"/>
                                        <p:tgtEl>
                                          <p:spTgt spid="43078"/>
                                        </p:tgtEl>
                                      </p:cBhvr>
                                    </p:animEffect>
                                  </p:childTnLst>
                                  <p:subTnLst>
                                    <p:audio>
                                      <p:cMediaNode>
                                        <p:cTn display="0" masterRel="sameClick">
                                          <p:stCondLst>
                                            <p:cond evt="begin" delay="0">
                                              <p:tn val="58"/>
                                            </p:cond>
                                          </p:stCondLst>
                                          <p:endCondLst>
                                            <p:cond evt="onStopAudio" delay="0">
                                              <p:tgtEl>
                                                <p:sldTgt/>
                                              </p:tgtEl>
                                            </p:cond>
                                          </p:endCondLst>
                                        </p:cTn>
                                        <p:tgtEl>
                                          <p:sndTgt r:embed="rId2" name="CAMERA.WAV"/>
                                        </p:tgtEl>
                                      </p:cMediaNode>
                                    </p:audio>
                                  </p:sub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32" fill="hold" nodeType="clickEffect">
                                  <p:stCondLst>
                                    <p:cond delay="0"/>
                                  </p:stCondLst>
                                  <p:childTnLst>
                                    <p:set>
                                      <p:cBhvr>
                                        <p:cTn id="64" dur="1" fill="hold">
                                          <p:stCondLst>
                                            <p:cond delay="0"/>
                                          </p:stCondLst>
                                        </p:cTn>
                                        <p:tgtEl>
                                          <p:spTgt spid="43054"/>
                                        </p:tgtEl>
                                        <p:attrNameLst>
                                          <p:attrName>style.visibility</p:attrName>
                                        </p:attrNameLst>
                                      </p:cBhvr>
                                      <p:to>
                                        <p:strVal val="visible"/>
                                      </p:to>
                                    </p:set>
                                    <p:animEffect transition="in" filter="box(out)">
                                      <p:cBhvr>
                                        <p:cTn id="65" dur="500"/>
                                        <p:tgtEl>
                                          <p:spTgt spid="43054"/>
                                        </p:tgtEl>
                                      </p:cBhvr>
                                    </p:animEffect>
                                  </p:childTnLst>
                                  <p:subTnLst>
                                    <p:audio>
                                      <p:cMediaNode>
                                        <p:cTn display="0" masterRel="sameClick">
                                          <p:stCondLst>
                                            <p:cond evt="begin" delay="0">
                                              <p:tn val="63"/>
                                            </p:cond>
                                          </p:stCondLst>
                                          <p:endCondLst>
                                            <p:cond evt="onStopAudio" delay="0">
                                              <p:tgtEl>
                                                <p:sldTgt/>
                                              </p:tgtEl>
                                            </p:cond>
                                          </p:endCondLst>
                                        </p:cTn>
                                        <p:tgtEl>
                                          <p:sndTgt r:embed="rId2" name="CAMERA.WAV"/>
                                        </p:tgtEl>
                                      </p:cMediaNode>
                                    </p:audio>
                                  </p:subTnLst>
                                </p:cTn>
                              </p:par>
                            </p:childTnLst>
                          </p:cTn>
                        </p:par>
                        <p:par>
                          <p:cTn id="66" fill="hold" nodeType="afterGroup">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43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34" grpId="0" animBg="1"/>
      <p:bldP spid="43038" grpId="0" animBg="1"/>
      <p:bldP spid="43039" grpId="0" animBg="1"/>
      <p:bldP spid="43078" grpId="0" animBg="1"/>
      <p:bldP spid="4312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107950" y="15875"/>
            <a:ext cx="7540625" cy="890588"/>
          </a:xfrm>
        </p:spPr>
        <p:txBody>
          <a:bodyPr/>
          <a:lstStyle/>
          <a:p>
            <a:pPr eaLnBrk="1" hangingPunct="1"/>
            <a:r>
              <a:rPr lang="zh-CN" altLang="en-US" sz="4000" b="1" dirty="0" smtClean="0">
                <a:solidFill>
                  <a:schemeClr val="tx2"/>
                </a:solidFill>
                <a:latin typeface="华文新魏" panose="02010800040101010101" pitchFamily="2" charset="-122"/>
                <a:ea typeface="华文新魏" panose="02010800040101010101" pitchFamily="2" charset="-122"/>
              </a:rPr>
              <a:t>普里姆</a:t>
            </a:r>
            <a:r>
              <a:rPr lang="en-US" altLang="zh-CN" sz="4000" b="1" dirty="0" smtClean="0">
                <a:solidFill>
                  <a:schemeClr val="tx2"/>
                </a:solidFill>
                <a:latin typeface="华文新魏" panose="02010800040101010101" pitchFamily="2" charset="-122"/>
                <a:ea typeface="华文新魏" panose="02010800040101010101" pitchFamily="2" charset="-122"/>
              </a:rPr>
              <a:t>(Prim)</a:t>
            </a:r>
            <a:r>
              <a:rPr lang="zh-CN" altLang="en-US" sz="4000" b="1" dirty="0">
                <a:solidFill>
                  <a:schemeClr val="tx2"/>
                </a:solidFill>
                <a:latin typeface="华文新魏" panose="02010800040101010101" pitchFamily="2" charset="-122"/>
                <a:ea typeface="华文新魏" panose="02010800040101010101" pitchFamily="2" charset="-122"/>
              </a:rPr>
              <a:t>算法</a:t>
            </a:r>
            <a:r>
              <a:rPr lang="zh-CN" altLang="en-US" sz="4000" b="1" dirty="0" smtClean="0">
                <a:solidFill>
                  <a:schemeClr val="tx2"/>
                </a:solidFill>
                <a:latin typeface="华文新魏" panose="02010800040101010101" pitchFamily="2" charset="-122"/>
                <a:ea typeface="华文新魏" panose="02010800040101010101" pitchFamily="2" charset="-122"/>
              </a:rPr>
              <a:t>的伪代码</a:t>
            </a:r>
          </a:p>
        </p:txBody>
      </p:sp>
      <p:sp>
        <p:nvSpPr>
          <p:cNvPr id="395267" name="Rectangle 3"/>
          <p:cNvSpPr>
            <a:spLocks noGrp="1" noChangeArrowheads="1"/>
          </p:cNvSpPr>
          <p:nvPr>
            <p:ph idx="1"/>
          </p:nvPr>
        </p:nvSpPr>
        <p:spPr>
          <a:xfrm>
            <a:off x="179512" y="1051520"/>
            <a:ext cx="7992888" cy="5257800"/>
          </a:xfrm>
        </p:spPr>
        <p:txBody>
          <a:bodyPr/>
          <a:lstStyle/>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选定构造最小生成树的出发顶点</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baseline="-25000" noProof="1">
                <a:effectLst>
                  <a:outerShdw blurRad="38100" dist="38100" dir="2700000">
                    <a:srgbClr val="C0C0C0"/>
                  </a:outerShdw>
                </a:effectLst>
                <a:latin typeface="Times New Roman" panose="02020603050405020304" pitchFamily="18" charset="0"/>
                <a:ea typeface="宋体" panose="02010600030101010101" pitchFamily="2" charset="-122"/>
              </a:rPr>
              <a:t>0</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baseline="-25000" noProof="1">
                <a:effectLst>
                  <a:outerShdw blurRad="38100" dist="38100" dir="2700000">
                    <a:srgbClr val="C0C0C0"/>
                  </a:outerShdw>
                </a:effectLst>
                <a:latin typeface="Times New Roman" panose="02020603050405020304" pitchFamily="18" charset="0"/>
                <a:ea typeface="宋体" panose="02010600030101010101" pitchFamily="2" charset="-122"/>
              </a:rPr>
              <a:t>0</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 </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while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effectLst>
                  <a:outerShdw blurRad="38100" dist="38100" dir="2700000">
                    <a:srgbClr val="C0C0C0"/>
                  </a:outerShdw>
                </a:effectLst>
                <a:latin typeface="Times New Roman" panose="02020603050405020304" pitchFamily="18" charset="0"/>
                <a:ea typeface="宋体" panose="02010600030101010101" pitchFamily="2" charset="-122"/>
              </a:rPr>
              <a:t>mst</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包含的顶点少于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n</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&amp;&amp;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不空</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1) </a:t>
            </a:r>
            <a:r>
              <a:rPr lang="zh-CN" altLang="en-US"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中选一条边</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且具有最小代价</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(cost);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       2) </a:t>
            </a:r>
            <a:r>
              <a:rPr lang="zh-CN" altLang="en-US"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令</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3) </a:t>
            </a:r>
            <a:r>
              <a:rPr lang="zh-CN" altLang="en-US"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将</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新选出的边从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中剔除：</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 }</a:t>
            </a:r>
            <a:endPar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endParaRP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if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包含的顶点少于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n</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cout &lt;&lt;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不是最小生成树</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&lt;&lt; endl;</a:t>
            </a:r>
          </a:p>
        </p:txBody>
      </p:sp>
      <p:pic>
        <p:nvPicPr>
          <p:cNvPr id="4" name="Picture 40" descr="图片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4254321"/>
            <a:ext cx="2864743" cy="263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006016" y="4123927"/>
            <a:ext cx="1223962" cy="457201"/>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6" name="TextBox 5"/>
          <p:cNvSpPr txBox="1"/>
          <p:nvPr/>
        </p:nvSpPr>
        <p:spPr>
          <a:xfrm>
            <a:off x="7740352" y="4123927"/>
            <a:ext cx="1511945" cy="457201"/>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latin typeface="Times New Roman" panose="02020603050405020304" pitchFamily="18" charset="0"/>
                <a:ea typeface="宋体" panose="02010600030101010101" pitchFamily="2" charset="-122"/>
              </a:rPr>
              <a:t>V</a:t>
            </a:r>
            <a:r>
              <a:rPr lang="zh-CN" altLang="en-US" sz="2400" noProof="1">
                <a:latin typeface="Times New Roman" panose="02020603050405020304" pitchFamily="18" charset="0"/>
                <a:ea typeface="宋体" panose="02010600030101010101" pitchFamily="2" charset="-122"/>
              </a:rPr>
              <a:t>－</a:t>
            </a: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7" name="矩形 49"/>
          <p:cNvSpPr/>
          <p:nvPr/>
        </p:nvSpPr>
        <p:spPr>
          <a:xfrm>
            <a:off x="7019180" y="4581128"/>
            <a:ext cx="865188" cy="2159000"/>
          </a:xfrm>
          <a:prstGeom prst="rect">
            <a:avLst/>
          </a:prstGeom>
          <a:noFill/>
          <a:ln w="28575" cap="flat" cmpd="sng">
            <a:solidFill>
              <a:srgbClr val="C09C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8" name="Text Box 9"/>
          <p:cNvSpPr txBox="1"/>
          <p:nvPr/>
        </p:nvSpPr>
        <p:spPr>
          <a:xfrm>
            <a:off x="7811690" y="5532834"/>
            <a:ext cx="29527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v</a:t>
            </a:r>
            <a:endParaRPr lang="en-US" altLang="zh-CN" sz="2000" baseline="-25000" noProof="1">
              <a:latin typeface="Times New Roman" panose="02020603050405020304" pitchFamily="18" charset="0"/>
              <a:ea typeface="宋体" panose="02010600030101010101" pitchFamily="2" charset="-122"/>
            </a:endParaRPr>
          </a:p>
        </p:txBody>
      </p:sp>
      <p:sp>
        <p:nvSpPr>
          <p:cNvPr id="9" name="Text Box 9"/>
          <p:cNvSpPr txBox="1"/>
          <p:nvPr/>
        </p:nvSpPr>
        <p:spPr>
          <a:xfrm>
            <a:off x="6217840" y="5623321"/>
            <a:ext cx="309563"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u</a:t>
            </a:r>
            <a:endParaRPr lang="en-US" altLang="zh-CN" sz="2000" baseline="-25000" noProof="1">
              <a:latin typeface="Times New Roman" panose="02020603050405020304" pitchFamily="18" charset="0"/>
              <a:ea typeface="宋体" panose="02010600030101010101" pitchFamily="2" charset="-122"/>
            </a:endParaRPr>
          </a:p>
        </p:txBody>
      </p:sp>
      <p:sp>
        <p:nvSpPr>
          <p:cNvPr id="10" name="花边圆形 2315"/>
          <p:cNvSpPr>
            <a:spLocks noChangeArrowheads="1"/>
          </p:cNvSpPr>
          <p:nvPr/>
        </p:nvSpPr>
        <p:spPr bwMode="auto">
          <a:xfrm>
            <a:off x="7886303" y="5447109"/>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花边圆形 2315"/>
          <p:cNvSpPr>
            <a:spLocks noChangeArrowheads="1"/>
          </p:cNvSpPr>
          <p:nvPr/>
        </p:nvSpPr>
        <p:spPr bwMode="auto">
          <a:xfrm>
            <a:off x="6362303" y="5548709"/>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花边圆形 2315"/>
          <p:cNvSpPr>
            <a:spLocks noChangeArrowheads="1"/>
          </p:cNvSpPr>
          <p:nvPr/>
        </p:nvSpPr>
        <p:spPr bwMode="auto">
          <a:xfrm>
            <a:off x="6363890" y="5342334"/>
            <a:ext cx="144463"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直接连接符 46178"/>
          <p:cNvSpPr>
            <a:spLocks noChangeShapeType="1"/>
          </p:cNvSpPr>
          <p:nvPr/>
        </p:nvSpPr>
        <p:spPr bwMode="auto">
          <a:xfrm>
            <a:off x="6516290" y="5447109"/>
            <a:ext cx="1368425" cy="71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直接连接符 46179"/>
          <p:cNvSpPr>
            <a:spLocks noChangeShapeType="1"/>
          </p:cNvSpPr>
          <p:nvPr/>
        </p:nvSpPr>
        <p:spPr bwMode="auto">
          <a:xfrm flipV="1">
            <a:off x="6516290" y="5518546"/>
            <a:ext cx="1368425" cy="73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slow"/>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noChangeArrowheads="1"/>
          </p:cNvSpPr>
          <p:nvPr>
            <p:ph type="title" idx="4294967295"/>
          </p:nvPr>
        </p:nvSpPr>
        <p:spPr>
          <a:xfrm>
            <a:off x="0" y="122238"/>
            <a:ext cx="7793038" cy="714375"/>
          </a:xfrm>
        </p:spPr>
        <p:txBody>
          <a:bodyPr/>
          <a:lstStyle/>
          <a:p>
            <a:pPr eaLnBrk="1" hangingPunct="1"/>
            <a:r>
              <a:rPr lang="en-US" altLang="zh-CN" b="1" smtClean="0">
                <a:solidFill>
                  <a:schemeClr val="tx1"/>
                </a:solidFill>
              </a:rPr>
              <a:t>Prim</a:t>
            </a:r>
            <a:r>
              <a:rPr lang="zh-CN" altLang="en-US" b="1" smtClean="0">
                <a:solidFill>
                  <a:schemeClr val="tx1"/>
                </a:solidFill>
              </a:rPr>
              <a:t>算法的设计</a:t>
            </a:r>
          </a:p>
        </p:txBody>
      </p:sp>
      <p:sp>
        <p:nvSpPr>
          <p:cNvPr id="159747" name="内容占位符 2"/>
          <p:cNvSpPr>
            <a:spLocks noGrp="1"/>
          </p:cNvSpPr>
          <p:nvPr>
            <p:ph idx="4294967295"/>
          </p:nvPr>
        </p:nvSpPr>
        <p:spPr>
          <a:xfrm>
            <a:off x="0" y="1112838"/>
            <a:ext cx="5037138" cy="4114800"/>
          </a:xfrm>
        </p:spPr>
        <p:txBody>
          <a:bodyPr/>
          <a:lstStyle/>
          <a:p>
            <a:pPr eaLnBrk="1" hangingPunct="1">
              <a:defRPr/>
            </a:pPr>
            <a:r>
              <a:rPr kumimoji="1" lang="zh-CN" altLang="en-US" sz="2800" b="1" noProof="1" smtClean="0">
                <a:latin typeface="Times New Roman" panose="02020603050405020304" pitchFamily="18" charset="0"/>
                <a:cs typeface="Times New Roman" panose="02020603050405020304" pitchFamily="18" charset="0"/>
              </a:rPr>
              <a:t>引入最小推</a:t>
            </a:r>
            <a:r>
              <a:rPr kumimoji="1" lang="en-US" altLang="zh-CN" sz="2800" b="1" noProof="1" smtClean="0">
                <a:latin typeface="Times New Roman" panose="02020603050405020304" pitchFamily="18" charset="0"/>
                <a:cs typeface="Times New Roman" panose="02020603050405020304" pitchFamily="18" charset="0"/>
              </a:rPr>
              <a:t>H</a:t>
            </a:r>
            <a:endParaRPr kumimoji="1" lang="en-US" altLang="en-US" sz="2800" b="1" noProof="1" smtClean="0">
              <a:latin typeface="Times New Roman" panose="02020603050405020304" pitchFamily="18" charset="0"/>
              <a:cs typeface="Times New Roman" panose="02020603050405020304" pitchFamily="18" charset="0"/>
            </a:endParaRPr>
          </a:p>
          <a:p>
            <a:pPr lvl="1" eaLnBrk="1" hangingPunct="1">
              <a:defRPr/>
            </a:pPr>
            <a:r>
              <a:rPr kumimoji="1" lang="en-US" altLang="zh-CN" sz="2400" b="1" noProof="1" smtClean="0">
                <a:latin typeface="Times New Roman" panose="02020603050405020304" pitchFamily="18" charset="0"/>
                <a:cs typeface="Times New Roman" panose="02020603050405020304" pitchFamily="18" charset="0"/>
              </a:rPr>
              <a:t>H</a:t>
            </a:r>
            <a:r>
              <a:rPr kumimoji="1" lang="zh-CN" altLang="en-US" sz="2400" b="1" noProof="1" smtClean="0">
                <a:latin typeface="Times New Roman" panose="02020603050405020304" pitchFamily="18" charset="0"/>
                <a:cs typeface="Times New Roman" panose="02020603050405020304" pitchFamily="18" charset="0"/>
              </a:rPr>
              <a:t>保存</a:t>
            </a:r>
            <a:r>
              <a:rPr kumimoji="1" lang="zh-CN" altLang="en-US" sz="2400" b="1" noProof="1" smtClean="0">
                <a:solidFill>
                  <a:srgbClr val="FF0000"/>
                </a:solidFill>
                <a:latin typeface="Times New Roman" panose="02020603050405020304" pitchFamily="18" charset="0"/>
                <a:cs typeface="Times New Roman" panose="02020603050405020304" pitchFamily="18" charset="0"/>
              </a:rPr>
              <a:t>当前</a:t>
            </a:r>
            <a:r>
              <a:rPr kumimoji="1" lang="en-US" altLang="zh-CN" sz="2400" b="1" noProof="1" smtClean="0">
                <a:solidFill>
                  <a:srgbClr val="FF0000"/>
                </a:solidFill>
                <a:latin typeface="Times New Roman" panose="02020603050405020304" pitchFamily="18" charset="0"/>
                <a:cs typeface="Times New Roman" panose="02020603050405020304" pitchFamily="18" charset="0"/>
              </a:rPr>
              <a:t>V</a:t>
            </a:r>
            <a:r>
              <a:rPr kumimoji="1" lang="en-US" altLang="zh-CN" sz="2400" b="1" baseline="-25000" noProof="1" smtClean="0">
                <a:solidFill>
                  <a:srgbClr val="FF0000"/>
                </a:solidFill>
                <a:latin typeface="Times New Roman" panose="02020603050405020304" pitchFamily="18" charset="0"/>
                <a:cs typeface="Times New Roman" panose="02020603050405020304" pitchFamily="18" charset="0"/>
              </a:rPr>
              <a:t>MST</a:t>
            </a:r>
            <a:r>
              <a:rPr kumimoji="1" lang="zh-CN" altLang="en-US" sz="2400" b="1" noProof="1" smtClean="0">
                <a:solidFill>
                  <a:srgbClr val="FF0000"/>
                </a:solidFill>
                <a:latin typeface="Times New Roman" panose="02020603050405020304" pitchFamily="18" charset="0"/>
                <a:cs typeface="Times New Roman" panose="02020603050405020304" pitchFamily="18" charset="0"/>
              </a:rPr>
              <a:t>中各顶点</a:t>
            </a:r>
            <a:r>
              <a:rPr kumimoji="1" lang="en-US" altLang="zh-CN" sz="2400" b="1" i="1" noProof="1" smtClean="0">
                <a:solidFill>
                  <a:srgbClr val="FF0000"/>
                </a:solidFill>
                <a:latin typeface="Times New Roman" panose="02020603050405020304" pitchFamily="18" charset="0"/>
                <a:cs typeface="Times New Roman" panose="02020603050405020304" pitchFamily="18" charset="0"/>
              </a:rPr>
              <a:t>u</a:t>
            </a:r>
            <a:r>
              <a:rPr kumimoji="1" lang="zh-CN" altLang="en-US" sz="2400" b="1" noProof="1" smtClean="0">
                <a:solidFill>
                  <a:srgbClr val="FF0000"/>
                </a:solidFill>
                <a:latin typeface="Times New Roman" panose="02020603050405020304" pitchFamily="18" charset="0"/>
                <a:cs typeface="Times New Roman" panose="02020603050405020304" pitchFamily="18" charset="0"/>
              </a:rPr>
              <a:t>与</a:t>
            </a:r>
            <a:r>
              <a:rPr kumimoji="1" lang="en-US" altLang="zh-CN" sz="2400" b="1" noProof="1" smtClean="0">
                <a:solidFill>
                  <a:srgbClr val="FF0000"/>
                </a:solidFill>
                <a:latin typeface="Times New Roman" panose="02020603050405020304" pitchFamily="18" charset="0"/>
                <a:cs typeface="Times New Roman" panose="02020603050405020304" pitchFamily="18" charset="0"/>
              </a:rPr>
              <a:t>V</a:t>
            </a:r>
            <a:r>
              <a:rPr kumimoji="1" lang="en-US" altLang="en-US" sz="2400" b="1" noProof="1" smtClean="0">
                <a:solidFill>
                  <a:srgbClr val="FF0000"/>
                </a:solidFill>
                <a:latin typeface="Times New Roman" panose="02020603050405020304" pitchFamily="18" charset="0"/>
                <a:cs typeface="Times New Roman" panose="02020603050405020304" pitchFamily="18" charset="0"/>
              </a:rPr>
              <a:t>－</a:t>
            </a:r>
            <a:r>
              <a:rPr kumimoji="1" lang="en-US" altLang="zh-CN" sz="2400" b="1" noProof="1" smtClean="0">
                <a:solidFill>
                  <a:srgbClr val="FF0000"/>
                </a:solidFill>
                <a:latin typeface="Times New Roman" panose="02020603050405020304" pitchFamily="18" charset="0"/>
                <a:cs typeface="Times New Roman" panose="02020603050405020304" pitchFamily="18" charset="0"/>
              </a:rPr>
              <a:t>V</a:t>
            </a:r>
            <a:r>
              <a:rPr kumimoji="1" lang="en-US" altLang="zh-CN" sz="2400" b="1" baseline="-25000" noProof="1" smtClean="0">
                <a:solidFill>
                  <a:srgbClr val="FF0000"/>
                </a:solidFill>
                <a:latin typeface="Times New Roman" panose="02020603050405020304" pitchFamily="18" charset="0"/>
                <a:cs typeface="Times New Roman" panose="02020603050405020304" pitchFamily="18" charset="0"/>
              </a:rPr>
              <a:t>MST</a:t>
            </a:r>
            <a:r>
              <a:rPr kumimoji="1" lang="zh-CN" altLang="en-US" sz="2400" b="1" noProof="1" smtClean="0">
                <a:solidFill>
                  <a:srgbClr val="FF0000"/>
                </a:solidFill>
                <a:latin typeface="Times New Roman" panose="02020603050405020304" pitchFamily="18" charset="0"/>
                <a:cs typeface="Times New Roman" panose="02020603050405020304" pitchFamily="18" charset="0"/>
              </a:rPr>
              <a:t>中各顶点</a:t>
            </a:r>
            <a:r>
              <a:rPr kumimoji="1" lang="en-US" altLang="zh-CN" sz="2400" b="1" i="1" noProof="1" smtClean="0">
                <a:solidFill>
                  <a:srgbClr val="FF0000"/>
                </a:solidFill>
                <a:latin typeface="Times New Roman" panose="02020603050405020304" pitchFamily="18" charset="0"/>
                <a:cs typeface="Times New Roman" panose="02020603050405020304" pitchFamily="18" charset="0"/>
              </a:rPr>
              <a:t>v</a:t>
            </a:r>
            <a:r>
              <a:rPr kumimoji="1" lang="zh-CN" altLang="en-US" sz="2400" b="1" noProof="1" smtClean="0">
                <a:solidFill>
                  <a:srgbClr val="FF0000"/>
                </a:solidFill>
                <a:latin typeface="Times New Roman" panose="02020603050405020304" pitchFamily="18" charset="0"/>
                <a:cs typeface="Times New Roman" panose="02020603050405020304" pitchFamily="18" charset="0"/>
              </a:rPr>
              <a:t>的所有边(</a:t>
            </a:r>
            <a:r>
              <a:rPr kumimoji="1" lang="en-US" altLang="zh-CN" sz="2400" b="1" i="1" noProof="1" smtClean="0">
                <a:solidFill>
                  <a:srgbClr val="FF0000"/>
                </a:solidFill>
                <a:latin typeface="Times New Roman" panose="02020603050405020304" pitchFamily="18" charset="0"/>
                <a:cs typeface="Times New Roman" panose="02020603050405020304" pitchFamily="18" charset="0"/>
              </a:rPr>
              <a:t>u</a:t>
            </a:r>
            <a:r>
              <a:rPr kumimoji="1" lang="en-US" altLang="zh-CN" sz="2400" b="1" noProof="1" smtClean="0">
                <a:solidFill>
                  <a:srgbClr val="FF0000"/>
                </a:solidFill>
                <a:latin typeface="Times New Roman" panose="02020603050405020304" pitchFamily="18" charset="0"/>
                <a:cs typeface="Times New Roman" panose="02020603050405020304" pitchFamily="18" charset="0"/>
              </a:rPr>
              <a:t>,</a:t>
            </a:r>
            <a:r>
              <a:rPr kumimoji="1" lang="en-US" altLang="zh-CN" sz="2400" b="1" i="1" noProof="1" smtClean="0">
                <a:solidFill>
                  <a:srgbClr val="FF0000"/>
                </a:solidFill>
                <a:latin typeface="Times New Roman" panose="02020603050405020304" pitchFamily="18" charset="0"/>
                <a:cs typeface="Times New Roman" panose="02020603050405020304" pitchFamily="18" charset="0"/>
              </a:rPr>
              <a:t>v</a:t>
            </a:r>
            <a:r>
              <a:rPr kumimoji="1" lang="en-US" altLang="zh-CN" sz="2400" b="1" noProof="1" smtClean="0">
                <a:solidFill>
                  <a:srgbClr val="FF0000"/>
                </a:solidFill>
                <a:latin typeface="Times New Roman" panose="02020603050405020304" pitchFamily="18" charset="0"/>
                <a:cs typeface="Times New Roman" panose="02020603050405020304" pitchFamily="18" charset="0"/>
              </a:rPr>
              <a:t>),</a:t>
            </a:r>
            <a:r>
              <a:rPr kumimoji="1" lang="zh-CN" altLang="en-US" sz="2400" b="1" noProof="1" smtClean="0">
                <a:solidFill>
                  <a:srgbClr val="FF0000"/>
                </a:solidFill>
                <a:latin typeface="Times New Roman" panose="02020603050405020304" pitchFamily="18" charset="0"/>
                <a:cs typeface="Times New Roman" panose="02020603050405020304" pitchFamily="18" charset="0"/>
              </a:rPr>
              <a:t>并调整为最小堆</a:t>
            </a:r>
          </a:p>
          <a:p>
            <a:pPr eaLnBrk="1" hangingPunct="1">
              <a:defRPr/>
            </a:pPr>
            <a:r>
              <a:rPr kumimoji="1" lang="zh-CN" altLang="en-US" sz="2800" b="1" noProof="1" smtClean="0">
                <a:solidFill>
                  <a:srgbClr val="080808"/>
                </a:solidFill>
                <a:latin typeface="Times New Roman" panose="02020603050405020304" pitchFamily="18" charset="0"/>
                <a:cs typeface="Times New Roman" panose="02020603050405020304" pitchFamily="18" charset="0"/>
              </a:rPr>
              <a:t>引入</a:t>
            </a:r>
            <a:r>
              <a:rPr kumimoji="1" lang="en-US" altLang="zh-CN" sz="2800" b="1" noProof="1" smtClean="0">
                <a:solidFill>
                  <a:srgbClr val="080808"/>
                </a:solidFill>
                <a:latin typeface="Times New Roman" panose="02020603050405020304" pitchFamily="18" charset="0"/>
                <a:cs typeface="Times New Roman" panose="02020603050405020304" pitchFamily="18" charset="0"/>
              </a:rPr>
              <a:t>Vmst[v]=true</a:t>
            </a:r>
            <a:r>
              <a:rPr kumimoji="1" lang="zh-CN" altLang="en-US" sz="2800" b="1" noProof="1" smtClean="0">
                <a:solidFill>
                  <a:srgbClr val="080808"/>
                </a:solidFill>
                <a:latin typeface="Times New Roman" panose="02020603050405020304" pitchFamily="18" charset="0"/>
                <a:cs typeface="Times New Roman" panose="02020603050405020304" pitchFamily="18" charset="0"/>
              </a:rPr>
              <a:t>表示第</a:t>
            </a:r>
            <a:r>
              <a:rPr kumimoji="1" lang="en-US" altLang="zh-CN" sz="2800" b="1" noProof="1" smtClean="0">
                <a:solidFill>
                  <a:srgbClr val="080808"/>
                </a:solidFill>
                <a:latin typeface="Times New Roman" panose="02020603050405020304" pitchFamily="18" charset="0"/>
                <a:cs typeface="Times New Roman" panose="02020603050405020304" pitchFamily="18" charset="0"/>
              </a:rPr>
              <a:t>v</a:t>
            </a:r>
            <a:r>
              <a:rPr kumimoji="1" lang="zh-CN" altLang="en-US" sz="2800" b="1" noProof="1" smtClean="0">
                <a:solidFill>
                  <a:srgbClr val="080808"/>
                </a:solidFill>
                <a:latin typeface="Times New Roman" panose="02020603050405020304" pitchFamily="18" charset="0"/>
                <a:cs typeface="Times New Roman" panose="02020603050405020304" pitchFamily="18" charset="0"/>
              </a:rPr>
              <a:t>个顶点加入到了</a:t>
            </a:r>
            <a:r>
              <a:rPr kumimoji="1" lang="en-US" altLang="zh-CN" sz="2800" b="1" noProof="1" smtClean="0">
                <a:solidFill>
                  <a:srgbClr val="080808"/>
                </a:solidFill>
                <a:latin typeface="Times New Roman" panose="02020603050405020304" pitchFamily="18" charset="0"/>
                <a:cs typeface="Times New Roman" panose="02020603050405020304" pitchFamily="18" charset="0"/>
              </a:rPr>
              <a:t>V</a:t>
            </a:r>
            <a:r>
              <a:rPr kumimoji="1" lang="en-US" altLang="zh-CN" sz="2800" b="1" baseline="-25000" noProof="1" smtClean="0">
                <a:solidFill>
                  <a:srgbClr val="080808"/>
                </a:solidFill>
                <a:latin typeface="Times New Roman" panose="02020603050405020304" pitchFamily="18" charset="0"/>
                <a:cs typeface="Times New Roman" panose="02020603050405020304" pitchFamily="18" charset="0"/>
              </a:rPr>
              <a:t>MST</a:t>
            </a:r>
            <a:r>
              <a:rPr kumimoji="1" lang="zh-CN" altLang="en-US" sz="2800" b="1" noProof="1" smtClean="0">
                <a:solidFill>
                  <a:srgbClr val="080808"/>
                </a:solidFill>
                <a:latin typeface="Times New Roman" panose="02020603050405020304" pitchFamily="18" charset="0"/>
                <a:cs typeface="Times New Roman" panose="02020603050405020304" pitchFamily="18" charset="0"/>
              </a:rPr>
              <a:t>中；否则第</a:t>
            </a:r>
            <a:r>
              <a:rPr kumimoji="1" lang="en-US" altLang="zh-CN" sz="2800" b="1" noProof="1" smtClean="0">
                <a:solidFill>
                  <a:srgbClr val="080808"/>
                </a:solidFill>
                <a:latin typeface="Times New Roman" panose="02020603050405020304" pitchFamily="18" charset="0"/>
                <a:cs typeface="Times New Roman" panose="02020603050405020304" pitchFamily="18" charset="0"/>
              </a:rPr>
              <a:t>v</a:t>
            </a:r>
            <a:r>
              <a:rPr kumimoji="1" lang="zh-CN" altLang="en-US" sz="2800" b="1" noProof="1" smtClean="0">
                <a:solidFill>
                  <a:srgbClr val="080808"/>
                </a:solidFill>
                <a:latin typeface="Times New Roman" panose="02020603050405020304" pitchFamily="18" charset="0"/>
                <a:cs typeface="Times New Roman" panose="02020603050405020304" pitchFamily="18" charset="0"/>
              </a:rPr>
              <a:t>个顶点</a:t>
            </a:r>
            <a:r>
              <a:rPr kumimoji="1" lang="zh-CN" altLang="en-US" sz="2800" b="1" noProof="1" smtClean="0">
                <a:latin typeface="Times New Roman" panose="02020603050405020304" pitchFamily="18" charset="0"/>
                <a:cs typeface="Times New Roman" panose="02020603050405020304" pitchFamily="18" charset="0"/>
              </a:rPr>
              <a:t>不属</a:t>
            </a:r>
            <a:r>
              <a:rPr kumimoji="1" lang="zh-CN" altLang="en-US" sz="2800" b="1" dirty="0" smtClean="0">
                <a:latin typeface="Times New Roman" panose="02020603050405020304" pitchFamily="18" charset="0"/>
                <a:cs typeface="Times New Roman" panose="02020603050405020304" pitchFamily="18" charset="0"/>
              </a:rPr>
              <a:t/>
            </a:r>
            <a:br>
              <a:rPr kumimoji="1" lang="zh-CN" altLang="en-US" sz="2800" b="1" dirty="0" smtClean="0">
                <a:latin typeface="Times New Roman" panose="02020603050405020304" pitchFamily="18" charset="0"/>
                <a:cs typeface="Times New Roman" panose="02020603050405020304" pitchFamily="18" charset="0"/>
              </a:rPr>
            </a:br>
            <a:r>
              <a:rPr kumimoji="1" lang="zh-CN" altLang="en-US" sz="2800" b="1" noProof="1" smtClean="0">
                <a:latin typeface="Times New Roman" panose="02020603050405020304" pitchFamily="18" charset="0"/>
                <a:cs typeface="Times New Roman" panose="02020603050405020304" pitchFamily="18" charset="0"/>
              </a:rPr>
              <a:t>于</a:t>
            </a:r>
            <a:r>
              <a:rPr kumimoji="1" lang="en-US" altLang="zh-CN" sz="2800" b="1" noProof="1" smtClean="0">
                <a:solidFill>
                  <a:srgbClr val="080808"/>
                </a:solidFill>
                <a:latin typeface="Times New Roman" panose="02020603050405020304" pitchFamily="18" charset="0"/>
                <a:cs typeface="Times New Roman" panose="02020603050405020304" pitchFamily="18" charset="0"/>
                <a:sym typeface="+mn-ea"/>
              </a:rPr>
              <a:t>V</a:t>
            </a:r>
            <a:r>
              <a:rPr kumimoji="1" lang="en-US" altLang="zh-CN" sz="2800" b="1" baseline="-25000" noProof="1" smtClean="0">
                <a:solidFill>
                  <a:srgbClr val="080808"/>
                </a:solidFill>
                <a:latin typeface="Times New Roman" panose="02020603050405020304" pitchFamily="18" charset="0"/>
                <a:cs typeface="Times New Roman" panose="02020603050405020304" pitchFamily="18" charset="0"/>
                <a:sym typeface="+mn-ea"/>
              </a:rPr>
              <a:t>MST</a:t>
            </a:r>
            <a:r>
              <a:rPr kumimoji="1" lang="en-US" altLang="en-US" sz="2800" b="1" noProof="1" smtClean="0">
                <a:latin typeface="Times New Roman" panose="02020603050405020304" pitchFamily="18" charset="0"/>
                <a:cs typeface="Times New Roman" panose="02020603050405020304" pitchFamily="18" charset="0"/>
              </a:rPr>
              <a:t>。</a:t>
            </a:r>
          </a:p>
        </p:txBody>
      </p:sp>
      <p:pic>
        <p:nvPicPr>
          <p:cNvPr id="102404" name="Picture 40" descr="图片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100013"/>
            <a:ext cx="315277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TextBox 4"/>
          <p:cNvSpPr txBox="1"/>
          <p:nvPr/>
        </p:nvSpPr>
        <p:spPr>
          <a:xfrm>
            <a:off x="5436096" y="-9524"/>
            <a:ext cx="1153046" cy="461665"/>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145414" name="TextBox 5"/>
          <p:cNvSpPr txBox="1"/>
          <p:nvPr/>
        </p:nvSpPr>
        <p:spPr>
          <a:xfrm>
            <a:off x="6876256" y="-27384"/>
            <a:ext cx="1817439" cy="461665"/>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latin typeface="Times New Roman" panose="02020603050405020304" pitchFamily="18" charset="0"/>
                <a:ea typeface="宋体" panose="02010600030101010101" pitchFamily="2" charset="-122"/>
              </a:rPr>
              <a:t>V</a:t>
            </a:r>
            <a:r>
              <a:rPr lang="zh-CN" altLang="en-US" sz="2400" noProof="1">
                <a:latin typeface="Times New Roman" panose="02020603050405020304" pitchFamily="18" charset="0"/>
                <a:ea typeface="宋体" panose="02010600030101010101" pitchFamily="2" charset="-122"/>
              </a:rPr>
              <a:t>－</a:t>
            </a: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145415" name="上箭头 48"/>
          <p:cNvSpPr/>
          <p:nvPr/>
        </p:nvSpPr>
        <p:spPr>
          <a:xfrm>
            <a:off x="6811963" y="2706688"/>
            <a:ext cx="287337" cy="504825"/>
          </a:xfrm>
          <a:prstGeom prst="upArrow">
            <a:avLst>
              <a:gd name="adj1" fmla="val 50000"/>
              <a:gd name="adj2" fmla="val 50161"/>
            </a:avLst>
          </a:prstGeom>
          <a:solidFill>
            <a:schemeClr val="accent1"/>
          </a:solidFill>
          <a:ln w="9525" cap="flat" cmpd="sng">
            <a:solidFill>
              <a:schemeClr val="accent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5416" name="矩形 49"/>
          <p:cNvSpPr/>
          <p:nvPr/>
        </p:nvSpPr>
        <p:spPr>
          <a:xfrm>
            <a:off x="6515100" y="547688"/>
            <a:ext cx="865188" cy="2159000"/>
          </a:xfrm>
          <a:prstGeom prst="rect">
            <a:avLst/>
          </a:prstGeom>
          <a:noFill/>
          <a:ln w="28575" cap="flat" cmpd="sng">
            <a:solidFill>
              <a:srgbClr val="C09C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5417" name="Text Box 9"/>
          <p:cNvSpPr txBox="1"/>
          <p:nvPr/>
        </p:nvSpPr>
        <p:spPr>
          <a:xfrm>
            <a:off x="7451725" y="1643063"/>
            <a:ext cx="29527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v</a:t>
            </a:r>
            <a:endParaRPr lang="en-US" altLang="zh-CN" sz="2000" baseline="-25000" noProof="1">
              <a:latin typeface="Times New Roman" panose="02020603050405020304" pitchFamily="18" charset="0"/>
              <a:ea typeface="宋体" panose="02010600030101010101" pitchFamily="2" charset="-122"/>
            </a:endParaRPr>
          </a:p>
        </p:txBody>
      </p:sp>
      <p:sp>
        <p:nvSpPr>
          <p:cNvPr id="102410" name="Freeform 50"/>
          <p:cNvSpPr>
            <a:spLocks noChangeArrowheads="1"/>
          </p:cNvSpPr>
          <p:nvPr/>
        </p:nvSpPr>
        <p:spPr bwMode="auto">
          <a:xfrm>
            <a:off x="8172450" y="4292600"/>
            <a:ext cx="323850" cy="288925"/>
          </a:xfrm>
          <a:custGeom>
            <a:avLst/>
            <a:gdLst>
              <a:gd name="T0" fmla="*/ 2147483647 w 183"/>
              <a:gd name="T1" fmla="*/ 2147483647 h 280"/>
              <a:gd name="T2" fmla="*/ 2147483647 w 183"/>
              <a:gd name="T3" fmla="*/ 2147483647 h 280"/>
              <a:gd name="T4" fmla="*/ 2147483647 w 183"/>
              <a:gd name="T5" fmla="*/ 2147483647 h 280"/>
              <a:gd name="T6" fmla="*/ 2147483647 w 183"/>
              <a:gd name="T7" fmla="*/ 2147483647 h 280"/>
              <a:gd name="T8" fmla="*/ 2147483647 w 183"/>
              <a:gd name="T9" fmla="*/ 2147483647 h 280"/>
              <a:gd name="T10" fmla="*/ 2147483647 w 183"/>
              <a:gd name="T11" fmla="*/ 2147483647 h 280"/>
              <a:gd name="T12" fmla="*/ 2147483647 w 183"/>
              <a:gd name="T13" fmla="*/ 2147483647 h 280"/>
              <a:gd name="T14" fmla="*/ 2147483647 w 183"/>
              <a:gd name="T15" fmla="*/ 0 h 280"/>
              <a:gd name="T16" fmla="*/ 2147483647 w 183"/>
              <a:gd name="T17" fmla="*/ 0 h 280"/>
              <a:gd name="T18" fmla="*/ 2147483647 w 183"/>
              <a:gd name="T19" fmla="*/ 2147483647 h 280"/>
              <a:gd name="T20" fmla="*/ 2147483647 w 183"/>
              <a:gd name="T21" fmla="*/ 2147483647 h 280"/>
              <a:gd name="T22" fmla="*/ 2147483647 w 183"/>
              <a:gd name="T23" fmla="*/ 2147483647 h 280"/>
              <a:gd name="T24" fmla="*/ 2147483647 w 183"/>
              <a:gd name="T25" fmla="*/ 2147483647 h 280"/>
              <a:gd name="T26" fmla="*/ 2147483647 w 183"/>
              <a:gd name="T27" fmla="*/ 2147483647 h 280"/>
              <a:gd name="T28" fmla="*/ 2147483647 w 183"/>
              <a:gd name="T29" fmla="*/ 2147483647 h 280"/>
              <a:gd name="T30" fmla="*/ 2147483647 w 183"/>
              <a:gd name="T31" fmla="*/ 2147483647 h 280"/>
              <a:gd name="T32" fmla="*/ 2147483647 w 183"/>
              <a:gd name="T33" fmla="*/ 2147483647 h 280"/>
              <a:gd name="T34" fmla="*/ 2147483647 w 183"/>
              <a:gd name="T35" fmla="*/ 2147483647 h 280"/>
              <a:gd name="T36" fmla="*/ 2147483647 w 183"/>
              <a:gd name="T37" fmla="*/ 2147483647 h 280"/>
              <a:gd name="T38" fmla="*/ 2147483647 w 183"/>
              <a:gd name="T39" fmla="*/ 2147483647 h 280"/>
              <a:gd name="T40" fmla="*/ 2147483647 w 183"/>
              <a:gd name="T41" fmla="*/ 2147483647 h 280"/>
              <a:gd name="T42" fmla="*/ 2147483647 w 183"/>
              <a:gd name="T43" fmla="*/ 2147483647 h 280"/>
              <a:gd name="T44" fmla="*/ 2147483647 w 183"/>
              <a:gd name="T45" fmla="*/ 2147483647 h 280"/>
              <a:gd name="T46" fmla="*/ 2147483647 w 183"/>
              <a:gd name="T47" fmla="*/ 2147483647 h 280"/>
              <a:gd name="T48" fmla="*/ 2147483647 w 183"/>
              <a:gd name="T49" fmla="*/ 2147483647 h 280"/>
              <a:gd name="T50" fmla="*/ 2147483647 w 183"/>
              <a:gd name="T51" fmla="*/ 2147483647 h 280"/>
              <a:gd name="T52" fmla="*/ 2147483647 w 183"/>
              <a:gd name="T53" fmla="*/ 2147483647 h 280"/>
              <a:gd name="T54" fmla="*/ 2147483647 w 183"/>
              <a:gd name="T55" fmla="*/ 2147483647 h 280"/>
              <a:gd name="T56" fmla="*/ 2147483647 w 183"/>
              <a:gd name="T57" fmla="*/ 2147483647 h 280"/>
              <a:gd name="T58" fmla="*/ 2147483647 w 183"/>
              <a:gd name="T59" fmla="*/ 2147483647 h 280"/>
              <a:gd name="T60" fmla="*/ 2147483647 w 183"/>
              <a:gd name="T61" fmla="*/ 2147483647 h 280"/>
              <a:gd name="T62" fmla="*/ 2147483647 w 183"/>
              <a:gd name="T63" fmla="*/ 2147483647 h 2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3" h="280">
                <a:moveTo>
                  <a:pt x="0" y="140"/>
                </a:moveTo>
                <a:lnTo>
                  <a:pt x="1" y="125"/>
                </a:lnTo>
                <a:lnTo>
                  <a:pt x="2" y="112"/>
                </a:lnTo>
                <a:lnTo>
                  <a:pt x="4" y="98"/>
                </a:lnTo>
                <a:lnTo>
                  <a:pt x="7" y="85"/>
                </a:lnTo>
                <a:lnTo>
                  <a:pt x="11" y="73"/>
                </a:lnTo>
                <a:lnTo>
                  <a:pt x="16" y="62"/>
                </a:lnTo>
                <a:lnTo>
                  <a:pt x="21" y="50"/>
                </a:lnTo>
                <a:lnTo>
                  <a:pt x="27" y="40"/>
                </a:lnTo>
                <a:lnTo>
                  <a:pt x="33" y="32"/>
                </a:lnTo>
                <a:lnTo>
                  <a:pt x="40" y="23"/>
                </a:lnTo>
                <a:lnTo>
                  <a:pt x="48" y="17"/>
                </a:lnTo>
                <a:lnTo>
                  <a:pt x="56" y="10"/>
                </a:lnTo>
                <a:lnTo>
                  <a:pt x="64" y="7"/>
                </a:lnTo>
                <a:lnTo>
                  <a:pt x="73" y="2"/>
                </a:lnTo>
                <a:lnTo>
                  <a:pt x="82" y="0"/>
                </a:lnTo>
                <a:lnTo>
                  <a:pt x="91" y="0"/>
                </a:lnTo>
                <a:lnTo>
                  <a:pt x="101" y="0"/>
                </a:lnTo>
                <a:lnTo>
                  <a:pt x="110" y="2"/>
                </a:lnTo>
                <a:lnTo>
                  <a:pt x="119" y="7"/>
                </a:lnTo>
                <a:lnTo>
                  <a:pt x="127" y="10"/>
                </a:lnTo>
                <a:lnTo>
                  <a:pt x="135" y="17"/>
                </a:lnTo>
                <a:lnTo>
                  <a:pt x="143" y="23"/>
                </a:lnTo>
                <a:lnTo>
                  <a:pt x="150" y="32"/>
                </a:lnTo>
                <a:lnTo>
                  <a:pt x="157" y="40"/>
                </a:lnTo>
                <a:lnTo>
                  <a:pt x="162" y="50"/>
                </a:lnTo>
                <a:lnTo>
                  <a:pt x="167" y="62"/>
                </a:lnTo>
                <a:lnTo>
                  <a:pt x="172" y="73"/>
                </a:lnTo>
                <a:lnTo>
                  <a:pt x="176" y="85"/>
                </a:lnTo>
                <a:lnTo>
                  <a:pt x="180" y="98"/>
                </a:lnTo>
                <a:lnTo>
                  <a:pt x="181" y="112"/>
                </a:lnTo>
                <a:lnTo>
                  <a:pt x="183" y="125"/>
                </a:lnTo>
                <a:lnTo>
                  <a:pt x="183" y="140"/>
                </a:lnTo>
                <a:lnTo>
                  <a:pt x="183" y="153"/>
                </a:lnTo>
                <a:lnTo>
                  <a:pt x="181" y="168"/>
                </a:lnTo>
                <a:lnTo>
                  <a:pt x="180" y="182"/>
                </a:lnTo>
                <a:lnTo>
                  <a:pt x="176" y="193"/>
                </a:lnTo>
                <a:lnTo>
                  <a:pt x="172" y="207"/>
                </a:lnTo>
                <a:lnTo>
                  <a:pt x="167" y="218"/>
                </a:lnTo>
                <a:lnTo>
                  <a:pt x="162" y="228"/>
                </a:lnTo>
                <a:lnTo>
                  <a:pt x="157" y="238"/>
                </a:lnTo>
                <a:lnTo>
                  <a:pt x="150" y="248"/>
                </a:lnTo>
                <a:lnTo>
                  <a:pt x="143" y="255"/>
                </a:lnTo>
                <a:lnTo>
                  <a:pt x="135" y="263"/>
                </a:lnTo>
                <a:lnTo>
                  <a:pt x="127" y="268"/>
                </a:lnTo>
                <a:lnTo>
                  <a:pt x="119" y="273"/>
                </a:lnTo>
                <a:lnTo>
                  <a:pt x="110" y="277"/>
                </a:lnTo>
                <a:lnTo>
                  <a:pt x="101" y="278"/>
                </a:lnTo>
                <a:lnTo>
                  <a:pt x="91" y="280"/>
                </a:lnTo>
                <a:lnTo>
                  <a:pt x="82" y="278"/>
                </a:lnTo>
                <a:lnTo>
                  <a:pt x="73" y="277"/>
                </a:lnTo>
                <a:lnTo>
                  <a:pt x="64" y="273"/>
                </a:lnTo>
                <a:lnTo>
                  <a:pt x="56" y="268"/>
                </a:lnTo>
                <a:lnTo>
                  <a:pt x="48" y="263"/>
                </a:lnTo>
                <a:lnTo>
                  <a:pt x="40" y="255"/>
                </a:lnTo>
                <a:lnTo>
                  <a:pt x="33" y="248"/>
                </a:lnTo>
                <a:lnTo>
                  <a:pt x="27" y="238"/>
                </a:lnTo>
                <a:lnTo>
                  <a:pt x="21" y="228"/>
                </a:lnTo>
                <a:lnTo>
                  <a:pt x="16" y="218"/>
                </a:lnTo>
                <a:lnTo>
                  <a:pt x="11" y="207"/>
                </a:lnTo>
                <a:lnTo>
                  <a:pt x="7" y="193"/>
                </a:lnTo>
                <a:lnTo>
                  <a:pt x="4" y="182"/>
                </a:lnTo>
                <a:lnTo>
                  <a:pt x="2" y="168"/>
                </a:lnTo>
                <a:lnTo>
                  <a:pt x="1" y="153"/>
                </a:lnTo>
                <a:lnTo>
                  <a:pt x="0" y="140"/>
                </a:lnTo>
              </a:path>
            </a:pathLst>
          </a:cu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420" name="Rectangle 51"/>
          <p:cNvSpPr/>
          <p:nvPr/>
        </p:nvSpPr>
        <p:spPr>
          <a:xfrm>
            <a:off x="8243888" y="4292600"/>
            <a:ext cx="146050" cy="244475"/>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en-US" altLang="zh-CN" sz="1600" b="1" smtClean="0">
                <a:solidFill>
                  <a:srgbClr val="0000FF"/>
                </a:solidFill>
                <a:effectLst>
                  <a:outerShdw blurRad="38100" dist="38100" dir="2700000" algn="tl">
                    <a:srgbClr val="C0C0C0"/>
                  </a:outerShdw>
                </a:effectLst>
                <a:latin typeface="Times New Roman" panose="02020603050405020304" pitchFamily="18" charset="0"/>
              </a:rPr>
              <a:t>A</a:t>
            </a:r>
            <a:endParaRPr lang="en-US" altLang="zh-CN" sz="16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21" name="Rectangle 71"/>
          <p:cNvSpPr/>
          <p:nvPr/>
        </p:nvSpPr>
        <p:spPr>
          <a:xfrm>
            <a:off x="7608888" y="6381750"/>
            <a:ext cx="347662" cy="274638"/>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smtClean="0">
                <a:solidFill>
                  <a:srgbClr val="0000FF"/>
                </a:solidFill>
                <a:effectLst>
                  <a:outerShdw blurRad="38100" dist="38100" dir="2700000" algn="tl">
                    <a:srgbClr val="C0C0C0"/>
                  </a:outerShdw>
                </a:effectLst>
                <a:latin typeface="宋体" panose="02010600030101010101" pitchFamily="2" charset="-122"/>
              </a:rPr>
              <a:t>(</a:t>
            </a:r>
            <a:r>
              <a:rPr lang="en-US" altLang="zh-CN" sz="1800" b="1" smtClean="0">
                <a:solidFill>
                  <a:srgbClr val="0000FF"/>
                </a:solidFill>
                <a:effectLst>
                  <a:outerShdw blurRad="38100" dist="38100" dir="2700000" algn="tl">
                    <a:srgbClr val="C0C0C0"/>
                  </a:outerShdw>
                </a:effectLst>
                <a:latin typeface="宋体" panose="02010600030101010101" pitchFamily="2" charset="-122"/>
              </a:rPr>
              <a:t>b)</a:t>
            </a:r>
            <a:endParaRPr lang="en-US" altLang="zh-CN"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grpSp>
        <p:nvGrpSpPr>
          <p:cNvPr id="102413" name="组合 93"/>
          <p:cNvGrpSpPr>
            <a:grpSpLocks/>
          </p:cNvGrpSpPr>
          <p:nvPr/>
        </p:nvGrpSpPr>
        <p:grpSpPr bwMode="auto">
          <a:xfrm>
            <a:off x="6361113" y="3343275"/>
            <a:ext cx="1247775" cy="3168650"/>
            <a:chOff x="0" y="0"/>
            <a:chExt cx="748314" cy="2638426"/>
          </a:xfrm>
        </p:grpSpPr>
        <p:sp>
          <p:nvSpPr>
            <p:cNvPr id="145431" name="Rectangle 73"/>
            <p:cNvSpPr/>
            <p:nvPr/>
          </p:nvSpPr>
          <p:spPr>
            <a:xfrm>
              <a:off x="0" y="358224"/>
              <a:ext cx="69500" cy="228681"/>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smtClean="0">
                  <a:solidFill>
                    <a:srgbClr val="0000FF"/>
                  </a:solidFill>
                  <a:effectLst>
                    <a:outerShdw blurRad="38100" dist="38100" dir="2700000" algn="tl">
                      <a:srgbClr val="C0C0C0"/>
                    </a:outerShdw>
                  </a:effectLst>
                  <a:latin typeface="宋体" panose="02010600030101010101" pitchFamily="2" charset="-122"/>
                </a:rPr>
                <a:t>0</a:t>
              </a:r>
              <a:endParaRPr lang="zh-CN" altLang="en-US"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2" name="Rectangle 77"/>
            <p:cNvSpPr/>
            <p:nvPr/>
          </p:nvSpPr>
          <p:spPr>
            <a:xfrm>
              <a:off x="0" y="695297"/>
              <a:ext cx="69500" cy="228682"/>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smtClean="0">
                  <a:solidFill>
                    <a:srgbClr val="0000FF"/>
                  </a:solidFill>
                  <a:effectLst>
                    <a:outerShdw blurRad="38100" dist="38100" dir="2700000" algn="tl">
                      <a:srgbClr val="C0C0C0"/>
                    </a:outerShdw>
                  </a:effectLst>
                  <a:latin typeface="宋体" panose="02010600030101010101" pitchFamily="2" charset="-122"/>
                </a:rPr>
                <a:t>1</a:t>
              </a:r>
              <a:endParaRPr lang="zh-CN" altLang="en-US"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3" name="Rectangle 81"/>
            <p:cNvSpPr/>
            <p:nvPr/>
          </p:nvSpPr>
          <p:spPr>
            <a:xfrm>
              <a:off x="0" y="1032371"/>
              <a:ext cx="70452" cy="230003"/>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smtClean="0">
                  <a:solidFill>
                    <a:srgbClr val="0000FF"/>
                  </a:solidFill>
                  <a:effectLst>
                    <a:outerShdw blurRad="38100" dist="38100" dir="2700000" algn="tl">
                      <a:srgbClr val="C0C0C0"/>
                    </a:outerShdw>
                  </a:effectLst>
                  <a:latin typeface="宋体" panose="02010600030101010101" pitchFamily="2" charset="-122"/>
                </a:rPr>
                <a:t>2</a:t>
              </a:r>
              <a:endParaRPr lang="zh-CN" altLang="en-US"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4" name="Rectangle 82"/>
            <p:cNvSpPr/>
            <p:nvPr/>
          </p:nvSpPr>
          <p:spPr>
            <a:xfrm>
              <a:off x="0" y="1366800"/>
              <a:ext cx="69500" cy="228682"/>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smtClean="0">
                  <a:solidFill>
                    <a:srgbClr val="0000FF"/>
                  </a:solidFill>
                  <a:effectLst>
                    <a:outerShdw blurRad="38100" dist="38100" dir="2700000" algn="tl">
                      <a:srgbClr val="C0C0C0"/>
                    </a:outerShdw>
                  </a:effectLst>
                  <a:latin typeface="宋体" panose="02010600030101010101" pitchFamily="2" charset="-122"/>
                </a:rPr>
                <a:t>3</a:t>
              </a:r>
              <a:endParaRPr lang="zh-CN" altLang="en-US"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5" name="Rectangle 84"/>
            <p:cNvSpPr/>
            <p:nvPr/>
          </p:nvSpPr>
          <p:spPr>
            <a:xfrm>
              <a:off x="0" y="1705195"/>
              <a:ext cx="70452" cy="230003"/>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smtClean="0">
                  <a:solidFill>
                    <a:srgbClr val="0000FF"/>
                  </a:solidFill>
                  <a:effectLst>
                    <a:outerShdw blurRad="38100" dist="38100" dir="2700000" algn="tl">
                      <a:srgbClr val="C0C0C0"/>
                    </a:outerShdw>
                  </a:effectLst>
                  <a:latin typeface="宋体" panose="02010600030101010101" pitchFamily="2" charset="-122"/>
                </a:rPr>
                <a:t>4</a:t>
              </a:r>
              <a:endParaRPr lang="zh-CN" altLang="en-US"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6" name="Rectangle 86"/>
            <p:cNvSpPr/>
            <p:nvPr/>
          </p:nvSpPr>
          <p:spPr>
            <a:xfrm>
              <a:off x="0" y="2040947"/>
              <a:ext cx="69500" cy="228682"/>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smtClean="0">
                  <a:solidFill>
                    <a:srgbClr val="0000FF"/>
                  </a:solidFill>
                  <a:effectLst>
                    <a:outerShdw blurRad="38100" dist="38100" dir="2700000" algn="tl">
                      <a:srgbClr val="C0C0C0"/>
                    </a:outerShdw>
                  </a:effectLst>
                  <a:latin typeface="宋体" panose="02010600030101010101" pitchFamily="2" charset="-122"/>
                </a:rPr>
                <a:t>5</a:t>
              </a:r>
              <a:endParaRPr lang="zh-CN" altLang="en-US"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7" name="Rectangle 88"/>
            <p:cNvSpPr/>
            <p:nvPr/>
          </p:nvSpPr>
          <p:spPr>
            <a:xfrm>
              <a:off x="0" y="2378021"/>
              <a:ext cx="69500" cy="228681"/>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smtClean="0">
                  <a:solidFill>
                    <a:srgbClr val="0000FF"/>
                  </a:solidFill>
                  <a:effectLst>
                    <a:outerShdw blurRad="38100" dist="38100" dir="2700000" algn="tl">
                      <a:srgbClr val="C0C0C0"/>
                    </a:outerShdw>
                  </a:effectLst>
                  <a:latin typeface="宋体" panose="02010600030101010101" pitchFamily="2" charset="-122"/>
                </a:rPr>
                <a:t>6</a:t>
              </a:r>
              <a:endParaRPr lang="zh-CN" altLang="en-US"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8" name="Rectangle 91"/>
            <p:cNvSpPr/>
            <p:nvPr/>
          </p:nvSpPr>
          <p:spPr>
            <a:xfrm>
              <a:off x="201835" y="0"/>
              <a:ext cx="409383" cy="22868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1800" b="1" noProof="1">
                  <a:solidFill>
                    <a:srgbClr val="0000FF"/>
                  </a:solidFill>
                  <a:latin typeface="Times New Roman" panose="02020603050405020304" pitchFamily="18" charset="0"/>
                </a:rPr>
                <a:t>Vmst</a:t>
              </a:r>
            </a:p>
          </p:txBody>
        </p:sp>
        <p:grpSp>
          <p:nvGrpSpPr>
            <p:cNvPr id="102455" name="组合 92"/>
            <p:cNvGrpSpPr>
              <a:grpSpLocks/>
            </p:cNvGrpSpPr>
            <p:nvPr/>
          </p:nvGrpSpPr>
          <p:grpSpPr bwMode="auto">
            <a:xfrm>
              <a:off x="181589" y="279400"/>
              <a:ext cx="566725" cy="2359026"/>
              <a:chOff x="0" y="0"/>
              <a:chExt cx="566725" cy="2359026"/>
            </a:xfrm>
          </p:grpSpPr>
          <p:sp>
            <p:nvSpPr>
              <p:cNvPr id="145440" name="Rectangle 74"/>
              <p:cNvSpPr/>
              <p:nvPr/>
            </p:nvSpPr>
            <p:spPr>
              <a:xfrm>
                <a:off x="253" y="-488"/>
                <a:ext cx="454130" cy="337073"/>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1800" b="1" noProof="1">
                  <a:latin typeface="Times New Roman" panose="02020603050405020304" pitchFamily="18" charset="0"/>
                  <a:ea typeface="宋体" panose="02010600030101010101" pitchFamily="2" charset="-122"/>
                </a:endParaRPr>
              </a:p>
            </p:txBody>
          </p:sp>
          <p:sp>
            <p:nvSpPr>
              <p:cNvPr id="145441" name="Rectangle 75"/>
              <p:cNvSpPr/>
              <p:nvPr/>
            </p:nvSpPr>
            <p:spPr>
              <a:xfrm>
                <a:off x="160198" y="78823"/>
                <a:ext cx="243726" cy="22868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1800" b="1" noProof="1">
                    <a:solidFill>
                      <a:srgbClr val="FF3300"/>
                    </a:solidFill>
                    <a:latin typeface="Times New Roman" panose="02020603050405020304" pitchFamily="18" charset="0"/>
                  </a:rPr>
                  <a:t>true</a:t>
                </a:r>
              </a:p>
            </p:txBody>
          </p:sp>
          <p:sp>
            <p:nvSpPr>
              <p:cNvPr id="145442" name="Rectangle 78"/>
              <p:cNvSpPr/>
              <p:nvPr/>
            </p:nvSpPr>
            <p:spPr>
              <a:xfrm>
                <a:off x="253" y="336585"/>
                <a:ext cx="454130" cy="335752"/>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1800" b="1" noProof="1">
                  <a:latin typeface="Times New Roman" panose="02020603050405020304" pitchFamily="18" charset="0"/>
                  <a:ea typeface="宋体" panose="02010600030101010101" pitchFamily="2" charset="-122"/>
                </a:endParaRPr>
              </a:p>
            </p:txBody>
          </p:sp>
          <p:sp>
            <p:nvSpPr>
              <p:cNvPr id="145443" name="Rectangle 79"/>
              <p:cNvSpPr/>
              <p:nvPr/>
            </p:nvSpPr>
            <p:spPr>
              <a:xfrm>
                <a:off x="160198" y="415897"/>
                <a:ext cx="266575" cy="456041"/>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en-US" altLang="zh-CN"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rPr>
                  <a:t>false</a:t>
                </a:r>
              </a:p>
              <a:p>
                <a:pPr>
                  <a:buSzPct val="60000"/>
                  <a:buFont typeface="Arial" panose="020B0604020202020204" pitchFamily="34" charset="0"/>
                  <a:buNone/>
                  <a:defRPr/>
                </a:pPr>
                <a:endParaRPr lang="en-US" altLang="zh-CN"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44" name="Rectangle 83"/>
              <p:cNvSpPr/>
              <p:nvPr/>
            </p:nvSpPr>
            <p:spPr>
              <a:xfrm>
                <a:off x="253" y="1010732"/>
                <a:ext cx="454130" cy="337074"/>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1800" b="1" noProof="1">
                  <a:latin typeface="Times New Roman" panose="02020603050405020304" pitchFamily="18" charset="0"/>
                  <a:ea typeface="宋体" panose="02010600030101010101" pitchFamily="2" charset="-122"/>
                </a:endParaRPr>
              </a:p>
            </p:txBody>
          </p:sp>
          <p:sp>
            <p:nvSpPr>
              <p:cNvPr id="145445" name="Rectangle 85"/>
              <p:cNvSpPr/>
              <p:nvPr/>
            </p:nvSpPr>
            <p:spPr>
              <a:xfrm>
                <a:off x="253" y="1347806"/>
                <a:ext cx="454130" cy="334429"/>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1800" b="1" noProof="1">
                  <a:latin typeface="Times New Roman" panose="02020603050405020304" pitchFamily="18" charset="0"/>
                  <a:ea typeface="宋体" panose="02010600030101010101" pitchFamily="2" charset="-122"/>
                </a:endParaRPr>
              </a:p>
            </p:txBody>
          </p:sp>
          <p:sp>
            <p:nvSpPr>
              <p:cNvPr id="145446" name="Rectangle 87"/>
              <p:cNvSpPr/>
              <p:nvPr/>
            </p:nvSpPr>
            <p:spPr>
              <a:xfrm>
                <a:off x="253" y="1682235"/>
                <a:ext cx="454130" cy="339718"/>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1800" b="1" noProof="1">
                  <a:latin typeface="Times New Roman" panose="02020603050405020304" pitchFamily="18" charset="0"/>
                  <a:ea typeface="宋体" panose="02010600030101010101" pitchFamily="2" charset="-122"/>
                </a:endParaRPr>
              </a:p>
            </p:txBody>
          </p:sp>
          <p:sp>
            <p:nvSpPr>
              <p:cNvPr id="145447" name="Rectangle 89"/>
              <p:cNvSpPr/>
              <p:nvPr/>
            </p:nvSpPr>
            <p:spPr>
              <a:xfrm>
                <a:off x="253" y="2021953"/>
                <a:ext cx="454130" cy="337073"/>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1800" b="1" noProof="1">
                  <a:latin typeface="Times New Roman" panose="02020603050405020304" pitchFamily="18" charset="0"/>
                  <a:ea typeface="宋体" panose="02010600030101010101" pitchFamily="2" charset="-122"/>
                </a:endParaRPr>
              </a:p>
            </p:txBody>
          </p:sp>
          <p:sp>
            <p:nvSpPr>
              <p:cNvPr id="145448" name="Rectangle 97"/>
              <p:cNvSpPr/>
              <p:nvPr/>
            </p:nvSpPr>
            <p:spPr>
              <a:xfrm>
                <a:off x="253" y="672337"/>
                <a:ext cx="454130" cy="338395"/>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1800" b="1" noProof="1">
                  <a:latin typeface="Times New Roman" panose="02020603050405020304" pitchFamily="18" charset="0"/>
                  <a:ea typeface="宋体" panose="02010600030101010101" pitchFamily="2" charset="-122"/>
                </a:endParaRPr>
              </a:p>
            </p:txBody>
          </p:sp>
          <p:sp>
            <p:nvSpPr>
              <p:cNvPr id="145449" name="Rectangle 98"/>
              <p:cNvSpPr/>
              <p:nvPr/>
            </p:nvSpPr>
            <p:spPr>
              <a:xfrm>
                <a:off x="160198" y="751648"/>
                <a:ext cx="76164" cy="228682"/>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endParaRPr lang="zh-CN" altLang="en-US"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50" name="Rectangle 99"/>
              <p:cNvSpPr/>
              <p:nvPr/>
            </p:nvSpPr>
            <p:spPr>
              <a:xfrm>
                <a:off x="143061" y="751648"/>
                <a:ext cx="266575" cy="22868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1800" b="1" noProof="1">
                    <a:solidFill>
                      <a:srgbClr val="0000FF"/>
                    </a:solidFill>
                    <a:latin typeface="Times New Roman" panose="02020603050405020304" pitchFamily="18" charset="0"/>
                  </a:rPr>
                  <a:t>false</a:t>
                </a:r>
              </a:p>
            </p:txBody>
          </p:sp>
          <p:sp>
            <p:nvSpPr>
              <p:cNvPr id="145451" name="Rectangle 100"/>
              <p:cNvSpPr/>
              <p:nvPr/>
            </p:nvSpPr>
            <p:spPr>
              <a:xfrm>
                <a:off x="138301" y="1067572"/>
                <a:ext cx="266575" cy="22868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1800" b="1" noProof="1">
                    <a:solidFill>
                      <a:srgbClr val="0000FF"/>
                    </a:solidFill>
                    <a:latin typeface="Times New Roman" panose="02020603050405020304" pitchFamily="18" charset="0"/>
                  </a:rPr>
                  <a:t>false</a:t>
                </a:r>
              </a:p>
            </p:txBody>
          </p:sp>
          <p:sp>
            <p:nvSpPr>
              <p:cNvPr id="145452" name="Rectangle 101"/>
              <p:cNvSpPr/>
              <p:nvPr/>
            </p:nvSpPr>
            <p:spPr>
              <a:xfrm>
                <a:off x="311575" y="1054354"/>
                <a:ext cx="34274" cy="23000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1800" b="1" noProof="1">
                    <a:solidFill>
                      <a:srgbClr val="0000FF"/>
                    </a:solidFill>
                    <a:latin typeface="Times New Roman" panose="02020603050405020304" pitchFamily="18" charset="0"/>
                  </a:rPr>
                  <a:t> </a:t>
                </a:r>
              </a:p>
            </p:txBody>
          </p:sp>
          <p:sp>
            <p:nvSpPr>
              <p:cNvPr id="145453" name="Rectangle 102"/>
              <p:cNvSpPr/>
              <p:nvPr/>
            </p:nvSpPr>
            <p:spPr>
              <a:xfrm>
                <a:off x="143061" y="1405968"/>
                <a:ext cx="423664" cy="228681"/>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1800" b="1" noProof="1">
                    <a:solidFill>
                      <a:srgbClr val="0000FF"/>
                    </a:solidFill>
                    <a:latin typeface="Times New Roman" panose="02020603050405020304" pitchFamily="18" charset="0"/>
                    <a:ea typeface="宋体" panose="02010600030101010101" pitchFamily="2" charset="-122"/>
                  </a:rPr>
                  <a:t>false</a:t>
                </a:r>
              </a:p>
            </p:txBody>
          </p:sp>
          <p:sp>
            <p:nvSpPr>
              <p:cNvPr id="145454" name="Rectangle 104"/>
              <p:cNvSpPr/>
              <p:nvPr/>
            </p:nvSpPr>
            <p:spPr>
              <a:xfrm>
                <a:off x="143061" y="1741719"/>
                <a:ext cx="311322" cy="228681"/>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1800" b="1" noProof="1">
                    <a:solidFill>
                      <a:srgbClr val="0000FF"/>
                    </a:solidFill>
                    <a:latin typeface="Times New Roman" panose="02020603050405020304" pitchFamily="18" charset="0"/>
                  </a:rPr>
                  <a:t>false</a:t>
                </a:r>
              </a:p>
            </p:txBody>
          </p:sp>
          <p:sp>
            <p:nvSpPr>
              <p:cNvPr id="145455" name="Rectangle 106"/>
              <p:cNvSpPr/>
              <p:nvPr/>
            </p:nvSpPr>
            <p:spPr>
              <a:xfrm>
                <a:off x="147822" y="2080115"/>
                <a:ext cx="369397" cy="227359"/>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1800" b="1" noProof="1">
                    <a:solidFill>
                      <a:srgbClr val="0000FF"/>
                    </a:solidFill>
                    <a:latin typeface="Times New Roman" panose="02020603050405020304" pitchFamily="18" charset="0"/>
                    <a:ea typeface="宋体" panose="02010600030101010101" pitchFamily="2" charset="-122"/>
                  </a:rPr>
                  <a:t>false</a:t>
                </a:r>
              </a:p>
            </p:txBody>
          </p:sp>
        </p:grpSp>
      </p:grpSp>
      <p:sp>
        <p:nvSpPr>
          <p:cNvPr id="145423" name="Rectangle 94"/>
          <p:cNvSpPr/>
          <p:nvPr/>
        </p:nvSpPr>
        <p:spPr>
          <a:xfrm>
            <a:off x="6300788" y="3284538"/>
            <a:ext cx="2374900" cy="3457575"/>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5424" name="Text Box 9"/>
          <p:cNvSpPr txBox="1"/>
          <p:nvPr/>
        </p:nvSpPr>
        <p:spPr>
          <a:xfrm>
            <a:off x="5857875" y="1733550"/>
            <a:ext cx="309563"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u</a:t>
            </a:r>
            <a:endParaRPr lang="en-US" altLang="zh-CN" sz="2000" baseline="-25000" noProof="1">
              <a:latin typeface="Times New Roman" panose="02020603050405020304" pitchFamily="18" charset="0"/>
              <a:ea typeface="宋体" panose="02010600030101010101" pitchFamily="2" charset="-122"/>
            </a:endParaRPr>
          </a:p>
        </p:txBody>
      </p:sp>
      <p:sp>
        <p:nvSpPr>
          <p:cNvPr id="145425" name="TextBox 94"/>
          <p:cNvSpPr txBox="1"/>
          <p:nvPr/>
        </p:nvSpPr>
        <p:spPr>
          <a:xfrm>
            <a:off x="6272213" y="3287713"/>
            <a:ext cx="4286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chemeClr val="tx2"/>
                </a:solidFill>
                <a:latin typeface="Times New Roman" panose="02020603050405020304" pitchFamily="18" charset="0"/>
                <a:ea typeface="宋体" panose="02010600030101010101" pitchFamily="2" charset="-122"/>
              </a:rPr>
              <a:t>v</a:t>
            </a:r>
            <a:endParaRPr lang="zh-CN" altLang="en-US" sz="2400" b="1" baseline="-25000" noProof="1">
              <a:solidFill>
                <a:schemeClr val="tx2"/>
              </a:solidFill>
              <a:latin typeface="Times New Roman" panose="02020603050405020304" pitchFamily="18" charset="0"/>
              <a:ea typeface="宋体" panose="02010600030101010101" pitchFamily="2" charset="-122"/>
            </a:endParaRPr>
          </a:p>
        </p:txBody>
      </p:sp>
      <p:sp>
        <p:nvSpPr>
          <p:cNvPr id="102417" name="花边圆形 2315"/>
          <p:cNvSpPr>
            <a:spLocks noChangeArrowheads="1"/>
          </p:cNvSpPr>
          <p:nvPr/>
        </p:nvSpPr>
        <p:spPr bwMode="auto">
          <a:xfrm>
            <a:off x="7526338" y="1557338"/>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18" name="花边圆形 2315"/>
          <p:cNvSpPr>
            <a:spLocks noChangeArrowheads="1"/>
          </p:cNvSpPr>
          <p:nvPr/>
        </p:nvSpPr>
        <p:spPr bwMode="auto">
          <a:xfrm>
            <a:off x="6002338" y="1658938"/>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19" name="花边圆形 2315"/>
          <p:cNvSpPr>
            <a:spLocks noChangeArrowheads="1"/>
          </p:cNvSpPr>
          <p:nvPr/>
        </p:nvSpPr>
        <p:spPr bwMode="auto">
          <a:xfrm>
            <a:off x="6003925" y="1452563"/>
            <a:ext cx="144463"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20" name="直接连接符 46178"/>
          <p:cNvSpPr>
            <a:spLocks noChangeShapeType="1"/>
          </p:cNvSpPr>
          <p:nvPr/>
        </p:nvSpPr>
        <p:spPr bwMode="auto">
          <a:xfrm>
            <a:off x="6156325" y="1557338"/>
            <a:ext cx="1368425" cy="71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21" name="直接连接符 46179"/>
          <p:cNvSpPr>
            <a:spLocks noChangeShapeType="1"/>
          </p:cNvSpPr>
          <p:nvPr/>
        </p:nvSpPr>
        <p:spPr bwMode="auto">
          <a:xfrm flipV="1">
            <a:off x="6156325" y="1628775"/>
            <a:ext cx="1368425" cy="73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2422" name="Group 57"/>
          <p:cNvGrpSpPr>
            <a:grpSpLocks/>
          </p:cNvGrpSpPr>
          <p:nvPr/>
        </p:nvGrpSpPr>
        <p:grpSpPr bwMode="auto">
          <a:xfrm>
            <a:off x="2987824" y="4178300"/>
            <a:ext cx="2376339" cy="2426740"/>
            <a:chOff x="2767" y="384"/>
            <a:chExt cx="1728" cy="1740"/>
          </a:xfrm>
        </p:grpSpPr>
        <p:sp>
          <p:nvSpPr>
            <p:cNvPr id="102423" name="Line 4"/>
            <p:cNvSpPr>
              <a:spLocks noChangeShapeType="1"/>
            </p:cNvSpPr>
            <p:nvPr/>
          </p:nvSpPr>
          <p:spPr bwMode="auto">
            <a:xfrm>
              <a:off x="4015" y="800"/>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4" name="Line 5"/>
            <p:cNvSpPr>
              <a:spLocks noChangeShapeType="1"/>
            </p:cNvSpPr>
            <p:nvPr/>
          </p:nvSpPr>
          <p:spPr bwMode="auto">
            <a:xfrm>
              <a:off x="3631" y="1328"/>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5" name="Line 6"/>
            <p:cNvSpPr>
              <a:spLocks noChangeShapeType="1"/>
            </p:cNvSpPr>
            <p:nvPr/>
          </p:nvSpPr>
          <p:spPr bwMode="auto">
            <a:xfrm>
              <a:off x="2911" y="1328"/>
              <a:ext cx="336"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6" name="Line 7"/>
            <p:cNvSpPr>
              <a:spLocks noChangeShapeType="1"/>
            </p:cNvSpPr>
            <p:nvPr/>
          </p:nvSpPr>
          <p:spPr bwMode="auto">
            <a:xfrm flipH="1">
              <a:off x="2911" y="752"/>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7" name="Line 8"/>
            <p:cNvSpPr>
              <a:spLocks noChangeShapeType="1"/>
            </p:cNvSpPr>
            <p:nvPr/>
          </p:nvSpPr>
          <p:spPr bwMode="auto">
            <a:xfrm>
              <a:off x="3391" y="19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8" name="Line 9"/>
            <p:cNvSpPr>
              <a:spLocks noChangeShapeType="1"/>
            </p:cNvSpPr>
            <p:nvPr/>
          </p:nvSpPr>
          <p:spPr bwMode="auto">
            <a:xfrm flipH="1">
              <a:off x="4015" y="1376"/>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9" name="Line 10"/>
            <p:cNvSpPr>
              <a:spLocks noChangeShapeType="1"/>
            </p:cNvSpPr>
            <p:nvPr/>
          </p:nvSpPr>
          <p:spPr bwMode="auto">
            <a:xfrm flipV="1">
              <a:off x="3343" y="704"/>
              <a:ext cx="624" cy="11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38317" name="Oval 11" descr="羊皮纸"/>
            <p:cNvSpPr/>
            <p:nvPr/>
          </p:nvSpPr>
          <p:spPr>
            <a:xfrm>
              <a:off x="2767" y="1184"/>
              <a:ext cx="289"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solidFill>
                    <a:srgbClr val="CC3300"/>
                  </a:solidFill>
                  <a:latin typeface="Arial" panose="020B0604020202020204" pitchFamily="34" charset="0"/>
                  <a:ea typeface="宋体" panose="02010600030101010101" pitchFamily="2" charset="-122"/>
                </a:rPr>
                <a:t>5</a:t>
              </a:r>
            </a:p>
          </p:txBody>
        </p:sp>
        <p:sp>
          <p:nvSpPr>
            <p:cNvPr id="138318" name="Oval 12" descr="羊皮纸"/>
            <p:cNvSpPr/>
            <p:nvPr/>
          </p:nvSpPr>
          <p:spPr>
            <a:xfrm>
              <a:off x="3103" y="560"/>
              <a:ext cx="286"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solidFill>
                    <a:srgbClr val="CC3300"/>
                  </a:solidFill>
                  <a:latin typeface="Arial" panose="020B0604020202020204" pitchFamily="34" charset="0"/>
                  <a:ea typeface="宋体" panose="02010600030101010101" pitchFamily="2" charset="-122"/>
                </a:rPr>
                <a:t>0</a:t>
              </a:r>
            </a:p>
          </p:txBody>
        </p:sp>
        <p:sp>
          <p:nvSpPr>
            <p:cNvPr id="138319" name="Oval 13" descr="羊皮纸"/>
            <p:cNvSpPr/>
            <p:nvPr/>
          </p:nvSpPr>
          <p:spPr>
            <a:xfrm>
              <a:off x="3103" y="1760"/>
              <a:ext cx="286"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solidFill>
                    <a:srgbClr val="CC3300"/>
                  </a:solidFill>
                  <a:latin typeface="Arial" panose="020B0604020202020204" pitchFamily="34" charset="0"/>
                  <a:ea typeface="宋体" panose="02010600030101010101" pitchFamily="2" charset="-122"/>
                </a:rPr>
                <a:t>4</a:t>
              </a:r>
            </a:p>
          </p:txBody>
        </p:sp>
        <p:sp>
          <p:nvSpPr>
            <p:cNvPr id="138320" name="Oval 14" descr="羊皮纸"/>
            <p:cNvSpPr/>
            <p:nvPr/>
          </p:nvSpPr>
          <p:spPr>
            <a:xfrm>
              <a:off x="3487" y="1184"/>
              <a:ext cx="286"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solidFill>
                    <a:srgbClr val="CC3300"/>
                  </a:solidFill>
                  <a:latin typeface="Arial" panose="020B0604020202020204" pitchFamily="34" charset="0"/>
                  <a:ea typeface="宋体" panose="02010600030101010101" pitchFamily="2" charset="-122"/>
                </a:rPr>
                <a:t>6</a:t>
              </a:r>
            </a:p>
          </p:txBody>
        </p:sp>
        <p:sp>
          <p:nvSpPr>
            <p:cNvPr id="138321" name="Oval 15" descr="羊皮纸"/>
            <p:cNvSpPr/>
            <p:nvPr/>
          </p:nvSpPr>
          <p:spPr>
            <a:xfrm>
              <a:off x="3824" y="560"/>
              <a:ext cx="287"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solidFill>
                    <a:srgbClr val="CC3300"/>
                  </a:solidFill>
                  <a:latin typeface="Arial" panose="020B0604020202020204" pitchFamily="34" charset="0"/>
                  <a:ea typeface="宋体" panose="02010600030101010101" pitchFamily="2" charset="-122"/>
                </a:rPr>
                <a:t>1</a:t>
              </a:r>
            </a:p>
          </p:txBody>
        </p:sp>
        <p:sp>
          <p:nvSpPr>
            <p:cNvPr id="138322" name="Oval 16" descr="羊皮纸"/>
            <p:cNvSpPr/>
            <p:nvPr/>
          </p:nvSpPr>
          <p:spPr>
            <a:xfrm>
              <a:off x="3824" y="1760"/>
              <a:ext cx="287"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solidFill>
                    <a:srgbClr val="CC3300"/>
                  </a:solidFill>
                  <a:latin typeface="Arial" panose="020B0604020202020204" pitchFamily="34" charset="0"/>
                  <a:ea typeface="宋体" panose="02010600030101010101" pitchFamily="2" charset="-122"/>
                </a:rPr>
                <a:t>3</a:t>
              </a:r>
            </a:p>
          </p:txBody>
        </p:sp>
        <p:sp>
          <p:nvSpPr>
            <p:cNvPr id="138323" name="Oval 17" descr="羊皮纸"/>
            <p:cNvSpPr/>
            <p:nvPr/>
          </p:nvSpPr>
          <p:spPr>
            <a:xfrm flipH="1">
              <a:off x="4208" y="1184"/>
              <a:ext cx="287"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solidFill>
                    <a:srgbClr val="CC3300"/>
                  </a:solidFill>
                  <a:latin typeface="Arial" panose="020B0604020202020204" pitchFamily="34" charset="0"/>
                  <a:ea typeface="宋体" panose="02010600030101010101" pitchFamily="2" charset="-122"/>
                </a:rPr>
                <a:t>2</a:t>
              </a:r>
            </a:p>
          </p:txBody>
        </p:sp>
        <p:sp>
          <p:nvSpPr>
            <p:cNvPr id="138324" name="Text Box 18"/>
            <p:cNvSpPr txBox="1"/>
            <p:nvPr/>
          </p:nvSpPr>
          <p:spPr>
            <a:xfrm>
              <a:off x="3440" y="384"/>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latin typeface="Arial" panose="020B0604020202020204" pitchFamily="34" charset="0"/>
                  <a:ea typeface="宋体" panose="02010600030101010101" pitchFamily="2" charset="-122"/>
                </a:rPr>
                <a:t>28</a:t>
              </a:r>
            </a:p>
          </p:txBody>
        </p:sp>
        <p:sp>
          <p:nvSpPr>
            <p:cNvPr id="138325" name="Text Box 19"/>
            <p:cNvSpPr txBox="1"/>
            <p:nvPr/>
          </p:nvSpPr>
          <p:spPr>
            <a:xfrm>
              <a:off x="2767" y="778"/>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latin typeface="Arial" panose="020B0604020202020204" pitchFamily="34" charset="0"/>
                  <a:ea typeface="宋体" panose="02010600030101010101" pitchFamily="2" charset="-122"/>
                </a:rPr>
                <a:t>10</a:t>
              </a:r>
            </a:p>
          </p:txBody>
        </p:sp>
        <p:sp>
          <p:nvSpPr>
            <p:cNvPr id="138326" name="Text Box 20"/>
            <p:cNvSpPr txBox="1"/>
            <p:nvPr/>
          </p:nvSpPr>
          <p:spPr>
            <a:xfrm>
              <a:off x="2767" y="1545"/>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latin typeface="Arial" panose="020B0604020202020204" pitchFamily="34" charset="0"/>
                  <a:ea typeface="宋体" panose="02010600030101010101" pitchFamily="2" charset="-122"/>
                </a:rPr>
                <a:t>25</a:t>
              </a:r>
            </a:p>
          </p:txBody>
        </p:sp>
        <p:sp>
          <p:nvSpPr>
            <p:cNvPr id="138327" name="Text Box 21"/>
            <p:cNvSpPr txBox="1"/>
            <p:nvPr/>
          </p:nvSpPr>
          <p:spPr>
            <a:xfrm>
              <a:off x="3440" y="825"/>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latin typeface="Arial" panose="020B0604020202020204" pitchFamily="34" charset="0"/>
                  <a:ea typeface="宋体" panose="02010600030101010101" pitchFamily="2" charset="-122"/>
                </a:rPr>
                <a:t>14</a:t>
              </a:r>
            </a:p>
          </p:txBody>
        </p:sp>
        <p:sp>
          <p:nvSpPr>
            <p:cNvPr id="138328" name="Text Box 22"/>
            <p:cNvSpPr txBox="1"/>
            <p:nvPr/>
          </p:nvSpPr>
          <p:spPr>
            <a:xfrm>
              <a:off x="3151" y="1402"/>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latin typeface="Arial" panose="020B0604020202020204" pitchFamily="34" charset="0"/>
                  <a:ea typeface="宋体" panose="02010600030101010101" pitchFamily="2" charset="-122"/>
                </a:rPr>
                <a:t>24</a:t>
              </a:r>
            </a:p>
          </p:txBody>
        </p:sp>
        <p:sp>
          <p:nvSpPr>
            <p:cNvPr id="138329" name="Text Box 23"/>
            <p:cNvSpPr txBox="1"/>
            <p:nvPr/>
          </p:nvSpPr>
          <p:spPr>
            <a:xfrm>
              <a:off x="3440" y="1881"/>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latin typeface="Arial" panose="020B0604020202020204" pitchFamily="34" charset="0"/>
                  <a:ea typeface="宋体" panose="02010600030101010101" pitchFamily="2" charset="-122"/>
                </a:rPr>
                <a:t>22</a:t>
              </a:r>
            </a:p>
          </p:txBody>
        </p:sp>
        <p:sp>
          <p:nvSpPr>
            <p:cNvPr id="138330" name="Text Box 24"/>
            <p:cNvSpPr txBox="1"/>
            <p:nvPr/>
          </p:nvSpPr>
          <p:spPr>
            <a:xfrm>
              <a:off x="4155" y="825"/>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latin typeface="Arial" panose="020B0604020202020204" pitchFamily="34" charset="0"/>
                  <a:ea typeface="宋体" panose="02010600030101010101" pitchFamily="2" charset="-122"/>
                </a:rPr>
                <a:t>16</a:t>
              </a:r>
            </a:p>
          </p:txBody>
        </p:sp>
        <p:sp>
          <p:nvSpPr>
            <p:cNvPr id="138331" name="Text Box 25"/>
            <p:cNvSpPr txBox="1"/>
            <p:nvPr/>
          </p:nvSpPr>
          <p:spPr>
            <a:xfrm>
              <a:off x="3771" y="1393"/>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latin typeface="Arial" panose="020B0604020202020204" pitchFamily="34" charset="0"/>
                  <a:ea typeface="宋体" panose="02010600030101010101" pitchFamily="2" charset="-122"/>
                </a:rPr>
                <a:t>18</a:t>
              </a:r>
            </a:p>
          </p:txBody>
        </p:sp>
        <p:sp>
          <p:nvSpPr>
            <p:cNvPr id="138332" name="Text Box 26"/>
            <p:cNvSpPr txBox="1"/>
            <p:nvPr/>
          </p:nvSpPr>
          <p:spPr>
            <a:xfrm>
              <a:off x="4155" y="1488"/>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latin typeface="Arial" panose="020B0604020202020204" pitchFamily="34" charset="0"/>
                  <a:ea typeface="宋体" panose="02010600030101010101" pitchFamily="2" charset="-122"/>
                </a:rPr>
                <a:t>12</a:t>
              </a:r>
            </a:p>
          </p:txBody>
        </p:sp>
        <p:sp>
          <p:nvSpPr>
            <p:cNvPr id="102446" name="Line 27"/>
            <p:cNvSpPr>
              <a:spLocks noChangeShapeType="1"/>
            </p:cNvSpPr>
            <p:nvPr/>
          </p:nvSpPr>
          <p:spPr bwMode="auto">
            <a:xfrm>
              <a:off x="3391" y="7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gr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idx="1"/>
          </p:nvPr>
        </p:nvSpPr>
        <p:spPr>
          <a:xfrm>
            <a:off x="304800" y="306388"/>
            <a:ext cx="8382000" cy="708025"/>
          </a:xfrm>
        </p:spPr>
        <p:txBody>
          <a:bodyPr/>
          <a:lstStyle/>
          <a:p>
            <a:pPr algn="just" eaLnBrk="1" hangingPunct="1">
              <a:spcBef>
                <a:spcPct val="5000"/>
              </a:spcBef>
              <a:buClr>
                <a:srgbClr val="800080"/>
              </a:buClr>
              <a:buSzPct val="50000"/>
              <a:defRPr/>
            </a:pPr>
            <a:r>
              <a:rPr lang="zh-CN" altLang="en-US" sz="3000" b="1" noProof="1">
                <a:effectLst>
                  <a:outerShdw blurRad="38100" dist="38100" dir="2700000">
                    <a:srgbClr val="C0C0C0"/>
                  </a:outerShdw>
                </a:effectLst>
                <a:latin typeface="宋体" panose="02010600030101010101" pitchFamily="2" charset="-122"/>
                <a:ea typeface="宋体" panose="02010600030101010101" pitchFamily="2" charset="-122"/>
              </a:rPr>
              <a:t>例子</a:t>
            </a:r>
          </a:p>
        </p:txBody>
      </p:sp>
      <p:grpSp>
        <p:nvGrpSpPr>
          <p:cNvPr id="103427" name="Group 57"/>
          <p:cNvGrpSpPr>
            <a:grpSpLocks/>
          </p:cNvGrpSpPr>
          <p:nvPr/>
        </p:nvGrpSpPr>
        <p:grpSpPr bwMode="auto">
          <a:xfrm>
            <a:off x="3708400" y="609600"/>
            <a:ext cx="2743200" cy="2865438"/>
            <a:chOff x="2767" y="384"/>
            <a:chExt cx="1728" cy="1805"/>
          </a:xfrm>
        </p:grpSpPr>
        <p:sp>
          <p:nvSpPr>
            <p:cNvPr id="103456" name="Line 4"/>
            <p:cNvSpPr>
              <a:spLocks noChangeShapeType="1"/>
            </p:cNvSpPr>
            <p:nvPr/>
          </p:nvSpPr>
          <p:spPr bwMode="auto">
            <a:xfrm>
              <a:off x="4015" y="800"/>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7" name="Line 5"/>
            <p:cNvSpPr>
              <a:spLocks noChangeShapeType="1"/>
            </p:cNvSpPr>
            <p:nvPr/>
          </p:nvSpPr>
          <p:spPr bwMode="auto">
            <a:xfrm>
              <a:off x="3631" y="1328"/>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8" name="Line 6"/>
            <p:cNvSpPr>
              <a:spLocks noChangeShapeType="1"/>
            </p:cNvSpPr>
            <p:nvPr/>
          </p:nvSpPr>
          <p:spPr bwMode="auto">
            <a:xfrm>
              <a:off x="2911" y="1328"/>
              <a:ext cx="336"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9" name="Line 7"/>
            <p:cNvSpPr>
              <a:spLocks noChangeShapeType="1"/>
            </p:cNvSpPr>
            <p:nvPr/>
          </p:nvSpPr>
          <p:spPr bwMode="auto">
            <a:xfrm flipH="1">
              <a:off x="2911" y="752"/>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0" name="Line 8"/>
            <p:cNvSpPr>
              <a:spLocks noChangeShapeType="1"/>
            </p:cNvSpPr>
            <p:nvPr/>
          </p:nvSpPr>
          <p:spPr bwMode="auto">
            <a:xfrm>
              <a:off x="3391" y="19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1" name="Line 9"/>
            <p:cNvSpPr>
              <a:spLocks noChangeShapeType="1"/>
            </p:cNvSpPr>
            <p:nvPr/>
          </p:nvSpPr>
          <p:spPr bwMode="auto">
            <a:xfrm flipH="1">
              <a:off x="4015" y="1376"/>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2" name="Line 10"/>
            <p:cNvSpPr>
              <a:spLocks noChangeShapeType="1"/>
            </p:cNvSpPr>
            <p:nvPr/>
          </p:nvSpPr>
          <p:spPr bwMode="auto">
            <a:xfrm flipV="1">
              <a:off x="3343" y="704"/>
              <a:ext cx="624" cy="11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43" name="Oval 11" descr="羊皮纸"/>
            <p:cNvSpPr/>
            <p:nvPr/>
          </p:nvSpPr>
          <p:spPr>
            <a:xfrm>
              <a:off x="276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5</a:t>
              </a:r>
              <a:endParaRPr lang="en-US" altLang="zh-CN" sz="2400" noProof="1">
                <a:latin typeface="Arial" panose="020B0604020202020204" pitchFamily="34" charset="0"/>
                <a:ea typeface="宋体" panose="02010600030101010101" pitchFamily="2" charset="-122"/>
              </a:endParaRPr>
            </a:p>
          </p:txBody>
        </p:sp>
        <p:sp>
          <p:nvSpPr>
            <p:cNvPr id="149544" name="Oval 12" descr="羊皮纸"/>
            <p:cNvSpPr/>
            <p:nvPr/>
          </p:nvSpPr>
          <p:spPr>
            <a:xfrm>
              <a:off x="310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0</a:t>
              </a:r>
              <a:endParaRPr lang="en-US" altLang="zh-CN" sz="2400" noProof="1">
                <a:latin typeface="Arial" panose="020B0604020202020204" pitchFamily="34" charset="0"/>
                <a:ea typeface="宋体" panose="02010600030101010101" pitchFamily="2" charset="-122"/>
              </a:endParaRPr>
            </a:p>
          </p:txBody>
        </p:sp>
        <p:sp>
          <p:nvSpPr>
            <p:cNvPr id="149545" name="Oval 13" descr="羊皮纸"/>
            <p:cNvSpPr/>
            <p:nvPr/>
          </p:nvSpPr>
          <p:spPr>
            <a:xfrm>
              <a:off x="310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49546" name="Oval 14" descr="羊皮纸"/>
            <p:cNvSpPr/>
            <p:nvPr/>
          </p:nvSpPr>
          <p:spPr>
            <a:xfrm>
              <a:off x="348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49547" name="Oval 15" descr="羊皮纸"/>
            <p:cNvSpPr/>
            <p:nvPr/>
          </p:nvSpPr>
          <p:spPr>
            <a:xfrm>
              <a:off x="382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49548" name="Oval 16" descr="羊皮纸"/>
            <p:cNvSpPr/>
            <p:nvPr/>
          </p:nvSpPr>
          <p:spPr>
            <a:xfrm>
              <a:off x="382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49549" name="Oval 17" descr="羊皮纸"/>
            <p:cNvSpPr/>
            <p:nvPr/>
          </p:nvSpPr>
          <p:spPr>
            <a:xfrm flipH="1">
              <a:off x="420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49550" name="Text Box 18"/>
            <p:cNvSpPr txBox="1"/>
            <p:nvPr/>
          </p:nvSpPr>
          <p:spPr>
            <a:xfrm>
              <a:off x="3439" y="384"/>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149551" name="Text Box 19"/>
            <p:cNvSpPr txBox="1"/>
            <p:nvPr/>
          </p:nvSpPr>
          <p:spPr>
            <a:xfrm>
              <a:off x="2767" y="777"/>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49552" name="Text Box 20"/>
            <p:cNvSpPr txBox="1"/>
            <p:nvPr/>
          </p:nvSpPr>
          <p:spPr>
            <a:xfrm>
              <a:off x="2767" y="1545"/>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49553" name="Text Box 21"/>
            <p:cNvSpPr txBox="1"/>
            <p:nvPr/>
          </p:nvSpPr>
          <p:spPr>
            <a:xfrm>
              <a:off x="3439" y="825"/>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149554" name="Text Box 22"/>
            <p:cNvSpPr txBox="1"/>
            <p:nvPr/>
          </p:nvSpPr>
          <p:spPr>
            <a:xfrm>
              <a:off x="3151" y="140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149555" name="Text Box 23"/>
            <p:cNvSpPr txBox="1"/>
            <p:nvPr/>
          </p:nvSpPr>
          <p:spPr>
            <a:xfrm>
              <a:off x="3439" y="188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49556" name="Text Box 24"/>
            <p:cNvSpPr txBox="1"/>
            <p:nvPr/>
          </p:nvSpPr>
          <p:spPr>
            <a:xfrm>
              <a:off x="4155" y="825"/>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149557" name="Text Box 25"/>
            <p:cNvSpPr txBox="1"/>
            <p:nvPr/>
          </p:nvSpPr>
          <p:spPr>
            <a:xfrm>
              <a:off x="3771" y="1392"/>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149558" name="Text Box 26"/>
            <p:cNvSpPr txBox="1"/>
            <p:nvPr/>
          </p:nvSpPr>
          <p:spPr>
            <a:xfrm>
              <a:off x="4155" y="1488"/>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sp>
          <p:nvSpPr>
            <p:cNvPr id="103479" name="Line 27"/>
            <p:cNvSpPr>
              <a:spLocks noChangeShapeType="1"/>
            </p:cNvSpPr>
            <p:nvPr/>
          </p:nvSpPr>
          <p:spPr bwMode="auto">
            <a:xfrm>
              <a:off x="3391" y="7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03428" name="Object 28"/>
          <p:cNvGraphicFramePr>
            <a:graphicFrameLocks noChangeAspect="1"/>
          </p:cNvGraphicFramePr>
          <p:nvPr/>
        </p:nvGraphicFramePr>
        <p:xfrm>
          <a:off x="6734175" y="847725"/>
          <a:ext cx="112713" cy="214313"/>
        </p:xfrm>
        <a:graphic>
          <a:graphicData uri="http://schemas.openxmlformats.org/presentationml/2006/ole">
            <mc:AlternateContent xmlns:mc="http://schemas.openxmlformats.org/markup-compatibility/2006">
              <mc:Choice xmlns:v="urn:schemas-microsoft-com:vml" Requires="v">
                <p:oleObj spid="_x0000_s103520" r:id="rId4" imgW="114798" imgH="216841" progId="Equation.3">
                  <p:embed/>
                </p:oleObj>
              </mc:Choice>
              <mc:Fallback>
                <p:oleObj r:id="rId4" imgW="114798" imgH="216841" progId="Equation.3">
                  <p:embed/>
                  <p:pic>
                    <p:nvPicPr>
                      <p:cNvPr id="0"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4175" y="847725"/>
                        <a:ext cx="11271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03429" name="Group 58"/>
          <p:cNvGrpSpPr>
            <a:grpSpLocks/>
          </p:cNvGrpSpPr>
          <p:nvPr/>
        </p:nvGrpSpPr>
        <p:grpSpPr bwMode="auto">
          <a:xfrm>
            <a:off x="749300" y="3582988"/>
            <a:ext cx="2743200" cy="2865437"/>
            <a:chOff x="472" y="2257"/>
            <a:chExt cx="1728" cy="1805"/>
          </a:xfrm>
        </p:grpSpPr>
        <p:sp>
          <p:nvSpPr>
            <p:cNvPr id="103432" name="Line 31"/>
            <p:cNvSpPr>
              <a:spLocks noChangeShapeType="1"/>
            </p:cNvSpPr>
            <p:nvPr/>
          </p:nvSpPr>
          <p:spPr bwMode="auto">
            <a:xfrm>
              <a:off x="1720" y="2673"/>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3" name="Line 32"/>
            <p:cNvSpPr>
              <a:spLocks noChangeShapeType="1"/>
            </p:cNvSpPr>
            <p:nvPr/>
          </p:nvSpPr>
          <p:spPr bwMode="auto">
            <a:xfrm>
              <a:off x="1336" y="3201"/>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4" name="Line 33"/>
            <p:cNvSpPr>
              <a:spLocks noChangeShapeType="1"/>
            </p:cNvSpPr>
            <p:nvPr/>
          </p:nvSpPr>
          <p:spPr bwMode="auto">
            <a:xfrm>
              <a:off x="616" y="3201"/>
              <a:ext cx="336"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5" name="Line 34"/>
            <p:cNvSpPr>
              <a:spLocks noChangeShapeType="1"/>
            </p:cNvSpPr>
            <p:nvPr/>
          </p:nvSpPr>
          <p:spPr bwMode="auto">
            <a:xfrm flipH="1">
              <a:off x="616" y="2625"/>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6" name="Line 35"/>
            <p:cNvSpPr>
              <a:spLocks noChangeShapeType="1"/>
            </p:cNvSpPr>
            <p:nvPr/>
          </p:nvSpPr>
          <p:spPr bwMode="auto">
            <a:xfrm>
              <a:off x="1096" y="3777"/>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7" name="Line 36"/>
            <p:cNvSpPr>
              <a:spLocks noChangeShapeType="1"/>
            </p:cNvSpPr>
            <p:nvPr/>
          </p:nvSpPr>
          <p:spPr bwMode="auto">
            <a:xfrm flipH="1">
              <a:off x="1720" y="3249"/>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8" name="Line 37"/>
            <p:cNvSpPr>
              <a:spLocks noChangeShapeType="1"/>
            </p:cNvSpPr>
            <p:nvPr/>
          </p:nvSpPr>
          <p:spPr bwMode="auto">
            <a:xfrm flipV="1">
              <a:off x="1048" y="2577"/>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19" name="Oval 38" descr="羊皮纸"/>
            <p:cNvSpPr/>
            <p:nvPr/>
          </p:nvSpPr>
          <p:spPr>
            <a:xfrm>
              <a:off x="472" y="3057"/>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chemeClr val="tx2"/>
                  </a:solidFill>
                  <a:latin typeface="Arial" panose="020B0604020202020204" pitchFamily="34" charset="0"/>
                  <a:ea typeface="宋体" panose="02010600030101010101" pitchFamily="2" charset="-122"/>
                </a:rPr>
                <a:t>5</a:t>
              </a:r>
              <a:endParaRPr lang="en-US" altLang="zh-CN" sz="2400" noProof="1">
                <a:solidFill>
                  <a:schemeClr val="tx2"/>
                </a:solidFill>
                <a:latin typeface="Arial" panose="020B0604020202020204" pitchFamily="34" charset="0"/>
                <a:ea typeface="宋体" panose="02010600030101010101" pitchFamily="2" charset="-122"/>
              </a:endParaRPr>
            </a:p>
          </p:txBody>
        </p:sp>
        <p:sp>
          <p:nvSpPr>
            <p:cNvPr id="149520" name="Oval 39" descr="羊皮纸"/>
            <p:cNvSpPr/>
            <p:nvPr/>
          </p:nvSpPr>
          <p:spPr>
            <a:xfrm>
              <a:off x="808" y="24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8000"/>
                  </a:solidFill>
                  <a:latin typeface="Arial" panose="020B0604020202020204" pitchFamily="34" charset="0"/>
                  <a:ea typeface="宋体" panose="02010600030101010101" pitchFamily="2" charset="-122"/>
                </a:rPr>
                <a:t>0</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49521" name="Oval 40" descr="羊皮纸"/>
            <p:cNvSpPr/>
            <p:nvPr/>
          </p:nvSpPr>
          <p:spPr>
            <a:xfrm>
              <a:off x="808" y="36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49522" name="Oval 41" descr="羊皮纸"/>
            <p:cNvSpPr/>
            <p:nvPr/>
          </p:nvSpPr>
          <p:spPr>
            <a:xfrm>
              <a:off x="1192" y="3057"/>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49523" name="Oval 42" descr="羊皮纸"/>
            <p:cNvSpPr/>
            <p:nvPr/>
          </p:nvSpPr>
          <p:spPr>
            <a:xfrm>
              <a:off x="1528" y="24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49524" name="Oval 43" descr="羊皮纸"/>
            <p:cNvSpPr/>
            <p:nvPr/>
          </p:nvSpPr>
          <p:spPr>
            <a:xfrm>
              <a:off x="1528" y="36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49525" name="Oval 44" descr="羊皮纸"/>
            <p:cNvSpPr/>
            <p:nvPr/>
          </p:nvSpPr>
          <p:spPr>
            <a:xfrm flipH="1">
              <a:off x="1912" y="3057"/>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49526" name="Text Box 45"/>
            <p:cNvSpPr txBox="1"/>
            <p:nvPr/>
          </p:nvSpPr>
          <p:spPr>
            <a:xfrm>
              <a:off x="1144" y="2257"/>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27" name="Text Box 46"/>
            <p:cNvSpPr txBox="1"/>
            <p:nvPr/>
          </p:nvSpPr>
          <p:spPr>
            <a:xfrm>
              <a:off x="472" y="265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49528" name="Text Box 47"/>
            <p:cNvSpPr txBox="1"/>
            <p:nvPr/>
          </p:nvSpPr>
          <p:spPr>
            <a:xfrm>
              <a:off x="472" y="3418"/>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25</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29" name="Text Box 48"/>
            <p:cNvSpPr txBox="1"/>
            <p:nvPr/>
          </p:nvSpPr>
          <p:spPr>
            <a:xfrm>
              <a:off x="1144" y="2698"/>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0" name="Text Box 49"/>
            <p:cNvSpPr txBox="1"/>
            <p:nvPr/>
          </p:nvSpPr>
          <p:spPr>
            <a:xfrm>
              <a:off x="856" y="3274"/>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1" name="Text Box 50"/>
            <p:cNvSpPr txBox="1"/>
            <p:nvPr/>
          </p:nvSpPr>
          <p:spPr>
            <a:xfrm>
              <a:off x="1144" y="3754"/>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22</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2" name="Text Box 51"/>
            <p:cNvSpPr txBox="1"/>
            <p:nvPr/>
          </p:nvSpPr>
          <p:spPr>
            <a:xfrm>
              <a:off x="1860" y="2698"/>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3" name="Text Box 52"/>
            <p:cNvSpPr txBox="1"/>
            <p:nvPr/>
          </p:nvSpPr>
          <p:spPr>
            <a:xfrm>
              <a:off x="1476" y="3265"/>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4" name="Text Box 53"/>
            <p:cNvSpPr txBox="1"/>
            <p:nvPr/>
          </p:nvSpPr>
          <p:spPr>
            <a:xfrm>
              <a:off x="1860" y="336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12</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03455" name="Line 54"/>
            <p:cNvSpPr>
              <a:spLocks noChangeShapeType="1"/>
            </p:cNvSpPr>
            <p:nvPr/>
          </p:nvSpPr>
          <p:spPr bwMode="auto">
            <a:xfrm>
              <a:off x="1096" y="2577"/>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9510" name="Text Box 55"/>
          <p:cNvSpPr txBox="1"/>
          <p:nvPr/>
        </p:nvSpPr>
        <p:spPr>
          <a:xfrm>
            <a:off x="3790950" y="3824288"/>
            <a:ext cx="3552825" cy="2387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(0,5,10)</a:t>
            </a:r>
            <a:r>
              <a:rPr lang="en-US" altLang="zh-CN" sz="2800" b="1" noProof="1">
                <a:solidFill>
                  <a:srgbClr val="CC0000"/>
                </a:solidFill>
                <a:latin typeface="Arial" panose="020B0604020202020204" pitchFamily="34" charset="0"/>
                <a:ea typeface="宋体" panose="02010600030101010101" pitchFamily="2" charset="-122"/>
              </a:rPr>
              <a:t>, (0,1,28)}</a:t>
            </a:r>
          </a:p>
          <a:p>
            <a:pPr marL="0" indent="0">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ed = (0, 5, 10)</a:t>
            </a:r>
          </a:p>
          <a:p>
            <a:pPr marL="0" indent="0">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f, f, f, f}</a:t>
            </a:r>
          </a:p>
          <a:p>
            <a:pPr marL="0" indent="0">
              <a:buClr>
                <a:srgbClr val="000000"/>
              </a:buClr>
              <a:buFont typeface="Wingdings" panose="05000000000000000000" pitchFamily="2" charset="2"/>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49511" name="AutoShape 56"/>
          <p:cNvSpPr/>
          <p:nvPr/>
        </p:nvSpPr>
        <p:spPr>
          <a:xfrm>
            <a:off x="6494463" y="5408613"/>
            <a:ext cx="146050" cy="290512"/>
          </a:xfrm>
          <a:prstGeom prst="downArrow">
            <a:avLst>
              <a:gd name="adj1" fmla="val 50000"/>
              <a:gd name="adj2" fmla="val 49728"/>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endParaRPr lang="zh-CN" altLang="en-US" sz="2400" noProof="1">
              <a:latin typeface="Arial" panose="020B0604020202020204" pitchFamily="34"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450" name="Group 58"/>
          <p:cNvGrpSpPr>
            <a:grpSpLocks/>
          </p:cNvGrpSpPr>
          <p:nvPr/>
        </p:nvGrpSpPr>
        <p:grpSpPr bwMode="auto">
          <a:xfrm>
            <a:off x="647700" y="492125"/>
            <a:ext cx="2754313" cy="2865438"/>
            <a:chOff x="408" y="310"/>
            <a:chExt cx="1735" cy="1805"/>
          </a:xfrm>
        </p:grpSpPr>
        <p:sp>
          <p:nvSpPr>
            <p:cNvPr id="104480"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1"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2"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3"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4"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5"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6"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7"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8" name="Oval 10" descr="羊皮纸"/>
            <p:cNvSpPr/>
            <p:nvPr/>
          </p:nvSpPr>
          <p:spPr>
            <a:xfrm>
              <a:off x="408" y="111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8000"/>
                  </a:solidFill>
                  <a:latin typeface="Arial" panose="020B0604020202020204" pitchFamily="34" charset="0"/>
                  <a:ea typeface="宋体" panose="02010600030101010101" pitchFamily="2" charset="-122"/>
                </a:rPr>
                <a:t>5</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69" name="Oval 11" descr="羊皮纸"/>
            <p:cNvSpPr/>
            <p:nvPr/>
          </p:nvSpPr>
          <p:spPr>
            <a:xfrm>
              <a:off x="744" y="4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8000"/>
                  </a:solidFill>
                  <a:latin typeface="Arial" panose="020B0604020202020204" pitchFamily="34" charset="0"/>
                  <a:ea typeface="宋体" panose="02010600030101010101" pitchFamily="2" charset="-122"/>
                </a:rPr>
                <a:t>0</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70" name="Oval 12" descr="羊皮纸"/>
            <p:cNvSpPr/>
            <p:nvPr/>
          </p:nvSpPr>
          <p:spPr>
            <a:xfrm>
              <a:off x="744" y="16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50571" name="Oval 13" descr="羊皮纸"/>
            <p:cNvSpPr/>
            <p:nvPr/>
          </p:nvSpPr>
          <p:spPr>
            <a:xfrm>
              <a:off x="1128" y="111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0572" name="Oval 14" descr="羊皮纸"/>
            <p:cNvSpPr/>
            <p:nvPr/>
          </p:nvSpPr>
          <p:spPr>
            <a:xfrm>
              <a:off x="1464" y="4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0573" name="Oval 15" descr="羊皮纸"/>
            <p:cNvSpPr/>
            <p:nvPr/>
          </p:nvSpPr>
          <p:spPr>
            <a:xfrm>
              <a:off x="1464" y="16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50574" name="Oval 16" descr="羊皮纸"/>
            <p:cNvSpPr/>
            <p:nvPr/>
          </p:nvSpPr>
          <p:spPr>
            <a:xfrm flipH="1">
              <a:off x="1848" y="111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50575" name="Text Box 17"/>
            <p:cNvSpPr txBox="1"/>
            <p:nvPr/>
          </p:nvSpPr>
          <p:spPr>
            <a:xfrm>
              <a:off x="1103" y="31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76" name="Text Box 18"/>
            <p:cNvSpPr txBox="1"/>
            <p:nvPr/>
          </p:nvSpPr>
          <p:spPr>
            <a:xfrm>
              <a:off x="408" y="703"/>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0577" name="Text Box 19"/>
            <p:cNvSpPr txBox="1"/>
            <p:nvPr/>
          </p:nvSpPr>
          <p:spPr>
            <a:xfrm>
              <a:off x="408" y="147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0578" name="Text Box 20"/>
            <p:cNvSpPr txBox="1"/>
            <p:nvPr/>
          </p:nvSpPr>
          <p:spPr>
            <a:xfrm>
              <a:off x="1103" y="75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79" name="Text Box 21"/>
            <p:cNvSpPr txBox="1"/>
            <p:nvPr/>
          </p:nvSpPr>
          <p:spPr>
            <a:xfrm>
              <a:off x="815" y="1327"/>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0" name="Text Box 22"/>
            <p:cNvSpPr txBox="1"/>
            <p:nvPr/>
          </p:nvSpPr>
          <p:spPr>
            <a:xfrm>
              <a:off x="1103" y="1807"/>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22</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1" name="Text Box 23"/>
            <p:cNvSpPr txBox="1"/>
            <p:nvPr/>
          </p:nvSpPr>
          <p:spPr>
            <a:xfrm>
              <a:off x="1819" y="75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2" name="Text Box 24"/>
            <p:cNvSpPr txBox="1"/>
            <p:nvPr/>
          </p:nvSpPr>
          <p:spPr>
            <a:xfrm>
              <a:off x="1435" y="1318"/>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3" name="Text Box 25"/>
            <p:cNvSpPr txBox="1"/>
            <p:nvPr/>
          </p:nvSpPr>
          <p:spPr>
            <a:xfrm>
              <a:off x="1819" y="1414"/>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12</a:t>
              </a:r>
              <a:endParaRPr lang="en-US" altLang="zh-CN" sz="2600" noProof="1">
                <a:solidFill>
                  <a:srgbClr val="FF6600"/>
                </a:solidFill>
                <a:latin typeface="Arial" panose="020B0604020202020204" pitchFamily="34" charset="0"/>
                <a:ea typeface="宋体" panose="02010600030101010101" pitchFamily="2" charset="-122"/>
              </a:endParaRPr>
            </a:p>
          </p:txBody>
        </p:sp>
      </p:grpSp>
      <p:sp>
        <p:nvSpPr>
          <p:cNvPr id="150531" name="Text Box 27"/>
          <p:cNvSpPr txBox="1"/>
          <p:nvPr/>
        </p:nvSpPr>
        <p:spPr>
          <a:xfrm>
            <a:off x="3816350" y="754063"/>
            <a:ext cx="3552825" cy="2387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(5,4,25)</a:t>
            </a:r>
            <a:r>
              <a:rPr lang="en-US" altLang="zh-CN" sz="2800" b="1" noProof="1">
                <a:solidFill>
                  <a:srgbClr val="CC0000"/>
                </a:solidFill>
                <a:latin typeface="Arial" panose="020B0604020202020204" pitchFamily="34" charset="0"/>
                <a:ea typeface="宋体" panose="02010600030101010101" pitchFamily="2" charset="-122"/>
              </a:rPr>
              <a:t>, (0,1,28)}</a:t>
            </a:r>
          </a:p>
          <a:p>
            <a:pPr marL="0" indent="0">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ed = (5, 4, 25)</a:t>
            </a:r>
          </a:p>
          <a:p>
            <a:pPr marL="0" indent="0">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buClr>
                <a:srgbClr val="000000"/>
              </a:buClr>
              <a:buFont typeface="Wingdings" panose="05000000000000000000" pitchFamily="2" charset="2"/>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0532" name="AutoShape 28"/>
          <p:cNvSpPr/>
          <p:nvPr/>
        </p:nvSpPr>
        <p:spPr>
          <a:xfrm>
            <a:off x="6246813" y="2312988"/>
            <a:ext cx="131762"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endParaRPr lang="zh-CN" altLang="en-US" sz="2400" noProof="1">
              <a:latin typeface="Arial" panose="020B0604020202020204" pitchFamily="34" charset="0"/>
              <a:ea typeface="宋体" panose="02010600030101010101" pitchFamily="2" charset="-122"/>
            </a:endParaRPr>
          </a:p>
        </p:txBody>
      </p:sp>
      <p:grpSp>
        <p:nvGrpSpPr>
          <p:cNvPr id="104453" name="Group 59"/>
          <p:cNvGrpSpPr>
            <a:grpSpLocks/>
          </p:cNvGrpSpPr>
          <p:nvPr/>
        </p:nvGrpSpPr>
        <p:grpSpPr bwMode="auto">
          <a:xfrm>
            <a:off x="647700" y="3492500"/>
            <a:ext cx="2743200" cy="2852738"/>
            <a:chOff x="471" y="2200"/>
            <a:chExt cx="1728" cy="1797"/>
          </a:xfrm>
        </p:grpSpPr>
        <p:sp>
          <p:nvSpPr>
            <p:cNvPr id="104456" name="Line 53"/>
            <p:cNvSpPr>
              <a:spLocks noChangeShapeType="1"/>
            </p:cNvSpPr>
            <p:nvPr/>
          </p:nvSpPr>
          <p:spPr bwMode="auto">
            <a:xfrm>
              <a:off x="1095" y="252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7" name="Line 30"/>
            <p:cNvSpPr>
              <a:spLocks noChangeShapeType="1"/>
            </p:cNvSpPr>
            <p:nvPr/>
          </p:nvSpPr>
          <p:spPr bwMode="auto">
            <a:xfrm>
              <a:off x="1719" y="261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8" name="Line 31"/>
            <p:cNvSpPr>
              <a:spLocks noChangeShapeType="1"/>
            </p:cNvSpPr>
            <p:nvPr/>
          </p:nvSpPr>
          <p:spPr bwMode="auto">
            <a:xfrm>
              <a:off x="1335" y="314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9" name="Line 32"/>
            <p:cNvSpPr>
              <a:spLocks noChangeShapeType="1"/>
            </p:cNvSpPr>
            <p:nvPr/>
          </p:nvSpPr>
          <p:spPr bwMode="auto">
            <a:xfrm>
              <a:off x="615" y="314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0" name="Line 33"/>
            <p:cNvSpPr>
              <a:spLocks noChangeShapeType="1"/>
            </p:cNvSpPr>
            <p:nvPr/>
          </p:nvSpPr>
          <p:spPr bwMode="auto">
            <a:xfrm flipH="1">
              <a:off x="615" y="256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1" name="Line 34"/>
            <p:cNvSpPr>
              <a:spLocks noChangeShapeType="1"/>
            </p:cNvSpPr>
            <p:nvPr/>
          </p:nvSpPr>
          <p:spPr bwMode="auto">
            <a:xfrm>
              <a:off x="1095" y="3720"/>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2" name="Line 35"/>
            <p:cNvSpPr>
              <a:spLocks noChangeShapeType="1"/>
            </p:cNvSpPr>
            <p:nvPr/>
          </p:nvSpPr>
          <p:spPr bwMode="auto">
            <a:xfrm flipH="1">
              <a:off x="1719" y="319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3" name="Line 36"/>
            <p:cNvSpPr>
              <a:spLocks noChangeShapeType="1"/>
            </p:cNvSpPr>
            <p:nvPr/>
          </p:nvSpPr>
          <p:spPr bwMode="auto">
            <a:xfrm flipV="1">
              <a:off x="1047" y="252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44" name="Oval 37" descr="羊皮纸"/>
            <p:cNvSpPr/>
            <p:nvPr/>
          </p:nvSpPr>
          <p:spPr>
            <a:xfrm>
              <a:off x="471" y="300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8000"/>
                  </a:solidFill>
                  <a:latin typeface="Arial" panose="020B0604020202020204" pitchFamily="34" charset="0"/>
                  <a:ea typeface="宋体" panose="02010600030101010101" pitchFamily="2" charset="-122"/>
                </a:rPr>
                <a:t>5</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45" name="Oval 38" descr="羊皮纸"/>
            <p:cNvSpPr/>
            <p:nvPr/>
          </p:nvSpPr>
          <p:spPr>
            <a:xfrm>
              <a:off x="807" y="23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8000"/>
                  </a:solidFill>
                  <a:latin typeface="Arial" panose="020B0604020202020204" pitchFamily="34" charset="0"/>
                  <a:ea typeface="宋体" panose="02010600030101010101" pitchFamily="2" charset="-122"/>
                </a:rPr>
                <a:t>0</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46" name="Oval 39" descr="羊皮纸"/>
            <p:cNvSpPr/>
            <p:nvPr/>
          </p:nvSpPr>
          <p:spPr>
            <a:xfrm>
              <a:off x="807" y="35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8000"/>
                  </a:solidFill>
                  <a:latin typeface="Arial" panose="020B0604020202020204" pitchFamily="34" charset="0"/>
                  <a:ea typeface="宋体" panose="02010600030101010101" pitchFamily="2" charset="-122"/>
                </a:rPr>
                <a:t>4</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47" name="Oval 40" descr="羊皮纸"/>
            <p:cNvSpPr/>
            <p:nvPr/>
          </p:nvSpPr>
          <p:spPr>
            <a:xfrm>
              <a:off x="1191" y="300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0548" name="Oval 41" descr="羊皮纸"/>
            <p:cNvSpPr/>
            <p:nvPr/>
          </p:nvSpPr>
          <p:spPr>
            <a:xfrm>
              <a:off x="1527" y="23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0549" name="Oval 42" descr="羊皮纸"/>
            <p:cNvSpPr/>
            <p:nvPr/>
          </p:nvSpPr>
          <p:spPr>
            <a:xfrm>
              <a:off x="1527" y="35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50550" name="Oval 43" descr="羊皮纸"/>
            <p:cNvSpPr/>
            <p:nvPr/>
          </p:nvSpPr>
          <p:spPr>
            <a:xfrm flipH="1">
              <a:off x="1911" y="300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50551" name="Text Box 44"/>
            <p:cNvSpPr txBox="1"/>
            <p:nvPr/>
          </p:nvSpPr>
          <p:spPr>
            <a:xfrm>
              <a:off x="1143" y="220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2" name="Text Box 45"/>
            <p:cNvSpPr txBox="1"/>
            <p:nvPr/>
          </p:nvSpPr>
          <p:spPr>
            <a:xfrm>
              <a:off x="471" y="2567"/>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50553" name="Text Box 46"/>
            <p:cNvSpPr txBox="1"/>
            <p:nvPr/>
          </p:nvSpPr>
          <p:spPr>
            <a:xfrm>
              <a:off x="471" y="3335"/>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50554" name="Text Box 47"/>
            <p:cNvSpPr txBox="1"/>
            <p:nvPr/>
          </p:nvSpPr>
          <p:spPr>
            <a:xfrm>
              <a:off x="1143" y="264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5" name="Text Box 48"/>
            <p:cNvSpPr txBox="1"/>
            <p:nvPr/>
          </p:nvSpPr>
          <p:spPr>
            <a:xfrm>
              <a:off x="855" y="3217"/>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6" name="Text Box 49"/>
            <p:cNvSpPr txBox="1"/>
            <p:nvPr/>
          </p:nvSpPr>
          <p:spPr>
            <a:xfrm>
              <a:off x="1143" y="3689"/>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50557" name="Text Box 50"/>
            <p:cNvSpPr txBox="1"/>
            <p:nvPr/>
          </p:nvSpPr>
          <p:spPr>
            <a:xfrm>
              <a:off x="1859" y="264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8" name="Text Box 51"/>
            <p:cNvSpPr txBox="1"/>
            <p:nvPr/>
          </p:nvSpPr>
          <p:spPr>
            <a:xfrm>
              <a:off x="1475" y="3208"/>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9" name="Text Box 52"/>
            <p:cNvSpPr txBox="1"/>
            <p:nvPr/>
          </p:nvSpPr>
          <p:spPr>
            <a:xfrm>
              <a:off x="1859" y="3304"/>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12</a:t>
              </a:r>
              <a:endParaRPr lang="en-US" altLang="zh-CN" sz="2600" noProof="1">
                <a:solidFill>
                  <a:srgbClr val="FF6600"/>
                </a:solidFill>
                <a:latin typeface="Arial" panose="020B0604020202020204" pitchFamily="34" charset="0"/>
                <a:ea typeface="宋体" panose="02010600030101010101" pitchFamily="2" charset="-122"/>
              </a:endParaRPr>
            </a:p>
          </p:txBody>
        </p:sp>
      </p:grpSp>
      <p:sp>
        <p:nvSpPr>
          <p:cNvPr id="150534" name="Text Box 54"/>
          <p:cNvSpPr txBox="1"/>
          <p:nvPr/>
        </p:nvSpPr>
        <p:spPr>
          <a:xfrm>
            <a:off x="3825875" y="3741738"/>
            <a:ext cx="4857750" cy="2387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(4,3,22)</a:t>
            </a:r>
            <a:r>
              <a:rPr lang="en-US" altLang="zh-CN" sz="2800" b="1" noProof="1">
                <a:solidFill>
                  <a:srgbClr val="CC0000"/>
                </a:solidFill>
                <a:latin typeface="Arial" panose="020B0604020202020204" pitchFamily="34" charset="0"/>
                <a:ea typeface="宋体" panose="02010600030101010101" pitchFamily="2" charset="-122"/>
              </a:rPr>
              <a:t>, (4,6,24), (0,1,28)}</a:t>
            </a:r>
          </a:p>
          <a:p>
            <a:pPr marL="0" indent="0">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ed = (4, 3, 22)</a:t>
            </a:r>
          </a:p>
          <a:p>
            <a:pPr marL="0" indent="0">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buClr>
                <a:srgbClr val="000000"/>
              </a:buClr>
              <a:buFont typeface="Wingdings" panose="05000000000000000000" pitchFamily="2" charset="2"/>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0535" name="AutoShape 55"/>
          <p:cNvSpPr/>
          <p:nvPr/>
        </p:nvSpPr>
        <p:spPr>
          <a:xfrm>
            <a:off x="5935663" y="5337175"/>
            <a:ext cx="179387" cy="304800"/>
          </a:xfrm>
          <a:prstGeom prst="downArrow">
            <a:avLst>
              <a:gd name="adj1" fmla="val 50000"/>
              <a:gd name="adj2" fmla="val 42477"/>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endParaRPr lang="zh-CN" altLang="en-US" sz="2400" noProof="1">
              <a:latin typeface="Arial" panose="020B0604020202020204" pitchFamily="34"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4" name="Group 56"/>
          <p:cNvGrpSpPr>
            <a:grpSpLocks/>
          </p:cNvGrpSpPr>
          <p:nvPr/>
        </p:nvGrpSpPr>
        <p:grpSpPr bwMode="auto">
          <a:xfrm>
            <a:off x="747713" y="638175"/>
            <a:ext cx="2743200" cy="2894013"/>
            <a:chOff x="471" y="402"/>
            <a:chExt cx="1728" cy="1823"/>
          </a:xfrm>
        </p:grpSpPr>
        <p:sp>
          <p:nvSpPr>
            <p:cNvPr id="105504" name="Line 26"/>
            <p:cNvSpPr>
              <a:spLocks noChangeShapeType="1"/>
            </p:cNvSpPr>
            <p:nvPr/>
          </p:nvSpPr>
          <p:spPr bwMode="auto">
            <a:xfrm>
              <a:off x="1095" y="722"/>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5" name="Line 3"/>
            <p:cNvSpPr>
              <a:spLocks noChangeShapeType="1"/>
            </p:cNvSpPr>
            <p:nvPr/>
          </p:nvSpPr>
          <p:spPr bwMode="auto">
            <a:xfrm>
              <a:off x="1719" y="818"/>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6" name="Line 4"/>
            <p:cNvSpPr>
              <a:spLocks noChangeShapeType="1"/>
            </p:cNvSpPr>
            <p:nvPr/>
          </p:nvSpPr>
          <p:spPr bwMode="auto">
            <a:xfrm>
              <a:off x="1335" y="134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7" name="Line 5"/>
            <p:cNvSpPr>
              <a:spLocks noChangeShapeType="1"/>
            </p:cNvSpPr>
            <p:nvPr/>
          </p:nvSpPr>
          <p:spPr bwMode="auto">
            <a:xfrm>
              <a:off x="615" y="1346"/>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8" name="Line 6"/>
            <p:cNvSpPr>
              <a:spLocks noChangeShapeType="1"/>
            </p:cNvSpPr>
            <p:nvPr/>
          </p:nvSpPr>
          <p:spPr bwMode="auto">
            <a:xfrm flipH="1">
              <a:off x="615" y="770"/>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9" name="Line 7"/>
            <p:cNvSpPr>
              <a:spLocks noChangeShapeType="1"/>
            </p:cNvSpPr>
            <p:nvPr/>
          </p:nvSpPr>
          <p:spPr bwMode="auto">
            <a:xfrm>
              <a:off x="1095" y="1922"/>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10" name="Line 8"/>
            <p:cNvSpPr>
              <a:spLocks noChangeShapeType="1"/>
            </p:cNvSpPr>
            <p:nvPr/>
          </p:nvSpPr>
          <p:spPr bwMode="auto">
            <a:xfrm flipH="1">
              <a:off x="1719" y="1394"/>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11" name="Line 9"/>
            <p:cNvSpPr>
              <a:spLocks noChangeShapeType="1"/>
            </p:cNvSpPr>
            <p:nvPr/>
          </p:nvSpPr>
          <p:spPr bwMode="auto">
            <a:xfrm flipV="1">
              <a:off x="1047" y="722"/>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2" name="Oval 10" descr="羊皮纸"/>
            <p:cNvSpPr/>
            <p:nvPr/>
          </p:nvSpPr>
          <p:spPr>
            <a:xfrm>
              <a:off x="471" y="1202"/>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5</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3" name="Oval 11" descr="羊皮纸"/>
            <p:cNvSpPr/>
            <p:nvPr/>
          </p:nvSpPr>
          <p:spPr>
            <a:xfrm>
              <a:off x="807" y="5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0</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4" name="Oval 12" descr="羊皮纸"/>
            <p:cNvSpPr/>
            <p:nvPr/>
          </p:nvSpPr>
          <p:spPr>
            <a:xfrm>
              <a:off x="807" y="17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4</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5" name="Oval 13" descr="羊皮纸"/>
            <p:cNvSpPr/>
            <p:nvPr/>
          </p:nvSpPr>
          <p:spPr>
            <a:xfrm>
              <a:off x="1191" y="1202"/>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1596" name="Oval 14" descr="羊皮纸"/>
            <p:cNvSpPr/>
            <p:nvPr/>
          </p:nvSpPr>
          <p:spPr>
            <a:xfrm>
              <a:off x="1527" y="5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1597" name="Oval 15" descr="羊皮纸"/>
            <p:cNvSpPr/>
            <p:nvPr/>
          </p:nvSpPr>
          <p:spPr>
            <a:xfrm>
              <a:off x="1527" y="17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3</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8" name="Oval 16" descr="羊皮纸"/>
            <p:cNvSpPr/>
            <p:nvPr/>
          </p:nvSpPr>
          <p:spPr>
            <a:xfrm flipH="1">
              <a:off x="1911" y="1202"/>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51599" name="Text Box 17"/>
            <p:cNvSpPr txBox="1"/>
            <p:nvPr/>
          </p:nvSpPr>
          <p:spPr>
            <a:xfrm>
              <a:off x="1143" y="402"/>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0" name="Text Box 18"/>
            <p:cNvSpPr txBox="1"/>
            <p:nvPr/>
          </p:nvSpPr>
          <p:spPr>
            <a:xfrm>
              <a:off x="471" y="795"/>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51601" name="Text Box 19"/>
            <p:cNvSpPr txBox="1"/>
            <p:nvPr/>
          </p:nvSpPr>
          <p:spPr>
            <a:xfrm>
              <a:off x="471" y="1563"/>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51602" name="Text Box 20"/>
            <p:cNvSpPr txBox="1"/>
            <p:nvPr/>
          </p:nvSpPr>
          <p:spPr>
            <a:xfrm>
              <a:off x="1143" y="843"/>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3" name="Text Box 21"/>
            <p:cNvSpPr txBox="1"/>
            <p:nvPr/>
          </p:nvSpPr>
          <p:spPr>
            <a:xfrm>
              <a:off x="855" y="1419"/>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4" name="Text Box 22"/>
            <p:cNvSpPr txBox="1"/>
            <p:nvPr/>
          </p:nvSpPr>
          <p:spPr>
            <a:xfrm>
              <a:off x="1143" y="1917"/>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51605" name="Text Box 23"/>
            <p:cNvSpPr txBox="1"/>
            <p:nvPr/>
          </p:nvSpPr>
          <p:spPr>
            <a:xfrm>
              <a:off x="1859" y="843"/>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6" name="Text Box 24"/>
            <p:cNvSpPr txBox="1"/>
            <p:nvPr/>
          </p:nvSpPr>
          <p:spPr>
            <a:xfrm>
              <a:off x="1475" y="141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7" name="Text Box 25"/>
            <p:cNvSpPr txBox="1"/>
            <p:nvPr/>
          </p:nvSpPr>
          <p:spPr>
            <a:xfrm>
              <a:off x="1859" y="1506"/>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sp>
        <p:nvSpPr>
          <p:cNvPr id="151555" name="Text Box 27"/>
          <p:cNvSpPr txBox="1"/>
          <p:nvPr/>
        </p:nvSpPr>
        <p:spPr>
          <a:xfrm>
            <a:off x="3851275" y="744538"/>
            <a:ext cx="4968875" cy="26019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
              </a:spcBef>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(3,2,12)</a:t>
            </a:r>
            <a:r>
              <a:rPr lang="en-US" altLang="zh-CN" sz="2800" b="1" noProof="1">
                <a:solidFill>
                  <a:srgbClr val="CC0000"/>
                </a:solidFill>
                <a:latin typeface="Arial" panose="020B0604020202020204" pitchFamily="34" charset="0"/>
                <a:ea typeface="宋体" panose="02010600030101010101" pitchFamily="2" charset="-122"/>
              </a:rPr>
              <a:t>, (3,6,18),       (4,6,24), (0,1,28)}</a:t>
            </a:r>
          </a:p>
          <a:p>
            <a:pPr marL="0" indent="0">
              <a:spcBef>
                <a:spcPct val="5000"/>
              </a:spcBef>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ed = (3, 2, 12)</a:t>
            </a:r>
          </a:p>
          <a:p>
            <a:pPr marL="0" indent="0">
              <a:spcBef>
                <a:spcPct val="5000"/>
              </a:spcBef>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spcBef>
                <a:spcPct val="5000"/>
              </a:spcBef>
              <a:buClr>
                <a:srgbClr val="000000"/>
              </a:buClr>
              <a:buFont typeface="Wingdings" panose="05000000000000000000" pitchFamily="2" charset="2"/>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spcBef>
                <a:spcPct val="5000"/>
              </a:spcBef>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1556" name="AutoShape 28"/>
          <p:cNvSpPr/>
          <p:nvPr/>
        </p:nvSpPr>
        <p:spPr>
          <a:xfrm>
            <a:off x="5699125" y="2584450"/>
            <a:ext cx="131763"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endParaRPr lang="zh-CN" altLang="en-US" sz="2400" noProof="1">
              <a:latin typeface="Arial" panose="020B0604020202020204" pitchFamily="34" charset="0"/>
              <a:ea typeface="宋体" panose="02010600030101010101" pitchFamily="2" charset="-122"/>
            </a:endParaRPr>
          </a:p>
        </p:txBody>
      </p:sp>
      <p:grpSp>
        <p:nvGrpSpPr>
          <p:cNvPr id="105477" name="Group 57"/>
          <p:cNvGrpSpPr>
            <a:grpSpLocks/>
          </p:cNvGrpSpPr>
          <p:nvPr/>
        </p:nvGrpSpPr>
        <p:grpSpPr bwMode="auto">
          <a:xfrm>
            <a:off x="757238" y="3503613"/>
            <a:ext cx="2743200" cy="2894012"/>
            <a:chOff x="477" y="2207"/>
            <a:chExt cx="1728" cy="1823"/>
          </a:xfrm>
        </p:grpSpPr>
        <p:sp>
          <p:nvSpPr>
            <p:cNvPr id="105480" name="Line 30"/>
            <p:cNvSpPr>
              <a:spLocks noChangeShapeType="1"/>
            </p:cNvSpPr>
            <p:nvPr/>
          </p:nvSpPr>
          <p:spPr bwMode="auto">
            <a:xfrm>
              <a:off x="1725" y="2623"/>
              <a:ext cx="288"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1" name="Line 31"/>
            <p:cNvSpPr>
              <a:spLocks noChangeShapeType="1"/>
            </p:cNvSpPr>
            <p:nvPr/>
          </p:nvSpPr>
          <p:spPr bwMode="auto">
            <a:xfrm>
              <a:off x="1341" y="3151"/>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2" name="Line 32"/>
            <p:cNvSpPr>
              <a:spLocks noChangeShapeType="1"/>
            </p:cNvSpPr>
            <p:nvPr/>
          </p:nvSpPr>
          <p:spPr bwMode="auto">
            <a:xfrm>
              <a:off x="621" y="3151"/>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3" name="Line 33"/>
            <p:cNvSpPr>
              <a:spLocks noChangeShapeType="1"/>
            </p:cNvSpPr>
            <p:nvPr/>
          </p:nvSpPr>
          <p:spPr bwMode="auto">
            <a:xfrm flipH="1">
              <a:off x="621" y="2575"/>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4" name="Line 34"/>
            <p:cNvSpPr>
              <a:spLocks noChangeShapeType="1"/>
            </p:cNvSpPr>
            <p:nvPr/>
          </p:nvSpPr>
          <p:spPr bwMode="auto">
            <a:xfrm>
              <a:off x="1101" y="3727"/>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5" name="Line 35"/>
            <p:cNvSpPr>
              <a:spLocks noChangeShapeType="1"/>
            </p:cNvSpPr>
            <p:nvPr/>
          </p:nvSpPr>
          <p:spPr bwMode="auto">
            <a:xfrm flipH="1">
              <a:off x="1725" y="3199"/>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6" name="Line 36"/>
            <p:cNvSpPr>
              <a:spLocks noChangeShapeType="1"/>
            </p:cNvSpPr>
            <p:nvPr/>
          </p:nvSpPr>
          <p:spPr bwMode="auto">
            <a:xfrm flipV="1">
              <a:off x="1053" y="2527"/>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67" name="Oval 37" descr="羊皮纸"/>
            <p:cNvSpPr/>
            <p:nvPr/>
          </p:nvSpPr>
          <p:spPr>
            <a:xfrm>
              <a:off x="477" y="3007"/>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5</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68" name="Oval 38" descr="羊皮纸"/>
            <p:cNvSpPr/>
            <p:nvPr/>
          </p:nvSpPr>
          <p:spPr>
            <a:xfrm>
              <a:off x="813" y="23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0</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69" name="Oval 39" descr="羊皮纸"/>
            <p:cNvSpPr/>
            <p:nvPr/>
          </p:nvSpPr>
          <p:spPr>
            <a:xfrm>
              <a:off x="813" y="35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4</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70" name="Oval 40" descr="羊皮纸"/>
            <p:cNvSpPr/>
            <p:nvPr/>
          </p:nvSpPr>
          <p:spPr>
            <a:xfrm>
              <a:off x="1197" y="3007"/>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1571" name="Oval 41" descr="羊皮纸"/>
            <p:cNvSpPr/>
            <p:nvPr/>
          </p:nvSpPr>
          <p:spPr>
            <a:xfrm>
              <a:off x="1533" y="23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1572" name="Oval 42" descr="羊皮纸"/>
            <p:cNvSpPr/>
            <p:nvPr/>
          </p:nvSpPr>
          <p:spPr>
            <a:xfrm>
              <a:off x="1533" y="35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3</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73" name="Oval 43" descr="羊皮纸"/>
            <p:cNvSpPr/>
            <p:nvPr/>
          </p:nvSpPr>
          <p:spPr>
            <a:xfrm flipH="1">
              <a:off x="1917" y="3007"/>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2</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74" name="Text Box 44"/>
            <p:cNvSpPr txBox="1"/>
            <p:nvPr/>
          </p:nvSpPr>
          <p:spPr>
            <a:xfrm>
              <a:off x="1149" y="2207"/>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75" name="Text Box 45"/>
            <p:cNvSpPr txBox="1"/>
            <p:nvPr/>
          </p:nvSpPr>
          <p:spPr>
            <a:xfrm>
              <a:off x="477" y="260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76" name="Text Box 46"/>
            <p:cNvSpPr txBox="1"/>
            <p:nvPr/>
          </p:nvSpPr>
          <p:spPr>
            <a:xfrm>
              <a:off x="477" y="3368"/>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77" name="Text Box 47"/>
            <p:cNvSpPr txBox="1"/>
            <p:nvPr/>
          </p:nvSpPr>
          <p:spPr>
            <a:xfrm>
              <a:off x="1149" y="2648"/>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78" name="Text Box 48"/>
            <p:cNvSpPr txBox="1"/>
            <p:nvPr/>
          </p:nvSpPr>
          <p:spPr>
            <a:xfrm>
              <a:off x="861" y="3224"/>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79" name="Text Box 49"/>
            <p:cNvSpPr txBox="1"/>
            <p:nvPr/>
          </p:nvSpPr>
          <p:spPr>
            <a:xfrm>
              <a:off x="1149" y="3722"/>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22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80" name="Text Box 50"/>
            <p:cNvSpPr txBox="1"/>
            <p:nvPr/>
          </p:nvSpPr>
          <p:spPr>
            <a:xfrm>
              <a:off x="1865" y="2648"/>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16</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81" name="Text Box 51"/>
            <p:cNvSpPr txBox="1"/>
            <p:nvPr/>
          </p:nvSpPr>
          <p:spPr>
            <a:xfrm>
              <a:off x="1481" y="3215"/>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82" name="Text Box 52"/>
            <p:cNvSpPr txBox="1"/>
            <p:nvPr/>
          </p:nvSpPr>
          <p:spPr>
            <a:xfrm>
              <a:off x="1865" y="331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05503" name="Line 53"/>
            <p:cNvSpPr>
              <a:spLocks noChangeShapeType="1"/>
            </p:cNvSpPr>
            <p:nvPr/>
          </p:nvSpPr>
          <p:spPr bwMode="auto">
            <a:xfrm>
              <a:off x="1101" y="2527"/>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1558" name="Text Box 54"/>
          <p:cNvSpPr txBox="1"/>
          <p:nvPr/>
        </p:nvSpPr>
        <p:spPr>
          <a:xfrm>
            <a:off x="3851275" y="3675063"/>
            <a:ext cx="4824413" cy="26019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
              </a:spcBef>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(2,1,16)</a:t>
            </a:r>
            <a:r>
              <a:rPr lang="en-US" altLang="zh-CN" sz="2800" b="1" noProof="1">
                <a:solidFill>
                  <a:srgbClr val="CC0000"/>
                </a:solidFill>
                <a:latin typeface="Arial" panose="020B0604020202020204" pitchFamily="34" charset="0"/>
                <a:ea typeface="宋体" panose="02010600030101010101" pitchFamily="2" charset="-122"/>
              </a:rPr>
              <a:t>, (3,6,18), (4,6,24), (0,1,28)}</a:t>
            </a:r>
          </a:p>
          <a:p>
            <a:pPr marL="0" indent="0">
              <a:spcBef>
                <a:spcPct val="5000"/>
              </a:spcBef>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ed = (2, 1, 16)</a:t>
            </a:r>
          </a:p>
          <a:p>
            <a:pPr marL="0" indent="0">
              <a:spcBef>
                <a:spcPct val="5000"/>
              </a:spcBef>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spcBef>
                <a:spcPct val="5000"/>
              </a:spcBef>
              <a:buClr>
                <a:srgbClr val="000000"/>
              </a:buClr>
              <a:buFont typeface="Wingdings" panose="05000000000000000000" pitchFamily="2" charset="2"/>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spcBef>
                <a:spcPct val="5000"/>
              </a:spcBef>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1559" name="AutoShape 55"/>
          <p:cNvSpPr/>
          <p:nvPr/>
        </p:nvSpPr>
        <p:spPr>
          <a:xfrm>
            <a:off x="5408613" y="5516563"/>
            <a:ext cx="131762"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endParaRPr lang="zh-CN" altLang="en-US" sz="2400" noProof="1">
              <a:latin typeface="Arial" panose="020B0604020202020204" pitchFamily="34"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514" name="Rectangle 34"/>
          <p:cNvSpPr>
            <a:spLocks noGrp="1" noChangeArrowheads="1"/>
          </p:cNvSpPr>
          <p:nvPr>
            <p:ph idx="1"/>
          </p:nvPr>
        </p:nvSpPr>
        <p:spPr>
          <a:xfrm>
            <a:off x="439738" y="4121150"/>
            <a:ext cx="8229600" cy="1941513"/>
          </a:xfrm>
        </p:spPr>
        <p:txBody>
          <a:bodyPr/>
          <a:lstStyle/>
          <a:p>
            <a:pPr eaLnBrk="1" hangingPunct="1">
              <a:buClr>
                <a:srgbClr val="800080"/>
              </a:buClr>
              <a:buSzPct val="50000"/>
              <a:defRPr/>
            </a:pPr>
            <a:r>
              <a:rPr lang="zh-CN" altLang="en-US" sz="3000" b="1" noProof="1">
                <a:effectLst>
                  <a:outerShdw blurRad="38100" dist="38100" dir="2700000">
                    <a:srgbClr val="C0C0C0"/>
                  </a:outerShdw>
                </a:effectLst>
                <a:latin typeface="Times New Roman" panose="02020603050405020304" pitchFamily="18" charset="0"/>
                <a:ea typeface="宋体" panose="02010600030101010101" pitchFamily="2" charset="-122"/>
              </a:rPr>
              <a:t>最小生成树中边集合里存入的各条边为：</a:t>
            </a:r>
          </a:p>
          <a:p>
            <a:pPr eaLnBrk="1" hangingPunct="1">
              <a:buClr>
                <a:srgbClr val="800080"/>
              </a:buClr>
              <a:buSzPct val="50000"/>
              <a:buFont typeface="Wingdings" panose="05000000000000000000" pitchFamily="2" charset="2"/>
              <a:buNone/>
              <a:defRPr/>
            </a:pPr>
            <a:r>
              <a:rPr lang="zh-CN" altLang="en-US" sz="28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8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(0, 5, 10), (5, 4, 25), (4, 3, 22),</a:t>
            </a:r>
          </a:p>
          <a:p>
            <a:pPr eaLnBrk="1" hangingPunct="1">
              <a:buFont typeface="Wingdings" panose="05000000000000000000" pitchFamily="2" charset="2"/>
              <a:buNone/>
              <a:defRPr/>
            </a:pPr>
            <a:r>
              <a:rPr lang="en-US" altLang="zh-CN" sz="28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(3, 2, 12), (2, 1, 16), (1, 6, 14)</a:t>
            </a:r>
          </a:p>
        </p:txBody>
      </p:sp>
      <p:sp>
        <p:nvSpPr>
          <p:cNvPr id="106499" name="Line 3"/>
          <p:cNvSpPr>
            <a:spLocks noChangeShapeType="1"/>
          </p:cNvSpPr>
          <p:nvPr/>
        </p:nvSpPr>
        <p:spPr bwMode="auto">
          <a:xfrm flipH="1">
            <a:off x="1524000" y="2273300"/>
            <a:ext cx="392113" cy="652463"/>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6500" name="Group 32"/>
          <p:cNvGrpSpPr>
            <a:grpSpLocks/>
          </p:cNvGrpSpPr>
          <p:nvPr/>
        </p:nvGrpSpPr>
        <p:grpSpPr bwMode="auto">
          <a:xfrm>
            <a:off x="641350" y="601663"/>
            <a:ext cx="2743200" cy="2894012"/>
            <a:chOff x="404" y="379"/>
            <a:chExt cx="1728" cy="1823"/>
          </a:xfrm>
        </p:grpSpPr>
        <p:sp>
          <p:nvSpPr>
            <p:cNvPr id="106503" name="Line 5"/>
            <p:cNvSpPr>
              <a:spLocks noChangeShapeType="1"/>
            </p:cNvSpPr>
            <p:nvPr/>
          </p:nvSpPr>
          <p:spPr bwMode="auto">
            <a:xfrm>
              <a:off x="1652" y="795"/>
              <a:ext cx="288"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4" name="Line 6"/>
            <p:cNvSpPr>
              <a:spLocks noChangeShapeType="1"/>
            </p:cNvSpPr>
            <p:nvPr/>
          </p:nvSpPr>
          <p:spPr bwMode="auto">
            <a:xfrm>
              <a:off x="1268" y="1323"/>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5" name="Line 7"/>
            <p:cNvSpPr>
              <a:spLocks noChangeShapeType="1"/>
            </p:cNvSpPr>
            <p:nvPr/>
          </p:nvSpPr>
          <p:spPr bwMode="auto">
            <a:xfrm>
              <a:off x="548" y="1323"/>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6" name="Line 8"/>
            <p:cNvSpPr>
              <a:spLocks noChangeShapeType="1"/>
            </p:cNvSpPr>
            <p:nvPr/>
          </p:nvSpPr>
          <p:spPr bwMode="auto">
            <a:xfrm flipH="1">
              <a:off x="548" y="747"/>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7" name="Line 9"/>
            <p:cNvSpPr>
              <a:spLocks noChangeShapeType="1"/>
            </p:cNvSpPr>
            <p:nvPr/>
          </p:nvSpPr>
          <p:spPr bwMode="auto">
            <a:xfrm>
              <a:off x="1028" y="1899"/>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8" name="Line 10"/>
            <p:cNvSpPr>
              <a:spLocks noChangeShapeType="1"/>
            </p:cNvSpPr>
            <p:nvPr/>
          </p:nvSpPr>
          <p:spPr bwMode="auto">
            <a:xfrm flipH="1">
              <a:off x="1652" y="1371"/>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9" name="Line 11"/>
            <p:cNvSpPr>
              <a:spLocks noChangeShapeType="1"/>
            </p:cNvSpPr>
            <p:nvPr/>
          </p:nvSpPr>
          <p:spPr bwMode="auto">
            <a:xfrm flipV="1">
              <a:off x="1310" y="699"/>
              <a:ext cx="294" cy="53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590" name="Oval 12" descr="羊皮纸"/>
            <p:cNvSpPr/>
            <p:nvPr/>
          </p:nvSpPr>
          <p:spPr>
            <a:xfrm>
              <a:off x="404" y="1179"/>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5</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1" name="Oval 13" descr="羊皮纸"/>
            <p:cNvSpPr/>
            <p:nvPr/>
          </p:nvSpPr>
          <p:spPr>
            <a:xfrm>
              <a:off x="740" y="5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0</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2" name="Oval 14" descr="羊皮纸"/>
            <p:cNvSpPr/>
            <p:nvPr/>
          </p:nvSpPr>
          <p:spPr>
            <a:xfrm>
              <a:off x="740" y="17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4</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3" name="Oval 15" descr="羊皮纸"/>
            <p:cNvSpPr/>
            <p:nvPr/>
          </p:nvSpPr>
          <p:spPr>
            <a:xfrm>
              <a:off x="1124" y="1179"/>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6</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4" name="Oval 16" descr="羊皮纸"/>
            <p:cNvSpPr/>
            <p:nvPr/>
          </p:nvSpPr>
          <p:spPr>
            <a:xfrm>
              <a:off x="1460" y="5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1</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5" name="Oval 17" descr="羊皮纸"/>
            <p:cNvSpPr/>
            <p:nvPr/>
          </p:nvSpPr>
          <p:spPr>
            <a:xfrm>
              <a:off x="1460" y="17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3</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6" name="Oval 18" descr="羊皮纸"/>
            <p:cNvSpPr/>
            <p:nvPr/>
          </p:nvSpPr>
          <p:spPr>
            <a:xfrm flipH="1">
              <a:off x="1844" y="1179"/>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2</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7" name="Text Box 19"/>
            <p:cNvSpPr txBox="1"/>
            <p:nvPr/>
          </p:nvSpPr>
          <p:spPr>
            <a:xfrm>
              <a:off x="1076" y="379"/>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2598" name="Text Box 20"/>
            <p:cNvSpPr txBox="1"/>
            <p:nvPr/>
          </p:nvSpPr>
          <p:spPr>
            <a:xfrm>
              <a:off x="404" y="772"/>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599" name="Text Box 21"/>
            <p:cNvSpPr txBox="1"/>
            <p:nvPr/>
          </p:nvSpPr>
          <p:spPr>
            <a:xfrm>
              <a:off x="404" y="154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0" name="Text Box 22"/>
            <p:cNvSpPr txBox="1"/>
            <p:nvPr/>
          </p:nvSpPr>
          <p:spPr>
            <a:xfrm>
              <a:off x="1076" y="82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14</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1" name="Text Box 23"/>
            <p:cNvSpPr txBox="1"/>
            <p:nvPr/>
          </p:nvSpPr>
          <p:spPr>
            <a:xfrm>
              <a:off x="788" y="1396"/>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2602" name="Text Box 24"/>
            <p:cNvSpPr txBox="1"/>
            <p:nvPr/>
          </p:nvSpPr>
          <p:spPr>
            <a:xfrm>
              <a:off x="1076" y="1894"/>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22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3" name="Text Box 25"/>
            <p:cNvSpPr txBox="1"/>
            <p:nvPr/>
          </p:nvSpPr>
          <p:spPr>
            <a:xfrm>
              <a:off x="1792" y="82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16</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4" name="Text Box 26"/>
            <p:cNvSpPr txBox="1"/>
            <p:nvPr/>
          </p:nvSpPr>
          <p:spPr>
            <a:xfrm>
              <a:off x="1422" y="1387"/>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2605" name="Text Box 27"/>
            <p:cNvSpPr txBox="1"/>
            <p:nvPr/>
          </p:nvSpPr>
          <p:spPr>
            <a:xfrm>
              <a:off x="1792" y="1483"/>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06526" name="Line 28"/>
            <p:cNvSpPr>
              <a:spLocks noChangeShapeType="1"/>
            </p:cNvSpPr>
            <p:nvPr/>
          </p:nvSpPr>
          <p:spPr bwMode="auto">
            <a:xfrm>
              <a:off x="1028" y="699"/>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2581" name="Text Box 29"/>
          <p:cNvSpPr txBox="1"/>
          <p:nvPr/>
        </p:nvSpPr>
        <p:spPr>
          <a:xfrm>
            <a:off x="3714750" y="700088"/>
            <a:ext cx="4960938" cy="2838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(1,6,14)</a:t>
            </a:r>
            <a:r>
              <a:rPr lang="en-US" altLang="zh-CN" sz="2800" b="1" noProof="1">
                <a:solidFill>
                  <a:srgbClr val="CC0000"/>
                </a:solidFill>
                <a:latin typeface="Arial" panose="020B0604020202020204" pitchFamily="34" charset="0"/>
                <a:ea typeface="宋体" panose="02010600030101010101" pitchFamily="2" charset="-122"/>
              </a:rPr>
              <a:t>, (3,6,18), (4,6,24), (0,1,28)}</a:t>
            </a:r>
          </a:p>
          <a:p>
            <a:pPr marL="0" indent="0">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ed = (1, 6, 14)</a:t>
            </a:r>
          </a:p>
          <a:p>
            <a:pPr marL="0" indent="0">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buClr>
                <a:srgbClr val="000000"/>
              </a:buClr>
              <a:buFont typeface="Wingdings" panose="05000000000000000000" pitchFamily="2" charset="2"/>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a:t>
            </a:r>
          </a:p>
        </p:txBody>
      </p:sp>
      <p:sp>
        <p:nvSpPr>
          <p:cNvPr id="152582" name="AutoShape 30"/>
          <p:cNvSpPr/>
          <p:nvPr/>
        </p:nvSpPr>
        <p:spPr>
          <a:xfrm>
            <a:off x="6732588" y="2816225"/>
            <a:ext cx="131762"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endParaRPr lang="zh-CN" altLang="en-US" sz="2400" noProof="1">
              <a:latin typeface="Arial" panose="020B0604020202020204" pitchFamily="34" charset="0"/>
              <a:ea typeface="宋体" panose="02010600030101010101" pitchFamily="2" charset="-122"/>
            </a:endParaRPr>
          </a:p>
        </p:txBody>
      </p:sp>
      <p:sp>
        <p:nvSpPr>
          <p:cNvPr id="2" name="圆角矩形标注 1"/>
          <p:cNvSpPr/>
          <p:nvPr/>
        </p:nvSpPr>
        <p:spPr bwMode="auto">
          <a:xfrm>
            <a:off x="6732588" y="5085213"/>
            <a:ext cx="2231900" cy="1246188"/>
          </a:xfrm>
          <a:prstGeom prst="wedgeRoundRectCallout">
            <a:avLst>
              <a:gd name="adj1" fmla="val -45498"/>
              <a:gd name="adj2" fmla="val -78262"/>
              <a:gd name="adj3" fmla="val 16667"/>
            </a:avLst>
          </a:prstGeom>
          <a:solidFill>
            <a:srgbClr val="00FF00"/>
          </a:solidFill>
          <a:ln>
            <a:solidFill>
              <a:srgbClr val="00FF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b"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b="1" i="0" u="none" strike="noStrike" cap="none" normalizeH="0" baseline="0" dirty="0" smtClean="0">
                <a:ln>
                  <a:noFill/>
                </a:ln>
                <a:solidFill>
                  <a:schemeClr val="bg1"/>
                </a:solidFill>
                <a:effectLst/>
                <a:latin typeface="Tahoma" panose="020B0604030504040204" pitchFamily="34" charset="0"/>
                <a:ea typeface="黑体" panose="02010609060101010101" pitchFamily="49" charset="-122"/>
              </a:rPr>
              <a:t>选不同的起始顶点得到的</a:t>
            </a:r>
            <a:r>
              <a:rPr kumimoji="1" lang="en-US" altLang="zh-CN" b="1" i="0" u="none" strike="noStrike" cap="none" normalizeH="0" baseline="0" dirty="0" smtClean="0">
                <a:ln>
                  <a:noFill/>
                </a:ln>
                <a:solidFill>
                  <a:schemeClr val="bg1"/>
                </a:solidFill>
                <a:effectLst/>
                <a:latin typeface="Tahoma" panose="020B0604030504040204" pitchFamily="34" charset="0"/>
                <a:ea typeface="黑体" panose="02010609060101010101" pitchFamily="49" charset="-122"/>
              </a:rPr>
              <a:t>MST</a:t>
            </a:r>
            <a:r>
              <a:rPr kumimoji="1" lang="zh-CN" altLang="en-US" b="1" i="0" u="none" strike="noStrike" cap="none" normalizeH="0" baseline="0" dirty="0" smtClean="0">
                <a:ln>
                  <a:noFill/>
                </a:ln>
                <a:solidFill>
                  <a:schemeClr val="bg1"/>
                </a:solidFill>
                <a:effectLst/>
                <a:latin typeface="Tahoma" panose="020B0604030504040204" pitchFamily="34" charset="0"/>
                <a:ea typeface="黑体" panose="02010609060101010101" pitchFamily="49" charset="-122"/>
              </a:rPr>
              <a:t>是否相同？</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2035175" y="12255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a</a:t>
            </a:r>
            <a:endParaRPr lang="en-US" altLang="zh-CN"/>
          </a:p>
        </p:txBody>
      </p:sp>
      <p:sp>
        <p:nvSpPr>
          <p:cNvPr id="6" name="Oval 3"/>
          <p:cNvSpPr>
            <a:spLocks noChangeArrowheads="1"/>
          </p:cNvSpPr>
          <p:nvPr/>
        </p:nvSpPr>
        <p:spPr bwMode="auto">
          <a:xfrm>
            <a:off x="4854575" y="12255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b</a:t>
            </a:r>
            <a:endParaRPr lang="en-US" altLang="zh-CN"/>
          </a:p>
        </p:txBody>
      </p:sp>
      <p:sp>
        <p:nvSpPr>
          <p:cNvPr id="7" name="Oval 4"/>
          <p:cNvSpPr>
            <a:spLocks noChangeArrowheads="1"/>
          </p:cNvSpPr>
          <p:nvPr/>
        </p:nvSpPr>
        <p:spPr bwMode="auto">
          <a:xfrm>
            <a:off x="6607175" y="20637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c</a:t>
            </a:r>
            <a:endParaRPr lang="en-US" altLang="zh-CN"/>
          </a:p>
        </p:txBody>
      </p:sp>
      <p:sp>
        <p:nvSpPr>
          <p:cNvPr id="8" name="Oval 5"/>
          <p:cNvSpPr>
            <a:spLocks noChangeArrowheads="1"/>
          </p:cNvSpPr>
          <p:nvPr/>
        </p:nvSpPr>
        <p:spPr bwMode="auto">
          <a:xfrm>
            <a:off x="5083175" y="37401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d</a:t>
            </a:r>
            <a:endParaRPr lang="en-US" altLang="zh-CN"/>
          </a:p>
        </p:txBody>
      </p:sp>
      <p:sp>
        <p:nvSpPr>
          <p:cNvPr id="9" name="Oval 6"/>
          <p:cNvSpPr>
            <a:spLocks noChangeArrowheads="1"/>
          </p:cNvSpPr>
          <p:nvPr/>
        </p:nvSpPr>
        <p:spPr bwMode="auto">
          <a:xfrm>
            <a:off x="3406775" y="28257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e</a:t>
            </a:r>
            <a:endParaRPr lang="en-US" altLang="zh-CN"/>
          </a:p>
        </p:txBody>
      </p:sp>
      <p:sp>
        <p:nvSpPr>
          <p:cNvPr id="10" name="Oval 7"/>
          <p:cNvSpPr>
            <a:spLocks noChangeArrowheads="1"/>
          </p:cNvSpPr>
          <p:nvPr/>
        </p:nvSpPr>
        <p:spPr bwMode="auto">
          <a:xfrm>
            <a:off x="1425575" y="37401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g</a:t>
            </a:r>
            <a:endParaRPr lang="en-US" altLang="zh-CN"/>
          </a:p>
        </p:txBody>
      </p:sp>
      <p:sp>
        <p:nvSpPr>
          <p:cNvPr id="11" name="Oval 8"/>
          <p:cNvSpPr>
            <a:spLocks noChangeArrowheads="1"/>
          </p:cNvSpPr>
          <p:nvPr/>
        </p:nvSpPr>
        <p:spPr bwMode="auto">
          <a:xfrm>
            <a:off x="3711575" y="48831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f</a:t>
            </a:r>
            <a:endParaRPr lang="en-US" altLang="zh-CN"/>
          </a:p>
        </p:txBody>
      </p:sp>
      <p:sp>
        <p:nvSpPr>
          <p:cNvPr id="12" name="Line 9"/>
          <p:cNvSpPr>
            <a:spLocks noChangeShapeType="1"/>
          </p:cNvSpPr>
          <p:nvPr/>
        </p:nvSpPr>
        <p:spPr bwMode="auto">
          <a:xfrm>
            <a:off x="2568575" y="1530350"/>
            <a:ext cx="2286000" cy="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0"/>
          <p:cNvSpPr>
            <a:spLocks noChangeShapeType="1"/>
          </p:cNvSpPr>
          <p:nvPr/>
        </p:nvSpPr>
        <p:spPr bwMode="auto">
          <a:xfrm>
            <a:off x="2492375" y="1682750"/>
            <a:ext cx="9906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1"/>
          <p:cNvSpPr>
            <a:spLocks noChangeShapeType="1"/>
          </p:cNvSpPr>
          <p:nvPr/>
        </p:nvSpPr>
        <p:spPr bwMode="auto">
          <a:xfrm flipH="1">
            <a:off x="3863975" y="1682750"/>
            <a:ext cx="10668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2"/>
          <p:cNvSpPr>
            <a:spLocks noChangeShapeType="1"/>
          </p:cNvSpPr>
          <p:nvPr/>
        </p:nvSpPr>
        <p:spPr bwMode="auto">
          <a:xfrm flipH="1">
            <a:off x="1730375" y="1682750"/>
            <a:ext cx="457200" cy="20574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3"/>
          <p:cNvSpPr>
            <a:spLocks noChangeShapeType="1"/>
          </p:cNvSpPr>
          <p:nvPr/>
        </p:nvSpPr>
        <p:spPr bwMode="auto">
          <a:xfrm flipV="1">
            <a:off x="1958975" y="3206750"/>
            <a:ext cx="1524000" cy="7620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4"/>
          <p:cNvSpPr>
            <a:spLocks noChangeShapeType="1"/>
          </p:cNvSpPr>
          <p:nvPr/>
        </p:nvSpPr>
        <p:spPr bwMode="auto">
          <a:xfrm>
            <a:off x="3940175" y="3206750"/>
            <a:ext cx="12192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5"/>
          <p:cNvSpPr>
            <a:spLocks noChangeShapeType="1"/>
          </p:cNvSpPr>
          <p:nvPr/>
        </p:nvSpPr>
        <p:spPr bwMode="auto">
          <a:xfrm>
            <a:off x="5387975" y="1530350"/>
            <a:ext cx="12954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6"/>
          <p:cNvSpPr>
            <a:spLocks noChangeShapeType="1"/>
          </p:cNvSpPr>
          <p:nvPr/>
        </p:nvSpPr>
        <p:spPr bwMode="auto">
          <a:xfrm flipH="1">
            <a:off x="5540375" y="2520950"/>
            <a:ext cx="1143000" cy="13716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7"/>
          <p:cNvSpPr>
            <a:spLocks noChangeShapeType="1"/>
          </p:cNvSpPr>
          <p:nvPr/>
        </p:nvSpPr>
        <p:spPr bwMode="auto">
          <a:xfrm>
            <a:off x="5159375" y="1758950"/>
            <a:ext cx="152400" cy="1981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8"/>
          <p:cNvSpPr>
            <a:spLocks noChangeShapeType="1"/>
          </p:cNvSpPr>
          <p:nvPr/>
        </p:nvSpPr>
        <p:spPr bwMode="auto">
          <a:xfrm>
            <a:off x="1882775" y="4197350"/>
            <a:ext cx="18288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9"/>
          <p:cNvSpPr>
            <a:spLocks noChangeShapeType="1"/>
          </p:cNvSpPr>
          <p:nvPr/>
        </p:nvSpPr>
        <p:spPr bwMode="auto">
          <a:xfrm flipH="1">
            <a:off x="4244975" y="4197350"/>
            <a:ext cx="9144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20"/>
          <p:cNvSpPr txBox="1">
            <a:spLocks noChangeArrowheads="1"/>
          </p:cNvSpPr>
          <p:nvPr/>
        </p:nvSpPr>
        <p:spPr bwMode="auto">
          <a:xfrm>
            <a:off x="156250" y="217954"/>
            <a:ext cx="20313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3600" dirty="0">
                <a:solidFill>
                  <a:srgbClr val="000082"/>
                </a:solidFill>
                <a:latin typeface="楷体_GB2312" pitchFamily="1" charset="-122"/>
              </a:rPr>
              <a:t>课堂练习</a:t>
            </a:r>
            <a:endParaRPr lang="zh-CN" altLang="en-US" sz="3600" dirty="0"/>
          </a:p>
        </p:txBody>
      </p:sp>
      <p:sp>
        <p:nvSpPr>
          <p:cNvPr id="24" name="Text Box 21"/>
          <p:cNvSpPr txBox="1">
            <a:spLocks noChangeArrowheads="1"/>
          </p:cNvSpPr>
          <p:nvPr/>
        </p:nvSpPr>
        <p:spPr bwMode="auto">
          <a:xfrm>
            <a:off x="3238500" y="1027113"/>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dirty="0">
                <a:solidFill>
                  <a:schemeClr val="tx2"/>
                </a:solidFill>
              </a:rPr>
              <a:t>19</a:t>
            </a:r>
            <a:endParaRPr lang="en-US" altLang="zh-CN" dirty="0"/>
          </a:p>
        </p:txBody>
      </p:sp>
      <p:sp>
        <p:nvSpPr>
          <p:cNvPr id="25" name="Text Box 22"/>
          <p:cNvSpPr txBox="1">
            <a:spLocks noChangeArrowheads="1"/>
          </p:cNvSpPr>
          <p:nvPr/>
        </p:nvSpPr>
        <p:spPr bwMode="auto">
          <a:xfrm>
            <a:off x="5768975" y="1331913"/>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5</a:t>
            </a:r>
            <a:endParaRPr lang="en-US" altLang="zh-CN">
              <a:solidFill>
                <a:schemeClr val="tx2"/>
              </a:solidFill>
            </a:endParaRPr>
          </a:p>
        </p:txBody>
      </p:sp>
      <p:sp>
        <p:nvSpPr>
          <p:cNvPr id="26" name="Text Box 23"/>
          <p:cNvSpPr txBox="1">
            <a:spLocks noChangeArrowheads="1"/>
          </p:cNvSpPr>
          <p:nvPr/>
        </p:nvSpPr>
        <p:spPr bwMode="auto">
          <a:xfrm>
            <a:off x="2873375" y="191135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14</a:t>
            </a:r>
            <a:endParaRPr lang="en-US" altLang="zh-CN"/>
          </a:p>
        </p:txBody>
      </p:sp>
      <p:sp>
        <p:nvSpPr>
          <p:cNvPr id="27" name="Text Box 24"/>
          <p:cNvSpPr txBox="1">
            <a:spLocks noChangeArrowheads="1"/>
          </p:cNvSpPr>
          <p:nvPr/>
        </p:nvSpPr>
        <p:spPr bwMode="auto">
          <a:xfrm>
            <a:off x="1425575" y="238760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18</a:t>
            </a:r>
            <a:endParaRPr lang="en-US" altLang="zh-CN" sz="3200"/>
          </a:p>
        </p:txBody>
      </p:sp>
      <p:sp>
        <p:nvSpPr>
          <p:cNvPr id="28" name="Text Box 25"/>
          <p:cNvSpPr txBox="1">
            <a:spLocks noChangeArrowheads="1"/>
          </p:cNvSpPr>
          <p:nvPr/>
        </p:nvSpPr>
        <p:spPr bwMode="auto">
          <a:xfrm>
            <a:off x="2476500" y="4521200"/>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dirty="0">
                <a:solidFill>
                  <a:schemeClr val="tx2"/>
                </a:solidFill>
              </a:rPr>
              <a:t>27</a:t>
            </a:r>
          </a:p>
        </p:txBody>
      </p:sp>
      <p:sp>
        <p:nvSpPr>
          <p:cNvPr id="29" name="Text Box 26"/>
          <p:cNvSpPr txBox="1">
            <a:spLocks noChangeArrowheads="1"/>
          </p:cNvSpPr>
          <p:nvPr/>
        </p:nvSpPr>
        <p:spPr bwMode="auto">
          <a:xfrm>
            <a:off x="2400300" y="307340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16</a:t>
            </a:r>
            <a:endParaRPr lang="en-US" altLang="zh-CN" sz="3200"/>
          </a:p>
        </p:txBody>
      </p:sp>
      <p:sp>
        <p:nvSpPr>
          <p:cNvPr id="30" name="Text Box 27"/>
          <p:cNvSpPr txBox="1">
            <a:spLocks noChangeArrowheads="1"/>
          </p:cNvSpPr>
          <p:nvPr/>
        </p:nvSpPr>
        <p:spPr bwMode="auto">
          <a:xfrm>
            <a:off x="4229100" y="29210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8</a:t>
            </a:r>
            <a:endParaRPr lang="en-US" altLang="zh-CN" sz="3200"/>
          </a:p>
        </p:txBody>
      </p:sp>
      <p:sp>
        <p:nvSpPr>
          <p:cNvPr id="31" name="Text Box 28"/>
          <p:cNvSpPr txBox="1">
            <a:spLocks noChangeArrowheads="1"/>
          </p:cNvSpPr>
          <p:nvPr/>
        </p:nvSpPr>
        <p:spPr bwMode="auto">
          <a:xfrm>
            <a:off x="4473575" y="450215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21</a:t>
            </a:r>
            <a:endParaRPr lang="en-US" altLang="zh-CN" sz="3200"/>
          </a:p>
        </p:txBody>
      </p:sp>
      <p:sp>
        <p:nvSpPr>
          <p:cNvPr id="32" name="Text Box 29"/>
          <p:cNvSpPr txBox="1">
            <a:spLocks noChangeArrowheads="1"/>
          </p:cNvSpPr>
          <p:nvPr/>
        </p:nvSpPr>
        <p:spPr bwMode="auto">
          <a:xfrm>
            <a:off x="5905500" y="31496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3</a:t>
            </a:r>
            <a:endParaRPr lang="en-US" altLang="zh-CN" sz="3200"/>
          </a:p>
        </p:txBody>
      </p:sp>
      <p:sp>
        <p:nvSpPr>
          <p:cNvPr id="33" name="Oval 30"/>
          <p:cNvSpPr>
            <a:spLocks noChangeArrowheads="1"/>
          </p:cNvSpPr>
          <p:nvPr/>
        </p:nvSpPr>
        <p:spPr bwMode="auto">
          <a:xfrm>
            <a:off x="2035175" y="12255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a</a:t>
            </a:r>
            <a:endParaRPr lang="en-US" altLang="zh-CN"/>
          </a:p>
        </p:txBody>
      </p:sp>
      <p:sp>
        <p:nvSpPr>
          <p:cNvPr id="34" name="Line 31"/>
          <p:cNvSpPr>
            <a:spLocks noChangeShapeType="1"/>
          </p:cNvSpPr>
          <p:nvPr/>
        </p:nvSpPr>
        <p:spPr bwMode="auto">
          <a:xfrm>
            <a:off x="2492375" y="1682750"/>
            <a:ext cx="990600" cy="1219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32"/>
          <p:cNvSpPr>
            <a:spLocks noChangeArrowheads="1"/>
          </p:cNvSpPr>
          <p:nvPr/>
        </p:nvSpPr>
        <p:spPr bwMode="auto">
          <a:xfrm>
            <a:off x="3406775" y="28257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e</a:t>
            </a:r>
            <a:endParaRPr lang="en-US" altLang="zh-CN"/>
          </a:p>
        </p:txBody>
      </p:sp>
      <p:sp>
        <p:nvSpPr>
          <p:cNvPr id="36" name="Line 33"/>
          <p:cNvSpPr>
            <a:spLocks noChangeShapeType="1"/>
          </p:cNvSpPr>
          <p:nvPr/>
        </p:nvSpPr>
        <p:spPr bwMode="auto">
          <a:xfrm>
            <a:off x="3940175" y="3206750"/>
            <a:ext cx="12192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Text Box 34"/>
          <p:cNvSpPr txBox="1">
            <a:spLocks noChangeArrowheads="1"/>
          </p:cNvSpPr>
          <p:nvPr/>
        </p:nvSpPr>
        <p:spPr bwMode="auto">
          <a:xfrm>
            <a:off x="4016375" y="1712913"/>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12</a:t>
            </a:r>
            <a:endParaRPr lang="en-US" altLang="zh-CN" sz="3200"/>
          </a:p>
        </p:txBody>
      </p:sp>
      <p:sp>
        <p:nvSpPr>
          <p:cNvPr id="38" name="Oval 35"/>
          <p:cNvSpPr>
            <a:spLocks noChangeArrowheads="1"/>
          </p:cNvSpPr>
          <p:nvPr/>
        </p:nvSpPr>
        <p:spPr bwMode="auto">
          <a:xfrm>
            <a:off x="5083175" y="37401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d</a:t>
            </a:r>
            <a:endParaRPr lang="en-US" altLang="zh-CN"/>
          </a:p>
        </p:txBody>
      </p:sp>
      <p:sp>
        <p:nvSpPr>
          <p:cNvPr id="39" name="Line 36"/>
          <p:cNvSpPr>
            <a:spLocks noChangeShapeType="1"/>
          </p:cNvSpPr>
          <p:nvPr/>
        </p:nvSpPr>
        <p:spPr bwMode="auto">
          <a:xfrm flipH="1">
            <a:off x="5540375" y="2520950"/>
            <a:ext cx="1143000" cy="13716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37"/>
          <p:cNvSpPr>
            <a:spLocks noChangeArrowheads="1"/>
          </p:cNvSpPr>
          <p:nvPr/>
        </p:nvSpPr>
        <p:spPr bwMode="auto">
          <a:xfrm>
            <a:off x="6607175" y="20637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c</a:t>
            </a:r>
            <a:endParaRPr lang="en-US" altLang="zh-CN"/>
          </a:p>
        </p:txBody>
      </p:sp>
      <p:sp>
        <p:nvSpPr>
          <p:cNvPr id="41" name="Line 38"/>
          <p:cNvSpPr>
            <a:spLocks noChangeShapeType="1"/>
          </p:cNvSpPr>
          <p:nvPr/>
        </p:nvSpPr>
        <p:spPr bwMode="auto">
          <a:xfrm>
            <a:off x="5387975" y="1530350"/>
            <a:ext cx="12954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39"/>
          <p:cNvSpPr>
            <a:spLocks noChangeArrowheads="1"/>
          </p:cNvSpPr>
          <p:nvPr/>
        </p:nvSpPr>
        <p:spPr bwMode="auto">
          <a:xfrm>
            <a:off x="4854575" y="12255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b</a:t>
            </a:r>
            <a:endParaRPr lang="en-US" altLang="zh-CN"/>
          </a:p>
        </p:txBody>
      </p:sp>
      <p:sp>
        <p:nvSpPr>
          <p:cNvPr id="43" name="Line 40"/>
          <p:cNvSpPr>
            <a:spLocks noChangeShapeType="1"/>
          </p:cNvSpPr>
          <p:nvPr/>
        </p:nvSpPr>
        <p:spPr bwMode="auto">
          <a:xfrm flipV="1">
            <a:off x="1958975" y="3206750"/>
            <a:ext cx="1524000" cy="7620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Oval 41"/>
          <p:cNvSpPr>
            <a:spLocks noChangeArrowheads="1"/>
          </p:cNvSpPr>
          <p:nvPr/>
        </p:nvSpPr>
        <p:spPr bwMode="auto">
          <a:xfrm>
            <a:off x="1425575" y="37401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g</a:t>
            </a:r>
            <a:endParaRPr lang="en-US" altLang="zh-CN"/>
          </a:p>
        </p:txBody>
      </p:sp>
      <p:sp>
        <p:nvSpPr>
          <p:cNvPr id="45" name="Line 42"/>
          <p:cNvSpPr>
            <a:spLocks noChangeShapeType="1"/>
          </p:cNvSpPr>
          <p:nvPr/>
        </p:nvSpPr>
        <p:spPr bwMode="auto">
          <a:xfrm flipH="1">
            <a:off x="4244975" y="4197350"/>
            <a:ext cx="914400" cy="838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Oval 43"/>
          <p:cNvSpPr>
            <a:spLocks noChangeArrowheads="1"/>
          </p:cNvSpPr>
          <p:nvPr/>
        </p:nvSpPr>
        <p:spPr bwMode="auto">
          <a:xfrm>
            <a:off x="3711575" y="4883150"/>
            <a:ext cx="533400" cy="533400"/>
          </a:xfrm>
          <a:prstGeom prst="ellipse">
            <a:avLst/>
          </a:prstGeom>
          <a:solidFill>
            <a:srgbClr val="FFFF99"/>
          </a:solidFill>
          <a:ln w="28575"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f</a:t>
            </a:r>
            <a:endParaRPr lang="en-US" altLang="zh-CN"/>
          </a:p>
        </p:txBody>
      </p:sp>
      <p:sp>
        <p:nvSpPr>
          <p:cNvPr id="47" name="Text Box 44"/>
          <p:cNvSpPr txBox="1">
            <a:spLocks noChangeArrowheads="1"/>
          </p:cNvSpPr>
          <p:nvPr/>
        </p:nvSpPr>
        <p:spPr bwMode="auto">
          <a:xfrm>
            <a:off x="5219700" y="22352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7</a:t>
            </a:r>
            <a:endParaRPr lang="en-US" altLang="zh-CN" sz="3200"/>
          </a:p>
        </p:txBody>
      </p:sp>
      <p:sp>
        <p:nvSpPr>
          <p:cNvPr id="48" name="Text Box 45"/>
          <p:cNvSpPr txBox="1">
            <a:spLocks noChangeArrowheads="1"/>
          </p:cNvSpPr>
          <p:nvPr/>
        </p:nvSpPr>
        <p:spPr bwMode="auto">
          <a:xfrm>
            <a:off x="2873375" y="191135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14</a:t>
            </a:r>
            <a:endParaRPr lang="en-US" altLang="zh-CN">
              <a:solidFill>
                <a:srgbClr val="FF0000"/>
              </a:solidFill>
            </a:endParaRPr>
          </a:p>
        </p:txBody>
      </p:sp>
      <p:sp>
        <p:nvSpPr>
          <p:cNvPr id="49" name="Text Box 46"/>
          <p:cNvSpPr txBox="1">
            <a:spLocks noChangeArrowheads="1"/>
          </p:cNvSpPr>
          <p:nvPr/>
        </p:nvSpPr>
        <p:spPr bwMode="auto">
          <a:xfrm>
            <a:off x="4244975" y="2932113"/>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8</a:t>
            </a:r>
            <a:endParaRPr lang="en-US" altLang="zh-CN" sz="3200"/>
          </a:p>
        </p:txBody>
      </p:sp>
      <p:sp>
        <p:nvSpPr>
          <p:cNvPr id="50" name="Text Box 47"/>
          <p:cNvSpPr txBox="1">
            <a:spLocks noChangeArrowheads="1"/>
          </p:cNvSpPr>
          <p:nvPr/>
        </p:nvSpPr>
        <p:spPr bwMode="auto">
          <a:xfrm>
            <a:off x="5768975" y="1331913"/>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5</a:t>
            </a:r>
            <a:endParaRPr lang="en-US" altLang="zh-CN">
              <a:solidFill>
                <a:schemeClr val="tx2"/>
              </a:solidFill>
            </a:endParaRPr>
          </a:p>
        </p:txBody>
      </p:sp>
      <p:sp>
        <p:nvSpPr>
          <p:cNvPr id="51" name="Text Box 48"/>
          <p:cNvSpPr txBox="1">
            <a:spLocks noChangeArrowheads="1"/>
          </p:cNvSpPr>
          <p:nvPr/>
        </p:nvSpPr>
        <p:spPr bwMode="auto">
          <a:xfrm>
            <a:off x="5915025" y="3160713"/>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3</a:t>
            </a:r>
            <a:endParaRPr lang="en-US" altLang="zh-CN" sz="3200"/>
          </a:p>
        </p:txBody>
      </p:sp>
      <p:sp>
        <p:nvSpPr>
          <p:cNvPr id="52" name="Text Box 49"/>
          <p:cNvSpPr txBox="1">
            <a:spLocks noChangeArrowheads="1"/>
          </p:cNvSpPr>
          <p:nvPr/>
        </p:nvSpPr>
        <p:spPr bwMode="auto">
          <a:xfrm>
            <a:off x="2416175" y="305435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16</a:t>
            </a:r>
          </a:p>
        </p:txBody>
      </p:sp>
      <p:sp>
        <p:nvSpPr>
          <p:cNvPr id="53" name="Text Box 50"/>
          <p:cNvSpPr txBox="1">
            <a:spLocks noChangeArrowheads="1"/>
          </p:cNvSpPr>
          <p:nvPr/>
        </p:nvSpPr>
        <p:spPr bwMode="auto">
          <a:xfrm>
            <a:off x="4473575" y="450215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21</a:t>
            </a:r>
            <a:endParaRPr lang="en-US" altLang="zh-CN" sz="3200"/>
          </a:p>
        </p:txBody>
      </p:sp>
      <p:sp>
        <p:nvSpPr>
          <p:cNvPr id="54" name="Text Box 51"/>
          <p:cNvSpPr txBox="1">
            <a:spLocks noChangeArrowheads="1"/>
          </p:cNvSpPr>
          <p:nvPr/>
        </p:nvSpPr>
        <p:spPr bwMode="auto">
          <a:xfrm>
            <a:off x="815975" y="5492750"/>
            <a:ext cx="3041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2800">
                <a:solidFill>
                  <a:srgbClr val="000082"/>
                </a:solidFill>
              </a:rPr>
              <a:t>所得生成树权值和</a:t>
            </a:r>
            <a:endParaRPr lang="zh-CN" altLang="en-US" sz="2800"/>
          </a:p>
        </p:txBody>
      </p:sp>
      <p:sp>
        <p:nvSpPr>
          <p:cNvPr id="55" name="Text Box 52"/>
          <p:cNvSpPr txBox="1">
            <a:spLocks noChangeArrowheads="1"/>
          </p:cNvSpPr>
          <p:nvPr/>
        </p:nvSpPr>
        <p:spPr bwMode="auto">
          <a:xfrm>
            <a:off x="3711575" y="5492750"/>
            <a:ext cx="38290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2800">
                <a:solidFill>
                  <a:srgbClr val="000082"/>
                </a:solidFill>
              </a:rPr>
              <a:t>= 14+8+3+5+16+21 = 67</a:t>
            </a:r>
            <a:endParaRPr lang="en-US" altLang="zh-CN" sz="2800"/>
          </a:p>
        </p:txBody>
      </p:sp>
      <p:pic>
        <p:nvPicPr>
          <p:cNvPr id="56"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902159" y="29368"/>
            <a:ext cx="2216150" cy="1477963"/>
          </a:xfrm>
        </p:spPr>
      </p:pic>
      <p:sp>
        <p:nvSpPr>
          <p:cNvPr id="2" name="文本框 1"/>
          <p:cNvSpPr txBox="1"/>
          <p:nvPr/>
        </p:nvSpPr>
        <p:spPr>
          <a:xfrm>
            <a:off x="8140700" y="1507331"/>
            <a:ext cx="977609" cy="1569660"/>
          </a:xfrm>
          <a:prstGeom prst="rect">
            <a:avLst/>
          </a:prstGeom>
          <a:noFill/>
        </p:spPr>
        <p:txBody>
          <a:bodyPr wrap="square" rtlCol="0">
            <a:spAutoFit/>
          </a:bodyPr>
          <a:lstStyle/>
          <a:p>
            <a:r>
              <a:rPr lang="en-US" altLang="zh-CN" dirty="0" smtClean="0"/>
              <a:t>1</a:t>
            </a:r>
            <a:r>
              <a:rPr lang="zh-CN" altLang="en-US" dirty="0" smtClean="0"/>
              <a:t>：</a:t>
            </a:r>
            <a:r>
              <a:rPr lang="en-US" altLang="zh-CN" dirty="0" smtClean="0"/>
              <a:t>a</a:t>
            </a:r>
          </a:p>
          <a:p>
            <a:r>
              <a:rPr lang="en-US" altLang="zh-CN" dirty="0" smtClean="0"/>
              <a:t>2</a:t>
            </a:r>
            <a:r>
              <a:rPr lang="zh-CN" altLang="en-US" dirty="0" smtClean="0"/>
              <a:t>：</a:t>
            </a:r>
            <a:r>
              <a:rPr lang="en-US" altLang="zh-CN" dirty="0" smtClean="0"/>
              <a:t>b</a:t>
            </a:r>
          </a:p>
          <a:p>
            <a:r>
              <a:rPr lang="en-US" altLang="zh-CN" dirty="0" smtClean="0"/>
              <a:t>3</a:t>
            </a:r>
            <a:r>
              <a:rPr lang="zh-CN" altLang="en-US" dirty="0" smtClean="0"/>
              <a:t>：</a:t>
            </a:r>
            <a:r>
              <a:rPr lang="en-US" altLang="zh-CN" dirty="0" smtClean="0"/>
              <a:t>c</a:t>
            </a:r>
          </a:p>
          <a:p>
            <a:r>
              <a:rPr lang="en-US" altLang="zh-CN" dirty="0" smtClean="0"/>
              <a:t>4</a:t>
            </a:r>
            <a:r>
              <a:rPr lang="zh-CN" altLang="en-US" dirty="0" smtClean="0"/>
              <a:t>：</a:t>
            </a:r>
            <a:r>
              <a:rPr lang="en-US" altLang="zh-CN" dirty="0" smtClean="0"/>
              <a:t>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5"/>
                                        </p:tgtEl>
                                        <p:attrNameLst>
                                          <p:attrName>style.visibility</p:attrName>
                                        </p:attrNameLst>
                                      </p:cBhvr>
                                      <p:to>
                                        <p:strVal val="visible"/>
                                      </p:to>
                                    </p:set>
                                  </p:childTnLst>
                                </p:cTn>
                              </p:par>
                            </p:childTnLst>
                          </p:cTn>
                        </p:par>
                        <p:par>
                          <p:cTn id="12" fill="hold" nodeType="afterGroup">
                            <p:stCondLst>
                              <p:cond delay="1000"/>
                            </p:stCondLst>
                            <p:childTnLst>
                              <p:par>
                                <p:cTn id="13" presetID="1" presetClass="entr" presetSubtype="0" fill="hold" grpId="0" nodeType="after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par>
                          <p:cTn id="15" fill="hold" nodeType="afterGroup">
                            <p:stCondLst>
                              <p:cond delay="1500"/>
                            </p:stCondLst>
                            <p:childTnLst>
                              <p:par>
                                <p:cTn id="16" presetID="1" presetClass="entr" presetSubtype="0" fill="hold" grpId="0" nodeType="afterEffect">
                                  <p:stCondLst>
                                    <p:cond delay="0"/>
                                  </p:stCondLst>
                                  <p:childTnLst>
                                    <p:set>
                                      <p:cBhvr>
                                        <p:cTn id="17" dur="1" fill="hold">
                                          <p:stCondLst>
                                            <p:cond delay="499"/>
                                          </p:stCondLst>
                                        </p:cTn>
                                        <p:tgtEl>
                                          <p:spTgt spid="7"/>
                                        </p:tgtEl>
                                        <p:attrNameLst>
                                          <p:attrName>style.visibility</p:attrName>
                                        </p:attrNameLst>
                                      </p:cBhvr>
                                      <p:to>
                                        <p:strVal val="visible"/>
                                      </p:to>
                                    </p:set>
                                  </p:childTnLst>
                                </p:cTn>
                              </p:par>
                            </p:childTnLst>
                          </p:cTn>
                        </p:par>
                        <p:par>
                          <p:cTn id="18" fill="hold" nodeType="afterGroup">
                            <p:stCondLst>
                              <p:cond delay="2000"/>
                            </p:stCondLst>
                            <p:childTnLst>
                              <p:par>
                                <p:cTn id="19" presetID="1" presetClass="entr" presetSubtype="0" fill="hold" grpId="0" nodeType="afterEffect">
                                  <p:stCondLst>
                                    <p:cond delay="0"/>
                                  </p:stCondLst>
                                  <p:childTnLst>
                                    <p:set>
                                      <p:cBhvr>
                                        <p:cTn id="20" dur="1" fill="hold">
                                          <p:stCondLst>
                                            <p:cond delay="499"/>
                                          </p:stCondLst>
                                        </p:cTn>
                                        <p:tgtEl>
                                          <p:spTgt spid="8"/>
                                        </p:tgtEl>
                                        <p:attrNameLst>
                                          <p:attrName>style.visibility</p:attrName>
                                        </p:attrNameLst>
                                      </p:cBhvr>
                                      <p:to>
                                        <p:strVal val="visible"/>
                                      </p:to>
                                    </p:set>
                                  </p:childTnLst>
                                </p:cTn>
                              </p:par>
                            </p:childTnLst>
                          </p:cTn>
                        </p:par>
                        <p:par>
                          <p:cTn id="21" fill="hold" nodeType="afterGroup">
                            <p:stCondLst>
                              <p:cond delay="2500"/>
                            </p:stCondLst>
                            <p:childTnLst>
                              <p:par>
                                <p:cTn id="22" presetID="1" presetClass="entr" presetSubtype="0" fill="hold" grpId="0" nodeType="afterEffect">
                                  <p:stCondLst>
                                    <p:cond delay="0"/>
                                  </p:stCondLst>
                                  <p:childTnLst>
                                    <p:set>
                                      <p:cBhvr>
                                        <p:cTn id="23" dur="1" fill="hold">
                                          <p:stCondLst>
                                            <p:cond delay="499"/>
                                          </p:stCondLst>
                                        </p:cTn>
                                        <p:tgtEl>
                                          <p:spTgt spid="9"/>
                                        </p:tgtEl>
                                        <p:attrNameLst>
                                          <p:attrName>style.visibility</p:attrName>
                                        </p:attrNameLst>
                                      </p:cBhvr>
                                      <p:to>
                                        <p:strVal val="visible"/>
                                      </p:to>
                                    </p:set>
                                  </p:childTnLst>
                                </p:cTn>
                              </p:par>
                            </p:childTnLst>
                          </p:cTn>
                        </p:par>
                        <p:par>
                          <p:cTn id="24" fill="hold" nodeType="afterGroup">
                            <p:stCondLst>
                              <p:cond delay="3000"/>
                            </p:stCondLst>
                            <p:childTnLst>
                              <p:par>
                                <p:cTn id="25" presetID="1" presetClass="entr" presetSubtype="0" fill="hold" grpId="0" nodeType="afterEffect">
                                  <p:stCondLst>
                                    <p:cond delay="0"/>
                                  </p:stCondLst>
                                  <p:childTnLst>
                                    <p:set>
                                      <p:cBhvr>
                                        <p:cTn id="26" dur="1" fill="hold">
                                          <p:stCondLst>
                                            <p:cond delay="499"/>
                                          </p:stCondLst>
                                        </p:cTn>
                                        <p:tgtEl>
                                          <p:spTgt spid="10"/>
                                        </p:tgtEl>
                                        <p:attrNameLst>
                                          <p:attrName>style.visibility</p:attrName>
                                        </p:attrNameLst>
                                      </p:cBhvr>
                                      <p:to>
                                        <p:strVal val="visible"/>
                                      </p:to>
                                    </p:set>
                                  </p:childTnLst>
                                </p:cTn>
                              </p:par>
                            </p:childTnLst>
                          </p:cTn>
                        </p:par>
                        <p:par>
                          <p:cTn id="27" fill="hold" nodeType="afterGroup">
                            <p:stCondLst>
                              <p:cond delay="3500"/>
                            </p:stCondLst>
                            <p:childTnLst>
                              <p:par>
                                <p:cTn id="28" presetID="1" presetClass="entr" presetSubtype="0" fill="hold" grpId="0" nodeType="afterEffect">
                                  <p:stCondLst>
                                    <p:cond delay="0"/>
                                  </p:stCondLst>
                                  <p:childTnLst>
                                    <p:set>
                                      <p:cBhvr>
                                        <p:cTn id="29" dur="1" fill="hold">
                                          <p:stCondLst>
                                            <p:cond delay="499"/>
                                          </p:stCondLst>
                                        </p:cTn>
                                        <p:tgtEl>
                                          <p:spTgt spid="11"/>
                                        </p:tgtEl>
                                        <p:attrNameLst>
                                          <p:attrName>style.visibility</p:attrName>
                                        </p:attrNameLst>
                                      </p:cBhvr>
                                      <p:to>
                                        <p:strVal val="visible"/>
                                      </p:to>
                                    </p:set>
                                  </p:childTnLst>
                                </p:cTn>
                              </p:par>
                            </p:childTnLst>
                          </p:cTn>
                        </p:par>
                        <p:par>
                          <p:cTn id="30" fill="hold" nodeType="afterGroup">
                            <p:stCondLst>
                              <p:cond delay="4000"/>
                            </p:stCondLst>
                            <p:childTnLst>
                              <p:par>
                                <p:cTn id="31" presetID="1" presetClass="entr" presetSubtype="0" fill="hold" grpId="0" nodeType="afterEffect">
                                  <p:stCondLst>
                                    <p:cond delay="0"/>
                                  </p:stCondLst>
                                  <p:childTnLst>
                                    <p:set>
                                      <p:cBhvr>
                                        <p:cTn id="32" dur="1" fill="hold">
                                          <p:stCondLst>
                                            <p:cond delay="499"/>
                                          </p:stCondLst>
                                        </p:cTn>
                                        <p:tgtEl>
                                          <p:spTgt spid="12"/>
                                        </p:tgtEl>
                                        <p:attrNameLst>
                                          <p:attrName>style.visibility</p:attrName>
                                        </p:attrNameLst>
                                      </p:cBhvr>
                                      <p:to>
                                        <p:strVal val="visible"/>
                                      </p:to>
                                    </p:set>
                                  </p:childTnLst>
                                </p:cTn>
                              </p:par>
                            </p:childTnLst>
                          </p:cTn>
                        </p:par>
                        <p:par>
                          <p:cTn id="33" fill="hold" nodeType="afterGroup">
                            <p:stCondLst>
                              <p:cond delay="4500"/>
                            </p:stCondLst>
                            <p:childTnLst>
                              <p:par>
                                <p:cTn id="34" presetID="1" presetClass="entr" presetSubtype="0" fill="hold" grpId="0" nodeType="afterEffect">
                                  <p:stCondLst>
                                    <p:cond delay="0"/>
                                  </p:stCondLst>
                                  <p:childTnLst>
                                    <p:set>
                                      <p:cBhvr>
                                        <p:cTn id="35" dur="1" fill="hold">
                                          <p:stCondLst>
                                            <p:cond delay="499"/>
                                          </p:stCondLst>
                                        </p:cTn>
                                        <p:tgtEl>
                                          <p:spTgt spid="13"/>
                                        </p:tgtEl>
                                        <p:attrNameLst>
                                          <p:attrName>style.visibility</p:attrName>
                                        </p:attrNameLst>
                                      </p:cBhvr>
                                      <p:to>
                                        <p:strVal val="visible"/>
                                      </p:to>
                                    </p:set>
                                  </p:childTnLst>
                                </p:cTn>
                              </p:par>
                            </p:childTnLst>
                          </p:cTn>
                        </p:par>
                        <p:par>
                          <p:cTn id="36" fill="hold" nodeType="afterGroup">
                            <p:stCondLst>
                              <p:cond delay="5000"/>
                            </p:stCondLst>
                            <p:childTnLst>
                              <p:par>
                                <p:cTn id="37" presetID="1" presetClass="entr" presetSubtype="0" fill="hold" grpId="0" nodeType="afterEffect">
                                  <p:stCondLst>
                                    <p:cond delay="0"/>
                                  </p:stCondLst>
                                  <p:childTnLst>
                                    <p:set>
                                      <p:cBhvr>
                                        <p:cTn id="38" dur="1" fill="hold">
                                          <p:stCondLst>
                                            <p:cond delay="499"/>
                                          </p:stCondLst>
                                        </p:cTn>
                                        <p:tgtEl>
                                          <p:spTgt spid="14"/>
                                        </p:tgtEl>
                                        <p:attrNameLst>
                                          <p:attrName>style.visibility</p:attrName>
                                        </p:attrNameLst>
                                      </p:cBhvr>
                                      <p:to>
                                        <p:strVal val="visible"/>
                                      </p:to>
                                    </p:set>
                                  </p:childTnLst>
                                </p:cTn>
                              </p:par>
                            </p:childTnLst>
                          </p:cTn>
                        </p:par>
                        <p:par>
                          <p:cTn id="39" fill="hold" nodeType="afterGroup">
                            <p:stCondLst>
                              <p:cond delay="5500"/>
                            </p:stCondLst>
                            <p:childTnLst>
                              <p:par>
                                <p:cTn id="40" presetID="1" presetClass="entr" presetSubtype="0" fill="hold" grpId="0" nodeType="afterEffect">
                                  <p:stCondLst>
                                    <p:cond delay="0"/>
                                  </p:stCondLst>
                                  <p:childTnLst>
                                    <p:set>
                                      <p:cBhvr>
                                        <p:cTn id="41" dur="1" fill="hold">
                                          <p:stCondLst>
                                            <p:cond delay="499"/>
                                          </p:stCondLst>
                                        </p:cTn>
                                        <p:tgtEl>
                                          <p:spTgt spid="15"/>
                                        </p:tgtEl>
                                        <p:attrNameLst>
                                          <p:attrName>style.visibility</p:attrName>
                                        </p:attrNameLst>
                                      </p:cBhvr>
                                      <p:to>
                                        <p:strVal val="visible"/>
                                      </p:to>
                                    </p:set>
                                  </p:childTnLst>
                                </p:cTn>
                              </p:par>
                            </p:childTnLst>
                          </p:cTn>
                        </p:par>
                        <p:par>
                          <p:cTn id="42" fill="hold" nodeType="afterGroup">
                            <p:stCondLst>
                              <p:cond delay="6000"/>
                            </p:stCondLst>
                            <p:childTnLst>
                              <p:par>
                                <p:cTn id="43" presetID="1" presetClass="entr" presetSubtype="0" fill="hold" grpId="0" nodeType="afterEffect">
                                  <p:stCondLst>
                                    <p:cond delay="0"/>
                                  </p:stCondLst>
                                  <p:childTnLst>
                                    <p:set>
                                      <p:cBhvr>
                                        <p:cTn id="44" dur="1" fill="hold">
                                          <p:stCondLst>
                                            <p:cond delay="499"/>
                                          </p:stCondLst>
                                        </p:cTn>
                                        <p:tgtEl>
                                          <p:spTgt spid="16"/>
                                        </p:tgtEl>
                                        <p:attrNameLst>
                                          <p:attrName>style.visibility</p:attrName>
                                        </p:attrNameLst>
                                      </p:cBhvr>
                                      <p:to>
                                        <p:strVal val="visible"/>
                                      </p:to>
                                    </p:set>
                                  </p:childTnLst>
                                </p:cTn>
                              </p:par>
                            </p:childTnLst>
                          </p:cTn>
                        </p:par>
                        <p:par>
                          <p:cTn id="45" fill="hold" nodeType="afterGroup">
                            <p:stCondLst>
                              <p:cond delay="6500"/>
                            </p:stCondLst>
                            <p:childTnLst>
                              <p:par>
                                <p:cTn id="46" presetID="1" presetClass="entr" presetSubtype="0" fill="hold" grpId="0" nodeType="afterEffect">
                                  <p:stCondLst>
                                    <p:cond delay="0"/>
                                  </p:stCondLst>
                                  <p:childTnLst>
                                    <p:set>
                                      <p:cBhvr>
                                        <p:cTn id="47" dur="1" fill="hold">
                                          <p:stCondLst>
                                            <p:cond delay="499"/>
                                          </p:stCondLst>
                                        </p:cTn>
                                        <p:tgtEl>
                                          <p:spTgt spid="17"/>
                                        </p:tgtEl>
                                        <p:attrNameLst>
                                          <p:attrName>style.visibility</p:attrName>
                                        </p:attrNameLst>
                                      </p:cBhvr>
                                      <p:to>
                                        <p:strVal val="visible"/>
                                      </p:to>
                                    </p:set>
                                  </p:childTnLst>
                                </p:cTn>
                              </p:par>
                            </p:childTnLst>
                          </p:cTn>
                        </p:par>
                        <p:par>
                          <p:cTn id="48" fill="hold" nodeType="afterGroup">
                            <p:stCondLst>
                              <p:cond delay="7000"/>
                            </p:stCondLst>
                            <p:childTnLst>
                              <p:par>
                                <p:cTn id="49" presetID="1" presetClass="entr" presetSubtype="0" fill="hold" grpId="0" nodeType="afterEffect">
                                  <p:stCondLst>
                                    <p:cond delay="0"/>
                                  </p:stCondLst>
                                  <p:childTnLst>
                                    <p:set>
                                      <p:cBhvr>
                                        <p:cTn id="50" dur="1" fill="hold">
                                          <p:stCondLst>
                                            <p:cond delay="499"/>
                                          </p:stCondLst>
                                        </p:cTn>
                                        <p:tgtEl>
                                          <p:spTgt spid="18"/>
                                        </p:tgtEl>
                                        <p:attrNameLst>
                                          <p:attrName>style.visibility</p:attrName>
                                        </p:attrNameLst>
                                      </p:cBhvr>
                                      <p:to>
                                        <p:strVal val="visible"/>
                                      </p:to>
                                    </p:set>
                                  </p:childTnLst>
                                </p:cTn>
                              </p:par>
                            </p:childTnLst>
                          </p:cTn>
                        </p:par>
                        <p:par>
                          <p:cTn id="51" fill="hold" nodeType="afterGroup">
                            <p:stCondLst>
                              <p:cond delay="7500"/>
                            </p:stCondLst>
                            <p:childTnLst>
                              <p:par>
                                <p:cTn id="52" presetID="1" presetClass="entr" presetSubtype="0" fill="hold" grpId="0" nodeType="afterEffect">
                                  <p:stCondLst>
                                    <p:cond delay="0"/>
                                  </p:stCondLst>
                                  <p:childTnLst>
                                    <p:set>
                                      <p:cBhvr>
                                        <p:cTn id="53" dur="1" fill="hold">
                                          <p:stCondLst>
                                            <p:cond delay="499"/>
                                          </p:stCondLst>
                                        </p:cTn>
                                        <p:tgtEl>
                                          <p:spTgt spid="19"/>
                                        </p:tgtEl>
                                        <p:attrNameLst>
                                          <p:attrName>style.visibility</p:attrName>
                                        </p:attrNameLst>
                                      </p:cBhvr>
                                      <p:to>
                                        <p:strVal val="visible"/>
                                      </p:to>
                                    </p:set>
                                  </p:childTnLst>
                                </p:cTn>
                              </p:par>
                            </p:childTnLst>
                          </p:cTn>
                        </p:par>
                        <p:par>
                          <p:cTn id="54" fill="hold" nodeType="afterGroup">
                            <p:stCondLst>
                              <p:cond delay="8000"/>
                            </p:stCondLst>
                            <p:childTnLst>
                              <p:par>
                                <p:cTn id="55" presetID="1" presetClass="entr" presetSubtype="0" fill="hold" grpId="0" nodeType="afterEffect">
                                  <p:stCondLst>
                                    <p:cond delay="0"/>
                                  </p:stCondLst>
                                  <p:childTnLst>
                                    <p:set>
                                      <p:cBhvr>
                                        <p:cTn id="56" dur="1" fill="hold">
                                          <p:stCondLst>
                                            <p:cond delay="499"/>
                                          </p:stCondLst>
                                        </p:cTn>
                                        <p:tgtEl>
                                          <p:spTgt spid="20"/>
                                        </p:tgtEl>
                                        <p:attrNameLst>
                                          <p:attrName>style.visibility</p:attrName>
                                        </p:attrNameLst>
                                      </p:cBhvr>
                                      <p:to>
                                        <p:strVal val="visible"/>
                                      </p:to>
                                    </p:set>
                                  </p:childTnLst>
                                </p:cTn>
                              </p:par>
                            </p:childTnLst>
                          </p:cTn>
                        </p:par>
                        <p:par>
                          <p:cTn id="57" fill="hold" nodeType="afterGroup">
                            <p:stCondLst>
                              <p:cond delay="8500"/>
                            </p:stCondLst>
                            <p:childTnLst>
                              <p:par>
                                <p:cTn id="58" presetID="1" presetClass="entr" presetSubtype="0" fill="hold" grpId="0" nodeType="afterEffect">
                                  <p:stCondLst>
                                    <p:cond delay="0"/>
                                  </p:stCondLst>
                                  <p:childTnLst>
                                    <p:set>
                                      <p:cBhvr>
                                        <p:cTn id="59" dur="1" fill="hold">
                                          <p:stCondLst>
                                            <p:cond delay="499"/>
                                          </p:stCondLst>
                                        </p:cTn>
                                        <p:tgtEl>
                                          <p:spTgt spid="21"/>
                                        </p:tgtEl>
                                        <p:attrNameLst>
                                          <p:attrName>style.visibility</p:attrName>
                                        </p:attrNameLst>
                                      </p:cBhvr>
                                      <p:to>
                                        <p:strVal val="visible"/>
                                      </p:to>
                                    </p:set>
                                  </p:childTnLst>
                                </p:cTn>
                              </p:par>
                            </p:childTnLst>
                          </p:cTn>
                        </p:par>
                        <p:par>
                          <p:cTn id="60" fill="hold" nodeType="afterGroup">
                            <p:stCondLst>
                              <p:cond delay="9000"/>
                            </p:stCondLst>
                            <p:childTnLst>
                              <p:par>
                                <p:cTn id="61" presetID="1" presetClass="entr" presetSubtype="0" fill="hold" grpId="0" nodeType="afterEffect">
                                  <p:stCondLst>
                                    <p:cond delay="0"/>
                                  </p:stCondLst>
                                  <p:childTnLst>
                                    <p:set>
                                      <p:cBhvr>
                                        <p:cTn id="62" dur="1" fill="hold">
                                          <p:stCondLst>
                                            <p:cond delay="499"/>
                                          </p:stCondLst>
                                        </p:cTn>
                                        <p:tgtEl>
                                          <p:spTgt spid="22"/>
                                        </p:tgtEl>
                                        <p:attrNameLst>
                                          <p:attrName>style.visibility</p:attrName>
                                        </p:attrNameLst>
                                      </p:cBhvr>
                                      <p:to>
                                        <p:strVal val="visible"/>
                                      </p:to>
                                    </p:set>
                                  </p:childTnLst>
                                </p:cTn>
                              </p:par>
                            </p:childTnLst>
                          </p:cTn>
                        </p:par>
                        <p:par>
                          <p:cTn id="63" fill="hold" nodeType="afterGroup">
                            <p:stCondLst>
                              <p:cond delay="9500"/>
                            </p:stCondLst>
                            <p:childTnLst>
                              <p:par>
                                <p:cTn id="64" presetID="1" presetClass="entr" presetSubtype="0" fill="hold" grpId="0" nodeType="afterEffect">
                                  <p:stCondLst>
                                    <p:cond delay="0"/>
                                  </p:stCondLst>
                                  <p:childTnLst>
                                    <p:set>
                                      <p:cBhvr>
                                        <p:cTn id="65" dur="1" fill="hold">
                                          <p:stCondLst>
                                            <p:cond delay="499"/>
                                          </p:stCondLst>
                                        </p:cTn>
                                        <p:tgtEl>
                                          <p:spTgt spid="24"/>
                                        </p:tgtEl>
                                        <p:attrNameLst>
                                          <p:attrName>style.visibility</p:attrName>
                                        </p:attrNameLst>
                                      </p:cBhvr>
                                      <p:to>
                                        <p:strVal val="visible"/>
                                      </p:to>
                                    </p:set>
                                  </p:childTnLst>
                                </p:cTn>
                              </p:par>
                            </p:childTnLst>
                          </p:cTn>
                        </p:par>
                        <p:par>
                          <p:cTn id="66" fill="hold" nodeType="afterGroup">
                            <p:stCondLst>
                              <p:cond delay="10000"/>
                            </p:stCondLst>
                            <p:childTnLst>
                              <p:par>
                                <p:cTn id="67" presetID="1" presetClass="entr" presetSubtype="0" fill="hold" grpId="0" nodeType="afterEffect">
                                  <p:stCondLst>
                                    <p:cond delay="0"/>
                                  </p:stCondLst>
                                  <p:childTnLst>
                                    <p:set>
                                      <p:cBhvr>
                                        <p:cTn id="68" dur="1" fill="hold">
                                          <p:stCondLst>
                                            <p:cond delay="499"/>
                                          </p:stCondLst>
                                        </p:cTn>
                                        <p:tgtEl>
                                          <p:spTgt spid="25"/>
                                        </p:tgtEl>
                                        <p:attrNameLst>
                                          <p:attrName>style.visibility</p:attrName>
                                        </p:attrNameLst>
                                      </p:cBhvr>
                                      <p:to>
                                        <p:strVal val="visible"/>
                                      </p:to>
                                    </p:set>
                                  </p:childTnLst>
                                </p:cTn>
                              </p:par>
                            </p:childTnLst>
                          </p:cTn>
                        </p:par>
                        <p:par>
                          <p:cTn id="69" fill="hold" nodeType="afterGroup">
                            <p:stCondLst>
                              <p:cond delay="10500"/>
                            </p:stCondLst>
                            <p:childTnLst>
                              <p:par>
                                <p:cTn id="70" presetID="1" presetClass="entr" presetSubtype="0" fill="hold" grpId="0" nodeType="afterEffect">
                                  <p:stCondLst>
                                    <p:cond delay="0"/>
                                  </p:stCondLst>
                                  <p:childTnLst>
                                    <p:set>
                                      <p:cBhvr>
                                        <p:cTn id="71" dur="1" fill="hold">
                                          <p:stCondLst>
                                            <p:cond delay="499"/>
                                          </p:stCondLst>
                                        </p:cTn>
                                        <p:tgtEl>
                                          <p:spTgt spid="26"/>
                                        </p:tgtEl>
                                        <p:attrNameLst>
                                          <p:attrName>style.visibility</p:attrName>
                                        </p:attrNameLst>
                                      </p:cBhvr>
                                      <p:to>
                                        <p:strVal val="visible"/>
                                      </p:to>
                                    </p:set>
                                  </p:childTnLst>
                                </p:cTn>
                              </p:par>
                            </p:childTnLst>
                          </p:cTn>
                        </p:par>
                        <p:par>
                          <p:cTn id="72" fill="hold" nodeType="afterGroup">
                            <p:stCondLst>
                              <p:cond delay="11000"/>
                            </p:stCondLst>
                            <p:childTnLst>
                              <p:par>
                                <p:cTn id="73" presetID="1" presetClass="entr" presetSubtype="0" fill="hold" grpId="0" nodeType="afterEffect">
                                  <p:stCondLst>
                                    <p:cond delay="0"/>
                                  </p:stCondLst>
                                  <p:childTnLst>
                                    <p:set>
                                      <p:cBhvr>
                                        <p:cTn id="74" dur="1" fill="hold">
                                          <p:stCondLst>
                                            <p:cond delay="499"/>
                                          </p:stCondLst>
                                        </p:cTn>
                                        <p:tgtEl>
                                          <p:spTgt spid="27"/>
                                        </p:tgtEl>
                                        <p:attrNameLst>
                                          <p:attrName>style.visibility</p:attrName>
                                        </p:attrNameLst>
                                      </p:cBhvr>
                                      <p:to>
                                        <p:strVal val="visible"/>
                                      </p:to>
                                    </p:set>
                                  </p:childTnLst>
                                </p:cTn>
                              </p:par>
                            </p:childTnLst>
                          </p:cTn>
                        </p:par>
                        <p:par>
                          <p:cTn id="75" fill="hold" nodeType="afterGroup">
                            <p:stCondLst>
                              <p:cond delay="11500"/>
                            </p:stCondLst>
                            <p:childTnLst>
                              <p:par>
                                <p:cTn id="76" presetID="1" presetClass="entr" presetSubtype="0" fill="hold" grpId="0" nodeType="afterEffect">
                                  <p:stCondLst>
                                    <p:cond delay="0"/>
                                  </p:stCondLst>
                                  <p:childTnLst>
                                    <p:set>
                                      <p:cBhvr>
                                        <p:cTn id="77" dur="1" fill="hold">
                                          <p:stCondLst>
                                            <p:cond delay="499"/>
                                          </p:stCondLst>
                                        </p:cTn>
                                        <p:tgtEl>
                                          <p:spTgt spid="28"/>
                                        </p:tgtEl>
                                        <p:attrNameLst>
                                          <p:attrName>style.visibility</p:attrName>
                                        </p:attrNameLst>
                                      </p:cBhvr>
                                      <p:to>
                                        <p:strVal val="visible"/>
                                      </p:to>
                                    </p:set>
                                  </p:childTnLst>
                                </p:cTn>
                              </p:par>
                            </p:childTnLst>
                          </p:cTn>
                        </p:par>
                        <p:par>
                          <p:cTn id="78" fill="hold" nodeType="afterGroup">
                            <p:stCondLst>
                              <p:cond delay="12000"/>
                            </p:stCondLst>
                            <p:childTnLst>
                              <p:par>
                                <p:cTn id="79" presetID="1" presetClass="entr" presetSubtype="0" fill="hold" grpId="0" nodeType="afterEffect">
                                  <p:stCondLst>
                                    <p:cond delay="0"/>
                                  </p:stCondLst>
                                  <p:childTnLst>
                                    <p:set>
                                      <p:cBhvr>
                                        <p:cTn id="80" dur="1" fill="hold">
                                          <p:stCondLst>
                                            <p:cond delay="499"/>
                                          </p:stCondLst>
                                        </p:cTn>
                                        <p:tgtEl>
                                          <p:spTgt spid="29"/>
                                        </p:tgtEl>
                                        <p:attrNameLst>
                                          <p:attrName>style.visibility</p:attrName>
                                        </p:attrNameLst>
                                      </p:cBhvr>
                                      <p:to>
                                        <p:strVal val="visible"/>
                                      </p:to>
                                    </p:set>
                                  </p:childTnLst>
                                </p:cTn>
                              </p:par>
                            </p:childTnLst>
                          </p:cTn>
                        </p:par>
                        <p:par>
                          <p:cTn id="81" fill="hold" nodeType="afterGroup">
                            <p:stCondLst>
                              <p:cond delay="12500"/>
                            </p:stCondLst>
                            <p:childTnLst>
                              <p:par>
                                <p:cTn id="82" presetID="1" presetClass="entr" presetSubtype="0" fill="hold" grpId="0" nodeType="afterEffect">
                                  <p:stCondLst>
                                    <p:cond delay="0"/>
                                  </p:stCondLst>
                                  <p:childTnLst>
                                    <p:set>
                                      <p:cBhvr>
                                        <p:cTn id="83" dur="1" fill="hold">
                                          <p:stCondLst>
                                            <p:cond delay="499"/>
                                          </p:stCondLst>
                                        </p:cTn>
                                        <p:tgtEl>
                                          <p:spTgt spid="30"/>
                                        </p:tgtEl>
                                        <p:attrNameLst>
                                          <p:attrName>style.visibility</p:attrName>
                                        </p:attrNameLst>
                                      </p:cBhvr>
                                      <p:to>
                                        <p:strVal val="visible"/>
                                      </p:to>
                                    </p:set>
                                  </p:childTnLst>
                                </p:cTn>
                              </p:par>
                            </p:childTnLst>
                          </p:cTn>
                        </p:par>
                        <p:par>
                          <p:cTn id="84" fill="hold" nodeType="afterGroup">
                            <p:stCondLst>
                              <p:cond delay="13000"/>
                            </p:stCondLst>
                            <p:childTnLst>
                              <p:par>
                                <p:cTn id="85" presetID="1" presetClass="entr" presetSubtype="0" fill="hold" grpId="0" nodeType="afterEffect">
                                  <p:stCondLst>
                                    <p:cond delay="0"/>
                                  </p:stCondLst>
                                  <p:childTnLst>
                                    <p:set>
                                      <p:cBhvr>
                                        <p:cTn id="86" dur="1" fill="hold">
                                          <p:stCondLst>
                                            <p:cond delay="499"/>
                                          </p:stCondLst>
                                        </p:cTn>
                                        <p:tgtEl>
                                          <p:spTgt spid="31"/>
                                        </p:tgtEl>
                                        <p:attrNameLst>
                                          <p:attrName>style.visibility</p:attrName>
                                        </p:attrNameLst>
                                      </p:cBhvr>
                                      <p:to>
                                        <p:strVal val="visible"/>
                                      </p:to>
                                    </p:set>
                                  </p:childTnLst>
                                </p:cTn>
                              </p:par>
                            </p:childTnLst>
                          </p:cTn>
                        </p:par>
                        <p:par>
                          <p:cTn id="87" fill="hold" nodeType="afterGroup">
                            <p:stCondLst>
                              <p:cond delay="13500"/>
                            </p:stCondLst>
                            <p:childTnLst>
                              <p:par>
                                <p:cTn id="88" presetID="1" presetClass="entr" presetSubtype="0" fill="hold" grpId="0" nodeType="afterEffect">
                                  <p:stCondLst>
                                    <p:cond delay="0"/>
                                  </p:stCondLst>
                                  <p:childTnLst>
                                    <p:set>
                                      <p:cBhvr>
                                        <p:cTn id="89" dur="1" fill="hold">
                                          <p:stCondLst>
                                            <p:cond delay="499"/>
                                          </p:stCondLst>
                                        </p:cTn>
                                        <p:tgtEl>
                                          <p:spTgt spid="32"/>
                                        </p:tgtEl>
                                        <p:attrNameLst>
                                          <p:attrName>style.visibility</p:attrName>
                                        </p:attrNameLst>
                                      </p:cBhvr>
                                      <p:to>
                                        <p:strVal val="visible"/>
                                      </p:to>
                                    </p:set>
                                  </p:childTnLst>
                                </p:cTn>
                              </p:par>
                            </p:childTnLst>
                          </p:cTn>
                        </p:par>
                        <p:par>
                          <p:cTn id="90" fill="hold" nodeType="afterGroup">
                            <p:stCondLst>
                              <p:cond delay="14000"/>
                            </p:stCondLst>
                            <p:childTnLst>
                              <p:par>
                                <p:cTn id="91" presetID="1" presetClass="entr" presetSubtype="0" fill="hold" grpId="0" nodeType="afterEffect">
                                  <p:stCondLst>
                                    <p:cond delay="0"/>
                                  </p:stCondLst>
                                  <p:childTnLst>
                                    <p:set>
                                      <p:cBhvr>
                                        <p:cTn id="92" dur="1" fill="hold">
                                          <p:stCondLst>
                                            <p:cond delay="499"/>
                                          </p:stCondLst>
                                        </p:cTn>
                                        <p:tgtEl>
                                          <p:spTgt spid="37"/>
                                        </p:tgtEl>
                                        <p:attrNameLst>
                                          <p:attrName>style.visibility</p:attrName>
                                        </p:attrNameLst>
                                      </p:cBhvr>
                                      <p:to>
                                        <p:strVal val="visible"/>
                                      </p:to>
                                    </p:set>
                                  </p:childTnLst>
                                </p:cTn>
                              </p:par>
                            </p:childTnLst>
                          </p:cTn>
                        </p:par>
                        <p:par>
                          <p:cTn id="93" fill="hold" nodeType="afterGroup">
                            <p:stCondLst>
                              <p:cond delay="14500"/>
                            </p:stCondLst>
                            <p:childTnLst>
                              <p:par>
                                <p:cTn id="94" presetID="1" presetClass="entr" presetSubtype="0" fill="hold" grpId="0" nodeType="afterEffect">
                                  <p:stCondLst>
                                    <p:cond delay="0"/>
                                  </p:stCondLst>
                                  <p:childTnLst>
                                    <p:set>
                                      <p:cBhvr>
                                        <p:cTn id="95" dur="1" fill="hold">
                                          <p:stCondLst>
                                            <p:cond delay="499"/>
                                          </p:stCondLst>
                                        </p:cTn>
                                        <p:tgtEl>
                                          <p:spTgt spid="47"/>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2" presetClass="entr" presetSubtype="8" fill="hold" grpId="0" nodeType="clickEffect">
                                  <p:stCondLst>
                                    <p:cond delay="0"/>
                                  </p:stCondLst>
                                  <p:childTnLst>
                                    <p:set>
                                      <p:cBhvr>
                                        <p:cTn id="99" dur="1" fill="hold">
                                          <p:stCondLst>
                                            <p:cond delay="0"/>
                                          </p:stCondLst>
                                        </p:cTn>
                                        <p:tgtEl>
                                          <p:spTgt spid="33"/>
                                        </p:tgtEl>
                                        <p:attrNameLst>
                                          <p:attrName>style.visibility</p:attrName>
                                        </p:attrNameLst>
                                      </p:cBhvr>
                                      <p:to>
                                        <p:strVal val="visible"/>
                                      </p:to>
                                    </p:set>
                                    <p:anim calcmode="lin" valueType="num">
                                      <p:cBhvr additive="base">
                                        <p:cTn id="100" dur="500" fill="hold"/>
                                        <p:tgtEl>
                                          <p:spTgt spid="33"/>
                                        </p:tgtEl>
                                        <p:attrNameLst>
                                          <p:attrName>ppt_x</p:attrName>
                                        </p:attrNameLst>
                                      </p:cBhvr>
                                      <p:tavLst>
                                        <p:tav tm="0">
                                          <p:val>
                                            <p:strVal val="0-#ppt_w/2"/>
                                          </p:val>
                                        </p:tav>
                                        <p:tav tm="100000">
                                          <p:val>
                                            <p:strVal val="#ppt_x"/>
                                          </p:val>
                                        </p:tav>
                                      </p:tavLst>
                                    </p:anim>
                                    <p:anim calcmode="lin" valueType="num">
                                      <p:cBhvr additive="base">
                                        <p:cTn id="101"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7" presetClass="entr" presetSubtype="1" fill="hold" grpId="0" nodeType="clickEffect">
                                  <p:stCondLst>
                                    <p:cond delay="0"/>
                                  </p:stCondLst>
                                  <p:childTnLst>
                                    <p:set>
                                      <p:cBhvr>
                                        <p:cTn id="105" dur="1" fill="hold">
                                          <p:stCondLst>
                                            <p:cond delay="0"/>
                                          </p:stCondLst>
                                        </p:cTn>
                                        <p:tgtEl>
                                          <p:spTgt spid="34"/>
                                        </p:tgtEl>
                                        <p:attrNameLst>
                                          <p:attrName>style.visibility</p:attrName>
                                        </p:attrNameLst>
                                      </p:cBhvr>
                                      <p:to>
                                        <p:strVal val="visible"/>
                                      </p:to>
                                    </p:set>
                                    <p:anim calcmode="lin" valueType="num">
                                      <p:cBhvr>
                                        <p:cTn id="106" dur="500" fill="hold"/>
                                        <p:tgtEl>
                                          <p:spTgt spid="34"/>
                                        </p:tgtEl>
                                        <p:attrNameLst>
                                          <p:attrName>ppt_x</p:attrName>
                                        </p:attrNameLst>
                                      </p:cBhvr>
                                      <p:tavLst>
                                        <p:tav tm="0">
                                          <p:val>
                                            <p:strVal val="#ppt_x"/>
                                          </p:val>
                                        </p:tav>
                                        <p:tav tm="100000">
                                          <p:val>
                                            <p:strVal val="#ppt_x"/>
                                          </p:val>
                                        </p:tav>
                                      </p:tavLst>
                                    </p:anim>
                                    <p:anim calcmode="lin" valueType="num">
                                      <p:cBhvr>
                                        <p:cTn id="107" dur="500" fill="hold"/>
                                        <p:tgtEl>
                                          <p:spTgt spid="34"/>
                                        </p:tgtEl>
                                        <p:attrNameLst>
                                          <p:attrName>ppt_y</p:attrName>
                                        </p:attrNameLst>
                                      </p:cBhvr>
                                      <p:tavLst>
                                        <p:tav tm="0">
                                          <p:val>
                                            <p:strVal val="#ppt_y-#ppt_h/2"/>
                                          </p:val>
                                        </p:tav>
                                        <p:tav tm="100000">
                                          <p:val>
                                            <p:strVal val="#ppt_y"/>
                                          </p:val>
                                        </p:tav>
                                      </p:tavLst>
                                    </p:anim>
                                    <p:anim calcmode="lin" valueType="num">
                                      <p:cBhvr>
                                        <p:cTn id="108" dur="500" fill="hold"/>
                                        <p:tgtEl>
                                          <p:spTgt spid="34"/>
                                        </p:tgtEl>
                                        <p:attrNameLst>
                                          <p:attrName>ppt_w</p:attrName>
                                        </p:attrNameLst>
                                      </p:cBhvr>
                                      <p:tavLst>
                                        <p:tav tm="0">
                                          <p:val>
                                            <p:strVal val="#ppt_w"/>
                                          </p:val>
                                        </p:tav>
                                        <p:tav tm="100000">
                                          <p:val>
                                            <p:strVal val="#ppt_w"/>
                                          </p:val>
                                        </p:tav>
                                      </p:tavLst>
                                    </p:anim>
                                    <p:anim calcmode="lin" valueType="num">
                                      <p:cBhvr>
                                        <p:cTn id="109"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1" fill="hold" grpId="0" nodeType="clickEffect">
                                  <p:stCondLst>
                                    <p:cond delay="0"/>
                                  </p:stCondLst>
                                  <p:childTnLst>
                                    <p:set>
                                      <p:cBhvr>
                                        <p:cTn id="113" dur="1" fill="hold">
                                          <p:stCondLst>
                                            <p:cond delay="0"/>
                                          </p:stCondLst>
                                        </p:cTn>
                                        <p:tgtEl>
                                          <p:spTgt spid="35"/>
                                        </p:tgtEl>
                                        <p:attrNameLst>
                                          <p:attrName>style.visibility</p:attrName>
                                        </p:attrNameLst>
                                      </p:cBhvr>
                                      <p:to>
                                        <p:strVal val="visible"/>
                                      </p:to>
                                    </p:set>
                                    <p:animEffect transition="in" filter="wipe(up)">
                                      <p:cBhvr>
                                        <p:cTn id="114" dur="500"/>
                                        <p:tgtEl>
                                          <p:spTgt spid="35"/>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7" presetClass="entr" presetSubtype="8" fill="hold" grpId="0" nodeType="clickEffect">
                                  <p:stCondLst>
                                    <p:cond delay="0"/>
                                  </p:stCondLst>
                                  <p:childTnLst>
                                    <p:set>
                                      <p:cBhvr>
                                        <p:cTn id="118" dur="1" fill="hold">
                                          <p:stCondLst>
                                            <p:cond delay="0"/>
                                          </p:stCondLst>
                                        </p:cTn>
                                        <p:tgtEl>
                                          <p:spTgt spid="36"/>
                                        </p:tgtEl>
                                        <p:attrNameLst>
                                          <p:attrName>style.visibility</p:attrName>
                                        </p:attrNameLst>
                                      </p:cBhvr>
                                      <p:to>
                                        <p:strVal val="visible"/>
                                      </p:to>
                                    </p:set>
                                    <p:anim calcmode="lin" valueType="num">
                                      <p:cBhvr>
                                        <p:cTn id="119" dur="500" fill="hold"/>
                                        <p:tgtEl>
                                          <p:spTgt spid="36"/>
                                        </p:tgtEl>
                                        <p:attrNameLst>
                                          <p:attrName>ppt_x</p:attrName>
                                        </p:attrNameLst>
                                      </p:cBhvr>
                                      <p:tavLst>
                                        <p:tav tm="0">
                                          <p:val>
                                            <p:strVal val="#ppt_x-#ppt_w/2"/>
                                          </p:val>
                                        </p:tav>
                                        <p:tav tm="100000">
                                          <p:val>
                                            <p:strVal val="#ppt_x"/>
                                          </p:val>
                                        </p:tav>
                                      </p:tavLst>
                                    </p:anim>
                                    <p:anim calcmode="lin" valueType="num">
                                      <p:cBhvr>
                                        <p:cTn id="120" dur="500" fill="hold"/>
                                        <p:tgtEl>
                                          <p:spTgt spid="36"/>
                                        </p:tgtEl>
                                        <p:attrNameLst>
                                          <p:attrName>ppt_y</p:attrName>
                                        </p:attrNameLst>
                                      </p:cBhvr>
                                      <p:tavLst>
                                        <p:tav tm="0">
                                          <p:val>
                                            <p:strVal val="#ppt_y"/>
                                          </p:val>
                                        </p:tav>
                                        <p:tav tm="100000">
                                          <p:val>
                                            <p:strVal val="#ppt_y"/>
                                          </p:val>
                                        </p:tav>
                                      </p:tavLst>
                                    </p:anim>
                                    <p:anim calcmode="lin" valueType="num">
                                      <p:cBhvr>
                                        <p:cTn id="121" dur="500" fill="hold"/>
                                        <p:tgtEl>
                                          <p:spTgt spid="36"/>
                                        </p:tgtEl>
                                        <p:attrNameLst>
                                          <p:attrName>ppt_w</p:attrName>
                                        </p:attrNameLst>
                                      </p:cBhvr>
                                      <p:tavLst>
                                        <p:tav tm="0">
                                          <p:val>
                                            <p:fltVal val="0"/>
                                          </p:val>
                                        </p:tav>
                                        <p:tav tm="100000">
                                          <p:val>
                                            <p:strVal val="#ppt_w"/>
                                          </p:val>
                                        </p:tav>
                                      </p:tavLst>
                                    </p:anim>
                                    <p:anim calcmode="lin" valueType="num">
                                      <p:cBhvr>
                                        <p:cTn id="122" dur="5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wipe(up)">
                                      <p:cBhvr>
                                        <p:cTn id="127" dur="500"/>
                                        <p:tgtEl>
                                          <p:spTgt spid="38"/>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17" presetClass="entr" presetSubtype="4" fill="hold" grpId="0" nodeType="clickEffect">
                                  <p:stCondLst>
                                    <p:cond delay="0"/>
                                  </p:stCondLst>
                                  <p:childTnLst>
                                    <p:set>
                                      <p:cBhvr>
                                        <p:cTn id="131" dur="1" fill="hold">
                                          <p:stCondLst>
                                            <p:cond delay="0"/>
                                          </p:stCondLst>
                                        </p:cTn>
                                        <p:tgtEl>
                                          <p:spTgt spid="39"/>
                                        </p:tgtEl>
                                        <p:attrNameLst>
                                          <p:attrName>style.visibility</p:attrName>
                                        </p:attrNameLst>
                                      </p:cBhvr>
                                      <p:to>
                                        <p:strVal val="visible"/>
                                      </p:to>
                                    </p:set>
                                    <p:anim calcmode="lin" valueType="num">
                                      <p:cBhvr>
                                        <p:cTn id="132" dur="500" fill="hold"/>
                                        <p:tgtEl>
                                          <p:spTgt spid="39"/>
                                        </p:tgtEl>
                                        <p:attrNameLst>
                                          <p:attrName>ppt_x</p:attrName>
                                        </p:attrNameLst>
                                      </p:cBhvr>
                                      <p:tavLst>
                                        <p:tav tm="0">
                                          <p:val>
                                            <p:strVal val="#ppt_x"/>
                                          </p:val>
                                        </p:tav>
                                        <p:tav tm="100000">
                                          <p:val>
                                            <p:strVal val="#ppt_x"/>
                                          </p:val>
                                        </p:tav>
                                      </p:tavLst>
                                    </p:anim>
                                    <p:anim calcmode="lin" valueType="num">
                                      <p:cBhvr>
                                        <p:cTn id="133" dur="500" fill="hold"/>
                                        <p:tgtEl>
                                          <p:spTgt spid="39"/>
                                        </p:tgtEl>
                                        <p:attrNameLst>
                                          <p:attrName>ppt_y</p:attrName>
                                        </p:attrNameLst>
                                      </p:cBhvr>
                                      <p:tavLst>
                                        <p:tav tm="0">
                                          <p:val>
                                            <p:strVal val="#ppt_y+#ppt_h/2"/>
                                          </p:val>
                                        </p:tav>
                                        <p:tav tm="100000">
                                          <p:val>
                                            <p:strVal val="#ppt_y"/>
                                          </p:val>
                                        </p:tav>
                                      </p:tavLst>
                                    </p:anim>
                                    <p:anim calcmode="lin" valueType="num">
                                      <p:cBhvr>
                                        <p:cTn id="134" dur="500" fill="hold"/>
                                        <p:tgtEl>
                                          <p:spTgt spid="39"/>
                                        </p:tgtEl>
                                        <p:attrNameLst>
                                          <p:attrName>ppt_w</p:attrName>
                                        </p:attrNameLst>
                                      </p:cBhvr>
                                      <p:tavLst>
                                        <p:tav tm="0">
                                          <p:val>
                                            <p:strVal val="#ppt_w"/>
                                          </p:val>
                                        </p:tav>
                                        <p:tav tm="100000">
                                          <p:val>
                                            <p:strVal val="#ppt_w"/>
                                          </p:val>
                                        </p:tav>
                                      </p:tavLst>
                                    </p:anim>
                                    <p:anim calcmode="lin" valueType="num">
                                      <p:cBhvr>
                                        <p:cTn id="135" dur="500" fill="hold"/>
                                        <p:tgtEl>
                                          <p:spTgt spid="39"/>
                                        </p:tgtEl>
                                        <p:attrNameLst>
                                          <p:attrName>ppt_h</p:attrName>
                                        </p:attrNameLst>
                                      </p:cBhvr>
                                      <p:tavLst>
                                        <p:tav tm="0">
                                          <p:val>
                                            <p:fltVal val="0"/>
                                          </p:val>
                                        </p:tav>
                                        <p:tav tm="100000">
                                          <p:val>
                                            <p:strVal val="#ppt_h"/>
                                          </p:val>
                                        </p:tav>
                                      </p:tavLst>
                                    </p:anim>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40"/>
                                        </p:tgtEl>
                                        <p:attrNameLst>
                                          <p:attrName>style.visibility</p:attrName>
                                        </p:attrNameLst>
                                      </p:cBhvr>
                                      <p:to>
                                        <p:strVal val="visible"/>
                                      </p:to>
                                    </p:set>
                                    <p:animEffect transition="in" filter="wipe(left)">
                                      <p:cBhvr>
                                        <p:cTn id="140" dur="500"/>
                                        <p:tgtEl>
                                          <p:spTgt spid="40"/>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7" presetClass="entr" presetSubtype="2" fill="hold" grpId="0" nodeType="clickEffect">
                                  <p:stCondLst>
                                    <p:cond delay="0"/>
                                  </p:stCondLst>
                                  <p:childTnLst>
                                    <p:set>
                                      <p:cBhvr>
                                        <p:cTn id="144" dur="1" fill="hold">
                                          <p:stCondLst>
                                            <p:cond delay="0"/>
                                          </p:stCondLst>
                                        </p:cTn>
                                        <p:tgtEl>
                                          <p:spTgt spid="41"/>
                                        </p:tgtEl>
                                        <p:attrNameLst>
                                          <p:attrName>style.visibility</p:attrName>
                                        </p:attrNameLst>
                                      </p:cBhvr>
                                      <p:to>
                                        <p:strVal val="visible"/>
                                      </p:to>
                                    </p:set>
                                    <p:anim calcmode="lin" valueType="num">
                                      <p:cBhvr>
                                        <p:cTn id="145" dur="500" fill="hold"/>
                                        <p:tgtEl>
                                          <p:spTgt spid="41"/>
                                        </p:tgtEl>
                                        <p:attrNameLst>
                                          <p:attrName>ppt_x</p:attrName>
                                        </p:attrNameLst>
                                      </p:cBhvr>
                                      <p:tavLst>
                                        <p:tav tm="0">
                                          <p:val>
                                            <p:strVal val="#ppt_x+#ppt_w/2"/>
                                          </p:val>
                                        </p:tav>
                                        <p:tav tm="100000">
                                          <p:val>
                                            <p:strVal val="#ppt_x"/>
                                          </p:val>
                                        </p:tav>
                                      </p:tavLst>
                                    </p:anim>
                                    <p:anim calcmode="lin" valueType="num">
                                      <p:cBhvr>
                                        <p:cTn id="146" dur="500" fill="hold"/>
                                        <p:tgtEl>
                                          <p:spTgt spid="41"/>
                                        </p:tgtEl>
                                        <p:attrNameLst>
                                          <p:attrName>ppt_y</p:attrName>
                                        </p:attrNameLst>
                                      </p:cBhvr>
                                      <p:tavLst>
                                        <p:tav tm="0">
                                          <p:val>
                                            <p:strVal val="#ppt_y"/>
                                          </p:val>
                                        </p:tav>
                                        <p:tav tm="100000">
                                          <p:val>
                                            <p:strVal val="#ppt_y"/>
                                          </p:val>
                                        </p:tav>
                                      </p:tavLst>
                                    </p:anim>
                                    <p:anim calcmode="lin" valueType="num">
                                      <p:cBhvr>
                                        <p:cTn id="147" dur="500" fill="hold"/>
                                        <p:tgtEl>
                                          <p:spTgt spid="41"/>
                                        </p:tgtEl>
                                        <p:attrNameLst>
                                          <p:attrName>ppt_w</p:attrName>
                                        </p:attrNameLst>
                                      </p:cBhvr>
                                      <p:tavLst>
                                        <p:tav tm="0">
                                          <p:val>
                                            <p:fltVal val="0"/>
                                          </p:val>
                                        </p:tav>
                                        <p:tav tm="100000">
                                          <p:val>
                                            <p:strVal val="#ppt_w"/>
                                          </p:val>
                                        </p:tav>
                                      </p:tavLst>
                                    </p:anim>
                                    <p:anim calcmode="lin" valueType="num">
                                      <p:cBhvr>
                                        <p:cTn id="148" dur="500" fill="hold"/>
                                        <p:tgtEl>
                                          <p:spTgt spid="41"/>
                                        </p:tgtEl>
                                        <p:attrNameLst>
                                          <p:attrName>ppt_h</p:attrName>
                                        </p:attrNameLst>
                                      </p:cBhvr>
                                      <p:tavLst>
                                        <p:tav tm="0">
                                          <p:val>
                                            <p:strVal val="#ppt_h"/>
                                          </p:val>
                                        </p:tav>
                                        <p:tav tm="100000">
                                          <p:val>
                                            <p:strVal val="#ppt_h"/>
                                          </p:val>
                                        </p:tav>
                                      </p:tavLst>
                                    </p:anim>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2" presetClass="entr" presetSubtype="1" fill="hold" grpId="0" nodeType="clickEffect">
                                  <p:stCondLst>
                                    <p:cond delay="0"/>
                                  </p:stCondLst>
                                  <p:childTnLst>
                                    <p:set>
                                      <p:cBhvr>
                                        <p:cTn id="152" dur="1" fill="hold">
                                          <p:stCondLst>
                                            <p:cond delay="0"/>
                                          </p:stCondLst>
                                        </p:cTn>
                                        <p:tgtEl>
                                          <p:spTgt spid="42"/>
                                        </p:tgtEl>
                                        <p:attrNameLst>
                                          <p:attrName>style.visibility</p:attrName>
                                        </p:attrNameLst>
                                      </p:cBhvr>
                                      <p:to>
                                        <p:strVal val="visible"/>
                                      </p:to>
                                    </p:set>
                                    <p:animEffect transition="in" filter="wipe(up)">
                                      <p:cBhvr>
                                        <p:cTn id="153" dur="500"/>
                                        <p:tgtEl>
                                          <p:spTgt spid="42"/>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17" presetClass="entr" presetSubtype="2" fill="hold" grpId="0" nodeType="clickEffect">
                                  <p:stCondLst>
                                    <p:cond delay="0"/>
                                  </p:stCondLst>
                                  <p:childTnLst>
                                    <p:set>
                                      <p:cBhvr>
                                        <p:cTn id="157" dur="1" fill="hold">
                                          <p:stCondLst>
                                            <p:cond delay="0"/>
                                          </p:stCondLst>
                                        </p:cTn>
                                        <p:tgtEl>
                                          <p:spTgt spid="43"/>
                                        </p:tgtEl>
                                        <p:attrNameLst>
                                          <p:attrName>style.visibility</p:attrName>
                                        </p:attrNameLst>
                                      </p:cBhvr>
                                      <p:to>
                                        <p:strVal val="visible"/>
                                      </p:to>
                                    </p:set>
                                    <p:anim calcmode="lin" valueType="num">
                                      <p:cBhvr>
                                        <p:cTn id="158" dur="500" fill="hold"/>
                                        <p:tgtEl>
                                          <p:spTgt spid="43"/>
                                        </p:tgtEl>
                                        <p:attrNameLst>
                                          <p:attrName>ppt_x</p:attrName>
                                        </p:attrNameLst>
                                      </p:cBhvr>
                                      <p:tavLst>
                                        <p:tav tm="0">
                                          <p:val>
                                            <p:strVal val="#ppt_x+#ppt_w/2"/>
                                          </p:val>
                                        </p:tav>
                                        <p:tav tm="100000">
                                          <p:val>
                                            <p:strVal val="#ppt_x"/>
                                          </p:val>
                                        </p:tav>
                                      </p:tavLst>
                                    </p:anim>
                                    <p:anim calcmode="lin" valueType="num">
                                      <p:cBhvr>
                                        <p:cTn id="159" dur="500" fill="hold"/>
                                        <p:tgtEl>
                                          <p:spTgt spid="43"/>
                                        </p:tgtEl>
                                        <p:attrNameLst>
                                          <p:attrName>ppt_y</p:attrName>
                                        </p:attrNameLst>
                                      </p:cBhvr>
                                      <p:tavLst>
                                        <p:tav tm="0">
                                          <p:val>
                                            <p:strVal val="#ppt_y"/>
                                          </p:val>
                                        </p:tav>
                                        <p:tav tm="100000">
                                          <p:val>
                                            <p:strVal val="#ppt_y"/>
                                          </p:val>
                                        </p:tav>
                                      </p:tavLst>
                                    </p:anim>
                                    <p:anim calcmode="lin" valueType="num">
                                      <p:cBhvr>
                                        <p:cTn id="160" dur="500" fill="hold"/>
                                        <p:tgtEl>
                                          <p:spTgt spid="43"/>
                                        </p:tgtEl>
                                        <p:attrNameLst>
                                          <p:attrName>ppt_w</p:attrName>
                                        </p:attrNameLst>
                                      </p:cBhvr>
                                      <p:tavLst>
                                        <p:tav tm="0">
                                          <p:val>
                                            <p:fltVal val="0"/>
                                          </p:val>
                                        </p:tav>
                                        <p:tav tm="100000">
                                          <p:val>
                                            <p:strVal val="#ppt_w"/>
                                          </p:val>
                                        </p:tav>
                                      </p:tavLst>
                                    </p:anim>
                                    <p:anim calcmode="lin" valueType="num">
                                      <p:cBhvr>
                                        <p:cTn id="161" dur="5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162" fill="hold" nodeType="clickPar">
                      <p:stCondLst>
                        <p:cond delay="indefinite"/>
                      </p:stCondLst>
                      <p:childTnLst>
                        <p:par>
                          <p:cTn id="163" fill="hold" nodeType="withGroup">
                            <p:stCondLst>
                              <p:cond delay="0"/>
                            </p:stCondLst>
                            <p:childTnLst>
                              <p:par>
                                <p:cTn id="164" presetID="22" presetClass="entr" presetSubtype="1" fill="hold" grpId="0" nodeType="clickEffect">
                                  <p:stCondLst>
                                    <p:cond delay="0"/>
                                  </p:stCondLst>
                                  <p:childTnLst>
                                    <p:set>
                                      <p:cBhvr>
                                        <p:cTn id="165" dur="1" fill="hold">
                                          <p:stCondLst>
                                            <p:cond delay="0"/>
                                          </p:stCondLst>
                                        </p:cTn>
                                        <p:tgtEl>
                                          <p:spTgt spid="44"/>
                                        </p:tgtEl>
                                        <p:attrNameLst>
                                          <p:attrName>style.visibility</p:attrName>
                                        </p:attrNameLst>
                                      </p:cBhvr>
                                      <p:to>
                                        <p:strVal val="visible"/>
                                      </p:to>
                                    </p:set>
                                    <p:animEffect transition="in" filter="wipe(up)">
                                      <p:cBhvr>
                                        <p:cTn id="166" dur="500"/>
                                        <p:tgtEl>
                                          <p:spTgt spid="44"/>
                                        </p:tgtEl>
                                      </p:cBhvr>
                                    </p:animEffec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7" presetClass="entr" presetSubtype="1" fill="hold" grpId="0" nodeType="clickEffect">
                                  <p:stCondLst>
                                    <p:cond delay="0"/>
                                  </p:stCondLst>
                                  <p:childTnLst>
                                    <p:set>
                                      <p:cBhvr>
                                        <p:cTn id="170" dur="1" fill="hold">
                                          <p:stCondLst>
                                            <p:cond delay="0"/>
                                          </p:stCondLst>
                                        </p:cTn>
                                        <p:tgtEl>
                                          <p:spTgt spid="45"/>
                                        </p:tgtEl>
                                        <p:attrNameLst>
                                          <p:attrName>style.visibility</p:attrName>
                                        </p:attrNameLst>
                                      </p:cBhvr>
                                      <p:to>
                                        <p:strVal val="visible"/>
                                      </p:to>
                                    </p:set>
                                    <p:anim calcmode="lin" valueType="num">
                                      <p:cBhvr>
                                        <p:cTn id="171" dur="500" fill="hold"/>
                                        <p:tgtEl>
                                          <p:spTgt spid="45"/>
                                        </p:tgtEl>
                                        <p:attrNameLst>
                                          <p:attrName>ppt_x</p:attrName>
                                        </p:attrNameLst>
                                      </p:cBhvr>
                                      <p:tavLst>
                                        <p:tav tm="0">
                                          <p:val>
                                            <p:strVal val="#ppt_x"/>
                                          </p:val>
                                        </p:tav>
                                        <p:tav tm="100000">
                                          <p:val>
                                            <p:strVal val="#ppt_x"/>
                                          </p:val>
                                        </p:tav>
                                      </p:tavLst>
                                    </p:anim>
                                    <p:anim calcmode="lin" valueType="num">
                                      <p:cBhvr>
                                        <p:cTn id="172" dur="500" fill="hold"/>
                                        <p:tgtEl>
                                          <p:spTgt spid="45"/>
                                        </p:tgtEl>
                                        <p:attrNameLst>
                                          <p:attrName>ppt_y</p:attrName>
                                        </p:attrNameLst>
                                      </p:cBhvr>
                                      <p:tavLst>
                                        <p:tav tm="0">
                                          <p:val>
                                            <p:strVal val="#ppt_y-#ppt_h/2"/>
                                          </p:val>
                                        </p:tav>
                                        <p:tav tm="100000">
                                          <p:val>
                                            <p:strVal val="#ppt_y"/>
                                          </p:val>
                                        </p:tav>
                                      </p:tavLst>
                                    </p:anim>
                                    <p:anim calcmode="lin" valueType="num">
                                      <p:cBhvr>
                                        <p:cTn id="173" dur="500" fill="hold"/>
                                        <p:tgtEl>
                                          <p:spTgt spid="45"/>
                                        </p:tgtEl>
                                        <p:attrNameLst>
                                          <p:attrName>ppt_w</p:attrName>
                                        </p:attrNameLst>
                                      </p:cBhvr>
                                      <p:tavLst>
                                        <p:tav tm="0">
                                          <p:val>
                                            <p:strVal val="#ppt_w"/>
                                          </p:val>
                                        </p:tav>
                                        <p:tav tm="100000">
                                          <p:val>
                                            <p:strVal val="#ppt_w"/>
                                          </p:val>
                                        </p:tav>
                                      </p:tavLst>
                                    </p:anim>
                                    <p:anim calcmode="lin" valueType="num">
                                      <p:cBhvr>
                                        <p:cTn id="174" dur="500" fill="hold"/>
                                        <p:tgtEl>
                                          <p:spTgt spid="45"/>
                                        </p:tgtEl>
                                        <p:attrNameLst>
                                          <p:attrName>ppt_h</p:attrName>
                                        </p:attrNameLst>
                                      </p:cBhvr>
                                      <p:tavLst>
                                        <p:tav tm="0">
                                          <p:val>
                                            <p:fltVal val="0"/>
                                          </p:val>
                                        </p:tav>
                                        <p:tav tm="100000">
                                          <p:val>
                                            <p:strVal val="#ppt_h"/>
                                          </p:val>
                                        </p:tav>
                                      </p:tavLst>
                                    </p:anim>
                                  </p:childTnLst>
                                </p:cTn>
                              </p:par>
                            </p:childTnLst>
                          </p:cTn>
                        </p:par>
                      </p:childTnLst>
                    </p:cTn>
                  </p:par>
                  <p:par>
                    <p:cTn id="175" fill="hold" nodeType="clickPar">
                      <p:stCondLst>
                        <p:cond delay="indefinite"/>
                      </p:stCondLst>
                      <p:childTnLst>
                        <p:par>
                          <p:cTn id="176" fill="hold" nodeType="withGroup">
                            <p:stCondLst>
                              <p:cond delay="0"/>
                            </p:stCondLst>
                            <p:childTnLst>
                              <p:par>
                                <p:cTn id="177" presetID="22" presetClass="entr" presetSubtype="1" fill="hold" grpId="0" nodeType="clickEffect">
                                  <p:stCondLst>
                                    <p:cond delay="0"/>
                                  </p:stCondLst>
                                  <p:childTnLst>
                                    <p:set>
                                      <p:cBhvr>
                                        <p:cTn id="178" dur="1" fill="hold">
                                          <p:stCondLst>
                                            <p:cond delay="0"/>
                                          </p:stCondLst>
                                        </p:cTn>
                                        <p:tgtEl>
                                          <p:spTgt spid="46"/>
                                        </p:tgtEl>
                                        <p:attrNameLst>
                                          <p:attrName>style.visibility</p:attrName>
                                        </p:attrNameLst>
                                      </p:cBhvr>
                                      <p:to>
                                        <p:strVal val="visible"/>
                                      </p:to>
                                    </p:set>
                                    <p:animEffect transition="in" filter="wipe(up)">
                                      <p:cBhvr>
                                        <p:cTn id="179" dur="500"/>
                                        <p:tgtEl>
                                          <p:spTgt spid="46"/>
                                        </p:tgtEl>
                                      </p:cBhvr>
                                    </p:animEffec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2" presetClass="entr" presetSubtype="6" fill="hold" grpId="0" nodeType="clickEffect">
                                  <p:stCondLst>
                                    <p:cond delay="0"/>
                                  </p:stCondLst>
                                  <p:childTnLst>
                                    <p:set>
                                      <p:cBhvr>
                                        <p:cTn id="183" dur="1" fill="hold">
                                          <p:stCondLst>
                                            <p:cond delay="0"/>
                                          </p:stCondLst>
                                        </p:cTn>
                                        <p:tgtEl>
                                          <p:spTgt spid="54"/>
                                        </p:tgtEl>
                                        <p:attrNameLst>
                                          <p:attrName>style.visibility</p:attrName>
                                        </p:attrNameLst>
                                      </p:cBhvr>
                                      <p:to>
                                        <p:strVal val="visible"/>
                                      </p:to>
                                    </p:set>
                                    <p:anim calcmode="lin" valueType="num">
                                      <p:cBhvr additive="base">
                                        <p:cTn id="184" dur="500" fill="hold"/>
                                        <p:tgtEl>
                                          <p:spTgt spid="54"/>
                                        </p:tgtEl>
                                        <p:attrNameLst>
                                          <p:attrName>ppt_x</p:attrName>
                                        </p:attrNameLst>
                                      </p:cBhvr>
                                      <p:tavLst>
                                        <p:tav tm="0">
                                          <p:val>
                                            <p:strVal val="1+#ppt_w/2"/>
                                          </p:val>
                                        </p:tav>
                                        <p:tav tm="100000">
                                          <p:val>
                                            <p:strVal val="#ppt_x"/>
                                          </p:val>
                                        </p:tav>
                                      </p:tavLst>
                                    </p:anim>
                                    <p:anim calcmode="lin" valueType="num">
                                      <p:cBhvr additive="base">
                                        <p:cTn id="185"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86" fill="hold" nodeType="clickPar">
                      <p:stCondLst>
                        <p:cond delay="indefinite"/>
                      </p:stCondLst>
                      <p:childTnLst>
                        <p:par>
                          <p:cTn id="187" fill="hold" nodeType="withGroup">
                            <p:stCondLst>
                              <p:cond delay="0"/>
                            </p:stCondLst>
                            <p:childTnLst>
                              <p:par>
                                <p:cTn id="188" presetID="4" presetClass="entr" presetSubtype="16" fill="hold" grpId="0" nodeType="clickEffect">
                                  <p:stCondLst>
                                    <p:cond delay="0"/>
                                  </p:stCondLst>
                                  <p:childTnLst>
                                    <p:set>
                                      <p:cBhvr>
                                        <p:cTn id="189" dur="1" fill="hold">
                                          <p:stCondLst>
                                            <p:cond delay="0"/>
                                          </p:stCondLst>
                                        </p:cTn>
                                        <p:tgtEl>
                                          <p:spTgt spid="48"/>
                                        </p:tgtEl>
                                        <p:attrNameLst>
                                          <p:attrName>style.visibility</p:attrName>
                                        </p:attrNameLst>
                                      </p:cBhvr>
                                      <p:to>
                                        <p:strVal val="visible"/>
                                      </p:to>
                                    </p:set>
                                    <p:animEffect transition="in" filter="box(in)">
                                      <p:cBhvr>
                                        <p:cTn id="190" dur="500"/>
                                        <p:tgtEl>
                                          <p:spTgt spid="48"/>
                                        </p:tgtEl>
                                      </p:cBhvr>
                                    </p:animEffect>
                                  </p:childTnLst>
                                </p:cTn>
                              </p:par>
                            </p:childTnLst>
                          </p:cTn>
                        </p:par>
                        <p:par>
                          <p:cTn id="191" fill="hold" nodeType="afterGroup">
                            <p:stCondLst>
                              <p:cond delay="500"/>
                            </p:stCondLst>
                            <p:childTnLst>
                              <p:par>
                                <p:cTn id="192" presetID="4" presetClass="entr" presetSubtype="16" fill="hold" grpId="0" nodeType="afterEffect">
                                  <p:stCondLst>
                                    <p:cond delay="0"/>
                                  </p:stCondLst>
                                  <p:childTnLst>
                                    <p:set>
                                      <p:cBhvr>
                                        <p:cTn id="193" dur="1" fill="hold">
                                          <p:stCondLst>
                                            <p:cond delay="0"/>
                                          </p:stCondLst>
                                        </p:cTn>
                                        <p:tgtEl>
                                          <p:spTgt spid="49"/>
                                        </p:tgtEl>
                                        <p:attrNameLst>
                                          <p:attrName>style.visibility</p:attrName>
                                        </p:attrNameLst>
                                      </p:cBhvr>
                                      <p:to>
                                        <p:strVal val="visible"/>
                                      </p:to>
                                    </p:set>
                                    <p:animEffect transition="in" filter="box(in)">
                                      <p:cBhvr>
                                        <p:cTn id="194" dur="500"/>
                                        <p:tgtEl>
                                          <p:spTgt spid="49"/>
                                        </p:tgtEl>
                                      </p:cBhvr>
                                    </p:animEffect>
                                  </p:childTnLst>
                                </p:cTn>
                              </p:par>
                            </p:childTnLst>
                          </p:cTn>
                        </p:par>
                        <p:par>
                          <p:cTn id="195" fill="hold" nodeType="afterGroup">
                            <p:stCondLst>
                              <p:cond delay="1000"/>
                            </p:stCondLst>
                            <p:childTnLst>
                              <p:par>
                                <p:cTn id="196" presetID="4" presetClass="entr" presetSubtype="16" fill="hold" grpId="0" nodeType="afterEffect">
                                  <p:stCondLst>
                                    <p:cond delay="0"/>
                                  </p:stCondLst>
                                  <p:childTnLst>
                                    <p:set>
                                      <p:cBhvr>
                                        <p:cTn id="197" dur="1" fill="hold">
                                          <p:stCondLst>
                                            <p:cond delay="0"/>
                                          </p:stCondLst>
                                        </p:cTn>
                                        <p:tgtEl>
                                          <p:spTgt spid="51"/>
                                        </p:tgtEl>
                                        <p:attrNameLst>
                                          <p:attrName>style.visibility</p:attrName>
                                        </p:attrNameLst>
                                      </p:cBhvr>
                                      <p:to>
                                        <p:strVal val="visible"/>
                                      </p:to>
                                    </p:set>
                                    <p:animEffect transition="in" filter="box(in)">
                                      <p:cBhvr>
                                        <p:cTn id="198" dur="500"/>
                                        <p:tgtEl>
                                          <p:spTgt spid="51"/>
                                        </p:tgtEl>
                                      </p:cBhvr>
                                    </p:animEffect>
                                  </p:childTnLst>
                                </p:cTn>
                              </p:par>
                            </p:childTnLst>
                          </p:cTn>
                        </p:par>
                        <p:par>
                          <p:cTn id="199" fill="hold" nodeType="afterGroup">
                            <p:stCondLst>
                              <p:cond delay="1500"/>
                            </p:stCondLst>
                            <p:childTnLst>
                              <p:par>
                                <p:cTn id="200" presetID="4" presetClass="entr" presetSubtype="16" fill="hold" grpId="0" nodeType="afterEffect">
                                  <p:stCondLst>
                                    <p:cond delay="0"/>
                                  </p:stCondLst>
                                  <p:childTnLst>
                                    <p:set>
                                      <p:cBhvr>
                                        <p:cTn id="201" dur="1" fill="hold">
                                          <p:stCondLst>
                                            <p:cond delay="0"/>
                                          </p:stCondLst>
                                        </p:cTn>
                                        <p:tgtEl>
                                          <p:spTgt spid="50"/>
                                        </p:tgtEl>
                                        <p:attrNameLst>
                                          <p:attrName>style.visibility</p:attrName>
                                        </p:attrNameLst>
                                      </p:cBhvr>
                                      <p:to>
                                        <p:strVal val="visible"/>
                                      </p:to>
                                    </p:set>
                                    <p:animEffect transition="in" filter="box(in)">
                                      <p:cBhvr>
                                        <p:cTn id="202" dur="500"/>
                                        <p:tgtEl>
                                          <p:spTgt spid="50"/>
                                        </p:tgtEl>
                                      </p:cBhvr>
                                    </p:animEffect>
                                  </p:childTnLst>
                                </p:cTn>
                              </p:par>
                            </p:childTnLst>
                          </p:cTn>
                        </p:par>
                        <p:par>
                          <p:cTn id="203" fill="hold" nodeType="afterGroup">
                            <p:stCondLst>
                              <p:cond delay="2000"/>
                            </p:stCondLst>
                            <p:childTnLst>
                              <p:par>
                                <p:cTn id="204" presetID="4" presetClass="entr" presetSubtype="16" fill="hold" grpId="0" nodeType="afterEffect">
                                  <p:stCondLst>
                                    <p:cond delay="0"/>
                                  </p:stCondLst>
                                  <p:childTnLst>
                                    <p:set>
                                      <p:cBhvr>
                                        <p:cTn id="205" dur="1" fill="hold">
                                          <p:stCondLst>
                                            <p:cond delay="0"/>
                                          </p:stCondLst>
                                        </p:cTn>
                                        <p:tgtEl>
                                          <p:spTgt spid="52"/>
                                        </p:tgtEl>
                                        <p:attrNameLst>
                                          <p:attrName>style.visibility</p:attrName>
                                        </p:attrNameLst>
                                      </p:cBhvr>
                                      <p:to>
                                        <p:strVal val="visible"/>
                                      </p:to>
                                    </p:set>
                                    <p:animEffect transition="in" filter="box(in)">
                                      <p:cBhvr>
                                        <p:cTn id="206" dur="500"/>
                                        <p:tgtEl>
                                          <p:spTgt spid="52"/>
                                        </p:tgtEl>
                                      </p:cBhvr>
                                    </p:animEffect>
                                  </p:childTnLst>
                                </p:cTn>
                              </p:par>
                            </p:childTnLst>
                          </p:cTn>
                        </p:par>
                        <p:par>
                          <p:cTn id="207" fill="hold" nodeType="afterGroup">
                            <p:stCondLst>
                              <p:cond delay="2500"/>
                            </p:stCondLst>
                            <p:childTnLst>
                              <p:par>
                                <p:cTn id="208" presetID="4" presetClass="entr" presetSubtype="16" fill="hold" grpId="0" nodeType="afterEffect">
                                  <p:stCondLst>
                                    <p:cond delay="0"/>
                                  </p:stCondLst>
                                  <p:childTnLst>
                                    <p:set>
                                      <p:cBhvr>
                                        <p:cTn id="209" dur="1" fill="hold">
                                          <p:stCondLst>
                                            <p:cond delay="0"/>
                                          </p:stCondLst>
                                        </p:cTn>
                                        <p:tgtEl>
                                          <p:spTgt spid="53"/>
                                        </p:tgtEl>
                                        <p:attrNameLst>
                                          <p:attrName>style.visibility</p:attrName>
                                        </p:attrNameLst>
                                      </p:cBhvr>
                                      <p:to>
                                        <p:strVal val="visible"/>
                                      </p:to>
                                    </p:set>
                                    <p:animEffect transition="in" filter="box(in)">
                                      <p:cBhvr>
                                        <p:cTn id="210" dur="500"/>
                                        <p:tgtEl>
                                          <p:spTgt spid="53"/>
                                        </p:tgtEl>
                                      </p:cBhvr>
                                    </p:animEffect>
                                  </p:childTnLst>
                                </p:cTn>
                              </p:par>
                            </p:childTnLst>
                          </p:cTn>
                        </p:par>
                        <p:par>
                          <p:cTn id="211" fill="hold" nodeType="afterGroup">
                            <p:stCondLst>
                              <p:cond delay="3000"/>
                            </p:stCondLst>
                            <p:childTnLst>
                              <p:par>
                                <p:cTn id="212" presetID="2" presetClass="entr" presetSubtype="4" fill="hold" grpId="0" nodeType="afterEffect">
                                  <p:stCondLst>
                                    <p:cond delay="0"/>
                                  </p:stCondLst>
                                  <p:childTnLst>
                                    <p:set>
                                      <p:cBhvr>
                                        <p:cTn id="213" dur="1" fill="hold">
                                          <p:stCondLst>
                                            <p:cond delay="0"/>
                                          </p:stCondLst>
                                        </p:cTn>
                                        <p:tgtEl>
                                          <p:spTgt spid="55"/>
                                        </p:tgtEl>
                                        <p:attrNameLst>
                                          <p:attrName>style.visibility</p:attrName>
                                        </p:attrNameLst>
                                      </p:cBhvr>
                                      <p:to>
                                        <p:strVal val="visible"/>
                                      </p:to>
                                    </p:set>
                                    <p:anim calcmode="lin" valueType="num">
                                      <p:cBhvr additive="base">
                                        <p:cTn id="214" dur="500" fill="hold"/>
                                        <p:tgtEl>
                                          <p:spTgt spid="55"/>
                                        </p:tgtEl>
                                        <p:attrNameLst>
                                          <p:attrName>ppt_x</p:attrName>
                                        </p:attrNameLst>
                                      </p:cBhvr>
                                      <p:tavLst>
                                        <p:tav tm="0">
                                          <p:val>
                                            <p:strVal val="#ppt_x"/>
                                          </p:val>
                                        </p:tav>
                                        <p:tav tm="100000">
                                          <p:val>
                                            <p:strVal val="#ppt_x"/>
                                          </p:val>
                                        </p:tav>
                                      </p:tavLst>
                                    </p:anim>
                                    <p:anim calcmode="lin" valueType="num">
                                      <p:cBhvr additive="base">
                                        <p:cTn id="215"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6" grpId="0" animBg="1" autoUpdateAnimBg="0"/>
      <p:bldP spid="7" grpId="0" animBg="1" autoUpdateAnimBg="0"/>
      <p:bldP spid="8" grpId="0" animBg="1" autoUpdateAnimBg="0"/>
      <p:bldP spid="9" grpId="0" animBg="1" autoUpdateAnimBg="0"/>
      <p:bldP spid="10" grpId="0" animBg="1" autoUpdateAnimBg="0"/>
      <p:bldP spid="11" grpId="0" animBg="1" autoUpdateAnimBg="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utoUpdateAnimBg="0"/>
      <p:bldP spid="24" grpId="0" autoUpdateAnimBg="0"/>
      <p:bldP spid="25" grpId="0" autoUpdateAnimBg="0"/>
      <p:bldP spid="26" grpId="0" autoUpdateAnimBg="0"/>
      <p:bldP spid="27" grpId="0" autoUpdateAnimBg="0"/>
      <p:bldP spid="28" grpId="0" autoUpdateAnimBg="0"/>
      <p:bldP spid="29" grpId="0" autoUpdateAnimBg="0"/>
      <p:bldP spid="30" grpId="0" autoUpdateAnimBg="0"/>
      <p:bldP spid="31" grpId="0" autoUpdateAnimBg="0"/>
      <p:bldP spid="32" grpId="0" autoUpdateAnimBg="0"/>
      <p:bldP spid="33" grpId="0" animBg="1" autoUpdateAnimBg="0"/>
      <p:bldP spid="34" grpId="0" animBg="1"/>
      <p:bldP spid="35" grpId="0" animBg="1" autoUpdateAnimBg="0"/>
      <p:bldP spid="36" grpId="0" animBg="1"/>
      <p:bldP spid="37" grpId="0" autoUpdateAnimBg="0"/>
      <p:bldP spid="38" grpId="0" animBg="1" autoUpdateAnimBg="0"/>
      <p:bldP spid="39" grpId="0" animBg="1"/>
      <p:bldP spid="40" grpId="0" animBg="1" autoUpdateAnimBg="0"/>
      <p:bldP spid="41" grpId="0" animBg="1"/>
      <p:bldP spid="42" grpId="0" animBg="1" autoUpdateAnimBg="0"/>
      <p:bldP spid="43" grpId="0" animBg="1"/>
      <p:bldP spid="44" grpId="0" animBg="1" autoUpdateAnimBg="0"/>
      <p:bldP spid="45" grpId="0" animBg="1"/>
      <p:bldP spid="46" grpId="0" animBg="1" autoUpdateAnimBg="0"/>
      <p:bldP spid="47" grpId="0" autoUpdateAnimBg="0"/>
      <p:bldP spid="48" grpId="0" autoUpdateAnimBg="0"/>
      <p:bldP spid="49" grpId="0" autoUpdateAnimBg="0"/>
      <p:bldP spid="50" grpId="0" autoUpdateAnimBg="0"/>
      <p:bldP spid="51" grpId="0" autoUpdateAnimBg="0"/>
      <p:bldP spid="52" grpId="0" autoUpdateAnimBg="0"/>
      <p:bldP spid="53" grpId="0" autoUpdateAnimBg="0"/>
      <p:bldP spid="54" grpId="0" autoUpdateAnimBg="0"/>
      <p:bldP spid="55"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3"/>
          <p:cNvSpPr txBox="1"/>
          <p:nvPr/>
        </p:nvSpPr>
        <p:spPr>
          <a:xfrm>
            <a:off x="503238" y="1250950"/>
            <a:ext cx="8245475" cy="5022850"/>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#include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heap.h</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Prim (Graph</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 u0</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MinSpanTree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MST)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边结点辅助单元</a:t>
            </a:r>
          </a:p>
          <a:p>
            <a:pPr>
              <a:lnSpc>
                <a:spcPct val="105000"/>
              </a:lnSpc>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u</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count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 =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顶点数</a:t>
            </a: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m =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G.NumberOfEdges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边数</a:t>
            </a:r>
          </a:p>
          <a:p>
            <a:pPr>
              <a:lnSpc>
                <a:spcPct val="105000"/>
              </a:lnSpc>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u =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G.getVertexPos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(u0)</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起始顶点号</a:t>
            </a:r>
          </a:p>
          <a:p>
            <a:pPr>
              <a:lnSpc>
                <a:spcPct val="105000"/>
              </a:lnSpc>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MinHeap</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&gt;&gt;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H(m)</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最小堆</a:t>
            </a:r>
            <a:endParaRPr lang="zh-CN" altLang="en-US"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
        <p:nvSpPr>
          <p:cNvPr id="153603" name="Rectangle 2"/>
          <p:cNvSpPr txBox="1"/>
          <p:nvPr/>
        </p:nvSpPr>
        <p:spPr>
          <a:xfrm>
            <a:off x="95250" y="276225"/>
            <a:ext cx="7772400" cy="7508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4000" b="1" noProof="1">
                <a:solidFill>
                  <a:schemeClr val="tx2"/>
                </a:solidFill>
                <a:latin typeface="Times New Roman" panose="02020603050405020304" pitchFamily="18" charset="0"/>
                <a:ea typeface="宋体" panose="02010600030101010101" pitchFamily="2" charset="-122"/>
              </a:rPr>
              <a:t>Prim</a:t>
            </a:r>
            <a:r>
              <a:rPr lang="zh-CN" altLang="en-US" sz="4000" b="1" noProof="1">
                <a:solidFill>
                  <a:schemeClr val="tx2"/>
                </a:solidFill>
                <a:latin typeface="Times New Roman" panose="02020603050405020304" pitchFamily="18" charset="0"/>
                <a:ea typeface="宋体" panose="02010600030101010101" pitchFamily="2" charset="-122"/>
              </a:rPr>
              <a:t>算法的实现</a:t>
            </a:r>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txBox="1"/>
          <p:nvPr/>
        </p:nvSpPr>
        <p:spPr>
          <a:xfrm>
            <a:off x="467544" y="116632"/>
            <a:ext cx="8177212" cy="5937250"/>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Clr>
                <a:schemeClr val="folHlink"/>
              </a:buClr>
              <a:buSzPct val="60000"/>
              <a:buFont typeface="Wingdings" panose="05000000000000000000" pitchFamily="2" charset="2"/>
              <a:buNone/>
              <a:defRPr/>
            </a:pPr>
            <a:r>
              <a:rPr lang="en-US" altLang="zh-CN" sz="1800" dirty="0" smtClean="0">
                <a:solidFill>
                  <a:srgbClr val="CC0000"/>
                </a:solidFill>
                <a:effectLst>
                  <a:outerShdw blurRad="38100" dist="38100" dir="2700000" algn="tl">
                    <a:srgbClr val="C0C0C0"/>
                  </a:outerShdw>
                </a:effectLst>
                <a:latin typeface="Times New Roman" panose="02020603050405020304" pitchFamily="18" charset="0"/>
              </a:rPr>
              <a:t>    </a:t>
            </a:r>
            <a:r>
              <a:rPr lang="en-US" altLang="zh-CN" sz="18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new </a:t>
            </a:r>
            <a:r>
              <a:rPr lang="en-US" altLang="zh-CN" sz="18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最小生成树顶点集合</a:t>
            </a:r>
          </a:p>
          <a:p>
            <a:pPr>
              <a:buClr>
                <a:schemeClr val="folHlink"/>
              </a:buClr>
              <a:buSzPct val="60000"/>
              <a:buFont typeface="Wingdings" panose="05000000000000000000" pitchFamily="2" charset="2"/>
              <a:buNone/>
              <a:defRPr/>
            </a:pP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0</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false</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buClr>
                <a:schemeClr val="folHlink"/>
              </a:buClr>
              <a:buSzPct val="60000"/>
              <a:buFont typeface="Wingdings" panose="05000000000000000000" pitchFamily="2" charset="2"/>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[u] = true</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//u </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加入生成树</a:t>
            </a:r>
          </a:p>
          <a:p>
            <a:pPr>
              <a:buClr>
                <a:schemeClr val="folHlink"/>
              </a:buClr>
              <a:buSzPct val="60000"/>
              <a:buFont typeface="Wingdings" panose="05000000000000000000" pitchFamily="2" charset="2"/>
              <a:buNone/>
              <a:defRPr/>
            </a:pP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count = 1</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buClr>
                <a:schemeClr val="folHlink"/>
              </a:buClr>
              <a:buSzPct val="60000"/>
              <a:buFont typeface="Wingdings" panose="05000000000000000000" pitchFamily="2" charset="2"/>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do</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迭代</a:t>
            </a:r>
          </a:p>
          <a:p>
            <a:pPr>
              <a:buClr>
                <a:schemeClr val="folHlink"/>
              </a:buClr>
              <a:buSzPct val="60000"/>
              <a:buFont typeface="Wingdings" panose="05000000000000000000" pitchFamily="2" charset="2"/>
              <a:buNone/>
              <a:defRPr/>
            </a:pP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 =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G.getFirstNeighbor</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(u)</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buClr>
                <a:schemeClr val="folHlink"/>
              </a:buClr>
              <a:buSzPct val="60000"/>
              <a:buFont typeface="Wingdings" panose="05000000000000000000" pitchFamily="2" charset="2"/>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while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smtClean="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检测</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u</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所有邻接顶点</a:t>
            </a:r>
          </a:p>
          <a:p>
            <a:pPr>
              <a:buClr>
                <a:schemeClr val="folHlink"/>
              </a:buClr>
              <a:buSzPct val="60000"/>
              <a:buFont typeface="Wingdings" panose="05000000000000000000" pitchFamily="2" charset="2"/>
              <a:buNone/>
              <a:defRPr/>
            </a:pP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不在</a:t>
            </a:r>
            <a:r>
              <a:rPr lang="en-US" altLang="zh-CN" sz="1800" dirty="0" err="1"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mst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中</a:t>
            </a:r>
          </a:p>
          <a:p>
            <a:pPr>
              <a:buClr>
                <a:schemeClr val="folHlink"/>
              </a:buClr>
              <a:buSzPct val="60000"/>
              <a:buFont typeface="Wingdings" panose="05000000000000000000" pitchFamily="2" charset="2"/>
              <a:buNone/>
              <a:defRPr/>
            </a:pP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ed.tail</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u</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ed.head</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v</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buClr>
                <a:schemeClr val="folHlink"/>
              </a:buClr>
              <a:buSzPct val="60000"/>
              <a:buFont typeface="Wingdings" panose="05000000000000000000" pitchFamily="2" charset="2"/>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ed.cost</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G.getWeight</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(u, v)</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buClr>
                <a:schemeClr val="folHlink"/>
              </a:buClr>
              <a:buSzPct val="60000"/>
              <a:buFont typeface="Wingdings" panose="05000000000000000000" pitchFamily="2" charset="2"/>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H.Insert</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u,v</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加入堆</a:t>
            </a:r>
          </a:p>
          <a:p>
            <a:pPr>
              <a:buClr>
                <a:schemeClr val="folHlink"/>
              </a:buClr>
              <a:buSzPct val="60000"/>
              <a:buFont typeface="Wingdings" panose="05000000000000000000" pitchFamily="2" charset="2"/>
              <a:buNone/>
              <a:defRPr/>
            </a:pP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堆中存所有</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u</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在</a:t>
            </a:r>
            <a:r>
              <a:rPr lang="en-US" altLang="zh-CN" sz="1800" dirty="0" err="1"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mst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中</a:t>
            </a:r>
            <a:r>
              <a:rPr lang="en-US" altLang="zh-CN"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不在</a:t>
            </a:r>
            <a:r>
              <a:rPr lang="en-US" altLang="zh-CN" sz="1800" dirty="0" err="1"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mst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中的边</a:t>
            </a:r>
          </a:p>
          <a:p>
            <a:pPr>
              <a:buClr>
                <a:schemeClr val="folHlink"/>
              </a:buClr>
              <a:buSzPct val="60000"/>
              <a:buFont typeface="Wingdings" panose="05000000000000000000" pitchFamily="2" charset="2"/>
              <a:buNone/>
              <a:defRPr/>
            </a:pP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 =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G.getNextNeighbor</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(u</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while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H.IsEmpty</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&amp;&amp;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count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p>
          <a:p>
            <a:pPr>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H.Remove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选堆中具最小权的边</a:t>
            </a:r>
          </a:p>
          <a:p>
            <a:pPr>
              <a:buClr>
                <a:schemeClr val="folHlink"/>
              </a:buClr>
              <a:buSzPct val="60000"/>
              <a:buFont typeface="Wingdings" panose="05000000000000000000" pitchFamily="2" charset="2"/>
              <a:buNone/>
              <a:defRPr/>
            </a:pPr>
            <a:r>
              <a:rPr lang="zh-CN" altLang="en-US" sz="1800" dirty="0">
                <a:effectLst>
                  <a:outerShdw blurRad="38100" dist="38100" dir="2700000" algn="tl">
                    <a:srgbClr val="C0C0C0"/>
                  </a:outerShdw>
                </a:effectLst>
                <a:latin typeface="Times New Roman" panose="02020603050405020304" pitchFamily="18" charset="0"/>
              </a:rPr>
              <a:t>            </a:t>
            </a:r>
            <a:r>
              <a:rPr lang="en-US" altLang="zh-CN" sz="1800" b="1" dirty="0">
                <a:effectLst>
                  <a:outerShdw blurRad="38100" dist="38100" dir="2700000" algn="tl">
                    <a:srgbClr val="C0C0C0"/>
                  </a:outerShdw>
                </a:effectLst>
                <a:latin typeface="Times New Roman" panose="02020603050405020304" pitchFamily="18" charset="0"/>
              </a:rPr>
              <a:t>if </a:t>
            </a:r>
            <a:r>
              <a:rPr lang="en-US" altLang="zh-CN" sz="1800" dirty="0">
                <a:effectLst>
                  <a:outerShdw blurRad="38100" dist="38100" dir="2700000" algn="tl">
                    <a:srgbClr val="C0C0C0"/>
                  </a:outerShdw>
                </a:effectLst>
                <a:latin typeface="Times New Roman" panose="02020603050405020304" pitchFamily="18" charset="0"/>
              </a:rPr>
              <a:t>(</a:t>
            </a:r>
            <a:r>
              <a:rPr lang="en-US" altLang="zh-CN" sz="1800" b="1" dirty="0">
                <a:effectLst>
                  <a:outerShdw blurRad="38100" dist="38100" dir="2700000" algn="tl">
                    <a:srgbClr val="C0C0C0"/>
                  </a:outerShdw>
                </a:effectLst>
                <a:latin typeface="Times New Roman" panose="02020603050405020304" pitchFamily="18" charset="0"/>
              </a:rPr>
              <a:t>!</a:t>
            </a:r>
            <a:r>
              <a:rPr lang="en-US" altLang="zh-CN" sz="1800" dirty="0" err="1">
                <a:effectLst>
                  <a:outerShdw blurRad="38100" dist="38100" dir="2700000" algn="tl">
                    <a:srgbClr val="C0C0C0"/>
                  </a:outerShdw>
                </a:effectLst>
                <a:latin typeface="Times New Roman" panose="02020603050405020304" pitchFamily="18" charset="0"/>
              </a:rPr>
              <a:t>Vmst</a:t>
            </a:r>
            <a:r>
              <a:rPr lang="en-US" altLang="zh-CN" sz="1800" dirty="0">
                <a:effectLst>
                  <a:outerShdw blurRad="38100" dist="38100" dir="2700000" algn="tl">
                    <a:srgbClr val="C0C0C0"/>
                  </a:outerShdw>
                </a:effectLst>
                <a:latin typeface="Times New Roman" panose="02020603050405020304" pitchFamily="18" charset="0"/>
              </a:rPr>
              <a:t>[</a:t>
            </a:r>
            <a:r>
              <a:rPr lang="en-US" altLang="zh-CN" sz="1800" dirty="0" err="1">
                <a:effectLst>
                  <a:outerShdw blurRad="38100" dist="38100" dir="2700000" algn="tl">
                    <a:srgbClr val="C0C0C0"/>
                  </a:outerShdw>
                </a:effectLst>
                <a:latin typeface="Times New Roman" panose="02020603050405020304" pitchFamily="18" charset="0"/>
              </a:rPr>
              <a:t>ed.head</a:t>
            </a:r>
            <a:r>
              <a:rPr lang="en-US" altLang="zh-CN" sz="1800" dirty="0">
                <a:effectLst>
                  <a:outerShdw blurRad="38100" dist="38100" dir="2700000" algn="tl">
                    <a:srgbClr val="C0C0C0"/>
                  </a:outerShdw>
                </a:effectLst>
                <a:latin typeface="Times New Roman" panose="02020603050405020304" pitchFamily="18" charset="0"/>
              </a:rPr>
              <a:t>])</a:t>
            </a:r>
            <a:r>
              <a:rPr lang="en-US" altLang="zh-CN" sz="1800" b="1" dirty="0">
                <a:effectLst>
                  <a:outerShdw blurRad="38100" dist="38100" dir="2700000" algn="tl">
                    <a:srgbClr val="C0C0C0"/>
                  </a:outerShdw>
                </a:effectLst>
                <a:latin typeface="Times New Roman" panose="02020603050405020304" pitchFamily="18" charset="0"/>
              </a:rPr>
              <a:t> {</a:t>
            </a:r>
          </a:p>
          <a:p>
            <a:pPr>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MST.Insert</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加入最小生成树</a:t>
            </a:r>
          </a:p>
          <a:p>
            <a:pPr>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u = </a:t>
            </a:r>
            <a:r>
              <a:rPr lang="en-US" altLang="zh-CN" sz="1800" dirty="0" err="1">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ed.head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[u] = true</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u</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加入生成树顶点集合</a:t>
            </a:r>
          </a:p>
          <a:p>
            <a:pPr>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count++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break;</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buClr>
                <a:schemeClr val="folHlink"/>
              </a:buClr>
              <a:buSzPct val="60000"/>
              <a:buFont typeface="Wingdings" panose="05000000000000000000" pitchFamily="2" charset="2"/>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while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(count &lt; n)</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buClr>
                <a:schemeClr val="folHlink"/>
              </a:buClr>
              <a:buSzPct val="60000"/>
              <a:buFont typeface="Wingdings" panose="05000000000000000000" pitchFamily="2" charset="2"/>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主题3">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Blends">
  <a:themeElements>
    <a:clrScheme name="2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2_Blends">
      <a:majorFont>
        <a:latin typeface="Tahoma"/>
        <a:ea typeface="仿宋_GB2312"/>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2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2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3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黑体"/>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仿宋_GB2312"/>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Blends">
  <a:themeElements>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仿宋_GB2312"/>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Blends">
  <a:themeElements>
    <a:clrScheme name="2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2_Blends">
      <a:majorFont>
        <a:latin typeface="Tahoma"/>
        <a:ea typeface="仿宋_GB2312"/>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2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2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主题4">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黑体"/>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ln/>
      </a:spPr>
      <a:bodyPr rot="0" spcFirstLastPara="0" vertOverflow="overflow" horzOverflow="overflow" vert="horz" wrap="square" lIns="0" tIns="0" rIns="0" bIns="0" numCol="1" spcCol="0" rtlCol="0" fromWordArt="0" anchor="b" anchorCtr="0" forceAA="0" compatLnSpc="1">
        <a:prstTxWarp prst="textNoShape">
          <a:avLst/>
        </a:prstTxWarp>
        <a:noAutofit/>
      </a:bodyPr>
      <a:lstStyle>
        <a:defPPr marL="0" marR="0" indent="0" algn="l" defTabSz="914400" rtl="0" eaLnBrk="1" fontAlgn="base" latinLnBrk="0" hangingPunct="1">
          <a:lnSpc>
            <a:spcPct val="100000"/>
          </a:lnSpc>
          <a:spcBef>
            <a:spcPct val="0"/>
          </a:spcBef>
          <a:spcAft>
            <a:spcPct val="0"/>
          </a:spcAft>
          <a:buClrTx/>
          <a:buSzTx/>
          <a:buFontTx/>
          <a:buNone/>
          <a:defRPr kumimoji="1" b="1" i="0" u="none" strike="noStrike" cap="none" normalizeH="0" baseline="0" dirty="0" smtClean="0">
            <a:ln>
              <a:noFill/>
            </a:ln>
            <a:solidFill>
              <a:schemeClr val="tx1"/>
            </a:solidFill>
            <a:effectLst/>
            <a:latin typeface="Tahoma" panose="020B0604030504040204" pitchFamily="34" charset="0"/>
            <a:ea typeface="黑体" panose="02010609060101010101" pitchFamily="49" charset="-122"/>
          </a:defRPr>
        </a:defPPr>
      </a:lstStyle>
      <a:style>
        <a:lnRef idx="2">
          <a:schemeClr val="dk1"/>
        </a:lnRef>
        <a:fillRef idx="1">
          <a:schemeClr val="lt1"/>
        </a:fillRef>
        <a:effectRef idx="0">
          <a:schemeClr val="dk1"/>
        </a:effectRef>
        <a:fontRef idx="minor">
          <a:schemeClr val="dk1"/>
        </a:fontRef>
      </a:style>
    </a:spDef>
    <a:lnDef>
      <a:spPr bwMode="auto">
        <a:ln w="44450">
          <a:solidFill>
            <a:srgbClr val="00FF00"/>
          </a:solidFill>
          <a:tailEnd type="triangle"/>
        </a:ln>
      </a:spPr>
      <a:bodyPr/>
      <a:lstStyle/>
      <a:style>
        <a:lnRef idx="3">
          <a:schemeClr val="dk1"/>
        </a:lnRef>
        <a:fillRef idx="0">
          <a:schemeClr val="dk1"/>
        </a:fillRef>
        <a:effectRef idx="2">
          <a:schemeClr val="dk1"/>
        </a:effectRef>
        <a:fontRef idx="minor">
          <a:schemeClr val="tx1"/>
        </a:fontRef>
      </a: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仿宋_GB2312"/>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Blends">
  <a:themeElements>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仿宋_GB2312"/>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3.xml><?xml version="1.0" encoding="utf-8"?>
<a:themeOverride xmlns:a="http://schemas.openxmlformats.org/drawingml/2006/main">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themeOverride>
</file>

<file path=ppt/theme/themeOverride2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2148</TotalTime>
  <Pages>0</Pages>
  <Words>17027</Words>
  <Characters>0</Characters>
  <Application>Microsoft Office PowerPoint</Application>
  <DocSecurity>0</DocSecurity>
  <PresentationFormat>全屏显示(4:3)</PresentationFormat>
  <Lines>0</Lines>
  <Paragraphs>3786</Paragraphs>
  <Slides>171</Slides>
  <Notes>51</Notes>
  <HiddenSlides>2</HiddenSlides>
  <MMClips>0</MMClips>
  <ScaleCrop>false</ScaleCrop>
  <HeadingPairs>
    <vt:vector size="8" baseType="variant">
      <vt:variant>
        <vt:lpstr>已用的字体</vt:lpstr>
      </vt:variant>
      <vt:variant>
        <vt:i4>23</vt:i4>
      </vt:variant>
      <vt:variant>
        <vt:lpstr>主题</vt:lpstr>
      </vt:variant>
      <vt:variant>
        <vt:i4>11</vt:i4>
      </vt:variant>
      <vt:variant>
        <vt:lpstr>嵌入 OLE 服务器</vt:lpstr>
      </vt:variant>
      <vt:variant>
        <vt:i4>3</vt:i4>
      </vt:variant>
      <vt:variant>
        <vt:lpstr>幻灯片标题</vt:lpstr>
      </vt:variant>
      <vt:variant>
        <vt:i4>171</vt:i4>
      </vt:variant>
    </vt:vector>
  </HeadingPairs>
  <TitlesOfParts>
    <vt:vector size="208" baseType="lpstr">
      <vt:lpstr>ITC Officina Sans Book</vt:lpstr>
      <vt:lpstr>Monotype Sorts</vt:lpstr>
      <vt:lpstr>仿宋_GB2312</vt:lpstr>
      <vt:lpstr>黑体</vt:lpstr>
      <vt:lpstr>华文仿宋</vt:lpstr>
      <vt:lpstr>华文行楷</vt:lpstr>
      <vt:lpstr>华文新魏</vt:lpstr>
      <vt:lpstr>楷体</vt:lpstr>
      <vt:lpstr>楷体_GB2312</vt:lpstr>
      <vt:lpstr>隶书</vt:lpstr>
      <vt:lpstr>宋体</vt:lpstr>
      <vt:lpstr>文泉驿微米黑</vt:lpstr>
      <vt:lpstr>Arial</vt:lpstr>
      <vt:lpstr>Comic Sans MS</vt:lpstr>
      <vt:lpstr>Corbel</vt:lpstr>
      <vt:lpstr>Courier New</vt:lpstr>
      <vt:lpstr>Garamond</vt:lpstr>
      <vt:lpstr>Symbol</vt:lpstr>
      <vt:lpstr>Tahoma</vt:lpstr>
      <vt:lpstr>Times New Roman</vt:lpstr>
      <vt:lpstr>Verdana</vt:lpstr>
      <vt:lpstr>Webdings</vt:lpstr>
      <vt:lpstr>Wingdings</vt:lpstr>
      <vt:lpstr>主题3</vt:lpstr>
      <vt:lpstr>主题5</vt:lpstr>
      <vt:lpstr>自定义设计方案</vt:lpstr>
      <vt:lpstr>1_Blends</vt:lpstr>
      <vt:lpstr>2_Blends</vt:lpstr>
      <vt:lpstr>1_自定义设计方案</vt:lpstr>
      <vt:lpstr>主题4</vt:lpstr>
      <vt:lpstr>2_自定义设计方案</vt:lpstr>
      <vt:lpstr>3_Blends</vt:lpstr>
      <vt:lpstr>4_Blends</vt:lpstr>
      <vt:lpstr>3_自定义设计方案</vt:lpstr>
      <vt:lpstr>Equation.3</vt:lpstr>
      <vt:lpstr>Equation</vt:lpstr>
      <vt:lpstr>MathType 7.0 Equation</vt:lpstr>
      <vt:lpstr>       数 据 结 构</vt:lpstr>
      <vt:lpstr>第七章要点回顾</vt:lpstr>
      <vt:lpstr>PowerPoint 演示文稿</vt:lpstr>
      <vt:lpstr>Motivation</vt:lpstr>
      <vt:lpstr>PowerPoint 演示文稿</vt:lpstr>
      <vt:lpstr>PowerPoint 演示文稿</vt:lpstr>
      <vt:lpstr>PowerPoint 演示文稿</vt:lpstr>
      <vt:lpstr>PowerPoint 演示文稿</vt:lpstr>
      <vt:lpstr>图的应用领域</vt:lpstr>
      <vt:lpstr>8.1  图的定义及抽象数据类型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8.2  图的存储结构</vt:lpstr>
      <vt:lpstr>图的模板基类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两种图存储结构的比较</vt:lpstr>
      <vt:lpstr>邻接矩阵的优缺点</vt:lpstr>
      <vt:lpstr>邻接表的优缺点</vt:lpstr>
      <vt:lpstr>补充知识</vt:lpstr>
      <vt:lpstr>PowerPoint 演示文稿</vt:lpstr>
      <vt:lpstr>上堂课要点回顾</vt:lpstr>
      <vt:lpstr>PowerPoint 演示文稿</vt:lpstr>
      <vt:lpstr>8.3  图的遍历</vt:lpstr>
      <vt:lpstr>PowerPoint 演示文稿</vt:lpstr>
      <vt:lpstr>PowerPoint 演示文稿</vt:lpstr>
      <vt:lpstr>图的生成树/森林</vt:lpstr>
      <vt:lpstr>连通图的生成树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广度优先搜索算法分析</vt:lpstr>
      <vt:lpstr>PowerPoint 演示文稿</vt:lpstr>
      <vt:lpstr>8.4  最小生成树</vt:lpstr>
      <vt:lpstr>PowerPoint 演示文稿</vt:lpstr>
      <vt:lpstr>PowerPoint 演示文稿</vt:lpstr>
      <vt:lpstr>PowerPoint 演示文稿</vt:lpstr>
      <vt:lpstr>PowerPoint 演示文稿</vt:lpstr>
      <vt:lpstr>构造最小生成树的准则</vt:lpstr>
      <vt:lpstr>PowerPoint 演示文稿</vt:lpstr>
      <vt:lpstr>PowerPoint 演示文稿</vt:lpstr>
      <vt:lpstr>PowerPoint 演示文稿</vt:lpstr>
      <vt:lpstr>PowerPoint 演示文稿</vt:lpstr>
      <vt:lpstr>PowerPoint 演示文稿</vt:lpstr>
      <vt:lpstr>普里姆(Prim)算法的伪代码</vt:lpstr>
      <vt:lpstr>Prim算法的设计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Kruskal算法设计</vt:lpstr>
      <vt:lpstr>PowerPoint 演示文稿</vt:lpstr>
      <vt:lpstr>Kruskal算法的复杂度分析</vt:lpstr>
      <vt:lpstr>Kruskal算法的实现 </vt:lpstr>
      <vt:lpstr>PowerPoint 演示文稿</vt:lpstr>
      <vt:lpstr>8.5 最短路径 </vt:lpstr>
      <vt:lpstr>最短路径问题</vt:lpstr>
      <vt:lpstr>现实世界中的最短路径</vt:lpstr>
      <vt:lpstr>PowerPoint 演示文稿</vt:lpstr>
      <vt:lpstr>8.5.1 Dijkstra算法基本思想</vt:lpstr>
      <vt:lpstr>艾兹格·W·迪杰斯特拉(Edsger Wybe Dijkstra) （1930-2002）</vt:lpstr>
      <vt:lpstr>Dijkstra算法的由来</vt:lpstr>
      <vt:lpstr>8.5.1 Dijkstra算法</vt:lpstr>
      <vt:lpstr>PowerPoint 演示文稿</vt:lpstr>
      <vt:lpstr>Dijkstra算法的设计</vt:lpstr>
      <vt:lpstr>PowerPoint 演示文稿</vt:lpstr>
      <vt:lpstr>PowerPoint 演示文稿</vt:lpstr>
      <vt:lpstr>PowerPoint 演示文稿</vt:lpstr>
      <vt:lpstr>PowerPoint 演示文稿</vt:lpstr>
      <vt:lpstr>Dijkstra算法时间复杂度分析</vt:lpstr>
      <vt:lpstr>8.5.3 Floyd算法    ---求每一对顶点之间的最短路径</vt:lpstr>
      <vt:lpstr>罗伯特·弗洛伊德(Robert W．Floyd) （1936－2001）</vt:lpstr>
      <vt:lpstr>8.5.3 Floyd算法  算法思想</vt:lpstr>
      <vt:lpstr>8.5.3 Floyd算法  应用实例(1)</vt:lpstr>
      <vt:lpstr>PowerPoint 演示文稿</vt:lpstr>
      <vt:lpstr>PowerPoint 演示文稿</vt:lpstr>
      <vt:lpstr>PowerPoint 演示文稿</vt:lpstr>
      <vt:lpstr>PowerPoint 演示文稿</vt:lpstr>
      <vt:lpstr>8.5.3 Floyd算法实现</vt:lpstr>
      <vt:lpstr>PowerPoint 演示文稿</vt:lpstr>
      <vt:lpstr>课后作业</vt:lpstr>
      <vt:lpstr>上堂课要点回顾</vt:lpstr>
      <vt:lpstr>数据结构课程内容</vt:lpstr>
      <vt:lpstr>PowerPoint 演示文稿</vt:lpstr>
      <vt:lpstr>PowerPoint 演示文稿</vt:lpstr>
      <vt:lpstr>PowerPoint 演示文稿</vt:lpstr>
      <vt:lpstr>PowerPoint 演示文稿</vt:lpstr>
      <vt:lpstr>PowerPoint 演示文稿</vt:lpstr>
      <vt:lpstr>8.6 拓扑排序</vt:lpstr>
      <vt:lpstr>顶点表示活动的网络 (AOV 网)</vt:lpstr>
      <vt:lpstr>PowerPoint 演示文稿</vt:lpstr>
      <vt:lpstr>PowerPoint 演示文稿</vt:lpstr>
      <vt:lpstr>拓扑排序算法</vt:lpstr>
      <vt:lpstr>PowerPoint 演示文稿</vt:lpstr>
      <vt:lpstr>PowerPoint 演示文稿</vt:lpstr>
      <vt:lpstr>回路检测问题 ——拓扑排序的应用</vt:lpstr>
      <vt:lpstr>PowerPoint 演示文稿</vt:lpstr>
      <vt:lpstr>PowerPoint 演示文稿</vt:lpstr>
      <vt:lpstr>PowerPoint 演示文稿</vt:lpstr>
      <vt:lpstr>8.6 拓扑排序算法分析</vt:lpstr>
      <vt:lpstr>8.7 关键路径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关键路径法算法</vt:lpstr>
      <vt:lpstr>PowerPoint 演示文稿</vt:lpstr>
      <vt:lpstr>PowerPoint 演示文稿</vt:lpstr>
      <vt:lpstr>第三次上机作业（2019年11.19前完成）</vt:lpstr>
      <vt:lpstr>PowerPoint 演示文稿</vt:lpstr>
      <vt:lpstr>PowerPoint 演示文稿</vt:lpstr>
      <vt:lpstr>第三次上机实习——全国铁路运输网最佳经由问题</vt:lpstr>
      <vt:lpstr>PowerPoint 演示文稿</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 据 结 构</dc:title>
  <dc:subject/>
  <dc:creator>Jiang</dc:creator>
  <cp:keywords/>
  <dc:description/>
  <cp:lastModifiedBy>Xinwei</cp:lastModifiedBy>
  <cp:revision>146</cp:revision>
  <dcterms:created xsi:type="dcterms:W3CDTF">2016-08-11T01:29:18Z</dcterms:created>
  <dcterms:modified xsi:type="dcterms:W3CDTF">2019-11-12T00:44:01Z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2052-10.1.0.5850</vt:lpwstr>
  </property>
</Properties>
</file>